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65" r:id="rId2"/>
    <p:sldId id="323" r:id="rId3"/>
    <p:sldId id="324" r:id="rId4"/>
    <p:sldId id="325" r:id="rId5"/>
    <p:sldId id="311" r:id="rId6"/>
    <p:sldId id="313" r:id="rId7"/>
    <p:sldId id="320" r:id="rId8"/>
    <p:sldId id="321" r:id="rId9"/>
    <p:sldId id="315" r:id="rId10"/>
    <p:sldId id="317" r:id="rId11"/>
    <p:sldId id="316" r:id="rId12"/>
    <p:sldId id="322" r:id="rId13"/>
  </p:sldIdLst>
  <p:sldSz cx="12188825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9" autoAdjust="0"/>
  </p:normalViewPr>
  <p:slideViewPr>
    <p:cSldViewPr showGuides="1">
      <p:cViewPr varScale="1">
        <p:scale>
          <a:sx n="119" d="100"/>
          <a:sy n="119" d="100"/>
        </p:scale>
        <p:origin x="90" y="360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3/15/2018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3/15/2018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034" y="685800"/>
            <a:ext cx="7998916" cy="2971801"/>
          </a:xfrm>
        </p:spPr>
        <p:txBody>
          <a:bodyPr anchor="b">
            <a:normAutofit/>
          </a:bodyPr>
          <a:lstStyle>
            <a:lvl1pPr algn="l">
              <a:defRPr sz="4799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034" y="3843868"/>
            <a:ext cx="6399133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0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681C-A5A8-4E8D-A071-9EAC9AE5F7AA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99597-D83C-4A15-9F1B-446870F3B7A0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5869" y="8467"/>
            <a:ext cx="3809008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6580" y="91546"/>
            <a:ext cx="607907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3941" y="228600"/>
            <a:ext cx="495171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3927" y="32279"/>
            <a:ext cx="4851725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3383" y="609602"/>
            <a:ext cx="4342268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57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621" y="533400"/>
            <a:ext cx="10815995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164" y="3843867"/>
            <a:ext cx="8302047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9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5" y="685800"/>
            <a:ext cx="10055781" cy="2743200"/>
          </a:xfrm>
        </p:spPr>
        <p:txBody>
          <a:bodyPr anchor="ctr">
            <a:normAutofit/>
          </a:bodyPr>
          <a:lstStyle>
            <a:lvl1pPr algn="l">
              <a:defRPr sz="3199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4114800"/>
            <a:ext cx="8533765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1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685800"/>
            <a:ext cx="9141620" cy="2743200"/>
          </a:xfrm>
        </p:spPr>
        <p:txBody>
          <a:bodyPr anchor="ctr">
            <a:normAutofit/>
          </a:bodyPr>
          <a:lstStyle>
            <a:lvl1pPr algn="l">
              <a:defRPr sz="3199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5835" y="3429000"/>
            <a:ext cx="853217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5" y="4301068"/>
            <a:ext cx="8532178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9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674" y="81222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2734" y="2768601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200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4" y="3429000"/>
            <a:ext cx="8532178" cy="1697400"/>
          </a:xfrm>
        </p:spPr>
        <p:txBody>
          <a:bodyPr anchor="b">
            <a:normAutofit/>
          </a:bodyPr>
          <a:lstStyle>
            <a:lvl1pPr algn="l">
              <a:defRPr sz="3199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3" y="5132981"/>
            <a:ext cx="8533767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9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47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6" y="685800"/>
            <a:ext cx="9141619" cy="2743200"/>
          </a:xfrm>
        </p:spPr>
        <p:txBody>
          <a:bodyPr anchor="ctr">
            <a:normAutofit/>
          </a:bodyPr>
          <a:lstStyle>
            <a:lvl1pPr algn="l">
              <a:defRPr sz="3199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035" y="3928534"/>
            <a:ext cx="8532178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9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4978400"/>
            <a:ext cx="8532178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674" y="81222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2734" y="2768601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3322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5" y="685800"/>
            <a:ext cx="10055781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034" y="3928534"/>
            <a:ext cx="853217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9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4766733"/>
            <a:ext cx="8532178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42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1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2950" y="685800"/>
            <a:ext cx="2056864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621" y="685800"/>
            <a:ext cx="7821163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26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5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4" y="2006600"/>
            <a:ext cx="8532178" cy="2281600"/>
          </a:xfrm>
        </p:spPr>
        <p:txBody>
          <a:bodyPr anchor="b">
            <a:normAutofit/>
          </a:bodyPr>
          <a:lstStyle>
            <a:lvl1pPr algn="l">
              <a:defRPr sz="3599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5" y="4495800"/>
            <a:ext cx="8532178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033" y="685801"/>
            <a:ext cx="4936369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621" y="685801"/>
            <a:ext cx="4933194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827" y="685800"/>
            <a:ext cx="4648576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033" y="1270529"/>
            <a:ext cx="4936369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7483" y="685800"/>
            <a:ext cx="4663919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5033" y="1262062"/>
            <a:ext cx="4927904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1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96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6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3167" y="685800"/>
            <a:ext cx="3656648" cy="1371600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034" y="685800"/>
            <a:ext cx="5942053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3167" y="2209800"/>
            <a:ext cx="3656648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6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1582" y="1447800"/>
            <a:ext cx="6018232" cy="1143000"/>
          </a:xfrm>
        </p:spPr>
        <p:txBody>
          <a:bodyPr anchor="b">
            <a:normAutofit/>
          </a:bodyPr>
          <a:lstStyle>
            <a:lvl1pPr algn="l">
              <a:defRPr sz="27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8754" y="914400"/>
            <a:ext cx="3280120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1582" y="2777067"/>
            <a:ext cx="6019820" cy="2048933"/>
          </a:xfrm>
        </p:spPr>
        <p:txBody>
          <a:bodyPr anchor="t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4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4572" y="2963334"/>
            <a:ext cx="2981081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034" y="4487333"/>
            <a:ext cx="8532178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685801"/>
            <a:ext cx="853217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1833" y="6172201"/>
            <a:ext cx="159978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3F41C87-7AD9-4845-A077-840E4A0F3F06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034" y="6172201"/>
            <a:ext cx="7541835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0502" y="5578476"/>
            <a:ext cx="1141948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19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6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3599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664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199790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2587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999650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pa.org/ed/governance/bea/learner-centered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Developing Online Discussion Forums to Promote </a:t>
            </a:r>
            <a:br>
              <a:rPr lang="en-US" dirty="0"/>
            </a:br>
            <a:r>
              <a:rPr lang="en-US" dirty="0"/>
              <a:t>Higher-Order Thinking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3603" y="3733800"/>
            <a:ext cx="9141619" cy="2417762"/>
          </a:xfrm>
        </p:spPr>
        <p:txBody>
          <a:bodyPr>
            <a:normAutofit/>
          </a:bodyPr>
          <a:lstStyle/>
          <a:p>
            <a:r>
              <a:rPr lang="it-IT" dirty="0"/>
              <a:t>Quality Matters East Coast Regional Conference </a:t>
            </a:r>
          </a:p>
          <a:p>
            <a:r>
              <a:rPr lang="it-IT" dirty="0"/>
              <a:t>Friday, March 23, 2018</a:t>
            </a:r>
          </a:p>
          <a:p>
            <a:endParaRPr lang="it-IT" dirty="0"/>
          </a:p>
          <a:p>
            <a:r>
              <a:rPr lang="it-IT" dirty="0"/>
              <a:t>Dianna Sand &amp; Elizabeth Jones</a:t>
            </a:r>
          </a:p>
          <a:p>
            <a:r>
              <a:rPr lang="it-IT" dirty="0"/>
              <a:t>Holy Family University </a:t>
            </a:r>
          </a:p>
        </p:txBody>
      </p:sp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5C76-DE79-4C54-9720-F6A96E78F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C11D1-1581-45B0-AE86-84A23A715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Analyze learning outcomes from using the adapted Bloom’s Taxonomy-Revised matrix</a:t>
            </a:r>
          </a:p>
          <a:p>
            <a:pPr lvl="0"/>
            <a:r>
              <a:rPr lang="en-US" dirty="0"/>
              <a:t>Select one or two learning outcomes from a course and develop prompts or questions for a discussion forum that could be utilized and reinforce course learning outcomes</a:t>
            </a:r>
          </a:p>
          <a:p>
            <a:pPr lvl="0"/>
            <a:r>
              <a:rPr lang="en-US" dirty="0"/>
              <a:t>See examples above for several course learning outcomes and higher-order thinking questions linked directly to learning outcomes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2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Effective Assessments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66D96-12D1-4120-B37A-F3803442C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See handout </a:t>
            </a:r>
          </a:p>
        </p:txBody>
      </p:sp>
    </p:spTree>
    <p:extLst>
      <p:ext uri="{BB962C8B-B14F-4D97-AF65-F5344CB8AC3E}">
        <p14:creationId xmlns:p14="http://schemas.microsoft.com/office/powerpoint/2010/main" val="259050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B4D38-7F17-446D-A727-1FA8F3807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12" y="5715000"/>
            <a:ext cx="10047859" cy="928689"/>
          </a:xfrm>
        </p:spPr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A9B00-C81F-4522-B292-C59B6FA08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415" y="381000"/>
            <a:ext cx="10512862" cy="548639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American Psychological Association. (1997). </a:t>
            </a:r>
            <a:r>
              <a:rPr lang="en-US" i="1" dirty="0"/>
              <a:t>Learner-centered psychological principles: A framework for school reform and redesign</a:t>
            </a:r>
            <a:r>
              <a:rPr lang="en-US" dirty="0"/>
              <a:t>. Washington, DC: Author. Retrieved from </a:t>
            </a:r>
            <a:r>
              <a:rPr lang="en-US" u="sng" dirty="0">
                <a:hlinkClick r:id="rId2"/>
              </a:rPr>
              <a:t>https://www.apa.org/ed/governance/bea/learner-centered.pdf</a:t>
            </a:r>
            <a:endParaRPr lang="en-US" u="sng" dirty="0"/>
          </a:p>
          <a:p>
            <a:r>
              <a:rPr lang="en-US" dirty="0"/>
              <a:t>Anderson, L. W., Krathwohl, D. R., </a:t>
            </a:r>
            <a:r>
              <a:rPr lang="en-US" dirty="0" err="1"/>
              <a:t>Airasian</a:t>
            </a:r>
            <a:r>
              <a:rPr lang="en-US" dirty="0"/>
              <a:t>, P. W., Cruikshank, K. A., Mayer, R. E., </a:t>
            </a:r>
            <a:r>
              <a:rPr lang="en-US" dirty="0" err="1"/>
              <a:t>Pintrich</a:t>
            </a:r>
            <a:r>
              <a:rPr lang="en-US" dirty="0"/>
              <a:t>, P. R., ... &amp; Wittrock, M. C. (Eds.). (2001). </a:t>
            </a:r>
            <a:r>
              <a:rPr lang="en-US" i="1" dirty="0"/>
              <a:t>A taxonomy for learning, teaching, and assessing: A revision of Bloom's taxonomy of educational objectives</a:t>
            </a:r>
            <a:r>
              <a:rPr lang="en-US" dirty="0"/>
              <a:t> (Complete ed.).  New York, NY: Longman. </a:t>
            </a:r>
          </a:p>
          <a:p>
            <a:r>
              <a:rPr lang="en-US" dirty="0"/>
              <a:t>Banta, T. W., Jones, E. A., &amp; Black, K. E. (2009). </a:t>
            </a:r>
            <a:r>
              <a:rPr lang="en-US" i="1" dirty="0"/>
              <a:t>Designing effective assessment: Principles and profiles of good practice</a:t>
            </a:r>
            <a:r>
              <a:rPr lang="en-US" dirty="0"/>
              <a:t>. San Francisco, CA: Jossey-Bass.</a:t>
            </a:r>
          </a:p>
          <a:p>
            <a:r>
              <a:rPr lang="en-US" dirty="0"/>
              <a:t>Barton, L. G. (2007).  </a:t>
            </a:r>
            <a:r>
              <a:rPr lang="en-US" i="1" dirty="0"/>
              <a:t>Quick flip questions for the revised Bloom's taxonomy: Improving thinking skills at any age with the flip of a page!</a:t>
            </a:r>
            <a:r>
              <a:rPr lang="en-US" dirty="0"/>
              <a:t> Garden Grove, CA: </a:t>
            </a:r>
            <a:r>
              <a:rPr lang="en-US" dirty="0" err="1"/>
              <a:t>Edupress</a:t>
            </a:r>
            <a:r>
              <a:rPr lang="en-US" dirty="0"/>
              <a:t>.</a:t>
            </a:r>
          </a:p>
          <a:p>
            <a:r>
              <a:rPr lang="en-US" dirty="0"/>
              <a:t>Bassett P. (2011).  How do students view asynchronous online discussion as a learning experience</a:t>
            </a:r>
            <a:r>
              <a:rPr lang="en-US" i="1" dirty="0"/>
              <a:t>?  Interdisciplinary Journal of E-Learning and Learning Objects.  7</a:t>
            </a:r>
            <a:r>
              <a:rPr lang="en-US" dirty="0"/>
              <a:t>(11), 69-79.</a:t>
            </a:r>
            <a:endParaRPr lang="en-US" dirty="0">
              <a:effectLst/>
            </a:endParaRPr>
          </a:p>
          <a:p>
            <a:r>
              <a:rPr lang="en-US" dirty="0"/>
              <a:t>Bye, L., Smith, S., Rallis, H. M. (2009). Reflection using an online discussion forum: Impact on student learning and satisfaction. </a:t>
            </a:r>
            <a:r>
              <a:rPr lang="en-US" i="1" dirty="0"/>
              <a:t>Social Work Education, 28</a:t>
            </a:r>
            <a:r>
              <a:rPr lang="en-US" dirty="0"/>
              <a:t>(8), 841-855.</a:t>
            </a:r>
          </a:p>
          <a:p>
            <a:r>
              <a:rPr lang="en-US" dirty="0"/>
              <a:t>Christopher, M. M. (2004). Raising the bar: Encouraging high-level thinking in online discussion forums. </a:t>
            </a:r>
            <a:r>
              <a:rPr lang="en-US" i="1" dirty="0"/>
              <a:t>Roeper Review: A Journal of Gifted Education, 26</a:t>
            </a:r>
            <a:r>
              <a:rPr lang="en-US" dirty="0"/>
              <a:t>(3), 166-171.</a:t>
            </a:r>
          </a:p>
          <a:p>
            <a:r>
              <a:rPr lang="en-US" dirty="0" err="1"/>
              <a:t>Condie</a:t>
            </a:r>
            <a:r>
              <a:rPr lang="en-US" dirty="0"/>
              <a:t>, R., &amp; Livingston, K. (2007). Blending online learning with traditional approaches: Changing practices. </a:t>
            </a:r>
            <a:r>
              <a:rPr lang="en-US" i="1" dirty="0"/>
              <a:t>British Journal of Educational Technology, 38</a:t>
            </a:r>
            <a:r>
              <a:rPr lang="en-US" dirty="0"/>
              <a:t>(2), 337-348.</a:t>
            </a:r>
          </a:p>
          <a:p>
            <a:r>
              <a:rPr lang="en-US" dirty="0"/>
              <a:t>Conrad, R. &amp; Donaldson, J. A. (2012).  </a:t>
            </a:r>
            <a:r>
              <a:rPr lang="en-US" i="1" dirty="0"/>
              <a:t>Continuing to engage the online learner: More activities and resources for creative instruction</a:t>
            </a:r>
            <a:r>
              <a:rPr lang="en-US" dirty="0"/>
              <a:t>.  San Francisco: Jossey-Bass.</a:t>
            </a:r>
          </a:p>
          <a:p>
            <a:r>
              <a:rPr lang="en-US" dirty="0" err="1"/>
              <a:t>Darabi</a:t>
            </a:r>
            <a:r>
              <a:rPr lang="en-US" dirty="0"/>
              <a:t>, A., </a:t>
            </a:r>
            <a:r>
              <a:rPr lang="en-US" dirty="0" err="1"/>
              <a:t>Arrastia</a:t>
            </a:r>
            <a:r>
              <a:rPr lang="en-US" dirty="0"/>
              <a:t>, M. C., Nelson, D. W., </a:t>
            </a:r>
            <a:r>
              <a:rPr lang="en-US" dirty="0" err="1"/>
              <a:t>Cornille</a:t>
            </a:r>
            <a:r>
              <a:rPr lang="en-US" dirty="0"/>
              <a:t>, T., &amp; Liang, X. (2011). Cognitive presence in asynchronous online learning: A comparison of four discussion strategies. </a:t>
            </a:r>
            <a:r>
              <a:rPr lang="en-US" i="1" dirty="0"/>
              <a:t>Journal of Computer Assisted Learning, 27</a:t>
            </a:r>
            <a:r>
              <a:rPr lang="en-US" dirty="0"/>
              <a:t>(3), 216-227.</a:t>
            </a:r>
            <a:endParaRPr lang="en-US" dirty="0">
              <a:effectLst/>
            </a:endParaRPr>
          </a:p>
          <a:p>
            <a:r>
              <a:rPr lang="en-US" dirty="0" err="1">
                <a:effectLst/>
              </a:rPr>
              <a:t>Facione</a:t>
            </a:r>
            <a:r>
              <a:rPr lang="en-US" dirty="0">
                <a:effectLst/>
              </a:rPr>
              <a:t>, P. A. (2015). </a:t>
            </a:r>
            <a:r>
              <a:rPr lang="en-US" i="1" dirty="0">
                <a:effectLst/>
              </a:rPr>
              <a:t>Critical thinking: What it is and why it counts</a:t>
            </a:r>
            <a:r>
              <a:rPr lang="en-US" dirty="0">
                <a:effectLst/>
              </a:rPr>
              <a:t>.  Hermosa Beach, C: Measured Reasons LLC.</a:t>
            </a:r>
          </a:p>
          <a:p>
            <a:r>
              <a:rPr lang="en-US" dirty="0">
                <a:effectLst/>
              </a:rPr>
              <a:t>Krathwohl, D. R. (2002).  A revision of Bloom's Taxonomy: An overview. </a:t>
            </a:r>
            <a:r>
              <a:rPr lang="en-US" i="1" dirty="0">
                <a:effectLst/>
              </a:rPr>
              <a:t>Theory into Practice, 41</a:t>
            </a:r>
            <a:r>
              <a:rPr lang="en-US" dirty="0">
                <a:effectLst/>
              </a:rPr>
              <a:t>(4), 212-218.</a:t>
            </a:r>
          </a:p>
          <a:p>
            <a:r>
              <a:rPr lang="en-US" dirty="0"/>
              <a:t>McCombs, B. L., &amp; Miller, L. (2007). </a:t>
            </a:r>
            <a:r>
              <a:rPr lang="en-US" i="1" dirty="0"/>
              <a:t>Learner-centered classroom practices and assessments:  Maximizing student motivation, learning, and achievement.</a:t>
            </a:r>
            <a:r>
              <a:rPr lang="en-US" dirty="0"/>
              <a:t> Thousand Oaks, CA: Corwin Press. </a:t>
            </a:r>
          </a:p>
        </p:txBody>
      </p:sp>
    </p:spTree>
    <p:extLst>
      <p:ext uri="{BB962C8B-B14F-4D97-AF65-F5344CB8AC3E}">
        <p14:creationId xmlns:p14="http://schemas.microsoft.com/office/powerpoint/2010/main" val="266265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3F62-2BB8-419A-A6E1-66EB555D0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 activities of the Session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EC6A8-244F-4F5D-870B-EAF0CE61B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Discussion / Review of Research / Examples</a:t>
            </a:r>
          </a:p>
          <a:p>
            <a:r>
              <a:rPr lang="en-US" dirty="0"/>
              <a:t>Application and Activities</a:t>
            </a:r>
          </a:p>
          <a:p>
            <a:r>
              <a:rPr lang="en-US" dirty="0"/>
              <a:t>Sharing of Results</a:t>
            </a:r>
          </a:p>
          <a:p>
            <a:r>
              <a:rPr lang="en-US" dirty="0"/>
              <a:t>Conclusions </a:t>
            </a:r>
          </a:p>
        </p:txBody>
      </p:sp>
    </p:spTree>
    <p:extLst>
      <p:ext uri="{BB962C8B-B14F-4D97-AF65-F5344CB8AC3E}">
        <p14:creationId xmlns:p14="http://schemas.microsoft.com/office/powerpoint/2010/main" val="381199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DABC7-4810-4151-9756-D577F580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54845-4E52-4D2B-8C83-8B7990091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Participants will </a:t>
            </a:r>
          </a:p>
          <a:p>
            <a:r>
              <a:rPr lang="en-US" dirty="0"/>
              <a:t>evaluate stated learning objectives using the revised Bloom’s Taxonomy</a:t>
            </a:r>
          </a:p>
          <a:p>
            <a:r>
              <a:rPr lang="en-US" dirty="0"/>
              <a:t>Consider how to develop prompts that promote higher-order thinking for online discussion forums</a:t>
            </a:r>
          </a:p>
          <a:p>
            <a:r>
              <a:rPr lang="en-US" dirty="0"/>
              <a:t>Develop questions which align with student learning outcomes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2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74386-E82A-46B6-B0C4-1D3D4012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for participants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42695-C1CE-4722-B0B5-0F01EB435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challenges have you encountered when using discussion forums in online or blended courses? </a:t>
            </a:r>
          </a:p>
        </p:txBody>
      </p:sp>
    </p:spTree>
    <p:extLst>
      <p:ext uri="{BB962C8B-B14F-4D97-AF65-F5344CB8AC3E}">
        <p14:creationId xmlns:p14="http://schemas.microsoft.com/office/powerpoint/2010/main" val="1092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6457" y="5140659"/>
            <a:ext cx="8532178" cy="1507067"/>
          </a:xfrm>
        </p:spPr>
        <p:txBody>
          <a:bodyPr/>
          <a:lstStyle/>
          <a:p>
            <a:r>
              <a:rPr lang="en-US" dirty="0"/>
              <a:t>Our Issues – Our Focus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F06365-938E-43B5-B8ED-BBD7C16A3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457" y="609600"/>
            <a:ext cx="10512862" cy="48799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/>
              <a:t>Research Question</a:t>
            </a:r>
          </a:p>
          <a:p>
            <a:pPr lvl="1"/>
            <a:r>
              <a:rPr lang="en-US" sz="2400" dirty="0"/>
              <a:t>How can we use online discussion on forums to promote higher-order thinking and also align with course learning outcomes? </a:t>
            </a:r>
          </a:p>
          <a:p>
            <a:pPr lvl="1"/>
            <a:endParaRPr lang="en-US" sz="900" dirty="0"/>
          </a:p>
          <a:p>
            <a:pPr marL="0" indent="0">
              <a:buNone/>
            </a:pPr>
            <a:r>
              <a:rPr lang="en-US" sz="2400" b="1" dirty="0"/>
              <a:t>Problem Statement</a:t>
            </a:r>
          </a:p>
          <a:p>
            <a:pPr lvl="1"/>
            <a:r>
              <a:rPr lang="en-US" sz="2400" dirty="0"/>
              <a:t>Students may perceive discussion forms as “busy work” when forums are not perceived to be meaningful.</a:t>
            </a:r>
          </a:p>
          <a:p>
            <a:pPr lvl="1"/>
            <a:endParaRPr lang="en-US" sz="900" dirty="0"/>
          </a:p>
          <a:p>
            <a:pPr lvl="1"/>
            <a:r>
              <a:rPr lang="en-US" sz="2400" dirty="0"/>
              <a:t>Discussion forums are sometimes used to check that students completed the readings by asking students to provide the single right answer.</a:t>
            </a:r>
          </a:p>
          <a:p>
            <a:pPr lvl="1"/>
            <a:endParaRPr lang="en-US" sz="900" dirty="0"/>
          </a:p>
          <a:p>
            <a:pPr lvl="1"/>
            <a:r>
              <a:rPr lang="en-US" sz="2400" dirty="0"/>
              <a:t>Student motivation to participate in discussion forums directly relates to the nature of the prompts or questions posed.</a:t>
            </a:r>
          </a:p>
          <a:p>
            <a:pPr lvl="1"/>
            <a:endParaRPr lang="en-US" sz="900" dirty="0"/>
          </a:p>
          <a:p>
            <a:pPr lvl="1"/>
            <a:r>
              <a:rPr lang="en-US" sz="2400" dirty="0"/>
              <a:t>Discussion forums emphasizing only recall or understanding do not lead to active debates among the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2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Highlights </a:t>
            </a:r>
            <a:br>
              <a:rPr lang="en-US" dirty="0"/>
            </a:br>
            <a:r>
              <a:rPr lang="en-US" dirty="0"/>
              <a:t>Theoretical Perspectives &amp; Literature 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1589" y="762000"/>
            <a:ext cx="5180251" cy="3741374"/>
          </a:xfrm>
        </p:spPr>
        <p:txBody>
          <a:bodyPr>
            <a:normAutofit/>
          </a:bodyPr>
          <a:lstStyle/>
          <a:p>
            <a:r>
              <a:rPr lang="en-US" dirty="0"/>
              <a:t>Learning in a social context is as important as individual characteristics </a:t>
            </a:r>
          </a:p>
          <a:p>
            <a:endParaRPr lang="en-US" dirty="0"/>
          </a:p>
          <a:p>
            <a:r>
              <a:rPr lang="en-US" dirty="0"/>
              <a:t>Online discussions can promote higher order thinking, especially at the application and analysis levels.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7EDF5-BC5D-489A-B6D0-6B4FF7572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2" y="745959"/>
            <a:ext cx="5180251" cy="3741374"/>
          </a:xfrm>
        </p:spPr>
        <p:txBody>
          <a:bodyPr>
            <a:normAutofit/>
          </a:bodyPr>
          <a:lstStyle/>
          <a:p>
            <a:r>
              <a:rPr lang="en-US" dirty="0"/>
              <a:t>A variety of discussion forums which increase in the cognitive presence (e.g., structured, scaffolded, role-playing, and forced debate) are best</a:t>
            </a:r>
          </a:p>
          <a:p>
            <a:endParaRPr lang="en-US" dirty="0"/>
          </a:p>
          <a:p>
            <a:r>
              <a:rPr lang="en-US" dirty="0"/>
              <a:t>Reflection is important in online discussions </a:t>
            </a:r>
          </a:p>
        </p:txBody>
      </p:sp>
    </p:spTree>
    <p:extLst>
      <p:ext uri="{BB962C8B-B14F-4D97-AF65-F5344CB8AC3E}">
        <p14:creationId xmlns:p14="http://schemas.microsoft.com/office/powerpoint/2010/main" val="420698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0DFF0-1075-4503-8E03-5441560F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154" y="4495800"/>
            <a:ext cx="10210978" cy="1507067"/>
          </a:xfrm>
        </p:spPr>
        <p:txBody>
          <a:bodyPr/>
          <a:lstStyle/>
          <a:p>
            <a:r>
              <a:rPr lang="en-US" dirty="0"/>
              <a:t>Best Practices:  Quality Matters Rubric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DC0AA-EBE7-4728-9FE9-218C4B24FE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4033" y="685801"/>
            <a:ext cx="4936369" cy="4114799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/>
              <a:t>Quality Matters Rubric </a:t>
            </a:r>
          </a:p>
          <a:p>
            <a:pPr lvl="1"/>
            <a:r>
              <a:rPr lang="en-US" sz="2600" dirty="0"/>
              <a:t>Course Activities / Learner Interactions </a:t>
            </a:r>
          </a:p>
          <a:p>
            <a:pPr marL="457063" lvl="1" indent="0">
              <a:buNone/>
            </a:pPr>
            <a:endParaRPr lang="en-US" sz="800" dirty="0"/>
          </a:p>
          <a:p>
            <a:pPr lvl="2"/>
            <a:r>
              <a:rPr lang="en-US" sz="2000" dirty="0"/>
              <a:t>5.1 Learning activities promote achievement of stated learning objectives and competencies</a:t>
            </a:r>
          </a:p>
          <a:p>
            <a:pPr marL="914126" lvl="2" indent="0">
              <a:buNone/>
            </a:pPr>
            <a:endParaRPr lang="en-US" sz="2000" dirty="0"/>
          </a:p>
          <a:p>
            <a:pPr lvl="2"/>
            <a:r>
              <a:rPr lang="en-US" sz="2000" dirty="0"/>
              <a:t>5.2 Learning activities provide opportunities for interaction that support active learning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7C4EF2-995E-49D9-80E8-F8AD323BD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06621" y="685801"/>
            <a:ext cx="4933194" cy="3615266"/>
          </a:xfrm>
        </p:spPr>
        <p:txBody>
          <a:bodyPr>
            <a:normAutofit fontScale="92500" lnSpcReduction="10000"/>
          </a:bodyPr>
          <a:lstStyle/>
          <a:p>
            <a:r>
              <a:rPr lang="en-US" sz="2600" b="1" dirty="0"/>
              <a:t>Quality Matters Rubric</a:t>
            </a:r>
          </a:p>
          <a:p>
            <a:pPr lvl="1"/>
            <a:r>
              <a:rPr lang="en-US" sz="2600" dirty="0"/>
              <a:t>Course Technology</a:t>
            </a:r>
          </a:p>
          <a:p>
            <a:pPr marL="457063" lvl="1" indent="0">
              <a:buNone/>
            </a:pPr>
            <a:endParaRPr lang="en-US" sz="800" dirty="0"/>
          </a:p>
          <a:p>
            <a:pPr marL="457063" lvl="1" indent="0">
              <a:buNone/>
            </a:pPr>
            <a:endParaRPr lang="en-US" sz="800" dirty="0"/>
          </a:p>
          <a:p>
            <a:pPr lvl="2"/>
            <a:r>
              <a:rPr lang="en-US" sz="2000" dirty="0"/>
              <a:t>6.1 Tools used in course support learning objectives and competencies</a:t>
            </a:r>
          </a:p>
          <a:p>
            <a:pPr marL="914126" lvl="2" indent="0">
              <a:buNone/>
            </a:pPr>
            <a:endParaRPr lang="en-US" sz="2000" dirty="0"/>
          </a:p>
          <a:p>
            <a:pPr lvl="2"/>
            <a:r>
              <a:rPr lang="en-US" sz="2000" dirty="0"/>
              <a:t>6.2 Course tools promote learner engagement and active learning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31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54C1E-E301-488E-BEEF-236929E92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Practices:  Forum Structures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E511C-3D8D-4869-9F6E-E1D5B93286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Connect online discussions with overall course learning outcomes and course activities</a:t>
            </a:r>
          </a:p>
          <a:p>
            <a:endParaRPr lang="en-US" sz="900" dirty="0"/>
          </a:p>
          <a:p>
            <a:r>
              <a:rPr lang="en-US" dirty="0"/>
              <a:t>Provide students with sufficient time to think deeply about important topics, ideas, and issues</a:t>
            </a:r>
          </a:p>
          <a:p>
            <a:endParaRPr lang="en-US" sz="900" dirty="0"/>
          </a:p>
          <a:p>
            <a:r>
              <a:rPr lang="en-US" dirty="0"/>
              <a:t>Give students multiple opportunities to express their thinking about issues or topics through discussion forums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A07198-FD27-4D0F-AA9D-53788670B7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discussion forum prompts and questions which can inspire students to apply, analyze, and evaluate information</a:t>
            </a:r>
          </a:p>
          <a:p>
            <a:pPr lvl="1"/>
            <a:r>
              <a:rPr lang="en-US" dirty="0"/>
              <a:t>See Bloom’s Taxonomy Revised (Krathwohl, 2002) </a:t>
            </a:r>
          </a:p>
          <a:p>
            <a:pPr lvl="1"/>
            <a:endParaRPr lang="en-US" dirty="0"/>
          </a:p>
          <a:p>
            <a:r>
              <a:rPr lang="en-US" dirty="0"/>
              <a:t>View online discussion forums as formative assessments </a:t>
            </a:r>
          </a:p>
          <a:p>
            <a:pPr lvl="1"/>
            <a:r>
              <a:rPr lang="en-US" dirty="0"/>
              <a:t>See Christopher (2004)</a:t>
            </a:r>
          </a:p>
        </p:txBody>
      </p:sp>
    </p:spTree>
    <p:extLst>
      <p:ext uri="{BB962C8B-B14F-4D97-AF65-F5344CB8AC3E}">
        <p14:creationId xmlns:p14="http://schemas.microsoft.com/office/powerpoint/2010/main" val="2499706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3" y="4547128"/>
            <a:ext cx="8532178" cy="1143530"/>
          </a:xfrm>
        </p:spPr>
        <p:txBody>
          <a:bodyPr/>
          <a:lstStyle/>
          <a:p>
            <a:r>
              <a:rPr lang="en-US" dirty="0"/>
              <a:t>Examples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827" y="685800"/>
            <a:ext cx="5596596" cy="914400"/>
          </a:xfrm>
        </p:spPr>
        <p:txBody>
          <a:bodyPr/>
          <a:lstStyle/>
          <a:p>
            <a:r>
              <a:rPr lang="en-US" dirty="0"/>
              <a:t>Forum Questions to Promote Higher-Order Thinking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033" y="1828799"/>
            <a:ext cx="5884390" cy="247226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What does "learner-centered" mean to you?</a:t>
            </a:r>
          </a:p>
          <a:p>
            <a:pPr lvl="0"/>
            <a:endParaRPr lang="en-US" sz="900" dirty="0"/>
          </a:p>
          <a:p>
            <a:pPr lvl="0"/>
            <a:r>
              <a:rPr lang="en-US" dirty="0"/>
              <a:t>What does it mean to be a good reader?</a:t>
            </a:r>
          </a:p>
          <a:p>
            <a:pPr lvl="0"/>
            <a:endParaRPr lang="en-US" sz="900" dirty="0"/>
          </a:p>
          <a:p>
            <a:pPr lvl="0"/>
            <a:r>
              <a:rPr lang="en-US" dirty="0"/>
              <a:t>How can you encourage students to blend their interests with classroom projects?</a:t>
            </a:r>
          </a:p>
          <a:p>
            <a:pPr lvl="0"/>
            <a:endParaRPr lang="en-US" sz="900" dirty="0"/>
          </a:p>
          <a:p>
            <a:pPr lvl="0"/>
            <a:r>
              <a:rPr lang="en-US" dirty="0"/>
              <a:t>How does project-based learning help students advance their learning?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80212" y="685800"/>
            <a:ext cx="3961190" cy="1066800"/>
          </a:xfrm>
        </p:spPr>
        <p:txBody>
          <a:bodyPr/>
          <a:lstStyle/>
          <a:p>
            <a:r>
              <a:rPr lang="en-US" dirty="0"/>
              <a:t>Forums Connected to Learning Outcomes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68423" y="1998662"/>
            <a:ext cx="4164513" cy="229393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See handout, pages 6 - 7</a:t>
            </a:r>
          </a:p>
        </p:txBody>
      </p:sp>
    </p:spTree>
    <p:extLst>
      <p:ext uri="{BB962C8B-B14F-4D97-AF65-F5344CB8AC3E}">
        <p14:creationId xmlns:p14="http://schemas.microsoft.com/office/powerpoint/2010/main" val="268142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77</TotalTime>
  <Words>1048</Words>
  <Application>Microsoft Office PowerPoint</Application>
  <PresentationFormat>Custom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Century Gothic</vt:lpstr>
      <vt:lpstr>Corbel</vt:lpstr>
      <vt:lpstr>Wingdings 3</vt:lpstr>
      <vt:lpstr>Slice</vt:lpstr>
      <vt:lpstr>Developing Online Discussion Forums to Promote  Higher-Order Thinking</vt:lpstr>
      <vt:lpstr>Major activities of the Session </vt:lpstr>
      <vt:lpstr>Learning objectives </vt:lpstr>
      <vt:lpstr>Question for participants </vt:lpstr>
      <vt:lpstr>Our Issues – Our Focus </vt:lpstr>
      <vt:lpstr>Highlights  Theoretical Perspectives &amp; Literature Review </vt:lpstr>
      <vt:lpstr>Best Practices:  Quality Matters Rubric </vt:lpstr>
      <vt:lpstr>Best Practices:  Forum Structures </vt:lpstr>
      <vt:lpstr>Examples </vt:lpstr>
      <vt:lpstr>Activities </vt:lpstr>
      <vt:lpstr>Designing Effective Assessments 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Online Discussion Forums to Promote Higher-Order Thinking</dc:title>
  <dc:creator>Dianna Sand</dc:creator>
  <cp:lastModifiedBy>Dianna Sand</cp:lastModifiedBy>
  <cp:revision>16</cp:revision>
  <dcterms:created xsi:type="dcterms:W3CDTF">2018-03-12T18:24:04Z</dcterms:created>
  <dcterms:modified xsi:type="dcterms:W3CDTF">2018-03-15T14:52:36Z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