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2" r:id="rId2"/>
    <p:sldMasterId id="2147483660" r:id="rId3"/>
    <p:sldMasterId id="2147483662" r:id="rId4"/>
  </p:sldMasterIdLst>
  <p:notesMasterIdLst>
    <p:notesMasterId r:id="rId27"/>
  </p:notesMasterIdLst>
  <p:sldIdLst>
    <p:sldId id="257" r:id="rId5"/>
    <p:sldId id="256" r:id="rId6"/>
    <p:sldId id="258" r:id="rId7"/>
    <p:sldId id="261" r:id="rId8"/>
    <p:sldId id="280" r:id="rId9"/>
    <p:sldId id="262" r:id="rId10"/>
    <p:sldId id="263" r:id="rId11"/>
    <p:sldId id="264" r:id="rId12"/>
    <p:sldId id="265" r:id="rId13"/>
    <p:sldId id="271" r:id="rId14"/>
    <p:sldId id="266" r:id="rId15"/>
    <p:sldId id="279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82" r:id="rId25"/>
    <p:sldId id="259" r:id="rId26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ufYlBaXQAcET4bJAUx2f/EiKL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01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12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80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32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83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339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60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907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46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5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625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960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5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05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01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68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9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5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Caption">
  <p:cSld name="Image +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/>
        </p:nvSpPr>
        <p:spPr>
          <a:xfrm>
            <a:off x="0" y="3776380"/>
            <a:ext cx="9144000" cy="89569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1377244" y="4040970"/>
            <a:ext cx="6395156" cy="51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298575" y="134938"/>
            <a:ext cx="6473825" cy="350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 Title slide">
  <p:cSld name="Subsection 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14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8" name="Google Shape;8;p5"/>
          <p:cNvSpPr txBox="1"/>
          <p:nvPr/>
        </p:nvSpPr>
        <p:spPr>
          <a:xfrm>
            <a:off x="7596524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/>
          </a:p>
        </p:txBody>
      </p:sp>
      <p:sp>
        <p:nvSpPr>
          <p:cNvPr id="9" name="Google Shape;9;p5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3" y="4476093"/>
            <a:ext cx="912286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2" name="Google Shape;22;p8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©2021 Quality Matters</a:t>
            </a:r>
            <a:endParaRPr/>
          </a:p>
        </p:txBody>
      </p:sp>
      <p:sp>
        <p:nvSpPr>
          <p:cNvPr id="23" name="Google Shape;23;p8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9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| Online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310" y="202050"/>
            <a:ext cx="2415468" cy="1513861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54" name="Google Shape;54;p10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©2020 Quality Matters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©2021 Quality Matters.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ymatters.org/index.php/qa-resources/resource-center/articles-resources/designing-multimedia-for-cours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qualitymatters.org/qa-resources/resource-center/articles-resources/power-of-screencasting" TargetMode="External"/><Relationship Id="rId5" Type="http://schemas.openxmlformats.org/officeDocument/2006/relationships/hyperlink" Target="https://www.qualitymatters.org/qa-resources/resource-center/articles-resources/improve-video-meetings" TargetMode="External"/><Relationship Id="rId4" Type="http://schemas.openxmlformats.org/officeDocument/2006/relationships/hyperlink" Target="https://www.qualitymatters.org/index.php/qa-resources/resource-center/articles-resources/how-to-make-video-introduction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729112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4000" dirty="0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Developing a Framework for Quality Online Course Videos: What Does the Research Say?</a:t>
            </a:r>
            <a:endParaRPr sz="40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February 9, 2021| Online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Caveat 1: Novelty effect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1D3E1-98A8-364F-8549-767B593D8C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53" y="1064975"/>
            <a:ext cx="5132093" cy="32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Caveat 2: Apples </a:t>
            </a:r>
            <a:r>
              <a:rPr lang="en-US"/>
              <a:t>vs oranges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91244-AF98-614F-8D6D-343FE6503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1120"/>
            <a:ext cx="3803904" cy="2516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DAF4E-7FE2-7040-B263-BDD78B3A0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374" y="1362643"/>
            <a:ext cx="386242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Caveat 3: Significant difference?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C5A53-9EE3-D041-BE0A-A7FB325283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539" y="1348993"/>
            <a:ext cx="5284922" cy="29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Does including video in my course make a difference for my students?</a:t>
            </a:r>
            <a:endParaRPr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EE561-040D-554F-9AEB-F8CF6E375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19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How long is too long?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09FE2-C9A2-D145-8EBC-D7B144D6B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1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Do students want to see me talk?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7907-9741-904F-A353-F06997DF1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If I am not onscreen, then what do students want to see?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83323-3B73-9946-A812-9054D9B2F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Should I include video of me tutoring students?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6FE13-32C6-4342-AA63-62C9750A76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5EE1D4-4783-A040-828D-663878D334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Do I need to have a studio setup with high quality video?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70403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7652D-ECD2-D544-9245-E52767C12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If I do not have any students that are deaf/hard of hearing, do I really need to have captions?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5475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685800" y="1766256"/>
            <a:ext cx="5553899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/>
            <a:r>
              <a:rPr lang="en-US" sz="3200" dirty="0"/>
              <a:t>Steven R. Crawford, </a:t>
            </a:r>
            <a:r>
              <a:rPr lang="en-US" sz="3200" dirty="0" err="1"/>
              <a:t>Ed.D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685800" y="2526223"/>
            <a:ext cx="7772400" cy="197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dirty="0"/>
              <a:t>District Director,</a:t>
            </a:r>
            <a:br>
              <a:rPr lang="en-US" sz="2400" dirty="0"/>
            </a:br>
            <a:r>
              <a:rPr lang="en-US" sz="2400" dirty="0"/>
              <a:t>Maricopa Center for Learning and Innovation</a:t>
            </a:r>
          </a:p>
          <a:p>
            <a:pPr lvl="0" algn="l">
              <a:spcBef>
                <a:spcPts val="0"/>
              </a:spcBef>
            </a:pPr>
            <a:endParaRPr lang="en-US" sz="2400" dirty="0"/>
          </a:p>
          <a:p>
            <a:pPr lvl="0" algn="l">
              <a:spcBef>
                <a:spcPts val="0"/>
              </a:spcBef>
            </a:pPr>
            <a:r>
              <a:rPr lang="en-US" sz="2400" dirty="0" err="1"/>
              <a:t>steven.crawford@domail.maricopa.edu</a:t>
            </a:r>
            <a:br>
              <a:rPr lang="en-US" sz="2400" dirty="0"/>
            </a:br>
            <a:r>
              <a:rPr lang="en-US" sz="2400" dirty="0"/>
              <a:t>@</a:t>
            </a:r>
            <a:r>
              <a:rPr lang="en-US" sz="2400" dirty="0" err="1"/>
              <a:t>DrSRCrawford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B699E-8CF6-0C43-A57E-A211E99C18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700" y="266794"/>
            <a:ext cx="2218499" cy="2755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Question: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5A3A2-3E5B-FF44-8DB9-8E105F82F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0105"/>
            <a:ext cx="2103120" cy="2103120"/>
          </a:xfrm>
          <a:prstGeom prst="rect">
            <a:avLst/>
          </a:prstGeom>
        </p:spPr>
      </p:pic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200"/>
            </a:pPr>
            <a:r>
              <a:rPr lang="en-US" sz="4000" dirty="0"/>
              <a:t>Should I require students to be on camera during a video conferencing session?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79938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Resources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Designing Multimedia Presentations for Your Course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Making a First Impression With Your Introduction Videos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Strategies for Improving Video Conferences and Webinars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Discover the Power of </a:t>
            </a:r>
            <a:r>
              <a:rPr lang="en-US" sz="2400" dirty="0" err="1">
                <a:hlinkClick r:id="rId6"/>
              </a:rPr>
              <a:t>Screencasting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/>
              <a:t>Captions Help ALL Learners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76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dirty="0"/>
              <a:t>Developing a Framework for Quality Online Course Videos:</a:t>
            </a:r>
            <a:br>
              <a:rPr lang="en-US" sz="3200" dirty="0"/>
            </a:br>
            <a:r>
              <a:rPr lang="en-US" sz="3200" dirty="0"/>
              <a:t>What Does the Research Say?</a:t>
            </a:r>
            <a:endParaRPr sz="3200"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Steven R. Crawford, </a:t>
            </a:r>
            <a:r>
              <a:rPr lang="en-US" dirty="0" err="1"/>
              <a:t>Ed.D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Session objectives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2400" dirty="0"/>
              <a:t>After this session, you will be able to…</a:t>
            </a:r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/>
              <a:t>define the various categories and types of instructional multimedia</a:t>
            </a:r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/>
              <a:t>appraise the research that informs our practice in developing multimedia for online presentations</a:t>
            </a:r>
          </a:p>
          <a:p>
            <a:pPr marL="342900" lvl="0" indent="-3429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400" dirty="0"/>
              <a:t>discuss how faculty and instructional designers can apply these emerging best practices when developing online presentations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 Defining types of multimedia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CEE97-230A-C74F-9EDB-3C5EE59331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450" y="1063625"/>
            <a:ext cx="4517100" cy="29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Audio presentations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4315912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Podcast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Course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Personal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Module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“Lecture”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Student feedback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Course announcements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Interview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Event/lecture capture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Role play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1800" dirty="0"/>
              <a:t>Case study/Scenario/Vignette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7EB82-B1C0-CF46-8CD3-1F6C0CBBE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112" y="1070496"/>
            <a:ext cx="3913688" cy="32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Voiceover presentations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610746" y="1063625"/>
            <a:ext cx="4076054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2000" dirty="0"/>
              <a:t>Course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000" dirty="0"/>
              <a:t>Personal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000" dirty="0"/>
              <a:t>Module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000" dirty="0"/>
              <a:t>“Lecture”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000" dirty="0"/>
              <a:t>Case study/ Scenario/Vignette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37936-5DA7-F94E-A82B-3E77EBC3F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02" y="1063624"/>
            <a:ext cx="4087918" cy="32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/>
              <a:t>Screencasting</a:t>
            </a:r>
            <a:r>
              <a:rPr lang="en-US" dirty="0"/>
              <a:t> presentations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4215539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200"/>
            </a:pPr>
            <a:r>
              <a:rPr lang="en-US" sz="2400" dirty="0"/>
              <a:t>Course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400" dirty="0"/>
              <a:t>Module introduction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400" dirty="0"/>
              <a:t>Student feedback</a:t>
            </a:r>
          </a:p>
          <a:p>
            <a:pPr marL="0" lvl="0" indent="0">
              <a:spcBef>
                <a:spcPts val="0"/>
              </a:spcBef>
              <a:buSzPts val="3200"/>
            </a:pPr>
            <a:r>
              <a:rPr lang="en-US" sz="2400" dirty="0"/>
              <a:t>Demo of application/process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B26E0-C5CA-4D4A-9ABB-B935F3835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181" y="1063625"/>
            <a:ext cx="4296619" cy="3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Video presentations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31F12-11D4-E141-80AC-93997E644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62" y="1063625"/>
            <a:ext cx="7971275" cy="32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Lesson from the research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D1E8D-0273-0D4B-A06B-0414D84EF5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260" y="1063625"/>
            <a:ext cx="4773479" cy="31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32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mo/Blank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361</Words>
  <Application>Microsoft Macintosh PowerPoint</Application>
  <PresentationFormat>On-screen Show (16:9)</PresentationFormat>
  <Paragraphs>64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Arial</vt:lpstr>
      <vt:lpstr>Lato</vt:lpstr>
      <vt:lpstr>Courier New</vt:lpstr>
      <vt:lpstr>Trebuchet MS</vt:lpstr>
      <vt:lpstr>Title Master</vt:lpstr>
      <vt:lpstr>Body master 1</vt:lpstr>
      <vt:lpstr>New Section or Closing</vt:lpstr>
      <vt:lpstr>Promo/Blank</vt:lpstr>
      <vt:lpstr>Developing a Framework for Quality Online Course Videos: What Does the Research Say?</vt:lpstr>
      <vt:lpstr>Steven R. Crawford, Ed.D.</vt:lpstr>
      <vt:lpstr>Session objectives</vt:lpstr>
      <vt:lpstr> Defining types of multimedia</vt:lpstr>
      <vt:lpstr>Audio presentations</vt:lpstr>
      <vt:lpstr>Voiceover presentations</vt:lpstr>
      <vt:lpstr>Screencasting presentations</vt:lpstr>
      <vt:lpstr>Video presentations</vt:lpstr>
      <vt:lpstr>Lesson from the research</vt:lpstr>
      <vt:lpstr>Caveat 1: Novelty effect</vt:lpstr>
      <vt:lpstr>Caveat 2: Apples vs oranges</vt:lpstr>
      <vt:lpstr>Caveat 3: Significant difference?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Resources</vt:lpstr>
      <vt:lpstr>Developing a Framework for Quality Online Course Videos: What Does the Research Say?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</dc:creator>
  <cp:lastModifiedBy>Microsoft Office User</cp:lastModifiedBy>
  <cp:revision>12</cp:revision>
  <dcterms:created xsi:type="dcterms:W3CDTF">2019-08-12T17:12:22Z</dcterms:created>
  <dcterms:modified xsi:type="dcterms:W3CDTF">2021-02-04T17:02:39Z</dcterms:modified>
</cp:coreProperties>
</file>