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8"/>
  </p:notesMasterIdLst>
  <p:sldIdLst>
    <p:sldId id="256" r:id="rId2"/>
    <p:sldId id="258" r:id="rId3"/>
    <p:sldId id="263" r:id="rId4"/>
    <p:sldId id="259" r:id="rId5"/>
    <p:sldId id="261" r:id="rId6"/>
    <p:sldId id="260" r:id="rId7"/>
    <p:sldId id="262" r:id="rId8"/>
    <p:sldId id="276" r:id="rId9"/>
    <p:sldId id="266" r:id="rId10"/>
    <p:sldId id="267" r:id="rId11"/>
    <p:sldId id="268" r:id="rId12"/>
    <p:sldId id="269" r:id="rId13"/>
    <p:sldId id="272" r:id="rId14"/>
    <p:sldId id="270" r:id="rId15"/>
    <p:sldId id="271" r:id="rId16"/>
    <p:sldId id="273" r:id="rId17"/>
    <p:sldId id="278" r:id="rId18"/>
    <p:sldId id="280" r:id="rId19"/>
    <p:sldId id="281" r:id="rId20"/>
    <p:sldId id="282" r:id="rId21"/>
    <p:sldId id="264" r:id="rId22"/>
    <p:sldId id="283" r:id="rId23"/>
    <p:sldId id="277" r:id="rId24"/>
    <p:sldId id="279" r:id="rId25"/>
    <p:sldId id="265" r:id="rId26"/>
    <p:sldId id="274" r:id="rId27"/>
  </p:sldIdLst>
  <p:sldSz cx="12192000" cy="6858000"/>
  <p:notesSz cx="6858000" cy="10096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F0D95-52CB-889E-E34A-0A747E1E1E8C}" v="474" dt="2020-03-27T14:02:27.432"/>
    <p1510:client id="{072D4442-B0A8-6D7D-187E-EED680C4DFAF}" v="87" dt="2020-03-29T17:57:42.547"/>
    <p1510:client id="{0A5242F8-DFCE-B610-DC5C-64050B27C700}" v="540" dt="2020-03-26T19:07:45.116"/>
    <p1510:client id="{0AC08300-4DB7-6BB1-E1DB-34B91BD72519}" v="3" dt="2020-03-25T19:07:52.989"/>
    <p1510:client id="{0C3905EE-0598-2F1B-A879-0D10FC58A9F6}" v="171" dt="2020-03-27T14:10:28.026"/>
    <p1510:client id="{13F3E7BB-2406-EEA1-7D4C-1990D8199491}" v="27" dt="2020-03-29T17:35:48.676"/>
    <p1510:client id="{20785BEB-93D3-4C70-421F-7FDECE90C2C0}" v="864" dt="2020-03-26T22:46:50.824"/>
    <p1510:client id="{423C0E6F-5334-A8EE-3560-B00F98F8307C}" v="363" dt="2020-03-28T22:23:20.184"/>
    <p1510:client id="{483689E8-A910-0B21-500A-4219041078DE}" v="62" dt="2020-03-29T22:55:52.174"/>
    <p1510:client id="{48425065-D2E9-940D-944D-0BE242C26069}" v="43" dt="2020-03-28T22:24:06.710"/>
    <p1510:client id="{4E375D28-7492-9CFC-6E88-2E02EB95AE90}" v="12" dt="2020-03-29T18:25:32.445"/>
    <p1510:client id="{636C3409-C0E0-89FA-E02A-12CE4F39C36D}" v="46" dt="2020-03-27T01:09:37.474"/>
    <p1510:client id="{6D08B35A-8C1C-F408-BB70-B1749888248A}" v="66" dt="2020-03-27T15:14:57.932"/>
    <p1510:client id="{79304F4A-6801-03AA-D9F3-79C47D9FD6AA}" v="750" dt="2020-03-25T18:18:25.379"/>
    <p1510:client id="{85CD3E68-ECE8-465A-ED04-C86F4EF25FE6}" v="3" dt="2020-03-26T02:10:07.828"/>
    <p1510:client id="{85DC6C8F-70A1-BE04-4C75-561E756B153B}" v="1555" dt="2020-03-26T23:45:28.146"/>
    <p1510:client id="{86D6F704-19BE-406A-8F30-799BEB098230}" v="55" dt="2020-03-24T17:21:23.261"/>
    <p1510:client id="{9508180E-DBDE-9242-1962-287639F71908}" v="1306" dt="2020-03-27T03:20:56.595"/>
    <p1510:client id="{9FDF0E2F-9803-F75E-A062-0C6D8B3B17CC}" v="48" dt="2020-03-24T17:22:11.937"/>
    <p1510:client id="{A12946F2-5C56-70CA-BEA4-2D0D803A1046}" v="19" dt="2020-03-27T16:25:41.607"/>
    <p1510:client id="{ACFEEB35-5CAD-EC12-245C-8942DCD59356}" v="63" dt="2020-03-26T22:48:43.266"/>
    <p1510:client id="{B64E2D91-95D0-C8DD-3827-66B9AD6BD9C9}" v="241" dt="2020-03-26T23:19:17.811"/>
    <p1510:client id="{C7D7D6DD-7A05-4053-A86C-7A4254051BB5}" v="32" dt="2020-03-24T17:21:34.910"/>
    <p1510:client id="{D2DC1566-B438-D99E-982C-7DCFAA65C0E7}" v="16" dt="2020-03-24T17:20:38.230"/>
    <p1510:client id="{FE8AF461-E6BC-F8E4-5A5C-69B09FF35A86}" v="95" dt="2020-03-26T18:29:28.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37"/>
  </p:normalViewPr>
  <p:slideViewPr>
    <p:cSldViewPr snapToGrid="0">
      <p:cViewPr varScale="1">
        <p:scale>
          <a:sx n="85" d="100"/>
          <a:sy n="85" d="100"/>
        </p:scale>
        <p:origin x="9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4.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4.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F0F50DD-07B8-464A-984A-FB8EA2ABA60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6D92461-463C-4982-9FC3-E9CEEA469CB8}">
      <dgm:prSet/>
      <dgm:spPr/>
      <dgm:t>
        <a:bodyPr/>
        <a:lstStyle/>
        <a:p>
          <a:pPr>
            <a:lnSpc>
              <a:spcPct val="100000"/>
            </a:lnSpc>
          </a:pPr>
          <a:r>
            <a:rPr lang="en-US"/>
            <a:t>To examine the types of activities and assignments that are inclusive and accessible to students in an online course</a:t>
          </a:r>
        </a:p>
      </dgm:t>
    </dgm:pt>
    <dgm:pt modelId="{E018DDE4-C5CC-4A62-893C-33E1C9355B56}" type="parTrans" cxnId="{7086D634-91AF-440F-A5F0-89898628C736}">
      <dgm:prSet/>
      <dgm:spPr/>
      <dgm:t>
        <a:bodyPr/>
        <a:lstStyle/>
        <a:p>
          <a:endParaRPr lang="en-US"/>
        </a:p>
      </dgm:t>
    </dgm:pt>
    <dgm:pt modelId="{384BED12-D47A-4D34-B46D-88F8167610E5}" type="sibTrans" cxnId="{7086D634-91AF-440F-A5F0-89898628C736}">
      <dgm:prSet/>
      <dgm:spPr/>
      <dgm:t>
        <a:bodyPr/>
        <a:lstStyle/>
        <a:p>
          <a:endParaRPr lang="en-US"/>
        </a:p>
      </dgm:t>
    </dgm:pt>
    <dgm:pt modelId="{5B8E5425-8BC8-40C0-A5F9-793DFAB4B058}">
      <dgm:prSet/>
      <dgm:spPr/>
      <dgm:t>
        <a:bodyPr/>
        <a:lstStyle/>
        <a:p>
          <a:pPr>
            <a:lnSpc>
              <a:spcPct val="100000"/>
            </a:lnSpc>
          </a:pPr>
          <a:r>
            <a:rPr lang="en-US"/>
            <a:t>To discuss the types of activities and assignments that are inclusive and accessible to students in an online course</a:t>
          </a:r>
        </a:p>
      </dgm:t>
    </dgm:pt>
    <dgm:pt modelId="{AD6203DC-6600-4D06-9C42-C6A869EF12CD}" type="parTrans" cxnId="{F2DD26F8-B738-449F-B1B7-10DED8071D22}">
      <dgm:prSet/>
      <dgm:spPr/>
      <dgm:t>
        <a:bodyPr/>
        <a:lstStyle/>
        <a:p>
          <a:endParaRPr lang="en-US"/>
        </a:p>
      </dgm:t>
    </dgm:pt>
    <dgm:pt modelId="{9ACB2464-5602-4489-B80B-F70AB0AB1D39}" type="sibTrans" cxnId="{F2DD26F8-B738-449F-B1B7-10DED8071D22}">
      <dgm:prSet/>
      <dgm:spPr/>
      <dgm:t>
        <a:bodyPr/>
        <a:lstStyle/>
        <a:p>
          <a:endParaRPr lang="en-US"/>
        </a:p>
      </dgm:t>
    </dgm:pt>
    <dgm:pt modelId="{B2D670E6-915F-436E-8805-6B32A4E451C1}">
      <dgm:prSet/>
      <dgm:spPr/>
      <dgm:t>
        <a:bodyPr/>
        <a:lstStyle/>
        <a:p>
          <a:pPr>
            <a:lnSpc>
              <a:spcPct val="100000"/>
            </a:lnSpc>
          </a:pPr>
          <a:r>
            <a:rPr lang="en-US"/>
            <a:t>To problem solve a dilemma that emerged in our online class</a:t>
          </a:r>
        </a:p>
      </dgm:t>
    </dgm:pt>
    <dgm:pt modelId="{24CA1003-A4D8-44C9-BE48-6C7751E69656}" type="parTrans" cxnId="{7D414D38-B6FC-4A1D-B288-A382F6169B34}">
      <dgm:prSet/>
      <dgm:spPr/>
      <dgm:t>
        <a:bodyPr/>
        <a:lstStyle/>
        <a:p>
          <a:endParaRPr lang="en-US"/>
        </a:p>
      </dgm:t>
    </dgm:pt>
    <dgm:pt modelId="{FAFE0BAA-E11F-4BA2-AB7A-D8DF2303D2D0}" type="sibTrans" cxnId="{7D414D38-B6FC-4A1D-B288-A382F6169B34}">
      <dgm:prSet/>
      <dgm:spPr/>
      <dgm:t>
        <a:bodyPr/>
        <a:lstStyle/>
        <a:p>
          <a:endParaRPr lang="en-US"/>
        </a:p>
      </dgm:t>
    </dgm:pt>
    <dgm:pt modelId="{5987E5A4-4317-4820-9C43-4BED8467FC77}" type="pres">
      <dgm:prSet presAssocID="{1F0F50DD-07B8-464A-984A-FB8EA2ABA601}" presName="root" presStyleCnt="0">
        <dgm:presLayoutVars>
          <dgm:dir/>
          <dgm:resizeHandles val="exact"/>
        </dgm:presLayoutVars>
      </dgm:prSet>
      <dgm:spPr/>
    </dgm:pt>
    <dgm:pt modelId="{8B12CF5D-75AC-41F1-9CDC-A6B4CFCC853E}" type="pres">
      <dgm:prSet presAssocID="{46D92461-463C-4982-9FC3-E9CEEA469CB8}" presName="compNode" presStyleCnt="0"/>
      <dgm:spPr/>
    </dgm:pt>
    <dgm:pt modelId="{0E0C2A8A-D773-43E5-B644-B76E20AC2C74}" type="pres">
      <dgm:prSet presAssocID="{46D92461-463C-4982-9FC3-E9CEEA469CB8}" presName="bgRect" presStyleLbl="bgShp" presStyleIdx="0" presStyleCnt="3"/>
      <dgm:spPr/>
    </dgm:pt>
    <dgm:pt modelId="{D80C9A8A-67B1-49C9-BAE7-EA916258C2F0}" type="pres">
      <dgm:prSet presAssocID="{46D92461-463C-4982-9FC3-E9CEEA469C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DC55572-628E-4FE9-BB4E-CC690ECD0500}" type="pres">
      <dgm:prSet presAssocID="{46D92461-463C-4982-9FC3-E9CEEA469CB8}" presName="spaceRect" presStyleCnt="0"/>
      <dgm:spPr/>
    </dgm:pt>
    <dgm:pt modelId="{08CDAD6A-32F9-42BE-BB3C-09291D7A3B36}" type="pres">
      <dgm:prSet presAssocID="{46D92461-463C-4982-9FC3-E9CEEA469CB8}" presName="parTx" presStyleLbl="revTx" presStyleIdx="0" presStyleCnt="3">
        <dgm:presLayoutVars>
          <dgm:chMax val="0"/>
          <dgm:chPref val="0"/>
        </dgm:presLayoutVars>
      </dgm:prSet>
      <dgm:spPr/>
    </dgm:pt>
    <dgm:pt modelId="{01715FD7-0599-4428-9106-34E8CE518205}" type="pres">
      <dgm:prSet presAssocID="{384BED12-D47A-4D34-B46D-88F8167610E5}" presName="sibTrans" presStyleCnt="0"/>
      <dgm:spPr/>
    </dgm:pt>
    <dgm:pt modelId="{06A97715-774E-4601-A736-59DF286EFEDB}" type="pres">
      <dgm:prSet presAssocID="{5B8E5425-8BC8-40C0-A5F9-793DFAB4B058}" presName="compNode" presStyleCnt="0"/>
      <dgm:spPr/>
    </dgm:pt>
    <dgm:pt modelId="{8C2B0FDF-4FD0-47A5-BFD0-95965BD5636F}" type="pres">
      <dgm:prSet presAssocID="{5B8E5425-8BC8-40C0-A5F9-793DFAB4B058}" presName="bgRect" presStyleLbl="bgShp" presStyleIdx="1" presStyleCnt="3"/>
      <dgm:spPr/>
    </dgm:pt>
    <dgm:pt modelId="{25F14F02-A650-440D-9993-006BFCAF9D57}" type="pres">
      <dgm:prSet presAssocID="{5B8E5425-8BC8-40C0-A5F9-793DFAB4B0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B625679-F28A-4958-AFE3-35B4C06F3FAB}" type="pres">
      <dgm:prSet presAssocID="{5B8E5425-8BC8-40C0-A5F9-793DFAB4B058}" presName="spaceRect" presStyleCnt="0"/>
      <dgm:spPr/>
    </dgm:pt>
    <dgm:pt modelId="{36D9C0A9-7010-450E-BF9A-36893C566DD4}" type="pres">
      <dgm:prSet presAssocID="{5B8E5425-8BC8-40C0-A5F9-793DFAB4B058}" presName="parTx" presStyleLbl="revTx" presStyleIdx="1" presStyleCnt="3">
        <dgm:presLayoutVars>
          <dgm:chMax val="0"/>
          <dgm:chPref val="0"/>
        </dgm:presLayoutVars>
      </dgm:prSet>
      <dgm:spPr/>
    </dgm:pt>
    <dgm:pt modelId="{698C7D35-89CB-46DD-BF87-84E59A72B9D1}" type="pres">
      <dgm:prSet presAssocID="{9ACB2464-5602-4489-B80B-F70AB0AB1D39}" presName="sibTrans" presStyleCnt="0"/>
      <dgm:spPr/>
    </dgm:pt>
    <dgm:pt modelId="{5AA8E2A2-7A66-40ED-9887-312427397A28}" type="pres">
      <dgm:prSet presAssocID="{B2D670E6-915F-436E-8805-6B32A4E451C1}" presName="compNode" presStyleCnt="0"/>
      <dgm:spPr/>
    </dgm:pt>
    <dgm:pt modelId="{4C653A8C-8AC7-4D76-A602-B3B66AC1BEEA}" type="pres">
      <dgm:prSet presAssocID="{B2D670E6-915F-436E-8805-6B32A4E451C1}" presName="bgRect" presStyleLbl="bgShp" presStyleIdx="2" presStyleCnt="3"/>
      <dgm:spPr/>
    </dgm:pt>
    <dgm:pt modelId="{5E7A57ED-40B9-401B-867C-C5D3F64B64E5}" type="pres">
      <dgm:prSet presAssocID="{B2D670E6-915F-436E-8805-6B32A4E451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ze"/>
        </a:ext>
      </dgm:extLst>
    </dgm:pt>
    <dgm:pt modelId="{1787D047-5B8D-4A15-AE92-C9B44432FCE1}" type="pres">
      <dgm:prSet presAssocID="{B2D670E6-915F-436E-8805-6B32A4E451C1}" presName="spaceRect" presStyleCnt="0"/>
      <dgm:spPr/>
    </dgm:pt>
    <dgm:pt modelId="{3676338C-E51B-4FE6-BC88-015D79B8F2EB}" type="pres">
      <dgm:prSet presAssocID="{B2D670E6-915F-436E-8805-6B32A4E451C1}" presName="parTx" presStyleLbl="revTx" presStyleIdx="2" presStyleCnt="3">
        <dgm:presLayoutVars>
          <dgm:chMax val="0"/>
          <dgm:chPref val="0"/>
        </dgm:presLayoutVars>
      </dgm:prSet>
      <dgm:spPr/>
    </dgm:pt>
  </dgm:ptLst>
  <dgm:cxnLst>
    <dgm:cxn modelId="{2886A31C-F028-4F1E-BAB3-6B88E71FA644}" type="presOf" srcId="{1F0F50DD-07B8-464A-984A-FB8EA2ABA601}" destId="{5987E5A4-4317-4820-9C43-4BED8467FC77}" srcOrd="0" destOrd="0" presId="urn:microsoft.com/office/officeart/2018/2/layout/IconVerticalSolidList"/>
    <dgm:cxn modelId="{7086D634-91AF-440F-A5F0-89898628C736}" srcId="{1F0F50DD-07B8-464A-984A-FB8EA2ABA601}" destId="{46D92461-463C-4982-9FC3-E9CEEA469CB8}" srcOrd="0" destOrd="0" parTransId="{E018DDE4-C5CC-4A62-893C-33E1C9355B56}" sibTransId="{384BED12-D47A-4D34-B46D-88F8167610E5}"/>
    <dgm:cxn modelId="{7D414D38-B6FC-4A1D-B288-A382F6169B34}" srcId="{1F0F50DD-07B8-464A-984A-FB8EA2ABA601}" destId="{B2D670E6-915F-436E-8805-6B32A4E451C1}" srcOrd="2" destOrd="0" parTransId="{24CA1003-A4D8-44C9-BE48-6C7751E69656}" sibTransId="{FAFE0BAA-E11F-4BA2-AB7A-D8DF2303D2D0}"/>
    <dgm:cxn modelId="{093A1E45-C66D-4019-A9C7-923F17D8C0B2}" type="presOf" srcId="{46D92461-463C-4982-9FC3-E9CEEA469CB8}" destId="{08CDAD6A-32F9-42BE-BB3C-09291D7A3B36}" srcOrd="0" destOrd="0" presId="urn:microsoft.com/office/officeart/2018/2/layout/IconVerticalSolidList"/>
    <dgm:cxn modelId="{663B6B55-B2E0-4164-A181-B336C8C249A4}" type="presOf" srcId="{B2D670E6-915F-436E-8805-6B32A4E451C1}" destId="{3676338C-E51B-4FE6-BC88-015D79B8F2EB}" srcOrd="0" destOrd="0" presId="urn:microsoft.com/office/officeart/2018/2/layout/IconVerticalSolidList"/>
    <dgm:cxn modelId="{779C95C3-A186-4FFB-B9A2-324667C8EEF1}" type="presOf" srcId="{5B8E5425-8BC8-40C0-A5F9-793DFAB4B058}" destId="{36D9C0A9-7010-450E-BF9A-36893C566DD4}" srcOrd="0" destOrd="0" presId="urn:microsoft.com/office/officeart/2018/2/layout/IconVerticalSolidList"/>
    <dgm:cxn modelId="{F2DD26F8-B738-449F-B1B7-10DED8071D22}" srcId="{1F0F50DD-07B8-464A-984A-FB8EA2ABA601}" destId="{5B8E5425-8BC8-40C0-A5F9-793DFAB4B058}" srcOrd="1" destOrd="0" parTransId="{AD6203DC-6600-4D06-9C42-C6A869EF12CD}" sibTransId="{9ACB2464-5602-4489-B80B-F70AB0AB1D39}"/>
    <dgm:cxn modelId="{E38224DD-B1DF-43EC-9851-88FB6394E592}" type="presParOf" srcId="{5987E5A4-4317-4820-9C43-4BED8467FC77}" destId="{8B12CF5D-75AC-41F1-9CDC-A6B4CFCC853E}" srcOrd="0" destOrd="0" presId="urn:microsoft.com/office/officeart/2018/2/layout/IconVerticalSolidList"/>
    <dgm:cxn modelId="{F18F49B5-EB12-45F8-B0EE-9738EBE500A4}" type="presParOf" srcId="{8B12CF5D-75AC-41F1-9CDC-A6B4CFCC853E}" destId="{0E0C2A8A-D773-43E5-B644-B76E20AC2C74}" srcOrd="0" destOrd="0" presId="urn:microsoft.com/office/officeart/2018/2/layout/IconVerticalSolidList"/>
    <dgm:cxn modelId="{6E1942F5-2459-4431-BDED-A2EB41377926}" type="presParOf" srcId="{8B12CF5D-75AC-41F1-9CDC-A6B4CFCC853E}" destId="{D80C9A8A-67B1-49C9-BAE7-EA916258C2F0}" srcOrd="1" destOrd="0" presId="urn:microsoft.com/office/officeart/2018/2/layout/IconVerticalSolidList"/>
    <dgm:cxn modelId="{88D974CB-5D6F-45EF-9485-4988D4E4EB07}" type="presParOf" srcId="{8B12CF5D-75AC-41F1-9CDC-A6B4CFCC853E}" destId="{8DC55572-628E-4FE9-BB4E-CC690ECD0500}" srcOrd="2" destOrd="0" presId="urn:microsoft.com/office/officeart/2018/2/layout/IconVerticalSolidList"/>
    <dgm:cxn modelId="{F57CFAA4-8C3A-448F-857A-ED16186BE577}" type="presParOf" srcId="{8B12CF5D-75AC-41F1-9CDC-A6B4CFCC853E}" destId="{08CDAD6A-32F9-42BE-BB3C-09291D7A3B36}" srcOrd="3" destOrd="0" presId="urn:microsoft.com/office/officeart/2018/2/layout/IconVerticalSolidList"/>
    <dgm:cxn modelId="{33E6D46B-7090-4BCD-97C9-3B3EB49B2687}" type="presParOf" srcId="{5987E5A4-4317-4820-9C43-4BED8467FC77}" destId="{01715FD7-0599-4428-9106-34E8CE518205}" srcOrd="1" destOrd="0" presId="urn:microsoft.com/office/officeart/2018/2/layout/IconVerticalSolidList"/>
    <dgm:cxn modelId="{EAC13149-5839-4FBE-A8B5-068082D14B84}" type="presParOf" srcId="{5987E5A4-4317-4820-9C43-4BED8467FC77}" destId="{06A97715-774E-4601-A736-59DF286EFEDB}" srcOrd="2" destOrd="0" presId="urn:microsoft.com/office/officeart/2018/2/layout/IconVerticalSolidList"/>
    <dgm:cxn modelId="{BEA8C33D-A047-4F1D-9046-764A5FE57A49}" type="presParOf" srcId="{06A97715-774E-4601-A736-59DF286EFEDB}" destId="{8C2B0FDF-4FD0-47A5-BFD0-95965BD5636F}" srcOrd="0" destOrd="0" presId="urn:microsoft.com/office/officeart/2018/2/layout/IconVerticalSolidList"/>
    <dgm:cxn modelId="{E840B74D-D885-4E6B-9245-AC251FDDE1FE}" type="presParOf" srcId="{06A97715-774E-4601-A736-59DF286EFEDB}" destId="{25F14F02-A650-440D-9993-006BFCAF9D57}" srcOrd="1" destOrd="0" presId="urn:microsoft.com/office/officeart/2018/2/layout/IconVerticalSolidList"/>
    <dgm:cxn modelId="{59913F5F-DF20-46BB-A233-0A75269D2544}" type="presParOf" srcId="{06A97715-774E-4601-A736-59DF286EFEDB}" destId="{5B625679-F28A-4958-AFE3-35B4C06F3FAB}" srcOrd="2" destOrd="0" presId="urn:microsoft.com/office/officeart/2018/2/layout/IconVerticalSolidList"/>
    <dgm:cxn modelId="{E2EAAFAF-E8E7-4108-AE52-AE76052A9061}" type="presParOf" srcId="{06A97715-774E-4601-A736-59DF286EFEDB}" destId="{36D9C0A9-7010-450E-BF9A-36893C566DD4}" srcOrd="3" destOrd="0" presId="urn:microsoft.com/office/officeart/2018/2/layout/IconVerticalSolidList"/>
    <dgm:cxn modelId="{39DB238A-B0A9-4FFB-B5CF-D9A5B56DBD14}" type="presParOf" srcId="{5987E5A4-4317-4820-9C43-4BED8467FC77}" destId="{698C7D35-89CB-46DD-BF87-84E59A72B9D1}" srcOrd="3" destOrd="0" presId="urn:microsoft.com/office/officeart/2018/2/layout/IconVerticalSolidList"/>
    <dgm:cxn modelId="{3DE12E90-E5EE-4A1C-A1DD-30377D57A4CA}" type="presParOf" srcId="{5987E5A4-4317-4820-9C43-4BED8467FC77}" destId="{5AA8E2A2-7A66-40ED-9887-312427397A28}" srcOrd="4" destOrd="0" presId="urn:microsoft.com/office/officeart/2018/2/layout/IconVerticalSolidList"/>
    <dgm:cxn modelId="{3327D1DA-8DE8-4444-A1D1-F0C9233197CA}" type="presParOf" srcId="{5AA8E2A2-7A66-40ED-9887-312427397A28}" destId="{4C653A8C-8AC7-4D76-A602-B3B66AC1BEEA}" srcOrd="0" destOrd="0" presId="urn:microsoft.com/office/officeart/2018/2/layout/IconVerticalSolidList"/>
    <dgm:cxn modelId="{0F703FEA-9836-401A-BA6B-8305BC1928AA}" type="presParOf" srcId="{5AA8E2A2-7A66-40ED-9887-312427397A28}" destId="{5E7A57ED-40B9-401B-867C-C5D3F64B64E5}" srcOrd="1" destOrd="0" presId="urn:microsoft.com/office/officeart/2018/2/layout/IconVerticalSolidList"/>
    <dgm:cxn modelId="{26FD8747-AE85-4EE0-844E-62EDBBD2E43F}" type="presParOf" srcId="{5AA8E2A2-7A66-40ED-9887-312427397A28}" destId="{1787D047-5B8D-4A15-AE92-C9B44432FCE1}" srcOrd="2" destOrd="0" presId="urn:microsoft.com/office/officeart/2018/2/layout/IconVerticalSolidList"/>
    <dgm:cxn modelId="{03105F2D-3341-45CE-ADD9-355B87838886}" type="presParOf" srcId="{5AA8E2A2-7A66-40ED-9887-312427397A28}" destId="{3676338C-E51B-4FE6-BC88-015D79B8F2E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6E38FB-7EAE-489E-B923-EA2D04978E8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E920EB-D457-4557-8CF9-BAA819709CD0}">
      <dgm:prSet/>
      <dgm:spPr/>
      <dgm:t>
        <a:bodyPr/>
        <a:lstStyle/>
        <a:p>
          <a:r>
            <a:rPr lang="en-US"/>
            <a:t>All text is available in </a:t>
          </a:r>
          <a:r>
            <a:rPr lang="en-US">
              <a:latin typeface="Century Gothic" panose="020B0502020202020204"/>
            </a:rPr>
            <a:t>logical</a:t>
          </a:r>
          <a:r>
            <a:rPr lang="en-US"/>
            <a:t> order</a:t>
          </a:r>
        </a:p>
      </dgm:t>
    </dgm:pt>
    <dgm:pt modelId="{45800D03-48F5-49C0-A1EE-38E1CDFCA516}" type="parTrans" cxnId="{BF3C043A-D657-43C3-A577-A2FBAAB4FA54}">
      <dgm:prSet/>
      <dgm:spPr/>
      <dgm:t>
        <a:bodyPr/>
        <a:lstStyle/>
        <a:p>
          <a:endParaRPr lang="en-US"/>
        </a:p>
      </dgm:t>
    </dgm:pt>
    <dgm:pt modelId="{97A503C8-696B-4FA0-97CC-C7514A25857D}" type="sibTrans" cxnId="{BF3C043A-D657-43C3-A577-A2FBAAB4FA54}">
      <dgm:prSet/>
      <dgm:spPr/>
      <dgm:t>
        <a:bodyPr/>
        <a:lstStyle/>
        <a:p>
          <a:endParaRPr lang="en-US"/>
        </a:p>
      </dgm:t>
    </dgm:pt>
    <dgm:pt modelId="{5CA247CF-BB70-4A18-B75B-7174F71CE676}">
      <dgm:prSet/>
      <dgm:spPr/>
      <dgm:t>
        <a:bodyPr/>
        <a:lstStyle/>
        <a:p>
          <a:r>
            <a:rPr lang="en-US"/>
            <a:t>Complete navigation is provided</a:t>
          </a:r>
        </a:p>
      </dgm:t>
    </dgm:pt>
    <dgm:pt modelId="{3C57E162-0EEE-4823-A022-31F2F164402D}" type="parTrans" cxnId="{03D0A7F7-13AC-4E39-B0BD-17145B8FE05C}">
      <dgm:prSet/>
      <dgm:spPr/>
      <dgm:t>
        <a:bodyPr/>
        <a:lstStyle/>
        <a:p>
          <a:endParaRPr lang="en-US"/>
        </a:p>
      </dgm:t>
    </dgm:pt>
    <dgm:pt modelId="{00786781-AF58-4692-BB9E-8D37363689D2}" type="sibTrans" cxnId="{03D0A7F7-13AC-4E39-B0BD-17145B8FE05C}">
      <dgm:prSet/>
      <dgm:spPr/>
      <dgm:t>
        <a:bodyPr/>
        <a:lstStyle/>
        <a:p>
          <a:endParaRPr lang="en-US"/>
        </a:p>
      </dgm:t>
    </dgm:pt>
    <dgm:pt modelId="{33F4F6A9-9B07-4049-8758-B5529F53D607}">
      <dgm:prSet/>
      <dgm:spPr/>
      <dgm:t>
        <a:bodyPr/>
        <a:lstStyle/>
        <a:p>
          <a:r>
            <a:rPr lang="en-US"/>
            <a:t>Tables have headers and captions</a:t>
          </a:r>
        </a:p>
      </dgm:t>
    </dgm:pt>
    <dgm:pt modelId="{A2EED383-493C-435E-BA34-FF3629C7A71B}" type="parTrans" cxnId="{24453D4D-B390-42BC-859D-604B3CA92F21}">
      <dgm:prSet/>
      <dgm:spPr/>
      <dgm:t>
        <a:bodyPr/>
        <a:lstStyle/>
        <a:p>
          <a:endParaRPr lang="en-US"/>
        </a:p>
      </dgm:t>
    </dgm:pt>
    <dgm:pt modelId="{78FCA8B5-D6AA-439A-AD86-6F3184441D14}" type="sibTrans" cxnId="{24453D4D-B390-42BC-859D-604B3CA92F21}">
      <dgm:prSet/>
      <dgm:spPr/>
      <dgm:t>
        <a:bodyPr/>
        <a:lstStyle/>
        <a:p>
          <a:endParaRPr lang="en-US"/>
        </a:p>
      </dgm:t>
    </dgm:pt>
    <dgm:pt modelId="{784C2385-D967-43B3-8A9E-45FE2DC399A6}">
      <dgm:prSet/>
      <dgm:spPr/>
      <dgm:t>
        <a:bodyPr/>
        <a:lstStyle/>
        <a:p>
          <a:r>
            <a:rPr lang="en-US"/>
            <a:t>Images are described</a:t>
          </a:r>
        </a:p>
      </dgm:t>
    </dgm:pt>
    <dgm:pt modelId="{169EC8FB-9B34-4CB5-8B73-279871E24CDD}" type="parTrans" cxnId="{39205EFE-3ABC-4530-B653-F75EB6A741AE}">
      <dgm:prSet/>
      <dgm:spPr/>
      <dgm:t>
        <a:bodyPr/>
        <a:lstStyle/>
        <a:p>
          <a:endParaRPr lang="en-US"/>
        </a:p>
      </dgm:t>
    </dgm:pt>
    <dgm:pt modelId="{F94B9846-A123-43B6-B98A-7A4A7957C3C9}" type="sibTrans" cxnId="{39205EFE-3ABC-4530-B653-F75EB6A741AE}">
      <dgm:prSet/>
      <dgm:spPr/>
      <dgm:t>
        <a:bodyPr/>
        <a:lstStyle/>
        <a:p>
          <a:endParaRPr lang="en-US"/>
        </a:p>
      </dgm:t>
    </dgm:pt>
    <dgm:pt modelId="{70B8E136-F5B1-4B47-81AD-86D109098ECB}">
      <dgm:prSet/>
      <dgm:spPr/>
      <dgm:t>
        <a:bodyPr/>
        <a:lstStyle/>
        <a:p>
          <a:r>
            <a:rPr lang="en-US"/>
            <a:t>Page numbers are included</a:t>
          </a:r>
        </a:p>
      </dgm:t>
    </dgm:pt>
    <dgm:pt modelId="{57ED868C-76BD-458A-8082-070681538C40}" type="parTrans" cxnId="{296EB109-B81D-407E-94A2-D26A8CEE63F9}">
      <dgm:prSet/>
      <dgm:spPr/>
      <dgm:t>
        <a:bodyPr/>
        <a:lstStyle/>
        <a:p>
          <a:endParaRPr lang="en-US"/>
        </a:p>
      </dgm:t>
    </dgm:pt>
    <dgm:pt modelId="{CC328CC3-6B03-476A-A423-BFC1FA44F692}" type="sibTrans" cxnId="{296EB109-B81D-407E-94A2-D26A8CEE63F9}">
      <dgm:prSet/>
      <dgm:spPr/>
      <dgm:t>
        <a:bodyPr/>
        <a:lstStyle/>
        <a:p>
          <a:endParaRPr lang="en-US"/>
        </a:p>
      </dgm:t>
    </dgm:pt>
    <dgm:pt modelId="{5F64F19C-F76A-40FD-86C2-E989409826A2}" type="pres">
      <dgm:prSet presAssocID="{C46E38FB-7EAE-489E-B923-EA2D04978E88}" presName="root" presStyleCnt="0">
        <dgm:presLayoutVars>
          <dgm:dir/>
          <dgm:resizeHandles val="exact"/>
        </dgm:presLayoutVars>
      </dgm:prSet>
      <dgm:spPr/>
    </dgm:pt>
    <dgm:pt modelId="{312DA326-0A06-46F7-9F80-01A2FF23EB34}" type="pres">
      <dgm:prSet presAssocID="{D6E920EB-D457-4557-8CF9-BAA819709CD0}" presName="compNode" presStyleCnt="0"/>
      <dgm:spPr/>
    </dgm:pt>
    <dgm:pt modelId="{32B058DC-2455-4751-AC32-016D7DCAF312}" type="pres">
      <dgm:prSet presAssocID="{D6E920EB-D457-4557-8CF9-BAA819709CD0}" presName="bgRect" presStyleLbl="bgShp" presStyleIdx="0" presStyleCnt="5"/>
      <dgm:spPr/>
    </dgm:pt>
    <dgm:pt modelId="{4B1C7F5D-1E69-4989-A6B6-32BCE1EB8093}" type="pres">
      <dgm:prSet presAssocID="{D6E920EB-D457-4557-8CF9-BAA819709CD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809EEC6-C2AF-4B3B-8E69-611AE2DE4E25}" type="pres">
      <dgm:prSet presAssocID="{D6E920EB-D457-4557-8CF9-BAA819709CD0}" presName="spaceRect" presStyleCnt="0"/>
      <dgm:spPr/>
    </dgm:pt>
    <dgm:pt modelId="{364C069E-2F05-4C3C-8503-9ABE3EE2184A}" type="pres">
      <dgm:prSet presAssocID="{D6E920EB-D457-4557-8CF9-BAA819709CD0}" presName="parTx" presStyleLbl="revTx" presStyleIdx="0" presStyleCnt="5">
        <dgm:presLayoutVars>
          <dgm:chMax val="0"/>
          <dgm:chPref val="0"/>
        </dgm:presLayoutVars>
      </dgm:prSet>
      <dgm:spPr/>
    </dgm:pt>
    <dgm:pt modelId="{0A010BC0-ECE4-4387-8486-DE67FA2C88BF}" type="pres">
      <dgm:prSet presAssocID="{97A503C8-696B-4FA0-97CC-C7514A25857D}" presName="sibTrans" presStyleCnt="0"/>
      <dgm:spPr/>
    </dgm:pt>
    <dgm:pt modelId="{DB45193E-1A3E-4322-A528-B7B803252B0A}" type="pres">
      <dgm:prSet presAssocID="{5CA247CF-BB70-4A18-B75B-7174F71CE676}" presName="compNode" presStyleCnt="0"/>
      <dgm:spPr/>
    </dgm:pt>
    <dgm:pt modelId="{0BB2DD86-0ADB-4C18-926C-8BABE8302238}" type="pres">
      <dgm:prSet presAssocID="{5CA247CF-BB70-4A18-B75B-7174F71CE676}" presName="bgRect" presStyleLbl="bgShp" presStyleIdx="1" presStyleCnt="5"/>
      <dgm:spPr/>
    </dgm:pt>
    <dgm:pt modelId="{77E49D2D-BC4D-48A3-AC92-3692CD4A8DE8}" type="pres">
      <dgm:prSet presAssocID="{5CA247CF-BB70-4A18-B75B-7174F71CE67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ass"/>
        </a:ext>
      </dgm:extLst>
    </dgm:pt>
    <dgm:pt modelId="{ECCCE731-EEE9-4830-A374-B365456B6D6A}" type="pres">
      <dgm:prSet presAssocID="{5CA247CF-BB70-4A18-B75B-7174F71CE676}" presName="spaceRect" presStyleCnt="0"/>
      <dgm:spPr/>
    </dgm:pt>
    <dgm:pt modelId="{176CF812-89E0-491A-A02A-FAAB0EB9FD85}" type="pres">
      <dgm:prSet presAssocID="{5CA247CF-BB70-4A18-B75B-7174F71CE676}" presName="parTx" presStyleLbl="revTx" presStyleIdx="1" presStyleCnt="5">
        <dgm:presLayoutVars>
          <dgm:chMax val="0"/>
          <dgm:chPref val="0"/>
        </dgm:presLayoutVars>
      </dgm:prSet>
      <dgm:spPr/>
    </dgm:pt>
    <dgm:pt modelId="{D585CDA2-B37A-49E7-AB7A-B627082CC289}" type="pres">
      <dgm:prSet presAssocID="{00786781-AF58-4692-BB9E-8D37363689D2}" presName="sibTrans" presStyleCnt="0"/>
      <dgm:spPr/>
    </dgm:pt>
    <dgm:pt modelId="{FBDDA774-267F-41ED-BBDF-6D8D12F0EDA7}" type="pres">
      <dgm:prSet presAssocID="{33F4F6A9-9B07-4049-8758-B5529F53D607}" presName="compNode" presStyleCnt="0"/>
      <dgm:spPr/>
    </dgm:pt>
    <dgm:pt modelId="{C273944A-5708-49ED-8E40-D8B68DE55391}" type="pres">
      <dgm:prSet presAssocID="{33F4F6A9-9B07-4049-8758-B5529F53D607}" presName="bgRect" presStyleLbl="bgShp" presStyleIdx="2" presStyleCnt="5"/>
      <dgm:spPr/>
    </dgm:pt>
    <dgm:pt modelId="{FB156FBA-2291-462F-A4DA-072B025C7EC7}" type="pres">
      <dgm:prSet presAssocID="{33F4F6A9-9B07-4049-8758-B5529F53D6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a:ext>
      </dgm:extLst>
    </dgm:pt>
    <dgm:pt modelId="{6A4E6FAA-F80C-456B-8F16-10754BCAC0FC}" type="pres">
      <dgm:prSet presAssocID="{33F4F6A9-9B07-4049-8758-B5529F53D607}" presName="spaceRect" presStyleCnt="0"/>
      <dgm:spPr/>
    </dgm:pt>
    <dgm:pt modelId="{A143E3B0-AE5D-4936-BAFE-9981B252E3D2}" type="pres">
      <dgm:prSet presAssocID="{33F4F6A9-9B07-4049-8758-B5529F53D607}" presName="parTx" presStyleLbl="revTx" presStyleIdx="2" presStyleCnt="5">
        <dgm:presLayoutVars>
          <dgm:chMax val="0"/>
          <dgm:chPref val="0"/>
        </dgm:presLayoutVars>
      </dgm:prSet>
      <dgm:spPr/>
    </dgm:pt>
    <dgm:pt modelId="{4ED6AE67-EB9E-43BB-B7C0-16B2A456B6A5}" type="pres">
      <dgm:prSet presAssocID="{78FCA8B5-D6AA-439A-AD86-6F3184441D14}" presName="sibTrans" presStyleCnt="0"/>
      <dgm:spPr/>
    </dgm:pt>
    <dgm:pt modelId="{1CEE21A0-BE3E-4D3A-AA10-C248CCF24764}" type="pres">
      <dgm:prSet presAssocID="{784C2385-D967-43B3-8A9E-45FE2DC399A6}" presName="compNode" presStyleCnt="0"/>
      <dgm:spPr/>
    </dgm:pt>
    <dgm:pt modelId="{94096965-1AC2-45D9-8BA5-A3F779A5A881}" type="pres">
      <dgm:prSet presAssocID="{784C2385-D967-43B3-8A9E-45FE2DC399A6}" presName="bgRect" presStyleLbl="bgShp" presStyleIdx="3" presStyleCnt="5"/>
      <dgm:spPr/>
    </dgm:pt>
    <dgm:pt modelId="{A6360BAD-1F87-4AEA-A305-2A0124BA3153}" type="pres">
      <dgm:prSet presAssocID="{784C2385-D967-43B3-8A9E-45FE2DC399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mera"/>
        </a:ext>
      </dgm:extLst>
    </dgm:pt>
    <dgm:pt modelId="{0A0B96A5-9C78-45F3-847B-78FD4272AFB5}" type="pres">
      <dgm:prSet presAssocID="{784C2385-D967-43B3-8A9E-45FE2DC399A6}" presName="spaceRect" presStyleCnt="0"/>
      <dgm:spPr/>
    </dgm:pt>
    <dgm:pt modelId="{9203DD80-1714-4BF3-874F-AF00F98A6F0E}" type="pres">
      <dgm:prSet presAssocID="{784C2385-D967-43B3-8A9E-45FE2DC399A6}" presName="parTx" presStyleLbl="revTx" presStyleIdx="3" presStyleCnt="5">
        <dgm:presLayoutVars>
          <dgm:chMax val="0"/>
          <dgm:chPref val="0"/>
        </dgm:presLayoutVars>
      </dgm:prSet>
      <dgm:spPr/>
    </dgm:pt>
    <dgm:pt modelId="{804A7A45-228E-45CB-9957-F73BBDA8E6C1}" type="pres">
      <dgm:prSet presAssocID="{F94B9846-A123-43B6-B98A-7A4A7957C3C9}" presName="sibTrans" presStyleCnt="0"/>
      <dgm:spPr/>
    </dgm:pt>
    <dgm:pt modelId="{F3F715CB-9173-400F-A096-2E89D597135D}" type="pres">
      <dgm:prSet presAssocID="{70B8E136-F5B1-4B47-81AD-86D109098ECB}" presName="compNode" presStyleCnt="0"/>
      <dgm:spPr/>
    </dgm:pt>
    <dgm:pt modelId="{B6FA2E8D-8EF9-4840-8630-DF774D55B3B6}" type="pres">
      <dgm:prSet presAssocID="{70B8E136-F5B1-4B47-81AD-86D109098ECB}" presName="bgRect" presStyleLbl="bgShp" presStyleIdx="4" presStyleCnt="5"/>
      <dgm:spPr/>
    </dgm:pt>
    <dgm:pt modelId="{9C7E2222-7B38-4572-BBC5-4428D02485E9}" type="pres">
      <dgm:prSet presAssocID="{70B8E136-F5B1-4B47-81AD-86D109098E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culator"/>
        </a:ext>
      </dgm:extLst>
    </dgm:pt>
    <dgm:pt modelId="{654EC0B7-0C43-4A06-98D0-D3CE7D033243}" type="pres">
      <dgm:prSet presAssocID="{70B8E136-F5B1-4B47-81AD-86D109098ECB}" presName="spaceRect" presStyleCnt="0"/>
      <dgm:spPr/>
    </dgm:pt>
    <dgm:pt modelId="{1E30C150-2555-4E67-9FEC-540BACD1DC83}" type="pres">
      <dgm:prSet presAssocID="{70B8E136-F5B1-4B47-81AD-86D109098ECB}" presName="parTx" presStyleLbl="revTx" presStyleIdx="4" presStyleCnt="5">
        <dgm:presLayoutVars>
          <dgm:chMax val="0"/>
          <dgm:chPref val="0"/>
        </dgm:presLayoutVars>
      </dgm:prSet>
      <dgm:spPr/>
    </dgm:pt>
  </dgm:ptLst>
  <dgm:cxnLst>
    <dgm:cxn modelId="{296EB109-B81D-407E-94A2-D26A8CEE63F9}" srcId="{C46E38FB-7EAE-489E-B923-EA2D04978E88}" destId="{70B8E136-F5B1-4B47-81AD-86D109098ECB}" srcOrd="4" destOrd="0" parTransId="{57ED868C-76BD-458A-8082-070681538C40}" sibTransId="{CC328CC3-6B03-476A-A423-BFC1FA44F692}"/>
    <dgm:cxn modelId="{7374BD35-201D-4509-B857-BFB8087276DB}" type="presOf" srcId="{70B8E136-F5B1-4B47-81AD-86D109098ECB}" destId="{1E30C150-2555-4E67-9FEC-540BACD1DC83}" srcOrd="0" destOrd="0" presId="urn:microsoft.com/office/officeart/2018/2/layout/IconVerticalSolidList"/>
    <dgm:cxn modelId="{BF3C043A-D657-43C3-A577-A2FBAAB4FA54}" srcId="{C46E38FB-7EAE-489E-B923-EA2D04978E88}" destId="{D6E920EB-D457-4557-8CF9-BAA819709CD0}" srcOrd="0" destOrd="0" parTransId="{45800D03-48F5-49C0-A1EE-38E1CDFCA516}" sibTransId="{97A503C8-696B-4FA0-97CC-C7514A25857D}"/>
    <dgm:cxn modelId="{24453D4D-B390-42BC-859D-604B3CA92F21}" srcId="{C46E38FB-7EAE-489E-B923-EA2D04978E88}" destId="{33F4F6A9-9B07-4049-8758-B5529F53D607}" srcOrd="2" destOrd="0" parTransId="{A2EED383-493C-435E-BA34-FF3629C7A71B}" sibTransId="{78FCA8B5-D6AA-439A-AD86-6F3184441D14}"/>
    <dgm:cxn modelId="{1E11C774-6BD3-47D1-AF4B-76EDD13BA675}" type="presOf" srcId="{D6E920EB-D457-4557-8CF9-BAA819709CD0}" destId="{364C069E-2F05-4C3C-8503-9ABE3EE2184A}" srcOrd="0" destOrd="0" presId="urn:microsoft.com/office/officeart/2018/2/layout/IconVerticalSolidList"/>
    <dgm:cxn modelId="{779DFCCD-867D-4151-840F-0E7DA9B988C2}" type="presOf" srcId="{5CA247CF-BB70-4A18-B75B-7174F71CE676}" destId="{176CF812-89E0-491A-A02A-FAAB0EB9FD85}" srcOrd="0" destOrd="0" presId="urn:microsoft.com/office/officeart/2018/2/layout/IconVerticalSolidList"/>
    <dgm:cxn modelId="{CC9831E5-5231-49B1-96FB-1F67E49B0730}" type="presOf" srcId="{784C2385-D967-43B3-8A9E-45FE2DC399A6}" destId="{9203DD80-1714-4BF3-874F-AF00F98A6F0E}" srcOrd="0" destOrd="0" presId="urn:microsoft.com/office/officeart/2018/2/layout/IconVerticalSolidList"/>
    <dgm:cxn modelId="{A632FFEB-16AF-4CE7-B0B2-565BBA63258E}" type="presOf" srcId="{C46E38FB-7EAE-489E-B923-EA2D04978E88}" destId="{5F64F19C-F76A-40FD-86C2-E989409826A2}" srcOrd="0" destOrd="0" presId="urn:microsoft.com/office/officeart/2018/2/layout/IconVerticalSolidList"/>
    <dgm:cxn modelId="{03D0A7F7-13AC-4E39-B0BD-17145B8FE05C}" srcId="{C46E38FB-7EAE-489E-B923-EA2D04978E88}" destId="{5CA247CF-BB70-4A18-B75B-7174F71CE676}" srcOrd="1" destOrd="0" parTransId="{3C57E162-0EEE-4823-A022-31F2F164402D}" sibTransId="{00786781-AF58-4692-BB9E-8D37363689D2}"/>
    <dgm:cxn modelId="{87CF10F9-7489-4155-9776-52FEE554E1BB}" type="presOf" srcId="{33F4F6A9-9B07-4049-8758-B5529F53D607}" destId="{A143E3B0-AE5D-4936-BAFE-9981B252E3D2}" srcOrd="0" destOrd="0" presId="urn:microsoft.com/office/officeart/2018/2/layout/IconVerticalSolidList"/>
    <dgm:cxn modelId="{39205EFE-3ABC-4530-B653-F75EB6A741AE}" srcId="{C46E38FB-7EAE-489E-B923-EA2D04978E88}" destId="{784C2385-D967-43B3-8A9E-45FE2DC399A6}" srcOrd="3" destOrd="0" parTransId="{169EC8FB-9B34-4CB5-8B73-279871E24CDD}" sibTransId="{F94B9846-A123-43B6-B98A-7A4A7957C3C9}"/>
    <dgm:cxn modelId="{E4A9E36E-5AB7-4C3B-A664-565240EC36C3}" type="presParOf" srcId="{5F64F19C-F76A-40FD-86C2-E989409826A2}" destId="{312DA326-0A06-46F7-9F80-01A2FF23EB34}" srcOrd="0" destOrd="0" presId="urn:microsoft.com/office/officeart/2018/2/layout/IconVerticalSolidList"/>
    <dgm:cxn modelId="{30883FB7-8C07-4022-A88E-4564E69D441B}" type="presParOf" srcId="{312DA326-0A06-46F7-9F80-01A2FF23EB34}" destId="{32B058DC-2455-4751-AC32-016D7DCAF312}" srcOrd="0" destOrd="0" presId="urn:microsoft.com/office/officeart/2018/2/layout/IconVerticalSolidList"/>
    <dgm:cxn modelId="{0E35F704-E797-42E6-B9D3-094A847BACD8}" type="presParOf" srcId="{312DA326-0A06-46F7-9F80-01A2FF23EB34}" destId="{4B1C7F5D-1E69-4989-A6B6-32BCE1EB8093}" srcOrd="1" destOrd="0" presId="urn:microsoft.com/office/officeart/2018/2/layout/IconVerticalSolidList"/>
    <dgm:cxn modelId="{3126B6E6-CC34-4EDD-A598-3409A69E118D}" type="presParOf" srcId="{312DA326-0A06-46F7-9F80-01A2FF23EB34}" destId="{4809EEC6-C2AF-4B3B-8E69-611AE2DE4E25}" srcOrd="2" destOrd="0" presId="urn:microsoft.com/office/officeart/2018/2/layout/IconVerticalSolidList"/>
    <dgm:cxn modelId="{4773F668-130B-4F4D-A886-BDCA166B3A24}" type="presParOf" srcId="{312DA326-0A06-46F7-9F80-01A2FF23EB34}" destId="{364C069E-2F05-4C3C-8503-9ABE3EE2184A}" srcOrd="3" destOrd="0" presId="urn:microsoft.com/office/officeart/2018/2/layout/IconVerticalSolidList"/>
    <dgm:cxn modelId="{A4935E46-BCDE-41B3-9061-E034696B20C5}" type="presParOf" srcId="{5F64F19C-F76A-40FD-86C2-E989409826A2}" destId="{0A010BC0-ECE4-4387-8486-DE67FA2C88BF}" srcOrd="1" destOrd="0" presId="urn:microsoft.com/office/officeart/2018/2/layout/IconVerticalSolidList"/>
    <dgm:cxn modelId="{988C1FDC-D0C7-4050-B23E-009F075731C1}" type="presParOf" srcId="{5F64F19C-F76A-40FD-86C2-E989409826A2}" destId="{DB45193E-1A3E-4322-A528-B7B803252B0A}" srcOrd="2" destOrd="0" presId="urn:microsoft.com/office/officeart/2018/2/layout/IconVerticalSolidList"/>
    <dgm:cxn modelId="{6C54E400-E7BD-4DE6-B26F-CF0FF1A4C665}" type="presParOf" srcId="{DB45193E-1A3E-4322-A528-B7B803252B0A}" destId="{0BB2DD86-0ADB-4C18-926C-8BABE8302238}" srcOrd="0" destOrd="0" presId="urn:microsoft.com/office/officeart/2018/2/layout/IconVerticalSolidList"/>
    <dgm:cxn modelId="{12C4E88D-B0A9-4094-9D79-8D103C975D85}" type="presParOf" srcId="{DB45193E-1A3E-4322-A528-B7B803252B0A}" destId="{77E49D2D-BC4D-48A3-AC92-3692CD4A8DE8}" srcOrd="1" destOrd="0" presId="urn:microsoft.com/office/officeart/2018/2/layout/IconVerticalSolidList"/>
    <dgm:cxn modelId="{8E7D2081-DE5E-4190-B5AC-A1DCC9052720}" type="presParOf" srcId="{DB45193E-1A3E-4322-A528-B7B803252B0A}" destId="{ECCCE731-EEE9-4830-A374-B365456B6D6A}" srcOrd="2" destOrd="0" presId="urn:microsoft.com/office/officeart/2018/2/layout/IconVerticalSolidList"/>
    <dgm:cxn modelId="{8F59D09C-3E57-4303-9966-7185F025A71B}" type="presParOf" srcId="{DB45193E-1A3E-4322-A528-B7B803252B0A}" destId="{176CF812-89E0-491A-A02A-FAAB0EB9FD85}" srcOrd="3" destOrd="0" presId="urn:microsoft.com/office/officeart/2018/2/layout/IconVerticalSolidList"/>
    <dgm:cxn modelId="{DAB230A7-B3A5-4C46-A560-9D74C7089F3D}" type="presParOf" srcId="{5F64F19C-F76A-40FD-86C2-E989409826A2}" destId="{D585CDA2-B37A-49E7-AB7A-B627082CC289}" srcOrd="3" destOrd="0" presId="urn:microsoft.com/office/officeart/2018/2/layout/IconVerticalSolidList"/>
    <dgm:cxn modelId="{3AAFCC60-E34A-4B84-9AC2-B8F8BE06BD51}" type="presParOf" srcId="{5F64F19C-F76A-40FD-86C2-E989409826A2}" destId="{FBDDA774-267F-41ED-BBDF-6D8D12F0EDA7}" srcOrd="4" destOrd="0" presId="urn:microsoft.com/office/officeart/2018/2/layout/IconVerticalSolidList"/>
    <dgm:cxn modelId="{73E601AE-91A9-491E-A638-2DC69CE4D715}" type="presParOf" srcId="{FBDDA774-267F-41ED-BBDF-6D8D12F0EDA7}" destId="{C273944A-5708-49ED-8E40-D8B68DE55391}" srcOrd="0" destOrd="0" presId="urn:microsoft.com/office/officeart/2018/2/layout/IconVerticalSolidList"/>
    <dgm:cxn modelId="{A4E39229-835F-435B-A018-9AF54776DCC8}" type="presParOf" srcId="{FBDDA774-267F-41ED-BBDF-6D8D12F0EDA7}" destId="{FB156FBA-2291-462F-A4DA-072B025C7EC7}" srcOrd="1" destOrd="0" presId="urn:microsoft.com/office/officeart/2018/2/layout/IconVerticalSolidList"/>
    <dgm:cxn modelId="{2C51BA8C-02FC-470E-90D1-E99E9B66D4FE}" type="presParOf" srcId="{FBDDA774-267F-41ED-BBDF-6D8D12F0EDA7}" destId="{6A4E6FAA-F80C-456B-8F16-10754BCAC0FC}" srcOrd="2" destOrd="0" presId="urn:microsoft.com/office/officeart/2018/2/layout/IconVerticalSolidList"/>
    <dgm:cxn modelId="{BEA877FA-E689-4D79-9C46-0CD0B0C9505D}" type="presParOf" srcId="{FBDDA774-267F-41ED-BBDF-6D8D12F0EDA7}" destId="{A143E3B0-AE5D-4936-BAFE-9981B252E3D2}" srcOrd="3" destOrd="0" presId="urn:microsoft.com/office/officeart/2018/2/layout/IconVerticalSolidList"/>
    <dgm:cxn modelId="{02AAAE80-8434-458A-9E6B-5816820FF140}" type="presParOf" srcId="{5F64F19C-F76A-40FD-86C2-E989409826A2}" destId="{4ED6AE67-EB9E-43BB-B7C0-16B2A456B6A5}" srcOrd="5" destOrd="0" presId="urn:microsoft.com/office/officeart/2018/2/layout/IconVerticalSolidList"/>
    <dgm:cxn modelId="{F645B6D8-7320-4974-A12D-CCBE4E334D9C}" type="presParOf" srcId="{5F64F19C-F76A-40FD-86C2-E989409826A2}" destId="{1CEE21A0-BE3E-4D3A-AA10-C248CCF24764}" srcOrd="6" destOrd="0" presId="urn:microsoft.com/office/officeart/2018/2/layout/IconVerticalSolidList"/>
    <dgm:cxn modelId="{470AA3F5-36B1-49BA-8057-95F2C0B3FC7C}" type="presParOf" srcId="{1CEE21A0-BE3E-4D3A-AA10-C248CCF24764}" destId="{94096965-1AC2-45D9-8BA5-A3F779A5A881}" srcOrd="0" destOrd="0" presId="urn:microsoft.com/office/officeart/2018/2/layout/IconVerticalSolidList"/>
    <dgm:cxn modelId="{7909D2D9-50D4-46C9-A2E9-A1BFBB2646B2}" type="presParOf" srcId="{1CEE21A0-BE3E-4D3A-AA10-C248CCF24764}" destId="{A6360BAD-1F87-4AEA-A305-2A0124BA3153}" srcOrd="1" destOrd="0" presId="urn:microsoft.com/office/officeart/2018/2/layout/IconVerticalSolidList"/>
    <dgm:cxn modelId="{B2317C2E-99C8-4C58-84FA-37301B7B9C78}" type="presParOf" srcId="{1CEE21A0-BE3E-4D3A-AA10-C248CCF24764}" destId="{0A0B96A5-9C78-45F3-847B-78FD4272AFB5}" srcOrd="2" destOrd="0" presId="urn:microsoft.com/office/officeart/2018/2/layout/IconVerticalSolidList"/>
    <dgm:cxn modelId="{E4404E4B-8526-487B-A80D-69182904D807}" type="presParOf" srcId="{1CEE21A0-BE3E-4D3A-AA10-C248CCF24764}" destId="{9203DD80-1714-4BF3-874F-AF00F98A6F0E}" srcOrd="3" destOrd="0" presId="urn:microsoft.com/office/officeart/2018/2/layout/IconVerticalSolidList"/>
    <dgm:cxn modelId="{12067075-B5E8-4482-B3F5-067B92E90389}" type="presParOf" srcId="{5F64F19C-F76A-40FD-86C2-E989409826A2}" destId="{804A7A45-228E-45CB-9957-F73BBDA8E6C1}" srcOrd="7" destOrd="0" presId="urn:microsoft.com/office/officeart/2018/2/layout/IconVerticalSolidList"/>
    <dgm:cxn modelId="{91D9115C-F65C-41A2-9064-FF9D6A251048}" type="presParOf" srcId="{5F64F19C-F76A-40FD-86C2-E989409826A2}" destId="{F3F715CB-9173-400F-A096-2E89D597135D}" srcOrd="8" destOrd="0" presId="urn:microsoft.com/office/officeart/2018/2/layout/IconVerticalSolidList"/>
    <dgm:cxn modelId="{685FFA47-94F5-42C6-91E3-482716A97E4E}" type="presParOf" srcId="{F3F715CB-9173-400F-A096-2E89D597135D}" destId="{B6FA2E8D-8EF9-4840-8630-DF774D55B3B6}" srcOrd="0" destOrd="0" presId="urn:microsoft.com/office/officeart/2018/2/layout/IconVerticalSolidList"/>
    <dgm:cxn modelId="{FE0D3EC8-AF7C-41B2-9CF8-0201CA6084C8}" type="presParOf" srcId="{F3F715CB-9173-400F-A096-2E89D597135D}" destId="{9C7E2222-7B38-4572-BBC5-4428D02485E9}" srcOrd="1" destOrd="0" presId="urn:microsoft.com/office/officeart/2018/2/layout/IconVerticalSolidList"/>
    <dgm:cxn modelId="{00241506-2147-4021-AA50-6AE796C27BF2}" type="presParOf" srcId="{F3F715CB-9173-400F-A096-2E89D597135D}" destId="{654EC0B7-0C43-4A06-98D0-D3CE7D033243}" srcOrd="2" destOrd="0" presId="urn:microsoft.com/office/officeart/2018/2/layout/IconVerticalSolidList"/>
    <dgm:cxn modelId="{153E734A-9DB6-4E3B-9AAF-56E4474F13E2}" type="presParOf" srcId="{F3F715CB-9173-400F-A096-2E89D597135D}" destId="{1E30C150-2555-4E67-9FEC-540BACD1DC8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46AEAE-3E27-4D33-A4EE-4BED5B5115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4D59CD-6769-43AA-88E6-C82E11F8DC21}">
      <dgm:prSet phldrT="[Text]" phldr="0"/>
      <dgm:spPr/>
      <dgm:t>
        <a:bodyPr/>
        <a:lstStyle/>
        <a:p>
          <a:pPr rtl="0"/>
          <a:r>
            <a:rPr lang="en-US">
              <a:latin typeface="Century Gothic" panose="020B0502020202020204"/>
            </a:rPr>
            <a:t>EDSP</a:t>
          </a:r>
          <a:r>
            <a:rPr lang="en-US" b="0" i="0" u="none" strike="noStrike" cap="none" baseline="0" noProof="0">
              <a:latin typeface="Century Gothic"/>
            </a:rPr>
            <a:t> 301</a:t>
          </a:r>
          <a:endParaRPr lang="en-US"/>
        </a:p>
      </dgm:t>
    </dgm:pt>
    <dgm:pt modelId="{453543C2-5E0C-4A02-976C-63567C5387F1}" type="parTrans" cxnId="{7DC5893F-2F2E-4EC8-956E-620F40F9235C}">
      <dgm:prSet/>
      <dgm:spPr/>
      <dgm:t>
        <a:bodyPr/>
        <a:lstStyle/>
        <a:p>
          <a:endParaRPr lang="en-US"/>
        </a:p>
      </dgm:t>
    </dgm:pt>
    <dgm:pt modelId="{9E959F9E-ADDA-4A6F-B42D-DC322063DD72}" type="sibTrans" cxnId="{7DC5893F-2F2E-4EC8-956E-620F40F9235C}">
      <dgm:prSet/>
      <dgm:spPr/>
      <dgm:t>
        <a:bodyPr/>
        <a:lstStyle/>
        <a:p>
          <a:endParaRPr lang="en-US"/>
        </a:p>
      </dgm:t>
    </dgm:pt>
    <dgm:pt modelId="{AC46F9F5-391E-44ED-B58A-3097D2A62014}">
      <dgm:prSet phldrT="[Text]" phldr="0"/>
      <dgm:spPr/>
      <dgm:t>
        <a:bodyPr/>
        <a:lstStyle/>
        <a:p>
          <a:pPr rtl="0"/>
          <a:r>
            <a:rPr lang="en-US">
              <a:latin typeface="Century Gothic" panose="020B0502020202020204"/>
            </a:rPr>
            <a:t>Conversion to semester course</a:t>
          </a:r>
          <a:endParaRPr lang="en-US"/>
        </a:p>
      </dgm:t>
    </dgm:pt>
    <dgm:pt modelId="{DD3CF83E-89FB-4A11-A350-D26A5F2EE1E0}" type="parTrans" cxnId="{20322481-4AA0-4456-AE0F-ED037B3ECBBA}">
      <dgm:prSet/>
      <dgm:spPr/>
      <dgm:t>
        <a:bodyPr/>
        <a:lstStyle/>
        <a:p>
          <a:endParaRPr lang="en-US"/>
        </a:p>
      </dgm:t>
    </dgm:pt>
    <dgm:pt modelId="{11568CD4-2E33-4BF7-9A0A-47F913590F1F}" type="sibTrans" cxnId="{20322481-4AA0-4456-AE0F-ED037B3ECBBA}">
      <dgm:prSet/>
      <dgm:spPr/>
      <dgm:t>
        <a:bodyPr/>
        <a:lstStyle/>
        <a:p>
          <a:endParaRPr lang="en-US"/>
        </a:p>
      </dgm:t>
    </dgm:pt>
    <dgm:pt modelId="{A817DA45-96E7-49A2-8D79-4F6E963A0123}">
      <dgm:prSet phldrT="[Text]" phldr="0"/>
      <dgm:spPr/>
      <dgm:t>
        <a:bodyPr/>
        <a:lstStyle/>
        <a:p>
          <a:pPr rtl="0"/>
          <a:r>
            <a:rPr lang="en-US">
              <a:latin typeface="Century Gothic" panose="020B0502020202020204"/>
            </a:rPr>
            <a:t>Approval as general education course</a:t>
          </a:r>
          <a:endParaRPr lang="en-US"/>
        </a:p>
      </dgm:t>
    </dgm:pt>
    <dgm:pt modelId="{ECFDA924-C32F-46A1-85BB-0959E15F5D74}" type="parTrans" cxnId="{19E4C37B-A63B-43A0-A344-B8364546917D}">
      <dgm:prSet/>
      <dgm:spPr/>
      <dgm:t>
        <a:bodyPr/>
        <a:lstStyle/>
        <a:p>
          <a:endParaRPr lang="en-US"/>
        </a:p>
      </dgm:t>
    </dgm:pt>
    <dgm:pt modelId="{33F0B37D-D046-4B8B-87BB-E063EA086FD7}" type="sibTrans" cxnId="{19E4C37B-A63B-43A0-A344-B8364546917D}">
      <dgm:prSet/>
      <dgm:spPr/>
      <dgm:t>
        <a:bodyPr/>
        <a:lstStyle/>
        <a:p>
          <a:endParaRPr lang="en-US"/>
        </a:p>
      </dgm:t>
    </dgm:pt>
    <dgm:pt modelId="{89E60FB3-FDFB-42D0-B3AB-3DF68FD826D6}">
      <dgm:prSet phldrT="[Text]" phldr="0"/>
      <dgm:spPr/>
      <dgm:t>
        <a:bodyPr/>
        <a:lstStyle/>
        <a:p>
          <a:pPr rtl="0"/>
          <a:r>
            <a:rPr lang="en-US">
              <a:latin typeface="Century Gothic" panose="020B0502020202020204"/>
            </a:rPr>
            <a:t>EDSP 3010</a:t>
          </a:r>
          <a:endParaRPr lang="en-US"/>
        </a:p>
      </dgm:t>
    </dgm:pt>
    <dgm:pt modelId="{F73F2618-A72D-475C-8DDC-EA0596B9C70F}" type="parTrans" cxnId="{750CF637-40E9-4EA0-AAD1-D87E20AC6703}">
      <dgm:prSet/>
      <dgm:spPr/>
      <dgm:t>
        <a:bodyPr/>
        <a:lstStyle/>
        <a:p>
          <a:endParaRPr lang="en-US"/>
        </a:p>
      </dgm:t>
    </dgm:pt>
    <dgm:pt modelId="{13EE620E-8681-4A31-86A6-1E97683623EF}" type="sibTrans" cxnId="{750CF637-40E9-4EA0-AAD1-D87E20AC6703}">
      <dgm:prSet/>
      <dgm:spPr/>
      <dgm:t>
        <a:bodyPr/>
        <a:lstStyle/>
        <a:p>
          <a:endParaRPr lang="en-US"/>
        </a:p>
      </dgm:t>
    </dgm:pt>
    <dgm:pt modelId="{A5AB7EA6-0790-4247-8F1F-2AF16963FAE5}">
      <dgm:prSet phldrT="[Text]" phldr="0"/>
      <dgm:spPr/>
      <dgm:t>
        <a:bodyPr/>
        <a:lstStyle/>
        <a:p>
          <a:pPr rtl="0"/>
          <a:r>
            <a:rPr lang="en-US">
              <a:latin typeface="Century Gothic" panose="020B0502020202020204"/>
            </a:rPr>
            <a:t>Development of hybrid course</a:t>
          </a:r>
          <a:endParaRPr lang="en-US"/>
        </a:p>
      </dgm:t>
    </dgm:pt>
    <dgm:pt modelId="{AA792C8B-7ED0-4B35-93A7-38823602CD7A}" type="parTrans" cxnId="{EF10D247-D077-4D92-86D3-FBC3B9641F39}">
      <dgm:prSet/>
      <dgm:spPr/>
      <dgm:t>
        <a:bodyPr/>
        <a:lstStyle/>
        <a:p>
          <a:endParaRPr lang="en-US"/>
        </a:p>
      </dgm:t>
    </dgm:pt>
    <dgm:pt modelId="{F14A3D4B-18F4-41B4-8073-657344A96BE0}" type="sibTrans" cxnId="{EF10D247-D077-4D92-86D3-FBC3B9641F39}">
      <dgm:prSet/>
      <dgm:spPr/>
      <dgm:t>
        <a:bodyPr/>
        <a:lstStyle/>
        <a:p>
          <a:endParaRPr lang="en-US"/>
        </a:p>
      </dgm:t>
    </dgm:pt>
    <dgm:pt modelId="{3C0981CA-4C93-459C-B9F4-BE7BC2633417}">
      <dgm:prSet phldr="0"/>
      <dgm:spPr/>
      <dgm:t>
        <a:bodyPr/>
        <a:lstStyle/>
        <a:p>
          <a:pPr rtl="0"/>
          <a:r>
            <a:rPr lang="en-US">
              <a:latin typeface="Century Gothic" panose="020B0502020202020204"/>
            </a:rPr>
            <a:t>Conversion to online course</a:t>
          </a:r>
        </a:p>
      </dgm:t>
    </dgm:pt>
    <dgm:pt modelId="{1EB21009-FCE3-45D9-83DB-C5A596E50C8C}" type="parTrans" cxnId="{35D94DE4-42AC-4020-AE49-6E7296034AA4}">
      <dgm:prSet/>
      <dgm:spPr/>
    </dgm:pt>
    <dgm:pt modelId="{72840F0C-3383-4FCE-9B81-9087F84D6E55}" type="sibTrans" cxnId="{35D94DE4-42AC-4020-AE49-6E7296034AA4}">
      <dgm:prSet/>
      <dgm:spPr/>
    </dgm:pt>
    <dgm:pt modelId="{74CB3903-F44D-4177-8E23-79D410665C68}" type="pres">
      <dgm:prSet presAssocID="{CE46AEAE-3E27-4D33-A4EE-4BED5B511598}" presName="diagram" presStyleCnt="0">
        <dgm:presLayoutVars>
          <dgm:dir/>
          <dgm:resizeHandles val="exact"/>
        </dgm:presLayoutVars>
      </dgm:prSet>
      <dgm:spPr/>
    </dgm:pt>
    <dgm:pt modelId="{9C78E0F6-4D93-4E77-8A1F-116006BEC6FB}" type="pres">
      <dgm:prSet presAssocID="{214D59CD-6769-43AA-88E6-C82E11F8DC21}" presName="node" presStyleLbl="node1" presStyleIdx="0" presStyleCnt="6">
        <dgm:presLayoutVars>
          <dgm:bulletEnabled val="1"/>
        </dgm:presLayoutVars>
      </dgm:prSet>
      <dgm:spPr/>
    </dgm:pt>
    <dgm:pt modelId="{BFDB589D-F4EA-490D-BF67-7FA6C182494A}" type="pres">
      <dgm:prSet presAssocID="{9E959F9E-ADDA-4A6F-B42D-DC322063DD72}" presName="sibTrans" presStyleCnt="0"/>
      <dgm:spPr/>
    </dgm:pt>
    <dgm:pt modelId="{634EDFAD-E597-48AA-A2ED-6CACD3193438}" type="pres">
      <dgm:prSet presAssocID="{AC46F9F5-391E-44ED-B58A-3097D2A62014}" presName="node" presStyleLbl="node1" presStyleIdx="1" presStyleCnt="6">
        <dgm:presLayoutVars>
          <dgm:bulletEnabled val="1"/>
        </dgm:presLayoutVars>
      </dgm:prSet>
      <dgm:spPr/>
    </dgm:pt>
    <dgm:pt modelId="{CB8A68A1-1581-4491-B236-7934B125F9BA}" type="pres">
      <dgm:prSet presAssocID="{11568CD4-2E33-4BF7-9A0A-47F913590F1F}" presName="sibTrans" presStyleCnt="0"/>
      <dgm:spPr/>
    </dgm:pt>
    <dgm:pt modelId="{FAF9D1DE-19BA-4C16-A5B7-6C980A3D8604}" type="pres">
      <dgm:prSet presAssocID="{A817DA45-96E7-49A2-8D79-4F6E963A0123}" presName="node" presStyleLbl="node1" presStyleIdx="2" presStyleCnt="6">
        <dgm:presLayoutVars>
          <dgm:bulletEnabled val="1"/>
        </dgm:presLayoutVars>
      </dgm:prSet>
      <dgm:spPr/>
    </dgm:pt>
    <dgm:pt modelId="{52BBDC35-1E46-4ACF-9568-2CE6DA752413}" type="pres">
      <dgm:prSet presAssocID="{33F0B37D-D046-4B8B-87BB-E063EA086FD7}" presName="sibTrans" presStyleCnt="0"/>
      <dgm:spPr/>
    </dgm:pt>
    <dgm:pt modelId="{C880FFCA-BB86-41DD-B7EF-6CB1AADCA2E3}" type="pres">
      <dgm:prSet presAssocID="{89E60FB3-FDFB-42D0-B3AB-3DF68FD826D6}" presName="node" presStyleLbl="node1" presStyleIdx="3" presStyleCnt="6">
        <dgm:presLayoutVars>
          <dgm:bulletEnabled val="1"/>
        </dgm:presLayoutVars>
      </dgm:prSet>
      <dgm:spPr/>
    </dgm:pt>
    <dgm:pt modelId="{94015AD3-5008-4C55-A388-36913B3BB5D8}" type="pres">
      <dgm:prSet presAssocID="{13EE620E-8681-4A31-86A6-1E97683623EF}" presName="sibTrans" presStyleCnt="0"/>
      <dgm:spPr/>
    </dgm:pt>
    <dgm:pt modelId="{79ADF478-6598-4E0E-AF4F-96B10D508FA5}" type="pres">
      <dgm:prSet presAssocID="{A5AB7EA6-0790-4247-8F1F-2AF16963FAE5}" presName="node" presStyleLbl="node1" presStyleIdx="4" presStyleCnt="6">
        <dgm:presLayoutVars>
          <dgm:bulletEnabled val="1"/>
        </dgm:presLayoutVars>
      </dgm:prSet>
      <dgm:spPr/>
    </dgm:pt>
    <dgm:pt modelId="{241ABBCA-ED87-47C5-B29D-272695915790}" type="pres">
      <dgm:prSet presAssocID="{F14A3D4B-18F4-41B4-8073-657344A96BE0}" presName="sibTrans" presStyleCnt="0"/>
      <dgm:spPr/>
    </dgm:pt>
    <dgm:pt modelId="{BD21FD7E-9BBC-42B9-AB54-172A52378B94}" type="pres">
      <dgm:prSet presAssocID="{3C0981CA-4C93-459C-B9F4-BE7BC2633417}" presName="node" presStyleLbl="node1" presStyleIdx="5" presStyleCnt="6">
        <dgm:presLayoutVars>
          <dgm:bulletEnabled val="1"/>
        </dgm:presLayoutVars>
      </dgm:prSet>
      <dgm:spPr/>
    </dgm:pt>
  </dgm:ptLst>
  <dgm:cxnLst>
    <dgm:cxn modelId="{DF7FA703-0956-482B-9CA3-38DD407BDECA}" type="presOf" srcId="{A817DA45-96E7-49A2-8D79-4F6E963A0123}" destId="{FAF9D1DE-19BA-4C16-A5B7-6C980A3D8604}" srcOrd="0" destOrd="0" presId="urn:microsoft.com/office/officeart/2005/8/layout/default"/>
    <dgm:cxn modelId="{FF60AA1F-E9A6-48C0-829F-4F0E7AF7A044}" type="presOf" srcId="{3C0981CA-4C93-459C-B9F4-BE7BC2633417}" destId="{BD21FD7E-9BBC-42B9-AB54-172A52378B94}" srcOrd="0" destOrd="0" presId="urn:microsoft.com/office/officeart/2005/8/layout/default"/>
    <dgm:cxn modelId="{750CF637-40E9-4EA0-AAD1-D87E20AC6703}" srcId="{CE46AEAE-3E27-4D33-A4EE-4BED5B511598}" destId="{89E60FB3-FDFB-42D0-B3AB-3DF68FD826D6}" srcOrd="3" destOrd="0" parTransId="{F73F2618-A72D-475C-8DDC-EA0596B9C70F}" sibTransId="{13EE620E-8681-4A31-86A6-1E97683623EF}"/>
    <dgm:cxn modelId="{7DC5893F-2F2E-4EC8-956E-620F40F9235C}" srcId="{CE46AEAE-3E27-4D33-A4EE-4BED5B511598}" destId="{214D59CD-6769-43AA-88E6-C82E11F8DC21}" srcOrd="0" destOrd="0" parTransId="{453543C2-5E0C-4A02-976C-63567C5387F1}" sibTransId="{9E959F9E-ADDA-4A6F-B42D-DC322063DD72}"/>
    <dgm:cxn modelId="{599B0546-8A0E-4CF1-80D2-59D4A90D8FD7}" type="presOf" srcId="{AC46F9F5-391E-44ED-B58A-3097D2A62014}" destId="{634EDFAD-E597-48AA-A2ED-6CACD3193438}" srcOrd="0" destOrd="0" presId="urn:microsoft.com/office/officeart/2005/8/layout/default"/>
    <dgm:cxn modelId="{EF10D247-D077-4D92-86D3-FBC3B9641F39}" srcId="{CE46AEAE-3E27-4D33-A4EE-4BED5B511598}" destId="{A5AB7EA6-0790-4247-8F1F-2AF16963FAE5}" srcOrd="4" destOrd="0" parTransId="{AA792C8B-7ED0-4B35-93A7-38823602CD7A}" sibTransId="{F14A3D4B-18F4-41B4-8073-657344A96BE0}"/>
    <dgm:cxn modelId="{19E13668-A038-4394-A816-6282D5FCDFCA}" type="presOf" srcId="{214D59CD-6769-43AA-88E6-C82E11F8DC21}" destId="{9C78E0F6-4D93-4E77-8A1F-116006BEC6FB}" srcOrd="0" destOrd="0" presId="urn:microsoft.com/office/officeart/2005/8/layout/default"/>
    <dgm:cxn modelId="{612CB372-FB53-4C69-A9A4-DFF16D4154C3}" type="presOf" srcId="{CE46AEAE-3E27-4D33-A4EE-4BED5B511598}" destId="{74CB3903-F44D-4177-8E23-79D410665C68}" srcOrd="0" destOrd="0" presId="urn:microsoft.com/office/officeart/2005/8/layout/default"/>
    <dgm:cxn modelId="{19E4C37B-A63B-43A0-A344-B8364546917D}" srcId="{CE46AEAE-3E27-4D33-A4EE-4BED5B511598}" destId="{A817DA45-96E7-49A2-8D79-4F6E963A0123}" srcOrd="2" destOrd="0" parTransId="{ECFDA924-C32F-46A1-85BB-0959E15F5D74}" sibTransId="{33F0B37D-D046-4B8B-87BB-E063EA086FD7}"/>
    <dgm:cxn modelId="{B7FE7F7E-1C88-4237-BFFF-B1D8F25E06B8}" type="presOf" srcId="{89E60FB3-FDFB-42D0-B3AB-3DF68FD826D6}" destId="{C880FFCA-BB86-41DD-B7EF-6CB1AADCA2E3}" srcOrd="0" destOrd="0" presId="urn:microsoft.com/office/officeart/2005/8/layout/default"/>
    <dgm:cxn modelId="{20322481-4AA0-4456-AE0F-ED037B3ECBBA}" srcId="{CE46AEAE-3E27-4D33-A4EE-4BED5B511598}" destId="{AC46F9F5-391E-44ED-B58A-3097D2A62014}" srcOrd="1" destOrd="0" parTransId="{DD3CF83E-89FB-4A11-A350-D26A5F2EE1E0}" sibTransId="{11568CD4-2E33-4BF7-9A0A-47F913590F1F}"/>
    <dgm:cxn modelId="{B40CACA7-B6AC-4907-B7FA-45AD3085C723}" type="presOf" srcId="{A5AB7EA6-0790-4247-8F1F-2AF16963FAE5}" destId="{79ADF478-6598-4E0E-AF4F-96B10D508FA5}" srcOrd="0" destOrd="0" presId="urn:microsoft.com/office/officeart/2005/8/layout/default"/>
    <dgm:cxn modelId="{35D94DE4-42AC-4020-AE49-6E7296034AA4}" srcId="{CE46AEAE-3E27-4D33-A4EE-4BED5B511598}" destId="{3C0981CA-4C93-459C-B9F4-BE7BC2633417}" srcOrd="5" destOrd="0" parTransId="{1EB21009-FCE3-45D9-83DB-C5A596E50C8C}" sibTransId="{72840F0C-3383-4FCE-9B81-9087F84D6E55}"/>
    <dgm:cxn modelId="{31A0E6C1-56F8-460B-88CF-7C7820483DD8}" type="presParOf" srcId="{74CB3903-F44D-4177-8E23-79D410665C68}" destId="{9C78E0F6-4D93-4E77-8A1F-116006BEC6FB}" srcOrd="0" destOrd="0" presId="urn:microsoft.com/office/officeart/2005/8/layout/default"/>
    <dgm:cxn modelId="{8E948227-C23B-4330-A7F0-71CF1A2F746D}" type="presParOf" srcId="{74CB3903-F44D-4177-8E23-79D410665C68}" destId="{BFDB589D-F4EA-490D-BF67-7FA6C182494A}" srcOrd="1" destOrd="0" presId="urn:microsoft.com/office/officeart/2005/8/layout/default"/>
    <dgm:cxn modelId="{96777822-2E6C-4030-84A7-5B78927306BA}" type="presParOf" srcId="{74CB3903-F44D-4177-8E23-79D410665C68}" destId="{634EDFAD-E597-48AA-A2ED-6CACD3193438}" srcOrd="2" destOrd="0" presId="urn:microsoft.com/office/officeart/2005/8/layout/default"/>
    <dgm:cxn modelId="{D00FF044-13B4-44E2-BFE5-8E24F4F4E098}" type="presParOf" srcId="{74CB3903-F44D-4177-8E23-79D410665C68}" destId="{CB8A68A1-1581-4491-B236-7934B125F9BA}" srcOrd="3" destOrd="0" presId="urn:microsoft.com/office/officeart/2005/8/layout/default"/>
    <dgm:cxn modelId="{B8C0FCF2-CDA7-4EE8-829A-4257B8361FB4}" type="presParOf" srcId="{74CB3903-F44D-4177-8E23-79D410665C68}" destId="{FAF9D1DE-19BA-4C16-A5B7-6C980A3D8604}" srcOrd="4" destOrd="0" presId="urn:microsoft.com/office/officeart/2005/8/layout/default"/>
    <dgm:cxn modelId="{C3928D10-E2B0-4767-8D43-07EEC93BF5E3}" type="presParOf" srcId="{74CB3903-F44D-4177-8E23-79D410665C68}" destId="{52BBDC35-1E46-4ACF-9568-2CE6DA752413}" srcOrd="5" destOrd="0" presId="urn:microsoft.com/office/officeart/2005/8/layout/default"/>
    <dgm:cxn modelId="{4AF80181-5624-46E9-B21B-B701DF5A1305}" type="presParOf" srcId="{74CB3903-F44D-4177-8E23-79D410665C68}" destId="{C880FFCA-BB86-41DD-B7EF-6CB1AADCA2E3}" srcOrd="6" destOrd="0" presId="urn:microsoft.com/office/officeart/2005/8/layout/default"/>
    <dgm:cxn modelId="{86A0EB95-6101-44BD-A950-3BFCDB8DF028}" type="presParOf" srcId="{74CB3903-F44D-4177-8E23-79D410665C68}" destId="{94015AD3-5008-4C55-A388-36913B3BB5D8}" srcOrd="7" destOrd="0" presId="urn:microsoft.com/office/officeart/2005/8/layout/default"/>
    <dgm:cxn modelId="{30BD5DD2-70C4-4D9C-BD05-01CBC68D6DCD}" type="presParOf" srcId="{74CB3903-F44D-4177-8E23-79D410665C68}" destId="{79ADF478-6598-4E0E-AF4F-96B10D508FA5}" srcOrd="8" destOrd="0" presId="urn:microsoft.com/office/officeart/2005/8/layout/default"/>
    <dgm:cxn modelId="{FEACEB8F-93A1-462C-B5EB-B85CE7867962}" type="presParOf" srcId="{74CB3903-F44D-4177-8E23-79D410665C68}" destId="{241ABBCA-ED87-47C5-B29D-272695915790}" srcOrd="9" destOrd="0" presId="urn:microsoft.com/office/officeart/2005/8/layout/default"/>
    <dgm:cxn modelId="{68E1FA72-FA96-492A-BB9E-BD0397AD91CD}" type="presParOf" srcId="{74CB3903-F44D-4177-8E23-79D410665C68}" destId="{BD21FD7E-9BBC-42B9-AB54-172A52378B9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A14E3-943A-4A98-A574-6BBDD174DC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D83E5D5-432E-4EC2-BC84-61D825EB9953}">
      <dgm:prSet/>
      <dgm:spPr/>
      <dgm:t>
        <a:bodyPr/>
        <a:lstStyle/>
        <a:p>
          <a:r>
            <a:rPr lang="en-US" dirty="0"/>
            <a:t>UDL allows for activities and assignments to be inclusive and accessible to students  </a:t>
          </a:r>
        </a:p>
      </dgm:t>
    </dgm:pt>
    <dgm:pt modelId="{6C30330C-9CB0-4012-ABD2-3A02CC7FA9F6}" type="parTrans" cxnId="{254411F1-021C-4270-B40B-8F96481E02E1}">
      <dgm:prSet/>
      <dgm:spPr/>
      <dgm:t>
        <a:bodyPr/>
        <a:lstStyle/>
        <a:p>
          <a:endParaRPr lang="en-US"/>
        </a:p>
      </dgm:t>
    </dgm:pt>
    <dgm:pt modelId="{DB3A045C-3A2F-49B9-B378-A78E6B4FAAED}" type="sibTrans" cxnId="{254411F1-021C-4270-B40B-8F96481E02E1}">
      <dgm:prSet/>
      <dgm:spPr/>
      <dgm:t>
        <a:bodyPr/>
        <a:lstStyle/>
        <a:p>
          <a:endParaRPr lang="en-US"/>
        </a:p>
      </dgm:t>
    </dgm:pt>
    <dgm:pt modelId="{403B54F1-FCB8-4C82-B0CA-13DC7812FB51}">
      <dgm:prSet/>
      <dgm:spPr/>
      <dgm:t>
        <a:bodyPr/>
        <a:lstStyle/>
        <a:p>
          <a:r>
            <a:rPr lang="en-US" dirty="0">
              <a:latin typeface="Century Gothic" panose="020B0502020202020204"/>
            </a:rPr>
            <a:t>A</a:t>
          </a:r>
          <a:r>
            <a:rPr lang="en-US" dirty="0"/>
            <a:t> change to the course once it's up and running should not have to impact the course design </a:t>
          </a:r>
        </a:p>
      </dgm:t>
    </dgm:pt>
    <dgm:pt modelId="{7DEAA6CD-6D31-4242-9B18-B7166D6369B3}" type="parTrans" cxnId="{FC8315B5-8E6B-4C63-AD81-E2E3A3FAFA58}">
      <dgm:prSet/>
      <dgm:spPr/>
      <dgm:t>
        <a:bodyPr/>
        <a:lstStyle/>
        <a:p>
          <a:endParaRPr lang="en-US"/>
        </a:p>
      </dgm:t>
    </dgm:pt>
    <dgm:pt modelId="{2B49E7E9-B4DA-47F2-9912-A2FDD1A40B8B}" type="sibTrans" cxnId="{FC8315B5-8E6B-4C63-AD81-E2E3A3FAFA58}">
      <dgm:prSet/>
      <dgm:spPr/>
      <dgm:t>
        <a:bodyPr/>
        <a:lstStyle/>
        <a:p>
          <a:endParaRPr lang="en-US"/>
        </a:p>
      </dgm:t>
    </dgm:pt>
    <dgm:pt modelId="{371C4618-353C-450C-8505-4E9F19C57CF3}">
      <dgm:prSet/>
      <dgm:spPr/>
      <dgm:t>
        <a:bodyPr/>
        <a:lstStyle/>
        <a:p>
          <a:pPr rtl="0"/>
          <a:r>
            <a:rPr lang="en-US" dirty="0"/>
            <a:t>Student needs vary</a:t>
          </a:r>
          <a:r>
            <a:rPr lang="en-US" dirty="0">
              <a:latin typeface="Century Gothic" panose="020B0502020202020204"/>
            </a:rPr>
            <a:t> and accessibility extends beyond ability </a:t>
          </a:r>
          <a:endParaRPr lang="en-US" dirty="0"/>
        </a:p>
      </dgm:t>
    </dgm:pt>
    <dgm:pt modelId="{63AB3ADD-E214-4FDB-935C-18F101B75F14}" type="parTrans" cxnId="{5AD60146-F2F0-48F5-B114-8B5AE16498D6}">
      <dgm:prSet/>
      <dgm:spPr/>
      <dgm:t>
        <a:bodyPr/>
        <a:lstStyle/>
        <a:p>
          <a:endParaRPr lang="en-US"/>
        </a:p>
      </dgm:t>
    </dgm:pt>
    <dgm:pt modelId="{1D2F2218-61DF-4543-8FF8-0362DEA8D031}" type="sibTrans" cxnId="{5AD60146-F2F0-48F5-B114-8B5AE16498D6}">
      <dgm:prSet/>
      <dgm:spPr/>
      <dgm:t>
        <a:bodyPr/>
        <a:lstStyle/>
        <a:p>
          <a:endParaRPr lang="en-US"/>
        </a:p>
      </dgm:t>
    </dgm:pt>
    <dgm:pt modelId="{A3C0C99D-189C-4568-ABF6-48A84E28C7EB}" type="pres">
      <dgm:prSet presAssocID="{D62A14E3-943A-4A98-A574-6BBDD174DC3C}" presName="root" presStyleCnt="0">
        <dgm:presLayoutVars>
          <dgm:dir/>
          <dgm:resizeHandles val="exact"/>
        </dgm:presLayoutVars>
      </dgm:prSet>
      <dgm:spPr/>
    </dgm:pt>
    <dgm:pt modelId="{3F4079E4-49FE-414C-BE4D-7A51AAF43F70}" type="pres">
      <dgm:prSet presAssocID="{5D83E5D5-432E-4EC2-BC84-61D825EB9953}" presName="compNode" presStyleCnt="0"/>
      <dgm:spPr/>
    </dgm:pt>
    <dgm:pt modelId="{896DF1B7-1A9F-4755-8416-BD958E64A32B}" type="pres">
      <dgm:prSet presAssocID="{5D83E5D5-432E-4EC2-BC84-61D825EB9953}" presName="bgRect" presStyleLbl="bgShp" presStyleIdx="0" presStyleCnt="3"/>
      <dgm:spPr/>
    </dgm:pt>
    <dgm:pt modelId="{FD744C83-EF89-43B0-AB7B-2B87C7F36D30}" type="pres">
      <dgm:prSet presAssocID="{5D83E5D5-432E-4EC2-BC84-61D825EB99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723599E-B576-449F-A5E2-C4A858128E5B}" type="pres">
      <dgm:prSet presAssocID="{5D83E5D5-432E-4EC2-BC84-61D825EB9953}" presName="spaceRect" presStyleCnt="0"/>
      <dgm:spPr/>
    </dgm:pt>
    <dgm:pt modelId="{6C935D45-92EB-4EE9-9CFC-C76335AD764A}" type="pres">
      <dgm:prSet presAssocID="{5D83E5D5-432E-4EC2-BC84-61D825EB9953}" presName="parTx" presStyleLbl="revTx" presStyleIdx="0" presStyleCnt="3">
        <dgm:presLayoutVars>
          <dgm:chMax val="0"/>
          <dgm:chPref val="0"/>
        </dgm:presLayoutVars>
      </dgm:prSet>
      <dgm:spPr/>
    </dgm:pt>
    <dgm:pt modelId="{ABF481E1-1F64-40E0-8729-8AD59C713844}" type="pres">
      <dgm:prSet presAssocID="{DB3A045C-3A2F-49B9-B378-A78E6B4FAAED}" presName="sibTrans" presStyleCnt="0"/>
      <dgm:spPr/>
    </dgm:pt>
    <dgm:pt modelId="{31F39096-94F1-41F0-B2B1-B1A47B6CCBA9}" type="pres">
      <dgm:prSet presAssocID="{403B54F1-FCB8-4C82-B0CA-13DC7812FB51}" presName="compNode" presStyleCnt="0"/>
      <dgm:spPr/>
    </dgm:pt>
    <dgm:pt modelId="{A36263EC-0293-4FAF-B654-5789AE902869}" type="pres">
      <dgm:prSet presAssocID="{403B54F1-FCB8-4C82-B0CA-13DC7812FB51}" presName="bgRect" presStyleLbl="bgShp" presStyleIdx="1" presStyleCnt="3"/>
      <dgm:spPr/>
    </dgm:pt>
    <dgm:pt modelId="{29AC2695-2D1A-4700-8EAA-8FF92CD837CC}" type="pres">
      <dgm:prSet presAssocID="{403B54F1-FCB8-4C82-B0CA-13DC7812FB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7586DBB3-2010-4428-B31D-9C213FF2FA94}" type="pres">
      <dgm:prSet presAssocID="{403B54F1-FCB8-4C82-B0CA-13DC7812FB51}" presName="spaceRect" presStyleCnt="0"/>
      <dgm:spPr/>
    </dgm:pt>
    <dgm:pt modelId="{20B35D7F-E537-4892-9D54-5623A8911080}" type="pres">
      <dgm:prSet presAssocID="{403B54F1-FCB8-4C82-B0CA-13DC7812FB51}" presName="parTx" presStyleLbl="revTx" presStyleIdx="1" presStyleCnt="3">
        <dgm:presLayoutVars>
          <dgm:chMax val="0"/>
          <dgm:chPref val="0"/>
        </dgm:presLayoutVars>
      </dgm:prSet>
      <dgm:spPr/>
    </dgm:pt>
    <dgm:pt modelId="{0781A09B-65C0-4CCC-85AE-829F300D7D00}" type="pres">
      <dgm:prSet presAssocID="{2B49E7E9-B4DA-47F2-9912-A2FDD1A40B8B}" presName="sibTrans" presStyleCnt="0"/>
      <dgm:spPr/>
    </dgm:pt>
    <dgm:pt modelId="{49454D95-5554-4E4A-BB4B-61B383C9D340}" type="pres">
      <dgm:prSet presAssocID="{371C4618-353C-450C-8505-4E9F19C57CF3}" presName="compNode" presStyleCnt="0"/>
      <dgm:spPr/>
    </dgm:pt>
    <dgm:pt modelId="{3B6C4AA1-66D7-471B-9BB1-2FACA0071C88}" type="pres">
      <dgm:prSet presAssocID="{371C4618-353C-450C-8505-4E9F19C57CF3}" presName="bgRect" presStyleLbl="bgShp" presStyleIdx="2" presStyleCnt="3"/>
      <dgm:spPr/>
    </dgm:pt>
    <dgm:pt modelId="{A05E7AD8-E215-422F-993E-375A6A57F9CA}" type="pres">
      <dgm:prSet presAssocID="{371C4618-353C-450C-8505-4E9F19C57C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47315CF6-C533-46E0-AC1A-7A8A8CE5D4A0}" type="pres">
      <dgm:prSet presAssocID="{371C4618-353C-450C-8505-4E9F19C57CF3}" presName="spaceRect" presStyleCnt="0"/>
      <dgm:spPr/>
    </dgm:pt>
    <dgm:pt modelId="{CAAC2958-A771-4FCE-A554-BB112F029467}" type="pres">
      <dgm:prSet presAssocID="{371C4618-353C-450C-8505-4E9F19C57CF3}" presName="parTx" presStyleLbl="revTx" presStyleIdx="2" presStyleCnt="3">
        <dgm:presLayoutVars>
          <dgm:chMax val="0"/>
          <dgm:chPref val="0"/>
        </dgm:presLayoutVars>
      </dgm:prSet>
      <dgm:spPr/>
    </dgm:pt>
  </dgm:ptLst>
  <dgm:cxnLst>
    <dgm:cxn modelId="{0BE07A06-712F-4898-AA8D-9DDAAB3672D5}" type="presOf" srcId="{5D83E5D5-432E-4EC2-BC84-61D825EB9953}" destId="{6C935D45-92EB-4EE9-9CFC-C76335AD764A}" srcOrd="0" destOrd="0" presId="urn:microsoft.com/office/officeart/2018/2/layout/IconVerticalSolidList"/>
    <dgm:cxn modelId="{5AD60146-F2F0-48F5-B114-8B5AE16498D6}" srcId="{D62A14E3-943A-4A98-A574-6BBDD174DC3C}" destId="{371C4618-353C-450C-8505-4E9F19C57CF3}" srcOrd="2" destOrd="0" parTransId="{63AB3ADD-E214-4FDB-935C-18F101B75F14}" sibTransId="{1D2F2218-61DF-4543-8FF8-0362DEA8D031}"/>
    <dgm:cxn modelId="{C88F0171-DA93-49C8-966C-F92405085301}" type="presOf" srcId="{371C4618-353C-450C-8505-4E9F19C57CF3}" destId="{CAAC2958-A771-4FCE-A554-BB112F029467}" srcOrd="0" destOrd="0" presId="urn:microsoft.com/office/officeart/2018/2/layout/IconVerticalSolidList"/>
    <dgm:cxn modelId="{FC8315B5-8E6B-4C63-AD81-E2E3A3FAFA58}" srcId="{D62A14E3-943A-4A98-A574-6BBDD174DC3C}" destId="{403B54F1-FCB8-4C82-B0CA-13DC7812FB51}" srcOrd="1" destOrd="0" parTransId="{7DEAA6CD-6D31-4242-9B18-B7166D6369B3}" sibTransId="{2B49E7E9-B4DA-47F2-9912-A2FDD1A40B8B}"/>
    <dgm:cxn modelId="{51268EB9-F493-4033-AEA6-D98AD495C48D}" type="presOf" srcId="{403B54F1-FCB8-4C82-B0CA-13DC7812FB51}" destId="{20B35D7F-E537-4892-9D54-5623A8911080}" srcOrd="0" destOrd="0" presId="urn:microsoft.com/office/officeart/2018/2/layout/IconVerticalSolidList"/>
    <dgm:cxn modelId="{4B3A65CB-C937-4228-B095-4444EAC382D6}" type="presOf" srcId="{D62A14E3-943A-4A98-A574-6BBDD174DC3C}" destId="{A3C0C99D-189C-4568-ABF6-48A84E28C7EB}" srcOrd="0" destOrd="0" presId="urn:microsoft.com/office/officeart/2018/2/layout/IconVerticalSolidList"/>
    <dgm:cxn modelId="{254411F1-021C-4270-B40B-8F96481E02E1}" srcId="{D62A14E3-943A-4A98-A574-6BBDD174DC3C}" destId="{5D83E5D5-432E-4EC2-BC84-61D825EB9953}" srcOrd="0" destOrd="0" parTransId="{6C30330C-9CB0-4012-ABD2-3A02CC7FA9F6}" sibTransId="{DB3A045C-3A2F-49B9-B378-A78E6B4FAAED}"/>
    <dgm:cxn modelId="{1471F256-947F-482E-97C4-9FDBB15920F1}" type="presParOf" srcId="{A3C0C99D-189C-4568-ABF6-48A84E28C7EB}" destId="{3F4079E4-49FE-414C-BE4D-7A51AAF43F70}" srcOrd="0" destOrd="0" presId="urn:microsoft.com/office/officeart/2018/2/layout/IconVerticalSolidList"/>
    <dgm:cxn modelId="{B6790FE8-E900-42EA-8396-011AD0DC637E}" type="presParOf" srcId="{3F4079E4-49FE-414C-BE4D-7A51AAF43F70}" destId="{896DF1B7-1A9F-4755-8416-BD958E64A32B}" srcOrd="0" destOrd="0" presId="urn:microsoft.com/office/officeart/2018/2/layout/IconVerticalSolidList"/>
    <dgm:cxn modelId="{782D498C-F6DE-4A40-9D59-BC18751D15CF}" type="presParOf" srcId="{3F4079E4-49FE-414C-BE4D-7A51AAF43F70}" destId="{FD744C83-EF89-43B0-AB7B-2B87C7F36D30}" srcOrd="1" destOrd="0" presId="urn:microsoft.com/office/officeart/2018/2/layout/IconVerticalSolidList"/>
    <dgm:cxn modelId="{A9552F90-4984-4E0D-8866-F3A0CE07852B}" type="presParOf" srcId="{3F4079E4-49FE-414C-BE4D-7A51AAF43F70}" destId="{7723599E-B576-449F-A5E2-C4A858128E5B}" srcOrd="2" destOrd="0" presId="urn:microsoft.com/office/officeart/2018/2/layout/IconVerticalSolidList"/>
    <dgm:cxn modelId="{8CACFFE1-1EBB-422B-A841-0431D199A15C}" type="presParOf" srcId="{3F4079E4-49FE-414C-BE4D-7A51AAF43F70}" destId="{6C935D45-92EB-4EE9-9CFC-C76335AD764A}" srcOrd="3" destOrd="0" presId="urn:microsoft.com/office/officeart/2018/2/layout/IconVerticalSolidList"/>
    <dgm:cxn modelId="{AADFFDC7-2621-4217-A03B-15E31CDCC49D}" type="presParOf" srcId="{A3C0C99D-189C-4568-ABF6-48A84E28C7EB}" destId="{ABF481E1-1F64-40E0-8729-8AD59C713844}" srcOrd="1" destOrd="0" presId="urn:microsoft.com/office/officeart/2018/2/layout/IconVerticalSolidList"/>
    <dgm:cxn modelId="{E47A40C7-9246-48BE-8045-C2957368FEFF}" type="presParOf" srcId="{A3C0C99D-189C-4568-ABF6-48A84E28C7EB}" destId="{31F39096-94F1-41F0-B2B1-B1A47B6CCBA9}" srcOrd="2" destOrd="0" presId="urn:microsoft.com/office/officeart/2018/2/layout/IconVerticalSolidList"/>
    <dgm:cxn modelId="{BAE26380-FEF9-4493-988F-BF8508AEC686}" type="presParOf" srcId="{31F39096-94F1-41F0-B2B1-B1A47B6CCBA9}" destId="{A36263EC-0293-4FAF-B654-5789AE902869}" srcOrd="0" destOrd="0" presId="urn:microsoft.com/office/officeart/2018/2/layout/IconVerticalSolidList"/>
    <dgm:cxn modelId="{16C349F6-C49C-444D-B36C-5A8A5E9F88C2}" type="presParOf" srcId="{31F39096-94F1-41F0-B2B1-B1A47B6CCBA9}" destId="{29AC2695-2D1A-4700-8EAA-8FF92CD837CC}" srcOrd="1" destOrd="0" presId="urn:microsoft.com/office/officeart/2018/2/layout/IconVerticalSolidList"/>
    <dgm:cxn modelId="{5802075D-CEB0-437C-92F7-5A2A34767FAE}" type="presParOf" srcId="{31F39096-94F1-41F0-B2B1-B1A47B6CCBA9}" destId="{7586DBB3-2010-4428-B31D-9C213FF2FA94}" srcOrd="2" destOrd="0" presId="urn:microsoft.com/office/officeart/2018/2/layout/IconVerticalSolidList"/>
    <dgm:cxn modelId="{51671F9F-C262-4EB4-BD32-93558BECC4CE}" type="presParOf" srcId="{31F39096-94F1-41F0-B2B1-B1A47B6CCBA9}" destId="{20B35D7F-E537-4892-9D54-5623A8911080}" srcOrd="3" destOrd="0" presId="urn:microsoft.com/office/officeart/2018/2/layout/IconVerticalSolidList"/>
    <dgm:cxn modelId="{B2DF1ECC-D7A4-4842-AECD-1736B59B238B}" type="presParOf" srcId="{A3C0C99D-189C-4568-ABF6-48A84E28C7EB}" destId="{0781A09B-65C0-4CCC-85AE-829F300D7D00}" srcOrd="3" destOrd="0" presId="urn:microsoft.com/office/officeart/2018/2/layout/IconVerticalSolidList"/>
    <dgm:cxn modelId="{0AB2AA93-BD53-495C-A79F-9BD64C3B5084}" type="presParOf" srcId="{A3C0C99D-189C-4568-ABF6-48A84E28C7EB}" destId="{49454D95-5554-4E4A-BB4B-61B383C9D340}" srcOrd="4" destOrd="0" presId="urn:microsoft.com/office/officeart/2018/2/layout/IconVerticalSolidList"/>
    <dgm:cxn modelId="{0921BAB1-A517-4E82-B59A-C33F52B129E5}" type="presParOf" srcId="{49454D95-5554-4E4A-BB4B-61B383C9D340}" destId="{3B6C4AA1-66D7-471B-9BB1-2FACA0071C88}" srcOrd="0" destOrd="0" presId="urn:microsoft.com/office/officeart/2018/2/layout/IconVerticalSolidList"/>
    <dgm:cxn modelId="{B6E946DD-A792-46BB-B413-A437B1D0FE55}" type="presParOf" srcId="{49454D95-5554-4E4A-BB4B-61B383C9D340}" destId="{A05E7AD8-E215-422F-993E-375A6A57F9CA}" srcOrd="1" destOrd="0" presId="urn:microsoft.com/office/officeart/2018/2/layout/IconVerticalSolidList"/>
    <dgm:cxn modelId="{36109E0C-4759-432E-A642-76A3AB3B3A35}" type="presParOf" srcId="{49454D95-5554-4E4A-BB4B-61B383C9D340}" destId="{47315CF6-C533-46E0-AC1A-7A8A8CE5D4A0}" srcOrd="2" destOrd="0" presId="urn:microsoft.com/office/officeart/2018/2/layout/IconVerticalSolidList"/>
    <dgm:cxn modelId="{230AA695-AF9E-4C17-A2FF-1BDAA4A02F1E}" type="presParOf" srcId="{49454D95-5554-4E4A-BB4B-61B383C9D340}" destId="{CAAC2958-A771-4FCE-A554-BB112F02946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C2A8A-D773-43E5-B644-B76E20AC2C74}">
      <dsp:nvSpPr>
        <dsp:cNvPr id="0" name=""/>
        <dsp:cNvSpPr/>
      </dsp:nvSpPr>
      <dsp:spPr>
        <a:xfrm>
          <a:off x="0" y="562"/>
          <a:ext cx="6046132" cy="13156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C9A8A-67B1-49C9-BAE7-EA916258C2F0}">
      <dsp:nvSpPr>
        <dsp:cNvPr id="0" name=""/>
        <dsp:cNvSpPr/>
      </dsp:nvSpPr>
      <dsp:spPr>
        <a:xfrm>
          <a:off x="397981" y="296581"/>
          <a:ext cx="723602" cy="723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CDAD6A-32F9-42BE-BB3C-09291D7A3B36}">
      <dsp:nvSpPr>
        <dsp:cNvPr id="0" name=""/>
        <dsp:cNvSpPr/>
      </dsp:nvSpPr>
      <dsp:spPr>
        <a:xfrm>
          <a:off x="1519564" y="562"/>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755650">
            <a:lnSpc>
              <a:spcPct val="100000"/>
            </a:lnSpc>
            <a:spcBef>
              <a:spcPct val="0"/>
            </a:spcBef>
            <a:spcAft>
              <a:spcPct val="35000"/>
            </a:spcAft>
            <a:buNone/>
          </a:pPr>
          <a:r>
            <a:rPr lang="en-US" sz="1700" kern="1200"/>
            <a:t>To examine the types of activities and assignments that are inclusive and accessible to students in an online course</a:t>
          </a:r>
        </a:p>
      </dsp:txBody>
      <dsp:txXfrm>
        <a:off x="1519564" y="562"/>
        <a:ext cx="4526568" cy="1315640"/>
      </dsp:txXfrm>
    </dsp:sp>
    <dsp:sp modelId="{8C2B0FDF-4FD0-47A5-BFD0-95965BD5636F}">
      <dsp:nvSpPr>
        <dsp:cNvPr id="0" name=""/>
        <dsp:cNvSpPr/>
      </dsp:nvSpPr>
      <dsp:spPr>
        <a:xfrm>
          <a:off x="0" y="1645112"/>
          <a:ext cx="6046132" cy="13156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14F02-A650-440D-9993-006BFCAF9D57}">
      <dsp:nvSpPr>
        <dsp:cNvPr id="0" name=""/>
        <dsp:cNvSpPr/>
      </dsp:nvSpPr>
      <dsp:spPr>
        <a:xfrm>
          <a:off x="397981" y="1941131"/>
          <a:ext cx="723602" cy="7236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D9C0A9-7010-450E-BF9A-36893C566DD4}">
      <dsp:nvSpPr>
        <dsp:cNvPr id="0" name=""/>
        <dsp:cNvSpPr/>
      </dsp:nvSpPr>
      <dsp:spPr>
        <a:xfrm>
          <a:off x="1519564" y="1645112"/>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755650">
            <a:lnSpc>
              <a:spcPct val="100000"/>
            </a:lnSpc>
            <a:spcBef>
              <a:spcPct val="0"/>
            </a:spcBef>
            <a:spcAft>
              <a:spcPct val="35000"/>
            </a:spcAft>
            <a:buNone/>
          </a:pPr>
          <a:r>
            <a:rPr lang="en-US" sz="1700" kern="1200"/>
            <a:t>To discuss the types of activities and assignments that are inclusive and accessible to students in an online course</a:t>
          </a:r>
        </a:p>
      </dsp:txBody>
      <dsp:txXfrm>
        <a:off x="1519564" y="1645112"/>
        <a:ext cx="4526568" cy="1315640"/>
      </dsp:txXfrm>
    </dsp:sp>
    <dsp:sp modelId="{4C653A8C-8AC7-4D76-A602-B3B66AC1BEEA}">
      <dsp:nvSpPr>
        <dsp:cNvPr id="0" name=""/>
        <dsp:cNvSpPr/>
      </dsp:nvSpPr>
      <dsp:spPr>
        <a:xfrm>
          <a:off x="0" y="3289663"/>
          <a:ext cx="6046132" cy="13156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A57ED-40B9-401B-867C-C5D3F64B64E5}">
      <dsp:nvSpPr>
        <dsp:cNvPr id="0" name=""/>
        <dsp:cNvSpPr/>
      </dsp:nvSpPr>
      <dsp:spPr>
        <a:xfrm>
          <a:off x="397981" y="3585682"/>
          <a:ext cx="723602" cy="7236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76338C-E51B-4FE6-BC88-015D79B8F2EB}">
      <dsp:nvSpPr>
        <dsp:cNvPr id="0" name=""/>
        <dsp:cNvSpPr/>
      </dsp:nvSpPr>
      <dsp:spPr>
        <a:xfrm>
          <a:off x="1519564" y="3289663"/>
          <a:ext cx="4526568" cy="131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39" tIns="139239" rIns="139239" bIns="139239" numCol="1" spcCol="1270" anchor="ctr" anchorCtr="0">
          <a:noAutofit/>
        </a:bodyPr>
        <a:lstStyle/>
        <a:p>
          <a:pPr marL="0" lvl="0" indent="0" algn="l" defTabSz="755650">
            <a:lnSpc>
              <a:spcPct val="100000"/>
            </a:lnSpc>
            <a:spcBef>
              <a:spcPct val="0"/>
            </a:spcBef>
            <a:spcAft>
              <a:spcPct val="35000"/>
            </a:spcAft>
            <a:buNone/>
          </a:pPr>
          <a:r>
            <a:rPr lang="en-US" sz="1700" kern="1200"/>
            <a:t>To problem solve a dilemma that emerged in our online class</a:t>
          </a:r>
        </a:p>
      </dsp:txBody>
      <dsp:txXfrm>
        <a:off x="1519564" y="3289663"/>
        <a:ext cx="4526568" cy="1315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058DC-2455-4751-AC32-016D7DCAF312}">
      <dsp:nvSpPr>
        <dsp:cNvPr id="0" name=""/>
        <dsp:cNvSpPr/>
      </dsp:nvSpPr>
      <dsp:spPr>
        <a:xfrm>
          <a:off x="0" y="4352"/>
          <a:ext cx="6243991" cy="9270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C7F5D-1E69-4989-A6B6-32BCE1EB8093}">
      <dsp:nvSpPr>
        <dsp:cNvPr id="0" name=""/>
        <dsp:cNvSpPr/>
      </dsp:nvSpPr>
      <dsp:spPr>
        <a:xfrm>
          <a:off x="280435" y="212940"/>
          <a:ext cx="509883" cy="509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4C069E-2F05-4C3C-8503-9ABE3EE2184A}">
      <dsp:nvSpPr>
        <dsp:cNvPr id="0" name=""/>
        <dsp:cNvSpPr/>
      </dsp:nvSpPr>
      <dsp:spPr>
        <a:xfrm>
          <a:off x="1070754" y="4352"/>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90000"/>
            </a:lnSpc>
            <a:spcBef>
              <a:spcPct val="0"/>
            </a:spcBef>
            <a:spcAft>
              <a:spcPct val="35000"/>
            </a:spcAft>
            <a:buNone/>
          </a:pPr>
          <a:r>
            <a:rPr lang="en-US" sz="1900" kern="1200"/>
            <a:t>All text is available in </a:t>
          </a:r>
          <a:r>
            <a:rPr lang="en-US" sz="1900" kern="1200">
              <a:latin typeface="Century Gothic" panose="020B0502020202020204"/>
            </a:rPr>
            <a:t>logical</a:t>
          </a:r>
          <a:r>
            <a:rPr lang="en-US" sz="1900" kern="1200"/>
            <a:t> order</a:t>
          </a:r>
        </a:p>
      </dsp:txBody>
      <dsp:txXfrm>
        <a:off x="1070754" y="4352"/>
        <a:ext cx="5173237" cy="927060"/>
      </dsp:txXfrm>
    </dsp:sp>
    <dsp:sp modelId="{0BB2DD86-0ADB-4C18-926C-8BABE8302238}">
      <dsp:nvSpPr>
        <dsp:cNvPr id="0" name=""/>
        <dsp:cNvSpPr/>
      </dsp:nvSpPr>
      <dsp:spPr>
        <a:xfrm>
          <a:off x="0" y="1163177"/>
          <a:ext cx="6243991" cy="9270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49D2D-BC4D-48A3-AC92-3692CD4A8DE8}">
      <dsp:nvSpPr>
        <dsp:cNvPr id="0" name=""/>
        <dsp:cNvSpPr/>
      </dsp:nvSpPr>
      <dsp:spPr>
        <a:xfrm>
          <a:off x="280435" y="1371765"/>
          <a:ext cx="509883" cy="509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6CF812-89E0-491A-A02A-FAAB0EB9FD85}">
      <dsp:nvSpPr>
        <dsp:cNvPr id="0" name=""/>
        <dsp:cNvSpPr/>
      </dsp:nvSpPr>
      <dsp:spPr>
        <a:xfrm>
          <a:off x="1070754" y="1163177"/>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90000"/>
            </a:lnSpc>
            <a:spcBef>
              <a:spcPct val="0"/>
            </a:spcBef>
            <a:spcAft>
              <a:spcPct val="35000"/>
            </a:spcAft>
            <a:buNone/>
          </a:pPr>
          <a:r>
            <a:rPr lang="en-US" sz="1900" kern="1200"/>
            <a:t>Complete navigation is provided</a:t>
          </a:r>
        </a:p>
      </dsp:txBody>
      <dsp:txXfrm>
        <a:off x="1070754" y="1163177"/>
        <a:ext cx="5173237" cy="927060"/>
      </dsp:txXfrm>
    </dsp:sp>
    <dsp:sp modelId="{C273944A-5708-49ED-8E40-D8B68DE55391}">
      <dsp:nvSpPr>
        <dsp:cNvPr id="0" name=""/>
        <dsp:cNvSpPr/>
      </dsp:nvSpPr>
      <dsp:spPr>
        <a:xfrm>
          <a:off x="0" y="2322002"/>
          <a:ext cx="6243991" cy="9270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56FBA-2291-462F-A4DA-072B025C7EC7}">
      <dsp:nvSpPr>
        <dsp:cNvPr id="0" name=""/>
        <dsp:cNvSpPr/>
      </dsp:nvSpPr>
      <dsp:spPr>
        <a:xfrm>
          <a:off x="280435" y="2530590"/>
          <a:ext cx="509883" cy="509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43E3B0-AE5D-4936-BAFE-9981B252E3D2}">
      <dsp:nvSpPr>
        <dsp:cNvPr id="0" name=""/>
        <dsp:cNvSpPr/>
      </dsp:nvSpPr>
      <dsp:spPr>
        <a:xfrm>
          <a:off x="1070754" y="2322002"/>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90000"/>
            </a:lnSpc>
            <a:spcBef>
              <a:spcPct val="0"/>
            </a:spcBef>
            <a:spcAft>
              <a:spcPct val="35000"/>
            </a:spcAft>
            <a:buNone/>
          </a:pPr>
          <a:r>
            <a:rPr lang="en-US" sz="1900" kern="1200"/>
            <a:t>Tables have headers and captions</a:t>
          </a:r>
        </a:p>
      </dsp:txBody>
      <dsp:txXfrm>
        <a:off x="1070754" y="2322002"/>
        <a:ext cx="5173237" cy="927060"/>
      </dsp:txXfrm>
    </dsp:sp>
    <dsp:sp modelId="{94096965-1AC2-45D9-8BA5-A3F779A5A881}">
      <dsp:nvSpPr>
        <dsp:cNvPr id="0" name=""/>
        <dsp:cNvSpPr/>
      </dsp:nvSpPr>
      <dsp:spPr>
        <a:xfrm>
          <a:off x="0" y="3480827"/>
          <a:ext cx="6243991" cy="92706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0BAD-1F87-4AEA-A305-2A0124BA3153}">
      <dsp:nvSpPr>
        <dsp:cNvPr id="0" name=""/>
        <dsp:cNvSpPr/>
      </dsp:nvSpPr>
      <dsp:spPr>
        <a:xfrm>
          <a:off x="280435" y="3689416"/>
          <a:ext cx="509883" cy="5098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03DD80-1714-4BF3-874F-AF00F98A6F0E}">
      <dsp:nvSpPr>
        <dsp:cNvPr id="0" name=""/>
        <dsp:cNvSpPr/>
      </dsp:nvSpPr>
      <dsp:spPr>
        <a:xfrm>
          <a:off x="1070754" y="3480827"/>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90000"/>
            </a:lnSpc>
            <a:spcBef>
              <a:spcPct val="0"/>
            </a:spcBef>
            <a:spcAft>
              <a:spcPct val="35000"/>
            </a:spcAft>
            <a:buNone/>
          </a:pPr>
          <a:r>
            <a:rPr lang="en-US" sz="1900" kern="1200"/>
            <a:t>Images are described</a:t>
          </a:r>
        </a:p>
      </dsp:txBody>
      <dsp:txXfrm>
        <a:off x="1070754" y="3480827"/>
        <a:ext cx="5173237" cy="927060"/>
      </dsp:txXfrm>
    </dsp:sp>
    <dsp:sp modelId="{B6FA2E8D-8EF9-4840-8630-DF774D55B3B6}">
      <dsp:nvSpPr>
        <dsp:cNvPr id="0" name=""/>
        <dsp:cNvSpPr/>
      </dsp:nvSpPr>
      <dsp:spPr>
        <a:xfrm>
          <a:off x="0" y="4639652"/>
          <a:ext cx="6243991" cy="92706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E2222-7B38-4572-BBC5-4428D02485E9}">
      <dsp:nvSpPr>
        <dsp:cNvPr id="0" name=""/>
        <dsp:cNvSpPr/>
      </dsp:nvSpPr>
      <dsp:spPr>
        <a:xfrm>
          <a:off x="280435" y="4848241"/>
          <a:ext cx="509883" cy="5098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30C150-2555-4E67-9FEC-540BACD1DC83}">
      <dsp:nvSpPr>
        <dsp:cNvPr id="0" name=""/>
        <dsp:cNvSpPr/>
      </dsp:nvSpPr>
      <dsp:spPr>
        <a:xfrm>
          <a:off x="1070754" y="4639652"/>
          <a:ext cx="5173237" cy="927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114" tIns="98114" rIns="98114" bIns="98114" numCol="1" spcCol="1270" anchor="ctr" anchorCtr="0">
          <a:noAutofit/>
        </a:bodyPr>
        <a:lstStyle/>
        <a:p>
          <a:pPr marL="0" lvl="0" indent="0" algn="l" defTabSz="844550">
            <a:lnSpc>
              <a:spcPct val="90000"/>
            </a:lnSpc>
            <a:spcBef>
              <a:spcPct val="0"/>
            </a:spcBef>
            <a:spcAft>
              <a:spcPct val="35000"/>
            </a:spcAft>
            <a:buNone/>
          </a:pPr>
          <a:r>
            <a:rPr lang="en-US" sz="1900" kern="1200"/>
            <a:t>Page numbers are included</a:t>
          </a:r>
        </a:p>
      </dsp:txBody>
      <dsp:txXfrm>
        <a:off x="1070754" y="4639652"/>
        <a:ext cx="5173237" cy="927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8E0F6-4D93-4E77-8A1F-116006BEC6FB}">
      <dsp:nvSpPr>
        <dsp:cNvPr id="0" name=""/>
        <dsp:cNvSpPr/>
      </dsp:nvSpPr>
      <dsp:spPr>
        <a:xfrm>
          <a:off x="1110555" y="1106"/>
          <a:ext cx="2401527" cy="14409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entury Gothic" panose="020B0502020202020204"/>
            </a:rPr>
            <a:t>EDSP</a:t>
          </a:r>
          <a:r>
            <a:rPr lang="en-US" sz="2200" b="0" i="0" u="none" strike="noStrike" kern="1200" cap="none" baseline="0" noProof="0">
              <a:latin typeface="Century Gothic"/>
            </a:rPr>
            <a:t> 301</a:t>
          </a:r>
          <a:endParaRPr lang="en-US" sz="2200" kern="1200"/>
        </a:p>
      </dsp:txBody>
      <dsp:txXfrm>
        <a:off x="1110555" y="1106"/>
        <a:ext cx="2401527" cy="1440916"/>
      </dsp:txXfrm>
    </dsp:sp>
    <dsp:sp modelId="{634EDFAD-E597-48AA-A2ED-6CACD3193438}">
      <dsp:nvSpPr>
        <dsp:cNvPr id="0" name=""/>
        <dsp:cNvSpPr/>
      </dsp:nvSpPr>
      <dsp:spPr>
        <a:xfrm>
          <a:off x="3752236" y="1106"/>
          <a:ext cx="2401527" cy="14409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entury Gothic" panose="020B0502020202020204"/>
            </a:rPr>
            <a:t>Conversion to semester course</a:t>
          </a:r>
          <a:endParaRPr lang="en-US" sz="2200" kern="1200"/>
        </a:p>
      </dsp:txBody>
      <dsp:txXfrm>
        <a:off x="3752236" y="1106"/>
        <a:ext cx="2401527" cy="1440916"/>
      </dsp:txXfrm>
    </dsp:sp>
    <dsp:sp modelId="{FAF9D1DE-19BA-4C16-A5B7-6C980A3D8604}">
      <dsp:nvSpPr>
        <dsp:cNvPr id="0" name=""/>
        <dsp:cNvSpPr/>
      </dsp:nvSpPr>
      <dsp:spPr>
        <a:xfrm>
          <a:off x="6393916" y="1106"/>
          <a:ext cx="2401527" cy="14409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entury Gothic" panose="020B0502020202020204"/>
            </a:rPr>
            <a:t>Approval as general education course</a:t>
          </a:r>
          <a:endParaRPr lang="en-US" sz="2200" kern="1200"/>
        </a:p>
      </dsp:txBody>
      <dsp:txXfrm>
        <a:off x="6393916" y="1106"/>
        <a:ext cx="2401527" cy="1440916"/>
      </dsp:txXfrm>
    </dsp:sp>
    <dsp:sp modelId="{C880FFCA-BB86-41DD-B7EF-6CB1AADCA2E3}">
      <dsp:nvSpPr>
        <dsp:cNvPr id="0" name=""/>
        <dsp:cNvSpPr/>
      </dsp:nvSpPr>
      <dsp:spPr>
        <a:xfrm>
          <a:off x="1110555" y="1682176"/>
          <a:ext cx="2401527" cy="14409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entury Gothic" panose="020B0502020202020204"/>
            </a:rPr>
            <a:t>EDSP 3010</a:t>
          </a:r>
          <a:endParaRPr lang="en-US" sz="2200" kern="1200"/>
        </a:p>
      </dsp:txBody>
      <dsp:txXfrm>
        <a:off x="1110555" y="1682176"/>
        <a:ext cx="2401527" cy="1440916"/>
      </dsp:txXfrm>
    </dsp:sp>
    <dsp:sp modelId="{79ADF478-6598-4E0E-AF4F-96B10D508FA5}">
      <dsp:nvSpPr>
        <dsp:cNvPr id="0" name=""/>
        <dsp:cNvSpPr/>
      </dsp:nvSpPr>
      <dsp:spPr>
        <a:xfrm>
          <a:off x="3752236" y="1682176"/>
          <a:ext cx="2401527" cy="14409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entury Gothic" panose="020B0502020202020204"/>
            </a:rPr>
            <a:t>Development of hybrid course</a:t>
          </a:r>
          <a:endParaRPr lang="en-US" sz="2200" kern="1200"/>
        </a:p>
      </dsp:txBody>
      <dsp:txXfrm>
        <a:off x="3752236" y="1682176"/>
        <a:ext cx="2401527" cy="1440916"/>
      </dsp:txXfrm>
    </dsp:sp>
    <dsp:sp modelId="{BD21FD7E-9BBC-42B9-AB54-172A52378B94}">
      <dsp:nvSpPr>
        <dsp:cNvPr id="0" name=""/>
        <dsp:cNvSpPr/>
      </dsp:nvSpPr>
      <dsp:spPr>
        <a:xfrm>
          <a:off x="6393916" y="1682176"/>
          <a:ext cx="2401527" cy="14409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entury Gothic" panose="020B0502020202020204"/>
            </a:rPr>
            <a:t>Conversion to online course</a:t>
          </a:r>
        </a:p>
      </dsp:txBody>
      <dsp:txXfrm>
        <a:off x="6393916" y="1682176"/>
        <a:ext cx="2401527" cy="1440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DF1B7-1A9F-4755-8416-BD958E64A32B}">
      <dsp:nvSpPr>
        <dsp:cNvPr id="0" name=""/>
        <dsp:cNvSpPr/>
      </dsp:nvSpPr>
      <dsp:spPr>
        <a:xfrm>
          <a:off x="0" y="680"/>
          <a:ext cx="6243991" cy="15913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44C83-EF89-43B0-AB7B-2B87C7F36D30}">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935D45-92EB-4EE9-9CFC-C76335AD764A}">
      <dsp:nvSpPr>
        <dsp:cNvPr id="0" name=""/>
        <dsp:cNvSpPr/>
      </dsp:nvSpPr>
      <dsp:spPr>
        <a:xfrm>
          <a:off x="1838002" y="68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022350">
            <a:lnSpc>
              <a:spcPct val="90000"/>
            </a:lnSpc>
            <a:spcBef>
              <a:spcPct val="0"/>
            </a:spcBef>
            <a:spcAft>
              <a:spcPct val="35000"/>
            </a:spcAft>
            <a:buNone/>
          </a:pPr>
          <a:r>
            <a:rPr lang="en-US" sz="2300" kern="1200" dirty="0"/>
            <a:t>UDL allows for activities and assignments to be inclusive and accessible to students  </a:t>
          </a:r>
        </a:p>
      </dsp:txBody>
      <dsp:txXfrm>
        <a:off x="1838002" y="680"/>
        <a:ext cx="4405989" cy="1591344"/>
      </dsp:txXfrm>
    </dsp:sp>
    <dsp:sp modelId="{A36263EC-0293-4FAF-B654-5789AE902869}">
      <dsp:nvSpPr>
        <dsp:cNvPr id="0" name=""/>
        <dsp:cNvSpPr/>
      </dsp:nvSpPr>
      <dsp:spPr>
        <a:xfrm>
          <a:off x="0" y="1989860"/>
          <a:ext cx="6243991" cy="15913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C2695-2D1A-4700-8EAA-8FF92CD837CC}">
      <dsp:nvSpPr>
        <dsp:cNvPr id="0" name=""/>
        <dsp:cNvSpPr/>
      </dsp:nvSpPr>
      <dsp:spPr>
        <a:xfrm>
          <a:off x="481381" y="2347912"/>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B35D7F-E537-4892-9D54-5623A8911080}">
      <dsp:nvSpPr>
        <dsp:cNvPr id="0" name=""/>
        <dsp:cNvSpPr/>
      </dsp:nvSpPr>
      <dsp:spPr>
        <a:xfrm>
          <a:off x="1838002" y="198986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entury Gothic" panose="020B0502020202020204"/>
            </a:rPr>
            <a:t>A</a:t>
          </a:r>
          <a:r>
            <a:rPr lang="en-US" sz="2300" kern="1200" dirty="0"/>
            <a:t> change to the course once it's up and running should not have to impact the course design </a:t>
          </a:r>
        </a:p>
      </dsp:txBody>
      <dsp:txXfrm>
        <a:off x="1838002" y="1989860"/>
        <a:ext cx="4405989" cy="1591344"/>
      </dsp:txXfrm>
    </dsp:sp>
    <dsp:sp modelId="{3B6C4AA1-66D7-471B-9BB1-2FACA0071C88}">
      <dsp:nvSpPr>
        <dsp:cNvPr id="0" name=""/>
        <dsp:cNvSpPr/>
      </dsp:nvSpPr>
      <dsp:spPr>
        <a:xfrm>
          <a:off x="0" y="3979040"/>
          <a:ext cx="6243991" cy="15913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E7AD8-E215-422F-993E-375A6A57F9CA}">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AC2958-A771-4FCE-A554-BB112F029467}">
      <dsp:nvSpPr>
        <dsp:cNvPr id="0" name=""/>
        <dsp:cNvSpPr/>
      </dsp:nvSpPr>
      <dsp:spPr>
        <a:xfrm>
          <a:off x="1838002" y="3979040"/>
          <a:ext cx="440598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022350" rtl="0">
            <a:lnSpc>
              <a:spcPct val="90000"/>
            </a:lnSpc>
            <a:spcBef>
              <a:spcPct val="0"/>
            </a:spcBef>
            <a:spcAft>
              <a:spcPct val="35000"/>
            </a:spcAft>
            <a:buNone/>
          </a:pPr>
          <a:r>
            <a:rPr lang="en-US" sz="2300" kern="1200" dirty="0"/>
            <a:t>Student needs vary</a:t>
          </a:r>
          <a:r>
            <a:rPr lang="en-US" sz="2300" kern="1200" dirty="0">
              <a:latin typeface="Century Gothic" panose="020B0502020202020204"/>
            </a:rPr>
            <a:t> and accessibility extends beyond ability </a:t>
          </a:r>
          <a:endParaRPr lang="en-US" sz="2300" kern="1200" dirty="0"/>
        </a:p>
      </dsp:txBody>
      <dsp:txXfrm>
        <a:off x="1838002" y="3979040"/>
        <a:ext cx="4405989" cy="15913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B0D23-EA98-4CD9-9633-367CEF9DE922}" type="datetimeFigureOut">
              <a:rPr lang="en-US"/>
              <a:t>3/29/20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D9BFC-6A16-4A14-A516-17537E3EB42B}" type="slidenum">
              <a:rPr lang="en-US"/>
              <a:t>‹#›</a:t>
            </a:fld>
            <a:endParaRPr lang="en-US"/>
          </a:p>
        </p:txBody>
      </p:sp>
    </p:spTree>
    <p:extLst>
      <p:ext uri="{BB962C8B-B14F-4D97-AF65-F5344CB8AC3E}">
        <p14:creationId xmlns:p14="http://schemas.microsoft.com/office/powerpoint/2010/main" val="26619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84D9BFC-6A16-4A14-A516-17537E3EB42B}" type="slidenum">
              <a:rPr lang="en-US"/>
              <a:t>2</a:t>
            </a:fld>
            <a:endParaRPr lang="en-US"/>
          </a:p>
        </p:txBody>
      </p:sp>
    </p:spTree>
    <p:extLst>
      <p:ext uri="{BB962C8B-B14F-4D97-AF65-F5344CB8AC3E}">
        <p14:creationId xmlns:p14="http://schemas.microsoft.com/office/powerpoint/2010/main" val="45046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84D9BFC-6A16-4A14-A516-17537E3EB42B}" type="slidenum">
              <a:rPr lang="en-US"/>
              <a:t>3</a:t>
            </a:fld>
            <a:endParaRPr lang="en-US"/>
          </a:p>
        </p:txBody>
      </p:sp>
    </p:spTree>
    <p:extLst>
      <p:ext uri="{BB962C8B-B14F-4D97-AF65-F5344CB8AC3E}">
        <p14:creationId xmlns:p14="http://schemas.microsoft.com/office/powerpoint/2010/main" val="275057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cs typeface="+mn-lt"/>
              </a:rPr>
            </a:br>
            <a:endParaRPr lang="en-US"/>
          </a:p>
        </p:txBody>
      </p:sp>
      <p:sp>
        <p:nvSpPr>
          <p:cNvPr id="4" name="Slide Number Placeholder 3"/>
          <p:cNvSpPr>
            <a:spLocks noGrp="1"/>
          </p:cNvSpPr>
          <p:nvPr>
            <p:ph type="sldNum" sz="quarter" idx="5"/>
          </p:nvPr>
        </p:nvSpPr>
        <p:spPr/>
        <p:txBody>
          <a:bodyPr/>
          <a:lstStyle/>
          <a:p>
            <a:fld id="{684D9BFC-6A16-4A14-A516-17537E3EB42B}" type="slidenum">
              <a:rPr lang="en-US"/>
              <a:t>4</a:t>
            </a:fld>
            <a:endParaRPr lang="en-US"/>
          </a:p>
        </p:txBody>
      </p:sp>
    </p:spTree>
    <p:extLst>
      <p:ext uri="{BB962C8B-B14F-4D97-AF65-F5344CB8AC3E}">
        <p14:creationId xmlns:p14="http://schemas.microsoft.com/office/powerpoint/2010/main" val="428343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br>
              <a:rPr lang="en-US">
                <a:cs typeface="+mn-lt"/>
              </a:rPr>
            </a:br>
            <a:endParaRPr lang="en-US"/>
          </a:p>
        </p:txBody>
      </p:sp>
      <p:sp>
        <p:nvSpPr>
          <p:cNvPr id="4" name="Slide Number Placeholder 3"/>
          <p:cNvSpPr>
            <a:spLocks noGrp="1"/>
          </p:cNvSpPr>
          <p:nvPr>
            <p:ph type="sldNum" sz="quarter" idx="5"/>
          </p:nvPr>
        </p:nvSpPr>
        <p:spPr/>
        <p:txBody>
          <a:bodyPr/>
          <a:lstStyle/>
          <a:p>
            <a:fld id="{684D9BFC-6A16-4A14-A516-17537E3EB42B}" type="slidenum">
              <a:rPr lang="en-US"/>
              <a:t>8</a:t>
            </a:fld>
            <a:endParaRPr lang="en-US"/>
          </a:p>
        </p:txBody>
      </p:sp>
    </p:spTree>
    <p:extLst>
      <p:ext uri="{BB962C8B-B14F-4D97-AF65-F5344CB8AC3E}">
        <p14:creationId xmlns:p14="http://schemas.microsoft.com/office/powerpoint/2010/main" val="174265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small"/>
              <a:t>At what point do you reach out?  </a:t>
            </a:r>
            <a:endParaRPr lang="en-US"/>
          </a:p>
        </p:txBody>
      </p:sp>
      <p:sp>
        <p:nvSpPr>
          <p:cNvPr id="4" name="Slide Number Placeholder 3"/>
          <p:cNvSpPr>
            <a:spLocks noGrp="1"/>
          </p:cNvSpPr>
          <p:nvPr>
            <p:ph type="sldNum" sz="quarter" idx="5"/>
          </p:nvPr>
        </p:nvSpPr>
        <p:spPr/>
        <p:txBody>
          <a:bodyPr/>
          <a:lstStyle/>
          <a:p>
            <a:fld id="{684D9BFC-6A16-4A14-A516-17537E3EB42B}" type="slidenum">
              <a:rPr lang="en-US"/>
              <a:t>24</a:t>
            </a:fld>
            <a:endParaRPr lang="en-US"/>
          </a:p>
        </p:txBody>
      </p:sp>
    </p:spTree>
    <p:extLst>
      <p:ext uri="{BB962C8B-B14F-4D97-AF65-F5344CB8AC3E}">
        <p14:creationId xmlns:p14="http://schemas.microsoft.com/office/powerpoint/2010/main" val="364193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5481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9358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5796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6269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3653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35712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09818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361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1741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1937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1057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5170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195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1619747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8759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2210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3/29/20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44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3/29/20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17215999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alstatela.instructure.com/courses/40505"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rlarios2020@gmail.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mailto:mclark@calstatel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116" y="623977"/>
            <a:ext cx="7033760" cy="2853906"/>
          </a:xfrm>
        </p:spPr>
        <p:txBody>
          <a:bodyPr vert="horz" lIns="91440" tIns="45720" rIns="91440" bIns="45720" rtlCol="0" anchor="ctr">
            <a:normAutofit/>
          </a:bodyPr>
          <a:lstStyle/>
          <a:p>
            <a:r>
              <a:rPr lang="en-US" sz="3600" dirty="0">
                <a:effectLst>
                  <a:glow rad="38100">
                    <a:schemeClr val="bg1">
                      <a:lumMod val="65000"/>
                      <a:lumOff val="35000"/>
                      <a:alpha val="40000"/>
                    </a:schemeClr>
                  </a:glow>
                  <a:outerShdw blurRad="28575" dist="38100" dir="14040000" algn="tl" rotWithShape="0">
                    <a:srgbClr val="000000">
                      <a:alpha val="25000"/>
                    </a:srgbClr>
                  </a:outerShdw>
                </a:effectLst>
              </a:rPr>
              <a:t>Lights Camera Action: What Happens to  Accessibility When a Course Goes Live?</a:t>
            </a:r>
            <a:endParaRPr lang="en-US" sz="3600" dirty="0"/>
          </a:p>
        </p:txBody>
      </p:sp>
      <p:sp>
        <p:nvSpPr>
          <p:cNvPr id="3" name="Subtitle 2"/>
          <p:cNvSpPr>
            <a:spLocks noGrp="1"/>
          </p:cNvSpPr>
          <p:nvPr>
            <p:ph type="subTitle" idx="1"/>
          </p:nvPr>
        </p:nvSpPr>
        <p:spPr>
          <a:xfrm>
            <a:off x="298136" y="3946583"/>
            <a:ext cx="7134400" cy="2813710"/>
          </a:xfrm>
        </p:spPr>
        <p:txBody>
          <a:bodyPr vert="horz" lIns="91440" tIns="45720" rIns="91440" bIns="45720" rtlCol="0" anchor="ctr">
            <a:normAutofit/>
          </a:bodyPr>
          <a:lstStyle/>
          <a:p>
            <a:r>
              <a:rPr lang="en-US" sz="2000"/>
              <a:t>QM West Regional Online Conference, April 3, 2020 </a:t>
            </a:r>
            <a:endParaRPr lang="en-US" sz="200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000"/>
              <a:t>Presenters: Rosalinda Larios, Gina Michell, and </a:t>
            </a:r>
          </a:p>
          <a:p>
            <a:r>
              <a:rPr lang="en-US" sz="2000"/>
              <a:t>Margaret D. Clark, PhD.</a:t>
            </a:r>
            <a:endParaRPr lang="en-US" sz="2000">
              <a:effectLst>
                <a:glow rad="38100">
                  <a:prstClr val="black">
                    <a:lumMod val="50000"/>
                    <a:lumOff val="50000"/>
                    <a:alpha val="20000"/>
                  </a:prstClr>
                </a:glow>
                <a:outerShdw blurRad="44450" dist="12700" dir="13860000" algn="tl" rotWithShape="0">
                  <a:srgbClr val="000000">
                    <a:alpha val="20000"/>
                  </a:srgbClr>
                </a:outerShdw>
              </a:effectLst>
            </a:endParaRPr>
          </a:p>
          <a:p>
            <a:r>
              <a:rPr lang="en-US" sz="2000"/>
              <a:t>California State University, Los Angeles</a:t>
            </a:r>
            <a:endParaRPr lang="en-US" sz="2000">
              <a:effectLst>
                <a:glow rad="38100">
                  <a:prstClr val="black">
                    <a:lumMod val="50000"/>
                    <a:lumOff val="50000"/>
                    <a:alpha val="20000"/>
                  </a:prstClr>
                </a:glow>
                <a:outerShdw blurRad="44450" dist="12700" dir="13860000" algn="tl" rotWithShape="0">
                  <a:srgbClr val="000000">
                    <a:alpha val="20000"/>
                  </a:srgbClr>
                </a:outerShdw>
              </a:effectLst>
            </a:endParaRPr>
          </a:p>
          <a:p>
            <a:pPr algn="l">
              <a:buFont typeface="Arial"/>
              <a:buChar char="•"/>
            </a:pPr>
            <a:endParaRPr lang="en-US"/>
          </a:p>
          <a:p>
            <a:pPr algn="l">
              <a:buFont typeface="Arial"/>
              <a:buChar char="•"/>
            </a:pPr>
            <a:endParaRPr lang="en-US"/>
          </a:p>
        </p:txBody>
      </p:sp>
      <p:sp>
        <p:nvSpPr>
          <p:cNvPr id="12" name="Rounded Rectangle 7">
            <a:extLst>
              <a:ext uri="{FF2B5EF4-FFF2-40B4-BE49-F238E27FC236}">
                <a16:creationId xmlns:a16="http://schemas.microsoft.com/office/drawing/2014/main" id="{584C3836-22CB-480F-BF7B-D189060A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0839" y="620720"/>
            <a:ext cx="4001315" cy="5272133"/>
          </a:xfrm>
          <a:prstGeom prst="roundRect">
            <a:avLst>
              <a:gd name="adj" fmla="val 3812"/>
            </a:avLst>
          </a:prstGeom>
          <a:solidFill>
            <a:srgbClr val="FFFFFF"/>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pper board">
            <a:extLst>
              <a:ext uri="{FF2B5EF4-FFF2-40B4-BE49-F238E27FC236}">
                <a16:creationId xmlns:a16="http://schemas.microsoft.com/office/drawing/2014/main" id="{6FF79E61-8805-4633-9021-C7B128F254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4715" y="1740005"/>
            <a:ext cx="3033562" cy="303356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42A0-5338-43E3-8C4C-24D60473BE86}"/>
              </a:ext>
            </a:extLst>
          </p:cNvPr>
          <p:cNvSpPr>
            <a:spLocks noGrp="1"/>
          </p:cNvSpPr>
          <p:nvPr>
            <p:ph type="title"/>
          </p:nvPr>
        </p:nvSpPr>
        <p:spPr>
          <a:xfrm>
            <a:off x="2880566" y="4462160"/>
            <a:ext cx="8686800" cy="1468800"/>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hlinkClick r:id="rId2"/>
              </a:rPr>
              <a:t>EDSP 3010</a:t>
            </a:r>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3" name="Text Placeholder 2">
            <a:extLst>
              <a:ext uri="{FF2B5EF4-FFF2-40B4-BE49-F238E27FC236}">
                <a16:creationId xmlns:a16="http://schemas.microsoft.com/office/drawing/2014/main" id="{B51CB7DB-7BE8-46F1-8F1C-DE60746EAAA5}"/>
              </a:ext>
            </a:extLst>
          </p:cNvPr>
          <p:cNvSpPr>
            <a:spLocks noGrp="1"/>
          </p:cNvSpPr>
          <p:nvPr>
            <p:ph type="body" idx="1"/>
          </p:nvPr>
        </p:nvSpPr>
        <p:spPr>
          <a:xfrm>
            <a:off x="2880564" y="5928449"/>
            <a:ext cx="8686801" cy="860400"/>
          </a:xfrm>
        </p:spPr>
        <p:txBody>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Individuals with Disabilities in Contemporary Society</a:t>
            </a:r>
            <a:endParaRPr lang="en-US" dirty="0"/>
          </a:p>
        </p:txBody>
      </p:sp>
      <p:pic>
        <p:nvPicPr>
          <p:cNvPr id="4" name="Picture 4" descr="A screenshot of a the EDSP 3010 course homepage from Canvas&#10;&#10;Description generated with very high confidence">
            <a:extLst>
              <a:ext uri="{FF2B5EF4-FFF2-40B4-BE49-F238E27FC236}">
                <a16:creationId xmlns:a16="http://schemas.microsoft.com/office/drawing/2014/main" id="{5EE5B970-C12F-409F-84AC-539BBC15854D}"/>
              </a:ext>
            </a:extLst>
          </p:cNvPr>
          <p:cNvPicPr>
            <a:picLocks noChangeAspect="1"/>
          </p:cNvPicPr>
          <p:nvPr/>
        </p:nvPicPr>
        <p:blipFill>
          <a:blip r:embed="rId3"/>
          <a:stretch>
            <a:fillRect/>
          </a:stretch>
        </p:blipFill>
        <p:spPr>
          <a:xfrm>
            <a:off x="320936" y="251267"/>
            <a:ext cx="8026996" cy="5542902"/>
          </a:xfrm>
          <a:prstGeom prst="rect">
            <a:avLst/>
          </a:prstGeom>
        </p:spPr>
      </p:pic>
    </p:spTree>
    <p:extLst>
      <p:ext uri="{BB962C8B-B14F-4D97-AF65-F5344CB8AC3E}">
        <p14:creationId xmlns:p14="http://schemas.microsoft.com/office/powerpoint/2010/main" val="346029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D802-44FB-4F71-A76C-84DD5139E91E}"/>
              </a:ext>
            </a:extLst>
          </p:cNvPr>
          <p:cNvSpPr>
            <a:spLocks noGrp="1"/>
          </p:cNvSpPr>
          <p:nvPr>
            <p:ph type="title"/>
          </p:nvPr>
        </p:nvSpPr>
        <p:spPr>
          <a:xfrm>
            <a:off x="1141413" y="318655"/>
            <a:ext cx="9905998" cy="1905000"/>
          </a:xfrm>
        </p:spPr>
        <p:txBody>
          <a:bodyPr>
            <a:normAutofit/>
          </a:bodyPr>
          <a:lstStyle/>
          <a:p>
            <a:r>
              <a:rPr lang="en-US" sz="4000">
                <a:effectLst>
                  <a:glow rad="38100">
                    <a:prstClr val="black">
                      <a:lumMod val="65000"/>
                      <a:lumOff val="35000"/>
                      <a:alpha val="40000"/>
                    </a:prstClr>
                  </a:glow>
                  <a:outerShdw blurRad="28575" dist="38100" dir="14040000" algn="tl" rotWithShape="0">
                    <a:srgbClr val="000000">
                      <a:alpha val="25000"/>
                    </a:srgbClr>
                  </a:outerShdw>
                </a:effectLst>
              </a:rPr>
              <a:t>Evolution of the Course</a:t>
            </a:r>
          </a:p>
        </p:txBody>
      </p:sp>
      <p:graphicFrame>
        <p:nvGraphicFramePr>
          <p:cNvPr id="4" name="Diagram 4">
            <a:extLst>
              <a:ext uri="{FF2B5EF4-FFF2-40B4-BE49-F238E27FC236}">
                <a16:creationId xmlns:a16="http://schemas.microsoft.com/office/drawing/2014/main" id="{BF33F384-9D2D-4ABB-9285-FD4EBFF40819}"/>
              </a:ext>
            </a:extLst>
          </p:cNvPr>
          <p:cNvGraphicFramePr>
            <a:graphicFrameLocks noGrp="1"/>
          </p:cNvGraphicFramePr>
          <p:nvPr>
            <p:ph idx="1"/>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95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4C2D-4B84-431C-A95D-1AA40F7F1A97}"/>
              </a:ext>
            </a:extLst>
          </p:cNvPr>
          <p:cNvSpPr>
            <a:spLocks noGrp="1"/>
          </p:cNvSpPr>
          <p:nvPr>
            <p:ph type="title"/>
          </p:nvPr>
        </p:nvSpPr>
        <p:spPr>
          <a:xfrm>
            <a:off x="1141413" y="297873"/>
            <a:ext cx="9905998" cy="1905000"/>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Current status of the course</a:t>
            </a:r>
            <a:endParaRPr lang="en-US"/>
          </a:p>
        </p:txBody>
      </p:sp>
      <p:sp>
        <p:nvSpPr>
          <p:cNvPr id="3" name="Content Placeholder 2">
            <a:extLst>
              <a:ext uri="{FF2B5EF4-FFF2-40B4-BE49-F238E27FC236}">
                <a16:creationId xmlns:a16="http://schemas.microsoft.com/office/drawing/2014/main" id="{A1E671DA-3F79-4765-99D6-618439028A75}"/>
              </a:ext>
            </a:extLst>
          </p:cNvPr>
          <p:cNvSpPr>
            <a:spLocks noGrp="1"/>
          </p:cNvSpPr>
          <p:nvPr>
            <p:ph idx="1"/>
          </p:nvPr>
        </p:nvSpPr>
        <p:spPr>
          <a:xfrm>
            <a:off x="1141413" y="1766456"/>
            <a:ext cx="9905998" cy="4468089"/>
          </a:xfrm>
        </p:spPr>
        <p:txBody>
          <a:bodyPr vert="horz" lIns="91440" tIns="45720" rIns="91440" bIns="45720" rtlCol="0" anchor="ctr">
            <a:noAutofit/>
          </a:bodyPr>
          <a:lstStyle/>
          <a:p>
            <a:r>
              <a:rPr lang="en-US" sz="2500">
                <a:effectLst>
                  <a:glow rad="38100">
                    <a:prstClr val="black">
                      <a:lumMod val="50000"/>
                      <a:lumOff val="50000"/>
                      <a:alpha val="20000"/>
                    </a:prstClr>
                  </a:glow>
                  <a:outerShdw blurRad="44450" dist="12700" dir="13860000" algn="tl" rotWithShape="0">
                    <a:srgbClr val="000000">
                      <a:alpha val="20000"/>
                    </a:srgbClr>
                  </a:outerShdw>
                </a:effectLst>
              </a:rPr>
              <a:t>Upper Division General Education course</a:t>
            </a:r>
          </a:p>
          <a:p>
            <a:r>
              <a:rPr lang="en-US" sz="2500">
                <a:effectLst>
                  <a:glow rad="38100">
                    <a:prstClr val="black">
                      <a:lumMod val="50000"/>
                      <a:lumOff val="50000"/>
                      <a:alpha val="20000"/>
                    </a:prstClr>
                  </a:glow>
                  <a:outerShdw blurRad="44450" dist="12700" dir="13860000" algn="tl" rotWithShape="0">
                    <a:srgbClr val="000000">
                      <a:alpha val="20000"/>
                    </a:srgbClr>
                  </a:outerShdw>
                </a:effectLst>
              </a:rPr>
              <a:t>Offered entirely online, Asynchronous, One module per week</a:t>
            </a:r>
          </a:p>
          <a:p>
            <a:r>
              <a:rPr lang="en-US" sz="2500">
                <a:effectLst>
                  <a:glow rad="38100">
                    <a:prstClr val="black">
                      <a:lumMod val="50000"/>
                      <a:lumOff val="50000"/>
                      <a:alpha val="20000"/>
                    </a:prstClr>
                  </a:glow>
                  <a:outerShdw blurRad="44450" dist="12700" dir="13860000" algn="tl" rotWithShape="0">
                    <a:srgbClr val="000000">
                      <a:alpha val="20000"/>
                    </a:srgbClr>
                  </a:outerShdw>
                </a:effectLst>
              </a:rPr>
              <a:t>Four to Six offerings per semester plus one summer and one winter intersession offering</a:t>
            </a:r>
          </a:p>
          <a:p>
            <a:r>
              <a:rPr lang="en-US" sz="2500">
                <a:effectLst>
                  <a:glow rad="38100">
                    <a:prstClr val="black">
                      <a:lumMod val="50000"/>
                      <a:lumOff val="50000"/>
                      <a:alpha val="20000"/>
                    </a:prstClr>
                  </a:glow>
                  <a:outerShdw blurRad="44450" dist="12700" dir="13860000" algn="tl" rotWithShape="0">
                    <a:srgbClr val="000000">
                      <a:alpha val="20000"/>
                    </a:srgbClr>
                  </a:outerShdw>
                </a:effectLst>
              </a:rPr>
              <a:t>100% enrollment in all sections</a:t>
            </a:r>
          </a:p>
          <a:p>
            <a:r>
              <a:rPr lang="en-US" sz="2500">
                <a:effectLst>
                  <a:glow rad="38100">
                    <a:prstClr val="black">
                      <a:lumMod val="50000"/>
                      <a:lumOff val="50000"/>
                      <a:alpha val="20000"/>
                    </a:prstClr>
                  </a:glow>
                  <a:outerShdw blurRad="44450" dist="12700" dir="13860000" algn="tl" rotWithShape="0">
                    <a:srgbClr val="000000">
                      <a:alpha val="20000"/>
                    </a:srgbClr>
                  </a:outerShdw>
                </a:effectLst>
              </a:rPr>
              <a:t>Strongly favored by human-service related social science majors:  public health, child development, teacher preparation (multiple majors), criminal justice, rehabilitation services, communication studies</a:t>
            </a:r>
          </a:p>
        </p:txBody>
      </p:sp>
    </p:spTree>
    <p:extLst>
      <p:ext uri="{BB962C8B-B14F-4D97-AF65-F5344CB8AC3E}">
        <p14:creationId xmlns:p14="http://schemas.microsoft.com/office/powerpoint/2010/main" val="2949660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459B-63C7-4EFB-B4F1-4C1925AE6E56}"/>
              </a:ext>
            </a:extLst>
          </p:cNvPr>
          <p:cNvSpPr>
            <a:spLocks noGrp="1"/>
          </p:cNvSpPr>
          <p:nvPr>
            <p:ph type="title"/>
          </p:nvPr>
        </p:nvSpPr>
        <p:spPr>
          <a:xfrm>
            <a:off x="1141413" y="166255"/>
            <a:ext cx="9905998" cy="1905000"/>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Challenges Growing from Conversion to online</a:t>
            </a:r>
            <a:endParaRPr lang="en-US"/>
          </a:p>
        </p:txBody>
      </p:sp>
      <p:sp>
        <p:nvSpPr>
          <p:cNvPr id="3" name="Content Placeholder 2">
            <a:extLst>
              <a:ext uri="{FF2B5EF4-FFF2-40B4-BE49-F238E27FC236}">
                <a16:creationId xmlns:a16="http://schemas.microsoft.com/office/drawing/2014/main" id="{5325D971-8AD8-45FA-A5BF-43C391F1D408}"/>
              </a:ext>
            </a:extLst>
          </p:cNvPr>
          <p:cNvSpPr>
            <a:spLocks noGrp="1"/>
          </p:cNvSpPr>
          <p:nvPr>
            <p:ph idx="1"/>
          </p:nvPr>
        </p:nvSpPr>
        <p:spPr>
          <a:xfrm>
            <a:off x="1141413" y="1891145"/>
            <a:ext cx="9905998" cy="4429805"/>
          </a:xfrm>
        </p:spPr>
        <p:txBody>
          <a:bodyPr vert="horz" lIns="91440" tIns="45720" rIns="91440" bIns="45720" rtlCol="0" anchor="ctr">
            <a:noAutofit/>
          </a:bodyPr>
          <a:lstStyle/>
          <a:p>
            <a:r>
              <a:rPr lang="en-US" sz="2200" b="1">
                <a:effectLst>
                  <a:glow rad="38100">
                    <a:prstClr val="black">
                      <a:lumMod val="50000"/>
                      <a:lumOff val="50000"/>
                      <a:alpha val="20000"/>
                    </a:prstClr>
                  </a:glow>
                  <a:outerShdw blurRad="44450" dist="12700" dir="13860000" algn="tl" rotWithShape="0">
                    <a:srgbClr val="000000">
                      <a:alpha val="20000"/>
                    </a:srgbClr>
                  </a:outerShdw>
                </a:effectLst>
              </a:rPr>
              <a:t>Offering only online</a:t>
            </a:r>
          </a:p>
          <a:p>
            <a:pPr lvl="1"/>
            <a:r>
              <a:rPr lang="en-US" sz="2200">
                <a:effectLst>
                  <a:glow rad="38100">
                    <a:prstClr val="black">
                      <a:lumMod val="50000"/>
                      <a:lumOff val="50000"/>
                      <a:alpha val="20000"/>
                    </a:prstClr>
                  </a:glow>
                  <a:outerShdw blurRad="44450" dist="12700" dir="13860000" algn="tl" rotWithShape="0">
                    <a:srgbClr val="000000">
                      <a:alpha val="20000"/>
                    </a:srgbClr>
                  </a:outerShdw>
                </a:effectLst>
              </a:rPr>
              <a:t>Loss of the ability to have in-person, whole group or small group discussions</a:t>
            </a:r>
          </a:p>
          <a:p>
            <a:pPr lvl="1"/>
            <a:r>
              <a:rPr lang="en-US" sz="2200">
                <a:effectLst>
                  <a:glow rad="38100">
                    <a:prstClr val="black">
                      <a:lumMod val="50000"/>
                      <a:lumOff val="50000"/>
                      <a:alpha val="20000"/>
                    </a:prstClr>
                  </a:glow>
                  <a:outerShdw blurRad="44450" dist="12700" dir="13860000" algn="tl" rotWithShape="0">
                    <a:srgbClr val="000000">
                      <a:alpha val="20000"/>
                    </a:srgbClr>
                  </a:outerShdw>
                </a:effectLst>
              </a:rPr>
              <a:t>"Too many apps!"</a:t>
            </a:r>
          </a:p>
          <a:p>
            <a:pPr lvl="1"/>
            <a:r>
              <a:rPr lang="en-US" sz="2200">
                <a:effectLst>
                  <a:glow rad="38100">
                    <a:prstClr val="black">
                      <a:lumMod val="50000"/>
                      <a:lumOff val="50000"/>
                      <a:alpha val="20000"/>
                    </a:prstClr>
                  </a:glow>
                  <a:outerShdw blurRad="44450" dist="12700" dir="13860000" algn="tl" rotWithShape="0">
                    <a:srgbClr val="000000">
                      <a:alpha val="20000"/>
                    </a:srgbClr>
                  </a:outerShdw>
                </a:effectLst>
              </a:rPr>
              <a:t>Benefits of Online v. Hybrid offerings</a:t>
            </a:r>
          </a:p>
          <a:p>
            <a:r>
              <a:rPr lang="en-US" sz="2200" b="1">
                <a:effectLst>
                  <a:glow rad="38100">
                    <a:prstClr val="black">
                      <a:lumMod val="50000"/>
                      <a:lumOff val="50000"/>
                      <a:alpha val="20000"/>
                    </a:prstClr>
                  </a:glow>
                  <a:outerShdw blurRad="44450" dist="12700" dir="13860000" algn="tl" rotWithShape="0">
                    <a:srgbClr val="000000">
                      <a:alpha val="20000"/>
                    </a:srgbClr>
                  </a:outerShdw>
                </a:effectLst>
              </a:rPr>
              <a:t>Student issues</a:t>
            </a:r>
          </a:p>
          <a:p>
            <a:pPr lvl="1"/>
            <a:r>
              <a:rPr lang="en-US" sz="2200">
                <a:effectLst>
                  <a:glow rad="38100">
                    <a:prstClr val="black">
                      <a:lumMod val="50000"/>
                      <a:lumOff val="50000"/>
                      <a:alpha val="20000"/>
                    </a:prstClr>
                  </a:glow>
                  <a:outerShdw blurRad="44450" dist="12700" dir="13860000" algn="tl" rotWithShape="0">
                    <a:srgbClr val="000000">
                      <a:alpha val="20000"/>
                    </a:srgbClr>
                  </a:outerShdw>
                </a:effectLst>
              </a:rPr>
              <a:t>Lack of skills as an online learner</a:t>
            </a:r>
          </a:p>
          <a:p>
            <a:pPr lvl="1"/>
            <a:r>
              <a:rPr lang="en-US" sz="2200">
                <a:effectLst>
                  <a:glow rad="38100">
                    <a:prstClr val="black">
                      <a:lumMod val="50000"/>
                      <a:lumOff val="50000"/>
                      <a:alpha val="20000"/>
                    </a:prstClr>
                  </a:glow>
                  <a:outerShdw blurRad="44450" dist="12700" dir="13860000" algn="tl" rotWithShape="0">
                    <a:srgbClr val="000000">
                      <a:alpha val="20000"/>
                    </a:srgbClr>
                  </a:outerShdw>
                </a:effectLst>
              </a:rPr>
              <a:t>Reasonable expectations for an online class, especially time</a:t>
            </a:r>
          </a:p>
          <a:p>
            <a:pPr lvl="1"/>
            <a:r>
              <a:rPr lang="en-US" sz="2200">
                <a:effectLst>
                  <a:glow rad="38100">
                    <a:prstClr val="black">
                      <a:lumMod val="50000"/>
                      <a:lumOff val="50000"/>
                      <a:alpha val="20000"/>
                    </a:prstClr>
                  </a:glow>
                  <a:outerShdw blurRad="44450" dist="12700" dir="13860000" algn="tl" rotWithShape="0">
                    <a:srgbClr val="000000">
                      <a:alpha val="20000"/>
                    </a:srgbClr>
                  </a:outerShdw>
                </a:effectLst>
              </a:rPr>
              <a:t>Adds during and after Week 1</a:t>
            </a:r>
          </a:p>
          <a:p>
            <a:pPr lvl="1"/>
            <a:r>
              <a:rPr lang="en-US" sz="2200">
                <a:effectLst>
                  <a:glow rad="38100">
                    <a:prstClr val="black">
                      <a:lumMod val="50000"/>
                      <a:lumOff val="50000"/>
                      <a:alpha val="20000"/>
                    </a:prstClr>
                  </a:glow>
                  <a:outerShdw blurRad="44450" dist="12700" dir="13860000" algn="tl" rotWithShape="0">
                    <a:srgbClr val="000000">
                      <a:alpha val="20000"/>
                    </a:srgbClr>
                  </a:outerShdw>
                </a:effectLst>
              </a:rPr>
              <a:t>Keeping students on pace</a:t>
            </a:r>
          </a:p>
        </p:txBody>
      </p:sp>
    </p:spTree>
    <p:extLst>
      <p:ext uri="{BB962C8B-B14F-4D97-AF65-F5344CB8AC3E}">
        <p14:creationId xmlns:p14="http://schemas.microsoft.com/office/powerpoint/2010/main" val="35413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1A816-7206-4AA6-A278-6FB99F5B8610}"/>
              </a:ext>
            </a:extLst>
          </p:cNvPr>
          <p:cNvSpPr>
            <a:spLocks noGrp="1"/>
          </p:cNvSpPr>
          <p:nvPr>
            <p:ph type="title"/>
          </p:nvPr>
        </p:nvSpPr>
        <p:spPr>
          <a:xfrm>
            <a:off x="3128709" y="4283941"/>
            <a:ext cx="8686800" cy="1468800"/>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Week 15</a:t>
            </a:r>
            <a:endParaRPr lang="en-US" dirty="0"/>
          </a:p>
        </p:txBody>
      </p:sp>
      <p:sp>
        <p:nvSpPr>
          <p:cNvPr id="3" name="Text Placeholder 2">
            <a:extLst>
              <a:ext uri="{FF2B5EF4-FFF2-40B4-BE49-F238E27FC236}">
                <a16:creationId xmlns:a16="http://schemas.microsoft.com/office/drawing/2014/main" id="{034A9E31-5073-49CE-B592-48F7549D0756}"/>
              </a:ext>
            </a:extLst>
          </p:cNvPr>
          <p:cNvSpPr>
            <a:spLocks noGrp="1"/>
          </p:cNvSpPr>
          <p:nvPr>
            <p:ph type="body" idx="1"/>
          </p:nvPr>
        </p:nvSpPr>
        <p:spPr>
          <a:xfrm>
            <a:off x="3128707" y="5752741"/>
            <a:ext cx="8686801" cy="860400"/>
          </a:xfrm>
        </p:spPr>
        <p:txBody>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Travel and Recreation for People with Disabilities</a:t>
            </a:r>
            <a:endParaRPr lang="en-US" dirty="0"/>
          </a:p>
        </p:txBody>
      </p:sp>
      <p:pic>
        <p:nvPicPr>
          <p:cNvPr id="4" name="Picture 4" descr="A screenshot of Module 15: Disability, Travel, and Leisure&#10;&#10;Description generated with very high confidence">
            <a:extLst>
              <a:ext uri="{FF2B5EF4-FFF2-40B4-BE49-F238E27FC236}">
                <a16:creationId xmlns:a16="http://schemas.microsoft.com/office/drawing/2014/main" id="{B93DAFD7-5751-4918-AF48-62BD02BB9BF3}"/>
              </a:ext>
            </a:extLst>
          </p:cNvPr>
          <p:cNvPicPr>
            <a:picLocks noChangeAspect="1"/>
          </p:cNvPicPr>
          <p:nvPr/>
        </p:nvPicPr>
        <p:blipFill>
          <a:blip r:embed="rId2"/>
          <a:stretch>
            <a:fillRect/>
          </a:stretch>
        </p:blipFill>
        <p:spPr>
          <a:xfrm>
            <a:off x="377952" y="295598"/>
            <a:ext cx="7802880" cy="5315828"/>
          </a:xfrm>
          <a:prstGeom prst="rect">
            <a:avLst/>
          </a:prstGeom>
        </p:spPr>
      </p:pic>
      <p:pic>
        <p:nvPicPr>
          <p:cNvPr id="6" name="Picture 6" descr="A screenshot of the PPT for Module 15.  The PPT image is a sign above a snow covered mountain&#10;&#10;Description generated with very high confidence">
            <a:extLst>
              <a:ext uri="{FF2B5EF4-FFF2-40B4-BE49-F238E27FC236}">
                <a16:creationId xmlns:a16="http://schemas.microsoft.com/office/drawing/2014/main" id="{7C2BA1BB-CB7F-4FD6-8B3B-92C761BFAF40}"/>
              </a:ext>
            </a:extLst>
          </p:cNvPr>
          <p:cNvPicPr>
            <a:picLocks noChangeAspect="1"/>
          </p:cNvPicPr>
          <p:nvPr/>
        </p:nvPicPr>
        <p:blipFill>
          <a:blip r:embed="rId3"/>
          <a:stretch>
            <a:fillRect/>
          </a:stretch>
        </p:blipFill>
        <p:spPr>
          <a:xfrm>
            <a:off x="8460658" y="558211"/>
            <a:ext cx="3517490" cy="2632127"/>
          </a:xfrm>
          <a:prstGeom prst="rect">
            <a:avLst/>
          </a:prstGeom>
        </p:spPr>
      </p:pic>
      <p:pic>
        <p:nvPicPr>
          <p:cNvPr id="7" name="Picture 4" descr="A screenshot of Module 15: Disability, Travel, and Leisure&#10;&#10;Description generated with very high confidence">
            <a:extLst>
              <a:ext uri="{FF2B5EF4-FFF2-40B4-BE49-F238E27FC236}">
                <a16:creationId xmlns:a16="http://schemas.microsoft.com/office/drawing/2014/main" id="{3EF5761C-4B71-814D-A4FF-8605B1896FC8}"/>
              </a:ext>
            </a:extLst>
          </p:cNvPr>
          <p:cNvPicPr>
            <a:picLocks noChangeAspect="1"/>
          </p:cNvPicPr>
          <p:nvPr/>
        </p:nvPicPr>
        <p:blipFill>
          <a:blip r:embed="rId2"/>
          <a:stretch>
            <a:fillRect/>
          </a:stretch>
        </p:blipFill>
        <p:spPr>
          <a:xfrm>
            <a:off x="376491" y="270590"/>
            <a:ext cx="7802880" cy="5315828"/>
          </a:xfrm>
          <a:prstGeom prst="rect">
            <a:avLst/>
          </a:prstGeom>
        </p:spPr>
      </p:pic>
    </p:spTree>
    <p:extLst>
      <p:ext uri="{BB962C8B-B14F-4D97-AF65-F5344CB8AC3E}">
        <p14:creationId xmlns:p14="http://schemas.microsoft.com/office/powerpoint/2010/main" val="354563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5E56-2FF5-4829-8D85-0C43BA7EFA82}"/>
              </a:ext>
            </a:extLst>
          </p:cNvPr>
          <p:cNvSpPr>
            <a:spLocks noGrp="1"/>
          </p:cNvSpPr>
          <p:nvPr>
            <p:ph type="title"/>
          </p:nvPr>
        </p:nvSpPr>
        <p:spPr>
          <a:xfrm>
            <a:off x="1458739" y="980828"/>
            <a:ext cx="8686800" cy="1468800"/>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The responsibility of accessibility</a:t>
            </a:r>
            <a:endParaRPr lang="en-US"/>
          </a:p>
        </p:txBody>
      </p:sp>
      <p:sp>
        <p:nvSpPr>
          <p:cNvPr id="3" name="Text Placeholder 2">
            <a:extLst>
              <a:ext uri="{FF2B5EF4-FFF2-40B4-BE49-F238E27FC236}">
                <a16:creationId xmlns:a16="http://schemas.microsoft.com/office/drawing/2014/main" id="{643FA7F1-DEDD-42B3-A797-00D64D7339A7}"/>
              </a:ext>
            </a:extLst>
          </p:cNvPr>
          <p:cNvSpPr>
            <a:spLocks noGrp="1"/>
          </p:cNvSpPr>
          <p:nvPr>
            <p:ph type="body" idx="1"/>
          </p:nvPr>
        </p:nvSpPr>
        <p:spPr>
          <a:xfrm>
            <a:off x="1519614" y="2856723"/>
            <a:ext cx="9742012" cy="1694286"/>
          </a:xfrm>
        </p:spPr>
        <p:txBody>
          <a:bodyPr>
            <a:normAutofit fontScale="92500" lnSpcReduction="10000"/>
          </a:bodyPr>
          <a:lstStyle/>
          <a:p>
            <a:pPr lvl="2"/>
            <a:r>
              <a:rPr lang="en-US" sz="24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As courses are transitioned to online format, there is a new level of responsibility on faculty members to make sure their materials and classes accessible </a:t>
            </a:r>
            <a:endParaRPr lang="en-US"/>
          </a:p>
          <a:p>
            <a:pPr lvl="2"/>
            <a:br>
              <a:rPr lang="en-US"/>
            </a:br>
            <a:endParaRPr lang="en-US"/>
          </a:p>
          <a:p>
            <a:pPr lvl="2"/>
            <a:endParaRPr lang="en-US" sz="240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26670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90E5-72AE-414F-AD29-2D78D5BEBDF8}"/>
              </a:ext>
            </a:extLst>
          </p:cNvPr>
          <p:cNvSpPr>
            <a:spLocks noGrp="1"/>
          </p:cNvSpPr>
          <p:nvPr>
            <p:ph type="title"/>
          </p:nvPr>
        </p:nvSpPr>
        <p:spPr>
          <a:xfrm>
            <a:off x="498410" y="1586252"/>
            <a:ext cx="8686800" cy="1468800"/>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General Concerns during course design</a:t>
            </a:r>
            <a:endParaRPr lang="en-US"/>
          </a:p>
        </p:txBody>
      </p:sp>
      <p:sp>
        <p:nvSpPr>
          <p:cNvPr id="3" name="Text Placeholder 2">
            <a:extLst>
              <a:ext uri="{FF2B5EF4-FFF2-40B4-BE49-F238E27FC236}">
                <a16:creationId xmlns:a16="http://schemas.microsoft.com/office/drawing/2014/main" id="{9040203B-ABCF-4775-A8CD-62F76779C910}"/>
              </a:ext>
            </a:extLst>
          </p:cNvPr>
          <p:cNvSpPr>
            <a:spLocks noGrp="1"/>
          </p:cNvSpPr>
          <p:nvPr>
            <p:ph type="body" idx="1"/>
          </p:nvPr>
        </p:nvSpPr>
        <p:spPr>
          <a:xfrm>
            <a:off x="435779" y="3148998"/>
            <a:ext cx="11317266" cy="3553495"/>
          </a:xfrm>
        </p:spPr>
        <p:txBody>
          <a:bodyPr>
            <a:normAutofit/>
          </a:bodyPr>
          <a:lstStyle/>
          <a:p>
            <a:pPr marL="285750" indent="-285750" algn="l">
              <a:buChar char="•"/>
            </a:pP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University subscriptions often dictate LMS and other tools, limiting instructor access</a:t>
            </a:r>
            <a:endParaRPr lang="en-US">
              <a:ea typeface="+mn-lt"/>
              <a:cs typeface="+mn-lt"/>
            </a:endParaRPr>
          </a:p>
          <a:p>
            <a:pPr marL="285750" indent="-285750" algn="l">
              <a:buChar char="•"/>
            </a:pP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Inconsistency in accessibility among LMS and other tools </a:t>
            </a:r>
            <a:endParaRPr lang="en-US">
              <a:ea typeface="+mn-lt"/>
              <a:cs typeface="+mn-lt"/>
            </a:endParaRPr>
          </a:p>
          <a:p>
            <a:pPr marL="285750" indent="-285750" algn="l">
              <a:buChar char="•"/>
            </a:pP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When varying instructional tools, must find workaround for a variety of accessibility concerns</a:t>
            </a:r>
            <a:endParaRPr lang="en-US">
              <a:ea typeface="+mn-lt"/>
              <a:cs typeface="+mn-lt"/>
            </a:endParaRPr>
          </a:p>
          <a:p>
            <a:pPr marL="285750" indent="-285750" algn="l">
              <a:buChar char="•"/>
            </a:pP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Lack of free market described video (YouTube)</a:t>
            </a:r>
            <a:endParaRPr lang="en-US"/>
          </a:p>
          <a:p>
            <a:pPr marL="285750" indent="-285750" algn="l">
              <a:buChar char="•"/>
            </a:pP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Lack of free market videos with manually added captions (not auto captioned)</a:t>
            </a:r>
            <a:endParaRPr lang="en-US"/>
          </a:p>
          <a:p>
            <a:pPr marL="285750" indent="-285750" algn="l">
              <a:buChar char="•"/>
            </a:pP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Recycled resources are images, not PDF’s</a:t>
            </a:r>
            <a:endParaRPr lang="en-US"/>
          </a:p>
          <a:p>
            <a:pPr algn="l"/>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056154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021C-72DA-4D04-8E48-36F63A32D125}"/>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First Iteration of the course</a:t>
            </a:r>
            <a:endParaRPr lang="en-US"/>
          </a:p>
        </p:txBody>
      </p:sp>
      <p:sp>
        <p:nvSpPr>
          <p:cNvPr id="3" name="Content Placeholder 2">
            <a:extLst>
              <a:ext uri="{FF2B5EF4-FFF2-40B4-BE49-F238E27FC236}">
                <a16:creationId xmlns:a16="http://schemas.microsoft.com/office/drawing/2014/main" id="{0BF7935B-744E-44F2-A2A1-44097D2327F3}"/>
              </a:ext>
            </a:extLst>
          </p:cNvPr>
          <p:cNvSpPr>
            <a:spLocks noGrp="1"/>
          </p:cNvSpPr>
          <p:nvPr>
            <p:ph idx="1"/>
          </p:nvPr>
        </p:nvSpPr>
        <p:spPr>
          <a:xfrm>
            <a:off x="567304" y="1915438"/>
            <a:ext cx="10480107" cy="3875762"/>
          </a:xfrm>
        </p:spPr>
        <p:txBody>
          <a:bodyPr>
            <a:normAutofit/>
          </a:bodyPr>
          <a:lstStyle/>
          <a:p>
            <a:pPr marL="0" indent="0">
              <a:buNone/>
            </a:pPr>
            <a:r>
              <a:rPr lang="en-US" b="1">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First accessibility check rendered these concerns:</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 </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Issues with Nearpod and accessibility.</a:t>
            </a:r>
            <a:endParaRPr lang="en-US"/>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Captioning for self-made videos not complete.  </a:t>
            </a: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Use of videos that were auto-captioned or had no captioning</a:t>
            </a:r>
            <a:endParaRPr lang="en-US"/>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Google Doc sign-up pages will copy over every time you duplicate the course on the LMS.</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a:p>
        </p:txBody>
      </p:sp>
    </p:spTree>
    <p:extLst>
      <p:ext uri="{BB962C8B-B14F-4D97-AF65-F5344CB8AC3E}">
        <p14:creationId xmlns:p14="http://schemas.microsoft.com/office/powerpoint/2010/main" val="249955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6B68-4875-4B4F-B8F3-30534F6D79FA}"/>
              </a:ext>
            </a:extLst>
          </p:cNvPr>
          <p:cNvSpPr>
            <a:spLocks noGrp="1"/>
          </p:cNvSpPr>
          <p:nvPr>
            <p:ph type="title"/>
          </p:nvPr>
        </p:nvSpPr>
        <p:spPr>
          <a:xfrm>
            <a:off x="1288475" y="-1213"/>
            <a:ext cx="9611031" cy="1403959"/>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Second iteration of the Course</a:t>
            </a:r>
            <a:endParaRPr lang="en-US"/>
          </a:p>
        </p:txBody>
      </p:sp>
      <p:sp>
        <p:nvSpPr>
          <p:cNvPr id="3" name="Content Placeholder 2">
            <a:extLst>
              <a:ext uri="{FF2B5EF4-FFF2-40B4-BE49-F238E27FC236}">
                <a16:creationId xmlns:a16="http://schemas.microsoft.com/office/drawing/2014/main" id="{DFFD7468-779E-4E21-81EA-B2098DC5FF93}"/>
              </a:ext>
            </a:extLst>
          </p:cNvPr>
          <p:cNvSpPr>
            <a:spLocks noGrp="1"/>
          </p:cNvSpPr>
          <p:nvPr>
            <p:ph idx="1"/>
          </p:nvPr>
        </p:nvSpPr>
        <p:spPr>
          <a:xfrm>
            <a:off x="588183" y="1284422"/>
            <a:ext cx="11012462" cy="5399761"/>
          </a:xfrm>
        </p:spPr>
        <p:txBody>
          <a:bodyPr vert="horz" lIns="91440" tIns="45720" rIns="91440" bIns="45720" rtlCol="0" anchor="ct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Issues with Nearpod and accessibility.</a:t>
            </a:r>
          </a:p>
          <a:p>
            <a:pPr lvl="1"/>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Have pre-built alternative (document with outline)</a:t>
            </a:r>
          </a:p>
          <a:p>
            <a:pPr lvl="1"/>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Quizzes embedded into Canvas</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pPr lvl="1"/>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Have alternative format for submission (email or through Canvas)</a:t>
            </a:r>
            <a:endParaRPr lang="en-US"/>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Captioning for self-made videos not complete</a:t>
            </a:r>
            <a:endParaRPr lang="en-US"/>
          </a:p>
          <a:p>
            <a:pPr lvl="1"/>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Use built in LMS features to record and caption videos</a:t>
            </a:r>
            <a:endParaRPr lang="en-US"/>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Use of videos that were auto-captioned or had no captioning</a:t>
            </a:r>
            <a:endParaRPr lang="en-US"/>
          </a:p>
          <a:p>
            <a:pPr lvl="1"/>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Search for alternate video with same content</a:t>
            </a:r>
            <a:endParaRPr lang="en-US"/>
          </a:p>
          <a:p>
            <a:pPr lvl="1"/>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Submit for university captioning service </a:t>
            </a: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Google Doc sign-up pages will copy over every time you duplicate the course on the LMS</a:t>
            </a:r>
          </a:p>
          <a:p>
            <a:pPr lvl="1"/>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Make “read only” and share instructions on how to make copy for own course</a:t>
            </a:r>
            <a:endParaRPr lang="en-US"/>
          </a:p>
          <a:p>
            <a:pPr marL="1028700" lvl="1"/>
            <a:endParaRPr lang="en-US"/>
          </a:p>
        </p:txBody>
      </p:sp>
    </p:spTree>
    <p:extLst>
      <p:ext uri="{BB962C8B-B14F-4D97-AF65-F5344CB8AC3E}">
        <p14:creationId xmlns:p14="http://schemas.microsoft.com/office/powerpoint/2010/main" val="2946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3B7F-0F3D-480C-A067-28A64E19BE0D}"/>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Ensuring UDL</a:t>
            </a:r>
            <a:endParaRPr lang="en-US"/>
          </a:p>
        </p:txBody>
      </p:sp>
      <p:sp>
        <p:nvSpPr>
          <p:cNvPr id="3" name="Content Placeholder 2">
            <a:extLst>
              <a:ext uri="{FF2B5EF4-FFF2-40B4-BE49-F238E27FC236}">
                <a16:creationId xmlns:a16="http://schemas.microsoft.com/office/drawing/2014/main" id="{C5AB3F30-0194-4AC0-B1F5-E3F6D86B2C82}"/>
              </a:ext>
            </a:extLst>
          </p:cNvPr>
          <p:cNvSpPr>
            <a:spLocks noGrp="1"/>
          </p:cNvSpPr>
          <p:nvPr>
            <p:ph idx="1"/>
          </p:nvPr>
        </p:nvSpPr>
        <p:spPr>
          <a:xfrm>
            <a:off x="515112" y="1717109"/>
            <a:ext cx="11064655" cy="4512501"/>
          </a:xfrm>
        </p:spPr>
        <p:txBody>
          <a:bodyP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Allow advance access to course so student can review LMS and course to determine accessibility</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Allow for alternate submission format (e.g. the option for video/audio recording as opposed to written submission Allow students option to leave video off during live sessions</a:t>
            </a:r>
            <a:endParaRPr lang="en-US"/>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Record live presentations so students with disabilities listed below can review at own pace</a:t>
            </a:r>
            <a:endParaRPr lang="en-US"/>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Provided extended timelines and deadlines</a:t>
            </a:r>
            <a:endParaRPr lang="en-US"/>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Allow student to suggest alternate assignments to meet their needs</a:t>
            </a:r>
            <a:endParaRPr lang="en-US"/>
          </a:p>
          <a:p>
            <a:pPr marL="0" indent="0">
              <a:buNone/>
            </a:pP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53741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7FD23-1FD3-4159-B2F3-367CAE58C75D}"/>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3700"/>
              <a:t>Session Objectives</a:t>
            </a:r>
          </a:p>
        </p:txBody>
      </p:sp>
      <p:sp>
        <p:nvSpPr>
          <p:cNvPr id="11" name="Rectangle 13">
            <a:extLst>
              <a:ext uri="{FF2B5EF4-FFF2-40B4-BE49-F238E27FC236}">
                <a16:creationId xmlns:a16="http://schemas.microsoft.com/office/drawing/2014/main" id="{2937621F-3E53-4946-844E-C51246BF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5A64FE9-0F66-460B-89A3-79E9789ED1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8" name="Rectangle 17">
            <a:extLst>
              <a:ext uri="{FF2B5EF4-FFF2-40B4-BE49-F238E27FC236}">
                <a16:creationId xmlns:a16="http://schemas.microsoft.com/office/drawing/2014/main" id="{69DBA25F-9778-4AAE-BA46-C1D8CB68E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9" name="Content Placeholder 2">
            <a:extLst>
              <a:ext uri="{FF2B5EF4-FFF2-40B4-BE49-F238E27FC236}">
                <a16:creationId xmlns:a16="http://schemas.microsoft.com/office/drawing/2014/main" id="{91FFB00B-715A-453D-AE32-29C35D79B6C0}"/>
              </a:ext>
            </a:extLst>
          </p:cNvPr>
          <p:cNvGraphicFramePr>
            <a:graphicFrameLocks noGrp="1"/>
          </p:cNvGraphicFramePr>
          <p:nvPr>
            <p:ph idx="1"/>
            <p:extLst>
              <p:ext uri="{D42A27DB-BD31-4B8C-83A1-F6EECF244321}">
                <p14:modId xmlns:p14="http://schemas.microsoft.com/office/powerpoint/2010/main" val="2675556768"/>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173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CC67-B095-4524-BCF8-96B0EAA0A565}"/>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Disability Specific Suggestions</a:t>
            </a:r>
            <a:endParaRPr lang="en-US"/>
          </a:p>
        </p:txBody>
      </p:sp>
      <p:sp>
        <p:nvSpPr>
          <p:cNvPr id="3" name="Content Placeholder 2">
            <a:extLst>
              <a:ext uri="{FF2B5EF4-FFF2-40B4-BE49-F238E27FC236}">
                <a16:creationId xmlns:a16="http://schemas.microsoft.com/office/drawing/2014/main" id="{34C58AEB-80B4-4951-A528-92A20C897002}"/>
              </a:ext>
            </a:extLst>
          </p:cNvPr>
          <p:cNvSpPr>
            <a:spLocks noGrp="1"/>
          </p:cNvSpPr>
          <p:nvPr>
            <p:ph idx="1"/>
          </p:nvPr>
        </p:nvSpPr>
        <p:spPr/>
        <p:txBody>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Deaf or Hard of Hearing</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Visual Impairments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Mobility Impairments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Anxiety</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Learning Disabilities</a:t>
            </a:r>
          </a:p>
        </p:txBody>
      </p:sp>
    </p:spTree>
    <p:extLst>
      <p:ext uri="{BB962C8B-B14F-4D97-AF65-F5344CB8AC3E}">
        <p14:creationId xmlns:p14="http://schemas.microsoft.com/office/powerpoint/2010/main" val="157529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29D13D-FC5C-452D-8CA5-F3EC5BD9FEF9}"/>
              </a:ext>
            </a:extLst>
          </p:cNvPr>
          <p:cNvSpPr>
            <a:spLocks noGrp="1"/>
          </p:cNvSpPr>
          <p:nvPr>
            <p:ph idx="1"/>
          </p:nvPr>
        </p:nvSpPr>
        <p:spPr>
          <a:xfrm>
            <a:off x="5767034" y="637823"/>
            <a:ext cx="5943601" cy="5181600"/>
          </a:xfrm>
        </p:spPr>
        <p:txBody>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Please join one of the three breakout rooms.  </a:t>
            </a:r>
          </a:p>
          <a:p>
            <a:r>
              <a:rPr lang="en-US">
                <a:effectLst>
                  <a:glow rad="38100">
                    <a:prstClr val="black">
                      <a:lumMod val="50000"/>
                      <a:lumOff val="50000"/>
                      <a:alpha val="20000"/>
                    </a:prstClr>
                  </a:glow>
                  <a:outerShdw blurRad="44450" dist="12700" dir="13860000" algn="tl" rotWithShape="0">
                    <a:srgbClr val="000000">
                      <a:alpha val="20000"/>
                    </a:srgbClr>
                  </a:outerShdw>
                </a:effectLst>
              </a:rPr>
              <a:t>Once you are in the room, we will post a Dilemma for you all to talk through and consider</a:t>
            </a:r>
          </a:p>
          <a:p>
            <a:r>
              <a:rPr lang="en-US">
                <a:effectLst>
                  <a:glow rad="38100">
                    <a:prstClr val="black">
                      <a:lumMod val="50000"/>
                      <a:lumOff val="50000"/>
                      <a:alpha val="20000"/>
                    </a:prstClr>
                  </a:glow>
                  <a:outerShdw blurRad="44450" dist="12700" dir="13860000" algn="tl" rotWithShape="0">
                    <a:srgbClr val="000000">
                      <a:alpha val="20000"/>
                    </a:srgbClr>
                  </a:outerShdw>
                </a:effectLst>
              </a:rPr>
              <a:t>We will reconnect and share out</a:t>
            </a:r>
          </a:p>
          <a:p>
            <a:pPr lvl="1"/>
            <a:r>
              <a:rPr lang="en-US">
                <a:effectLst>
                  <a:glow rad="38100">
                    <a:prstClr val="black">
                      <a:lumMod val="50000"/>
                      <a:lumOff val="50000"/>
                      <a:alpha val="20000"/>
                    </a:prstClr>
                  </a:glow>
                  <a:outerShdw blurRad="44450" dist="12700" dir="13860000" algn="tl" rotWithShape="0">
                    <a:srgbClr val="000000">
                      <a:alpha val="20000"/>
                    </a:srgbClr>
                  </a:outerShdw>
                </a:effectLst>
              </a:rPr>
              <a:t>3 minutes for transitions</a:t>
            </a:r>
          </a:p>
          <a:p>
            <a:pPr lvl="1"/>
            <a:r>
              <a:rPr lang="en-US">
                <a:effectLst>
                  <a:glow rad="38100">
                    <a:prstClr val="black">
                      <a:lumMod val="50000"/>
                      <a:lumOff val="50000"/>
                      <a:alpha val="20000"/>
                    </a:prstClr>
                  </a:glow>
                  <a:outerShdw blurRad="44450" dist="12700" dir="13860000" algn="tl" rotWithShape="0">
                    <a:srgbClr val="000000">
                      <a:alpha val="20000"/>
                    </a:srgbClr>
                  </a:outerShdw>
                </a:effectLst>
              </a:rPr>
              <a:t>7 minutes for dialogue</a:t>
            </a:r>
          </a:p>
        </p:txBody>
      </p:sp>
      <p:pic>
        <p:nvPicPr>
          <p:cNvPr id="5" name="Picture 5" descr="A yellow sign on a pole  that reads dilemma&#10;&#10;&#10;Description generated with very high confidence">
            <a:extLst>
              <a:ext uri="{FF2B5EF4-FFF2-40B4-BE49-F238E27FC236}">
                <a16:creationId xmlns:a16="http://schemas.microsoft.com/office/drawing/2014/main" id="{4B1EBD6F-40C2-43CB-B0AC-5E73539FDB41}"/>
              </a:ext>
            </a:extLst>
          </p:cNvPr>
          <p:cNvPicPr>
            <a:picLocks noChangeAspect="1"/>
          </p:cNvPicPr>
          <p:nvPr/>
        </p:nvPicPr>
        <p:blipFill>
          <a:blip r:embed="rId2"/>
          <a:stretch>
            <a:fillRect/>
          </a:stretch>
        </p:blipFill>
        <p:spPr>
          <a:xfrm>
            <a:off x="688623" y="995718"/>
            <a:ext cx="4732865" cy="4471456"/>
          </a:xfrm>
          <a:prstGeom prst="rect">
            <a:avLst/>
          </a:prstGeom>
        </p:spPr>
      </p:pic>
    </p:spTree>
    <p:extLst>
      <p:ext uri="{BB962C8B-B14F-4D97-AF65-F5344CB8AC3E}">
        <p14:creationId xmlns:p14="http://schemas.microsoft.com/office/powerpoint/2010/main" val="293423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E3FD-487A-4263-B907-48786172EEB3}"/>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We Need Encouragement!</a:t>
            </a:r>
            <a:endParaRPr lang="en-US"/>
          </a:p>
        </p:txBody>
      </p:sp>
      <p:sp>
        <p:nvSpPr>
          <p:cNvPr id="3" name="Content Placeholder 2">
            <a:extLst>
              <a:ext uri="{FF2B5EF4-FFF2-40B4-BE49-F238E27FC236}">
                <a16:creationId xmlns:a16="http://schemas.microsoft.com/office/drawing/2014/main" id="{A1D71FD6-BACE-4E6E-8229-DFD52335AE80}"/>
              </a:ext>
            </a:extLst>
          </p:cNvPr>
          <p:cNvSpPr>
            <a:spLocks noGrp="1"/>
          </p:cNvSpPr>
          <p:nvPr>
            <p:ph idx="1"/>
          </p:nvPr>
        </p:nvSpPr>
        <p:spPr>
          <a:xfrm>
            <a:off x="1141413" y="2083904"/>
            <a:ext cx="9905998" cy="3707296"/>
          </a:xfrm>
        </p:spPr>
        <p:txBody>
          <a:bodyPr vert="horz" lIns="91440" tIns="45720" rIns="91440" bIns="45720" rtlCol="0" anchor="ctr">
            <a:noAutofit/>
          </a:bodyPr>
          <a:lstStyle/>
          <a:p>
            <a:r>
              <a:rPr lang="en-US" sz="2600">
                <a:effectLst>
                  <a:glow rad="38100">
                    <a:prstClr val="black">
                      <a:lumMod val="50000"/>
                      <a:lumOff val="50000"/>
                      <a:alpha val="20000"/>
                    </a:prstClr>
                  </a:glow>
                  <a:outerShdw blurRad="44450" dist="12700" dir="13860000" algn="tl" rotWithShape="0">
                    <a:srgbClr val="000000">
                      <a:alpha val="20000"/>
                    </a:srgbClr>
                  </a:outerShdw>
                </a:effectLst>
              </a:rPr>
              <a:t>Feedback from Students at the end of the first semester indicated they needed more encouragement.  Three questions arose:</a:t>
            </a:r>
          </a:p>
          <a:p>
            <a:pPr lvl="1"/>
            <a:r>
              <a:rPr lang="en-US" sz="2600">
                <a:effectLst>
                  <a:glow rad="38100">
                    <a:prstClr val="black">
                      <a:lumMod val="50000"/>
                      <a:lumOff val="50000"/>
                      <a:alpha val="20000"/>
                    </a:prstClr>
                  </a:glow>
                  <a:outerShdw blurRad="44450" dist="12700" dir="13860000" algn="tl" rotWithShape="0">
                    <a:srgbClr val="000000">
                      <a:alpha val="20000"/>
                    </a:srgbClr>
                  </a:outerShdw>
                </a:effectLst>
              </a:rPr>
              <a:t>What do they mean by encouragement?</a:t>
            </a:r>
          </a:p>
          <a:p>
            <a:pPr lvl="1"/>
            <a:r>
              <a:rPr lang="en-US" sz="2600">
                <a:effectLst>
                  <a:glow rad="38100">
                    <a:prstClr val="black">
                      <a:lumMod val="50000"/>
                      <a:lumOff val="50000"/>
                      <a:alpha val="20000"/>
                    </a:prstClr>
                  </a:glow>
                  <a:outerShdw blurRad="44450" dist="12700" dir="13860000" algn="tl" rotWithShape="0">
                    <a:srgbClr val="000000">
                      <a:alpha val="20000"/>
                    </a:srgbClr>
                  </a:outerShdw>
                </a:effectLst>
              </a:rPr>
              <a:t>At what points in the course do students need encouragement?</a:t>
            </a:r>
          </a:p>
          <a:p>
            <a:pPr lvl="1"/>
            <a:r>
              <a:rPr lang="en-US" sz="2600">
                <a:effectLst>
                  <a:glow rad="38100">
                    <a:prstClr val="black">
                      <a:lumMod val="50000"/>
                      <a:lumOff val="50000"/>
                      <a:alpha val="20000"/>
                    </a:prstClr>
                  </a:glow>
                  <a:outerShdw blurRad="44450" dist="12700" dir="13860000" algn="tl" rotWithShape="0">
                    <a:srgbClr val="000000">
                      <a:alpha val="20000"/>
                    </a:srgbClr>
                  </a:outerShdw>
                </a:effectLst>
              </a:rPr>
              <a:t>What are the best approaches to giving students encouragement during the course?  </a:t>
            </a:r>
          </a:p>
        </p:txBody>
      </p:sp>
    </p:spTree>
    <p:extLst>
      <p:ext uri="{BB962C8B-B14F-4D97-AF65-F5344CB8AC3E}">
        <p14:creationId xmlns:p14="http://schemas.microsoft.com/office/powerpoint/2010/main" val="95396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A377-830E-47E6-9715-3FFB2228F64F}"/>
              </a:ext>
            </a:extLst>
          </p:cNvPr>
          <p:cNvSpPr>
            <a:spLocks noGrp="1"/>
          </p:cNvSpPr>
          <p:nvPr>
            <p:ph type="title"/>
          </p:nvPr>
        </p:nvSpPr>
        <p:spPr>
          <a:xfrm>
            <a:off x="1412810" y="954066"/>
            <a:ext cx="9363204" cy="1905000"/>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The challenge with making meaningful connections</a:t>
            </a:r>
            <a:endParaRPr lang="en-US"/>
          </a:p>
        </p:txBody>
      </p:sp>
      <p:sp>
        <p:nvSpPr>
          <p:cNvPr id="3" name="Content Placeholder 2">
            <a:extLst>
              <a:ext uri="{FF2B5EF4-FFF2-40B4-BE49-F238E27FC236}">
                <a16:creationId xmlns:a16="http://schemas.microsoft.com/office/drawing/2014/main" id="{C750F5B9-3BFD-4278-9BD6-3E21E079F74F}"/>
              </a:ext>
            </a:extLst>
          </p:cNvPr>
          <p:cNvSpPr>
            <a:spLocks noGrp="1"/>
          </p:cNvSpPr>
          <p:nvPr>
            <p:ph idx="1"/>
          </p:nvPr>
        </p:nvSpPr>
        <p:spPr>
          <a:xfrm>
            <a:off x="567304" y="2218150"/>
            <a:ext cx="11294298" cy="3573050"/>
          </a:xfrm>
        </p:spPr>
        <p:txBody>
          <a:bodyPr/>
          <a:lstStyle/>
          <a:p>
            <a:r>
              <a:rPr lang="en-US" sz="36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Student feedback indicates they are struggling to feel connected to instructor and each other.</a:t>
            </a:r>
            <a:endPar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r>
              <a:rPr lang="en-US" sz="36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What strategies/tools can we use to increase student connection? </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993350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986D-1300-4D37-91AA-369F7E94D7B0}"/>
              </a:ext>
            </a:extLst>
          </p:cNvPr>
          <p:cNvSpPr>
            <a:spLocks noGrp="1"/>
          </p:cNvSpPr>
          <p:nvPr>
            <p:ph type="title"/>
          </p:nvPr>
        </p:nvSpPr>
        <p:spPr>
          <a:xfrm>
            <a:off x="1141413" y="162076"/>
            <a:ext cx="9905998" cy="1905000"/>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Don't Ghost US</a:t>
            </a:r>
            <a:endParaRPr lang="en-US"/>
          </a:p>
        </p:txBody>
      </p:sp>
      <p:sp>
        <p:nvSpPr>
          <p:cNvPr id="3" name="Content Placeholder 2">
            <a:extLst>
              <a:ext uri="{FF2B5EF4-FFF2-40B4-BE49-F238E27FC236}">
                <a16:creationId xmlns:a16="http://schemas.microsoft.com/office/drawing/2014/main" id="{E13012D4-3C5A-4523-80BD-DB1DCF6567B0}"/>
              </a:ext>
            </a:extLst>
          </p:cNvPr>
          <p:cNvSpPr>
            <a:spLocks noGrp="1"/>
          </p:cNvSpPr>
          <p:nvPr>
            <p:ph idx="1"/>
          </p:nvPr>
        </p:nvSpPr>
        <p:spPr>
          <a:xfrm>
            <a:off x="1141413" y="2038047"/>
            <a:ext cx="9905998" cy="3753153"/>
          </a:xfrm>
        </p:spPr>
        <p:txBody>
          <a:bodyPr vert="horz" lIns="91440" tIns="45720" rIns="91440" bIns="45720" rtlCol="0" anchor="ctr">
            <a:noAutofit/>
          </a:bodyPr>
          <a:lstStyle/>
          <a:p>
            <a:pPr marL="0" indent="0">
              <a:buNone/>
            </a:pPr>
            <a:r>
              <a:rPr lang="en-US" sz="2400">
                <a:effectLst>
                  <a:glow rad="38100">
                    <a:prstClr val="black">
                      <a:lumMod val="50000"/>
                      <a:lumOff val="50000"/>
                      <a:alpha val="20000"/>
                    </a:prstClr>
                  </a:glow>
                  <a:outerShdw blurRad="44450" dist="12700" dir="13860000" algn="tl" rotWithShape="0">
                    <a:srgbClr val="000000">
                      <a:alpha val="20000"/>
                    </a:srgbClr>
                  </a:outerShdw>
                </a:effectLst>
              </a:rPr>
              <a:t>At the beginning of the semester you notice two students only complete three of the Four first activities.  One of them doesn't attend the initial class advisement session.  As you go deeper into the course, you notice they reply to their classmates, but don't always post their initial response or vice versa.  They're barely getting by, but when you ask students to complete a midcourse progress survey, they don't.  During the next advisement session you hope they'll join the session, but this time neither of them join the session.  Since it is an asynchronous class, your advisement sessions are optional.  </a:t>
            </a:r>
            <a:r>
              <a:rPr lang="en-US" sz="2400">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Additionally, you've emailed them when they didn't submit their assignment for the second time, but to your dismay didn't get a response.  </a:t>
            </a:r>
            <a:r>
              <a:rPr lang="en-US" sz="2400">
                <a:effectLst>
                  <a:glow rad="38100">
                    <a:prstClr val="black">
                      <a:lumMod val="50000"/>
                      <a:lumOff val="50000"/>
                      <a:alpha val="20000"/>
                    </a:prstClr>
                  </a:glow>
                  <a:outerShdw blurRad="44450" dist="12700" dir="13860000" algn="tl" rotWithShape="0">
                    <a:srgbClr val="000000">
                      <a:alpha val="20000"/>
                    </a:srgbClr>
                  </a:outerShdw>
                </a:effectLst>
              </a:rPr>
              <a:t>how do you genuinely promote student participation and interaction?</a:t>
            </a:r>
          </a:p>
        </p:txBody>
      </p:sp>
    </p:spTree>
    <p:extLst>
      <p:ext uri="{BB962C8B-B14F-4D97-AF65-F5344CB8AC3E}">
        <p14:creationId xmlns:p14="http://schemas.microsoft.com/office/powerpoint/2010/main" val="25546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52C4-184D-48BB-B25A-FF82B582661C}"/>
              </a:ext>
            </a:extLst>
          </p:cNvPr>
          <p:cNvSpPr>
            <a:spLocks noGrp="1"/>
          </p:cNvSpPr>
          <p:nvPr>
            <p:ph type="title"/>
          </p:nvPr>
        </p:nvSpPr>
        <p:spPr>
          <a:xfrm>
            <a:off x="8119869" y="643466"/>
            <a:ext cx="3143875" cy="5571065"/>
          </a:xfrm>
        </p:spPr>
        <p:txBody>
          <a:bodyPr vert="horz" lIns="91440" tIns="45720" rIns="91440" bIns="45720" rtlCol="0" anchor="ctr">
            <a:normAutofit/>
          </a:bodyPr>
          <a:lstStyle/>
          <a:p>
            <a:r>
              <a:rPr lang="en-US" sz="3600"/>
              <a:t>Let's Recap</a:t>
            </a:r>
          </a:p>
        </p:txBody>
      </p:sp>
      <p:sp>
        <p:nvSpPr>
          <p:cNvPr id="10" name="Rectangle 9">
            <a:extLst>
              <a:ext uri="{FF2B5EF4-FFF2-40B4-BE49-F238E27FC236}">
                <a16:creationId xmlns:a16="http://schemas.microsoft.com/office/drawing/2014/main" id="{347942C5-DF08-46ED-8ECD-B79DC1266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E5666F-85EC-4CA8-8999-EAA6ED762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B4B374B6-3075-4EDF-A979-70169FC8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F00D8E90-2B9A-4B90-9449-CC0B00E96FF6}"/>
              </a:ext>
            </a:extLst>
          </p:cNvPr>
          <p:cNvGraphicFramePr>
            <a:graphicFrameLocks noGrp="1"/>
          </p:cNvGraphicFramePr>
          <p:nvPr>
            <p:ph sz="half" idx="1"/>
            <p:extLst>
              <p:ext uri="{D42A27DB-BD31-4B8C-83A1-F6EECF244321}">
                <p14:modId xmlns:p14="http://schemas.microsoft.com/office/powerpoint/2010/main" val="2605900578"/>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612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F376E-DA25-40C2-A425-910C8D539C6C}"/>
              </a:ext>
            </a:extLst>
          </p:cNvPr>
          <p:cNvSpPr>
            <a:spLocks noGrp="1"/>
          </p:cNvSpPr>
          <p:nvPr>
            <p:ph type="title"/>
          </p:nvPr>
        </p:nvSpPr>
        <p:spPr>
          <a:xfrm>
            <a:off x="6420465" y="609600"/>
            <a:ext cx="5122606" cy="1905000"/>
          </a:xfrm>
        </p:spPr>
        <p:txBody>
          <a:bodyPr>
            <a:normAutofit/>
          </a:bodyPr>
          <a:lstStyle/>
          <a:p>
            <a:r>
              <a:rPr lang="en-US" sz="4000">
                <a:effectLst>
                  <a:glow rad="38100">
                    <a:prstClr val="black">
                      <a:lumMod val="65000"/>
                      <a:lumOff val="35000"/>
                      <a:alpha val="40000"/>
                    </a:prstClr>
                  </a:glow>
                  <a:outerShdw blurRad="28575" dist="38100" dir="14040000" algn="tl" rotWithShape="0">
                    <a:srgbClr val="000000">
                      <a:alpha val="25000"/>
                    </a:srgbClr>
                  </a:outerShdw>
                </a:effectLst>
              </a:rPr>
              <a:t>Thank you</a:t>
            </a:r>
            <a:endParaRPr lang="en-US" sz="4000"/>
          </a:p>
        </p:txBody>
      </p:sp>
      <p:sp>
        <p:nvSpPr>
          <p:cNvPr id="8" name="Content Placeholder 7">
            <a:extLst>
              <a:ext uri="{FF2B5EF4-FFF2-40B4-BE49-F238E27FC236}">
                <a16:creationId xmlns:a16="http://schemas.microsoft.com/office/drawing/2014/main" id="{4EA0036E-9073-465D-A530-6D19623AC6BC}"/>
              </a:ext>
            </a:extLst>
          </p:cNvPr>
          <p:cNvSpPr>
            <a:spLocks noGrp="1"/>
          </p:cNvSpPr>
          <p:nvPr>
            <p:ph idx="1"/>
          </p:nvPr>
        </p:nvSpPr>
        <p:spPr>
          <a:xfrm>
            <a:off x="6268065" y="2666999"/>
            <a:ext cx="5718351" cy="3216276"/>
          </a:xfrm>
        </p:spPr>
        <p:txBody>
          <a:bodyPr>
            <a:normAutofit/>
          </a:bodyPr>
          <a:lstStyle/>
          <a:p>
            <a:r>
              <a:rPr lang="en-US">
                <a:effectLst>
                  <a:glow rad="38100">
                    <a:prstClr val="black">
                      <a:lumMod val="50000"/>
                      <a:lumOff val="50000"/>
                      <a:alpha val="20000"/>
                    </a:prstClr>
                  </a:glow>
                  <a:outerShdw blurRad="44450" dist="12700" dir="13860000" algn="tl" rotWithShape="0">
                    <a:srgbClr val="000000">
                      <a:alpha val="20000"/>
                    </a:srgbClr>
                  </a:outerShdw>
                </a:effectLst>
              </a:rPr>
              <a:t>For more information please email us:</a:t>
            </a:r>
          </a:p>
          <a:p>
            <a:r>
              <a:rPr lang="en-US">
                <a:effectLst>
                  <a:glow rad="38100">
                    <a:prstClr val="black">
                      <a:lumMod val="50000"/>
                      <a:lumOff val="50000"/>
                      <a:alpha val="20000"/>
                    </a:prstClr>
                  </a:glow>
                  <a:outerShdw blurRad="44450" dist="12700" dir="13860000" algn="tl" rotWithShape="0">
                    <a:srgbClr val="000000">
                      <a:alpha val="20000"/>
                    </a:srgbClr>
                  </a:outerShdw>
                </a:effectLst>
              </a:rPr>
              <a:t>Rosalinda Larios </a:t>
            </a:r>
            <a:r>
              <a:rPr lang="en-US">
                <a:effectLst>
                  <a:glow rad="38100">
                    <a:prstClr val="black">
                      <a:lumMod val="50000"/>
                      <a:lumOff val="50000"/>
                      <a:alpha val="20000"/>
                    </a:prstClr>
                  </a:glow>
                  <a:outerShdw blurRad="44450" dist="12700" dir="13860000" algn="tl" rotWithShape="0">
                    <a:srgbClr val="000000">
                      <a:alpha val="20000"/>
                    </a:srgbClr>
                  </a:outerShdw>
                </a:effectLst>
                <a:hlinkClick r:id="rId3"/>
              </a:rPr>
              <a:t>rjlarios2020@gmail.com</a:t>
            </a:r>
          </a:p>
          <a:p>
            <a:r>
              <a:rPr lang="en-US">
                <a:effectLst>
                  <a:glow rad="38100">
                    <a:prstClr val="black">
                      <a:lumMod val="50000"/>
                      <a:lumOff val="50000"/>
                      <a:alpha val="20000"/>
                    </a:prstClr>
                  </a:glow>
                  <a:outerShdw blurRad="44450" dist="12700" dir="13860000" algn="tl" rotWithShape="0">
                    <a:srgbClr val="000000">
                      <a:alpha val="20000"/>
                    </a:srgbClr>
                  </a:outerShdw>
                </a:effectLst>
              </a:rPr>
              <a:t>Gina Michell  </a:t>
            </a:r>
            <a:r>
              <a:rPr lang="en-US">
                <a:effectLst>
                  <a:glow rad="38100">
                    <a:prstClr val="black">
                      <a:lumMod val="50000"/>
                      <a:lumOff val="50000"/>
                      <a:alpha val="20000"/>
                    </a:prstClr>
                  </a:glow>
                  <a:outerShdw blurRad="44450" dist="12700" dir="13860000" algn="tl" rotWithShape="0">
                    <a:srgbClr val="000000">
                      <a:alpha val="20000"/>
                    </a:srgbClr>
                  </a:outerShdw>
                </a:effectLst>
                <a:hlinkClick r:id="rId4"/>
              </a:rPr>
              <a:t>gina.michell4@calstatela.edu</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rPr>
              <a:t>Margaret D. Clark </a:t>
            </a:r>
            <a:r>
              <a:rPr lang="en-US">
                <a:effectLst>
                  <a:glow rad="38100">
                    <a:prstClr val="black">
                      <a:lumMod val="50000"/>
                      <a:lumOff val="50000"/>
                      <a:alpha val="20000"/>
                    </a:prstClr>
                  </a:glow>
                  <a:outerShdw blurRad="44450" dist="12700" dir="13860000" algn="tl" rotWithShape="0">
                    <a:srgbClr val="000000">
                      <a:alpha val="20000"/>
                    </a:srgbClr>
                  </a:outerShdw>
                </a:effectLst>
                <a:ea typeface="+mn-lt"/>
                <a:cs typeface="+mn-lt"/>
                <a:hlinkClick r:id="rId4"/>
              </a:rPr>
              <a:t>mclark@calstatela.edu</a:t>
            </a:r>
          </a:p>
          <a:p>
            <a:endParaRPr lang="en-US">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4" name="Picture 4" descr="Five individuals with a question thought bubble over their heads.&#10;&#10;Description generated with very high confidence">
            <a:extLst>
              <a:ext uri="{FF2B5EF4-FFF2-40B4-BE49-F238E27FC236}">
                <a16:creationId xmlns:a16="http://schemas.microsoft.com/office/drawing/2014/main" id="{F3874FD1-E4A5-4239-87AF-D640E39B15DE}"/>
              </a:ext>
            </a:extLst>
          </p:cNvPr>
          <p:cNvPicPr>
            <a:picLocks noChangeAspect="1"/>
          </p:cNvPicPr>
          <p:nvPr/>
        </p:nvPicPr>
        <p:blipFill rotWithShape="1">
          <a:blip r:embed="rId5"/>
          <a:srcRect l="3503" r="12472" b="-2"/>
          <a:stretch/>
        </p:blipFill>
        <p:spPr>
          <a:xfrm>
            <a:off x="643192" y="1200857"/>
            <a:ext cx="5451627" cy="4136245"/>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071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1924-4708-44E2-868B-A3F115D4277C}"/>
              </a:ext>
            </a:extLst>
          </p:cNvPr>
          <p:cNvSpPr>
            <a:spLocks noGrp="1"/>
          </p:cNvSpPr>
          <p:nvPr>
            <p:ph type="title"/>
          </p:nvPr>
        </p:nvSpPr>
        <p:spPr>
          <a:xfrm>
            <a:off x="1134785" y="1656523"/>
            <a:ext cx="9923767" cy="2905608"/>
          </a:xfrm>
        </p:spPr>
        <p:txBody>
          <a:bodyPr vert="horz" lIns="91440" tIns="45720" rIns="91440" bIns="45720" rtlCol="0" anchor="b">
            <a:normAutofit/>
          </a:bodyPr>
          <a:lstStyle/>
          <a:p>
            <a:pPr algn="ctr">
              <a:lnSpc>
                <a:spcPct val="90000"/>
              </a:lnSpc>
            </a:pPr>
            <a:r>
              <a:rPr lang="en-US" sz="5100">
                <a:effectLst>
                  <a:glow rad="38100">
                    <a:schemeClr val="bg1">
                      <a:lumMod val="65000"/>
                      <a:lumOff val="35000"/>
                      <a:alpha val="50000"/>
                    </a:schemeClr>
                  </a:glow>
                  <a:outerShdw blurRad="28575" dist="31750" dir="13200000" algn="tl" rotWithShape="0">
                    <a:srgbClr val="000000">
                      <a:alpha val="25000"/>
                    </a:srgbClr>
                  </a:outerShdw>
                </a:effectLst>
              </a:rPr>
              <a:t>How do you truly know that every aspect of your course is accessible for </a:t>
            </a:r>
            <a:r>
              <a:rPr lang="en-US" sz="5100" b="1">
                <a:effectLst>
                  <a:glow rad="38100">
                    <a:schemeClr val="bg1">
                      <a:lumMod val="65000"/>
                      <a:lumOff val="35000"/>
                      <a:alpha val="50000"/>
                    </a:schemeClr>
                  </a:glow>
                  <a:outerShdw blurRad="28575" dist="31750" dir="13200000" algn="tl" rotWithShape="0">
                    <a:srgbClr val="000000">
                      <a:alpha val="25000"/>
                    </a:srgbClr>
                  </a:outerShdw>
                </a:effectLst>
              </a:rPr>
              <a:t>all</a:t>
            </a:r>
            <a:r>
              <a:rPr lang="en-US" sz="5100">
                <a:effectLst>
                  <a:glow rad="38100">
                    <a:schemeClr val="bg1">
                      <a:lumMod val="65000"/>
                      <a:lumOff val="35000"/>
                      <a:alpha val="50000"/>
                    </a:schemeClr>
                  </a:glow>
                  <a:outerShdw blurRad="28575" dist="31750" dir="13200000" algn="tl" rotWithShape="0">
                    <a:srgbClr val="000000">
                      <a:alpha val="25000"/>
                    </a:srgbClr>
                  </a:outerShdw>
                </a:effectLst>
              </a:rPr>
              <a:t> your students?</a:t>
            </a:r>
          </a:p>
        </p:txBody>
      </p:sp>
      <p:sp>
        <p:nvSpPr>
          <p:cNvPr id="7" name="Rectangle 6">
            <a:extLst>
              <a:ext uri="{FF2B5EF4-FFF2-40B4-BE49-F238E27FC236}">
                <a16:creationId xmlns:a16="http://schemas.microsoft.com/office/drawing/2014/main" id="{D3B96F23-8753-4C46-B0E7-444CF5F1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05027"/>
            <a:ext cx="12192000" cy="1652973"/>
          </a:xfrm>
          <a:prstGeom prst="rect">
            <a:avLst/>
          </a:prstGeom>
          <a:solidFill>
            <a:srgbClr val="0D0D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32FBEEC-2018-4C8E-9F88-AE744C23D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89236"/>
            <a:ext cx="12192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9231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D1-E494-4E4E-9F18-4E38164498C0}"/>
              </a:ext>
            </a:extLst>
          </p:cNvPr>
          <p:cNvSpPr>
            <a:spLocks noGrp="1"/>
          </p:cNvSpPr>
          <p:nvPr>
            <p:ph type="title"/>
          </p:nvPr>
        </p:nvSpPr>
        <p:spPr>
          <a:xfrm>
            <a:off x="797300" y="63260"/>
            <a:ext cx="8970526" cy="1789982"/>
          </a:xfrm>
        </p:spPr>
        <p:txBody>
          <a:bodyPr>
            <a:normAutofit/>
          </a:bodyPr>
          <a:lstStyle/>
          <a:p>
            <a:r>
              <a:rPr lang="en-US" sz="6000">
                <a:effectLst>
                  <a:glow rad="38100">
                    <a:prstClr val="black">
                      <a:lumMod val="65000"/>
                      <a:lumOff val="35000"/>
                      <a:alpha val="40000"/>
                    </a:prstClr>
                  </a:glow>
                  <a:outerShdw blurRad="28575" dist="38100" dir="14040000" algn="tl" rotWithShape="0">
                    <a:srgbClr val="000000">
                      <a:alpha val="25000"/>
                    </a:srgbClr>
                  </a:outerShdw>
                </a:effectLst>
              </a:rPr>
              <a:t>UDL</a:t>
            </a:r>
            <a:endParaRPr lang="en-US" sz="6000"/>
          </a:p>
        </p:txBody>
      </p:sp>
      <p:pic>
        <p:nvPicPr>
          <p:cNvPr id="3" name="Picture 3" descr="A computer sitting on top of a table next to a course map.&#10;&#10;Description generated with high confidence">
            <a:extLst>
              <a:ext uri="{FF2B5EF4-FFF2-40B4-BE49-F238E27FC236}">
                <a16:creationId xmlns:a16="http://schemas.microsoft.com/office/drawing/2014/main" id="{93E267FD-EAF4-4519-AA19-3F04117E10BD}"/>
              </a:ext>
            </a:extLst>
          </p:cNvPr>
          <p:cNvPicPr>
            <a:picLocks noChangeAspect="1"/>
          </p:cNvPicPr>
          <p:nvPr/>
        </p:nvPicPr>
        <p:blipFill>
          <a:blip r:embed="rId3"/>
          <a:stretch>
            <a:fillRect/>
          </a:stretch>
        </p:blipFill>
        <p:spPr>
          <a:xfrm>
            <a:off x="4781024" y="454656"/>
            <a:ext cx="3088256" cy="3050874"/>
          </a:xfrm>
          <a:prstGeom prst="rect">
            <a:avLst/>
          </a:prstGeom>
        </p:spPr>
      </p:pic>
      <p:pic>
        <p:nvPicPr>
          <p:cNvPr id="10" name="Picture 10" descr="A picture containing a computer screen in the center with symbols that represent online learning and school.&#10;&#10;Description generated with very high confidence">
            <a:extLst>
              <a:ext uri="{FF2B5EF4-FFF2-40B4-BE49-F238E27FC236}">
                <a16:creationId xmlns:a16="http://schemas.microsoft.com/office/drawing/2014/main" id="{DE526A4F-D31D-45B5-834C-3E2E474CCC71}"/>
              </a:ext>
            </a:extLst>
          </p:cNvPr>
          <p:cNvPicPr>
            <a:picLocks noChangeAspect="1"/>
          </p:cNvPicPr>
          <p:nvPr/>
        </p:nvPicPr>
        <p:blipFill>
          <a:blip r:embed="rId4"/>
          <a:stretch>
            <a:fillRect/>
          </a:stretch>
        </p:blipFill>
        <p:spPr>
          <a:xfrm>
            <a:off x="5974345" y="3426688"/>
            <a:ext cx="3160143" cy="2914820"/>
          </a:xfrm>
          <a:prstGeom prst="rect">
            <a:avLst/>
          </a:prstGeom>
          <a:ln>
            <a:noFill/>
          </a:ln>
        </p:spPr>
      </p:pic>
      <p:pic>
        <p:nvPicPr>
          <p:cNvPr id="5" name="Picture 5" descr="A person standing in front of a computer&#10;&#10;Description generated with very high confidence">
            <a:extLst>
              <a:ext uri="{FF2B5EF4-FFF2-40B4-BE49-F238E27FC236}">
                <a16:creationId xmlns:a16="http://schemas.microsoft.com/office/drawing/2014/main" id="{C5A41FC6-F671-46AE-9A9B-C15797CC6210}"/>
              </a:ext>
            </a:extLst>
          </p:cNvPr>
          <p:cNvPicPr>
            <a:picLocks noChangeAspect="1"/>
          </p:cNvPicPr>
          <p:nvPr/>
        </p:nvPicPr>
        <p:blipFill>
          <a:blip r:embed="rId5"/>
          <a:stretch>
            <a:fillRect/>
          </a:stretch>
        </p:blipFill>
        <p:spPr>
          <a:xfrm>
            <a:off x="2879896" y="3112001"/>
            <a:ext cx="3160143" cy="3042536"/>
          </a:xfrm>
          <a:prstGeom prst="rect">
            <a:avLst/>
          </a:prstGeom>
        </p:spPr>
      </p:pic>
      <p:sp>
        <p:nvSpPr>
          <p:cNvPr id="12" name="TextBox 11">
            <a:extLst>
              <a:ext uri="{FF2B5EF4-FFF2-40B4-BE49-F238E27FC236}">
                <a16:creationId xmlns:a16="http://schemas.microsoft.com/office/drawing/2014/main" id="{227D7191-2DE4-4311-8EFD-5CB8A5A75239}"/>
              </a:ext>
            </a:extLst>
          </p:cNvPr>
          <p:cNvSpPr txBox="1"/>
          <p:nvPr/>
        </p:nvSpPr>
        <p:spPr>
          <a:xfrm>
            <a:off x="7422020" y="620868"/>
            <a:ext cx="340455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t>Representation</a:t>
            </a:r>
          </a:p>
        </p:txBody>
      </p:sp>
      <p:sp>
        <p:nvSpPr>
          <p:cNvPr id="4" name="TextBox 3">
            <a:extLst>
              <a:ext uri="{FF2B5EF4-FFF2-40B4-BE49-F238E27FC236}">
                <a16:creationId xmlns:a16="http://schemas.microsoft.com/office/drawing/2014/main" id="{14272FC2-8CBE-427D-A10C-52A07935C98B}"/>
              </a:ext>
            </a:extLst>
          </p:cNvPr>
          <p:cNvSpPr txBox="1"/>
          <p:nvPr/>
        </p:nvSpPr>
        <p:spPr>
          <a:xfrm>
            <a:off x="8788442" y="3706696"/>
            <a:ext cx="28869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t>Engagement</a:t>
            </a:r>
          </a:p>
        </p:txBody>
      </p:sp>
      <p:sp>
        <p:nvSpPr>
          <p:cNvPr id="6" name="TextBox 5">
            <a:extLst>
              <a:ext uri="{FF2B5EF4-FFF2-40B4-BE49-F238E27FC236}">
                <a16:creationId xmlns:a16="http://schemas.microsoft.com/office/drawing/2014/main" id="{28496135-37FE-47B6-B4ED-84A911A4278F}"/>
              </a:ext>
            </a:extLst>
          </p:cNvPr>
          <p:cNvSpPr txBox="1"/>
          <p:nvPr/>
        </p:nvSpPr>
        <p:spPr>
          <a:xfrm>
            <a:off x="264724" y="2680119"/>
            <a:ext cx="475602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Action and Expression</a:t>
            </a:r>
          </a:p>
        </p:txBody>
      </p:sp>
    </p:spTree>
    <p:extLst>
      <p:ext uri="{BB962C8B-B14F-4D97-AF65-F5344CB8AC3E}">
        <p14:creationId xmlns:p14="http://schemas.microsoft.com/office/powerpoint/2010/main" val="255230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D1-E494-4E4E-9F18-4E38164498C0}"/>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Representation</a:t>
            </a:r>
          </a:p>
        </p:txBody>
      </p:sp>
      <p:sp>
        <p:nvSpPr>
          <p:cNvPr id="4" name="TextBox 3">
            <a:extLst>
              <a:ext uri="{FF2B5EF4-FFF2-40B4-BE49-F238E27FC236}">
                <a16:creationId xmlns:a16="http://schemas.microsoft.com/office/drawing/2014/main" id="{D5CBB2C7-B6C4-4DD7-B985-50D86E52EBBF}"/>
              </a:ext>
            </a:extLst>
          </p:cNvPr>
          <p:cNvSpPr txBox="1"/>
          <p:nvPr/>
        </p:nvSpPr>
        <p:spPr>
          <a:xfrm>
            <a:off x="506709" y="2209799"/>
            <a:ext cx="3994186" cy="3877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chemeClr val="accent1"/>
              </a:buClr>
              <a:buSzPct val="100000"/>
              <a:buFont typeface="Arial"/>
              <a:buChar char="•"/>
            </a:pPr>
            <a:r>
              <a:rPr lang="en-US" cap="small" dirty="0">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 Principle 1: The "what" of learning</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285750"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Consider what students will</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742950" lvl="1"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See</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742950" lvl="1"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Create</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742950" lvl="1"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Verbalize and/or Write</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742950" lvl="1"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Hear</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285750" indent="-285750" defTabSz="457200">
              <a:spcBef>
                <a:spcPct val="20000"/>
              </a:spcBef>
              <a:spcAft>
                <a:spcPts val="600"/>
              </a:spcAft>
              <a:buClr>
                <a:schemeClr val="accent1"/>
              </a:buClr>
              <a:buSzPct val="100000"/>
              <a:buFont typeface="Arial"/>
              <a:buChar char="•"/>
            </a:pPr>
            <a:endParaRPr lang="en-US" cap="sma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3" name="Picture 3" descr="A computer sitting on top of a table next to a course map.&#10;&#10;Description generated with high confidence">
            <a:extLst>
              <a:ext uri="{FF2B5EF4-FFF2-40B4-BE49-F238E27FC236}">
                <a16:creationId xmlns:a16="http://schemas.microsoft.com/office/drawing/2014/main" id="{93E267FD-EAF4-4519-AA19-3F04117E10BD}"/>
              </a:ext>
            </a:extLst>
          </p:cNvPr>
          <p:cNvPicPr>
            <a:picLocks noChangeAspect="1"/>
          </p:cNvPicPr>
          <p:nvPr/>
        </p:nvPicPr>
        <p:blipFill rotWithShape="1">
          <a:blip r:embed="rId3"/>
          <a:srcRect l="7412" r="4608" b="-2"/>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30329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D1-E494-4E4E-9F18-4E38164498C0}"/>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Action and Expression</a:t>
            </a:r>
          </a:p>
        </p:txBody>
      </p:sp>
      <p:sp>
        <p:nvSpPr>
          <p:cNvPr id="3" name="TextBox 2">
            <a:extLst>
              <a:ext uri="{FF2B5EF4-FFF2-40B4-BE49-F238E27FC236}">
                <a16:creationId xmlns:a16="http://schemas.microsoft.com/office/drawing/2014/main" id="{577C7AB3-CC01-4961-B9D6-0FF9BC8D302E}"/>
              </a:ext>
            </a:extLst>
          </p:cNvPr>
          <p:cNvSpPr txBox="1"/>
          <p:nvPr/>
        </p:nvSpPr>
        <p:spPr>
          <a:xfrm>
            <a:off x="470664" y="2120659"/>
            <a:ext cx="3988729" cy="35757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chemeClr val="accent1"/>
              </a:buClr>
              <a:buSzPct val="100000"/>
              <a:buFont typeface="Arial"/>
              <a:buChar char="•"/>
            </a:pPr>
            <a:r>
              <a:rPr lang="en-US" cap="small" dirty="0">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Principle II: The "how" of learning</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285750"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Students will demonstrate what they know through a variety of modalities</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defTabSz="457200">
              <a:spcBef>
                <a:spcPct val="20000"/>
              </a:spcBef>
              <a:spcAft>
                <a:spcPts val="600"/>
              </a:spcAft>
              <a:buClr>
                <a:schemeClr val="accent1"/>
              </a:buClr>
              <a:buSzPct val="100000"/>
              <a:buFont typeface="Arial"/>
              <a:buChar char="•"/>
            </a:pPr>
            <a:endParaRPr lang="en-US" cap="sma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5" name="Picture 5" descr="A person standing in front of a computer&#10;&#10;Description generated with very high confidence">
            <a:extLst>
              <a:ext uri="{FF2B5EF4-FFF2-40B4-BE49-F238E27FC236}">
                <a16:creationId xmlns:a16="http://schemas.microsoft.com/office/drawing/2014/main" id="{C5A41FC6-F671-46AE-9A9B-C15797CC6210}"/>
              </a:ext>
            </a:extLst>
          </p:cNvPr>
          <p:cNvPicPr>
            <a:picLocks noChangeAspect="1"/>
          </p:cNvPicPr>
          <p:nvPr/>
        </p:nvPicPr>
        <p:blipFill>
          <a:blip r:embed="rId3"/>
          <a:stretch>
            <a:fillRect/>
          </a:stretch>
        </p:blipFill>
        <p:spPr>
          <a:xfrm>
            <a:off x="4630994" y="828945"/>
            <a:ext cx="6916633" cy="488006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6081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D1-E494-4E4E-9F18-4E38164498C0}"/>
              </a:ext>
            </a:extLst>
          </p:cNvPr>
          <p:cNvSpPr>
            <a:spLocks noGrp="1"/>
          </p:cNvSpPr>
          <p:nvPr>
            <p:ph type="title"/>
          </p:nvPr>
        </p:nvSpPr>
        <p:spPr>
          <a:xfrm>
            <a:off x="643192" y="609600"/>
            <a:ext cx="3643674" cy="1905000"/>
          </a:xfrm>
        </p:spPr>
        <p:txBody>
          <a:bodyPr vert="horz" lIns="91440" tIns="45720" rIns="91440" bIns="45720" rtlCol="0" anchor="ctr">
            <a:normAutofit/>
          </a:bodyPr>
          <a:lstStyle/>
          <a:p>
            <a:r>
              <a:rPr lang="en-US" sz="2800"/>
              <a:t>Engagement</a:t>
            </a:r>
          </a:p>
        </p:txBody>
      </p:sp>
      <p:sp>
        <p:nvSpPr>
          <p:cNvPr id="3" name="TextBox 2">
            <a:extLst>
              <a:ext uri="{FF2B5EF4-FFF2-40B4-BE49-F238E27FC236}">
                <a16:creationId xmlns:a16="http://schemas.microsoft.com/office/drawing/2014/main" id="{1DB04F97-382E-48D2-9B2A-054DF57BEC02}"/>
              </a:ext>
            </a:extLst>
          </p:cNvPr>
          <p:cNvSpPr txBox="1"/>
          <p:nvPr/>
        </p:nvSpPr>
        <p:spPr>
          <a:xfrm>
            <a:off x="643192" y="2183190"/>
            <a:ext cx="3643674" cy="32162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ct val="20000"/>
              </a:spcBef>
              <a:spcAft>
                <a:spcPts val="600"/>
              </a:spcAft>
              <a:buClr>
                <a:schemeClr val="accent1"/>
              </a:buClr>
              <a:buSzPct val="100000"/>
              <a:buFont typeface="Arial"/>
              <a:buChar char="•"/>
            </a:pPr>
            <a:r>
              <a:rPr lang="en-US" cap="small" dirty="0">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 Principle III: The "why" of learning</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285750"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Interest and Relevance</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285750"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Persistence</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a:p>
            <a:pPr marL="285750" indent="-285750" defTabSz="457200">
              <a:spcBef>
                <a:spcPct val="20000"/>
              </a:spcBef>
              <a:spcAft>
                <a:spcPts val="600"/>
              </a:spcAft>
              <a:buClr>
                <a:schemeClr val="accent1"/>
              </a:buClr>
              <a:buSzPct val="100000"/>
              <a:buFont typeface="Arial"/>
              <a:buChar char="•"/>
            </a:pPr>
            <a:r>
              <a:rPr lang="en-US" sz="2000" cap="small" dirty="0">
                <a:effectLst>
                  <a:glow rad="38100">
                    <a:schemeClr val="bg1">
                      <a:lumMod val="50000"/>
                      <a:lumOff val="50000"/>
                      <a:alpha val="20000"/>
                    </a:schemeClr>
                  </a:glow>
                  <a:outerShdw blurRad="44450" dist="12700" dir="13860000" algn="tl" rotWithShape="0">
                    <a:srgbClr val="000000">
                      <a:alpha val="20000"/>
                    </a:srgbClr>
                  </a:outerShdw>
                </a:effectLst>
              </a:rPr>
              <a:t>Levels of Challenge and Support</a:t>
            </a:r>
            <a:endParaRPr lang="en-US" sz="2000" cap="small" dirty="0">
              <a:effectLst>
                <a:glow rad="38100">
                  <a:prstClr val="black">
                    <a:lumMod val="50000"/>
                    <a:lumOff val="50000"/>
                    <a:alpha val="20000"/>
                  </a:prstClr>
                </a:glow>
                <a:outerShdw blurRad="44450" dist="12700" dir="13860000" algn="tl" rotWithShape="0">
                  <a:srgbClr val="000000">
                    <a:alpha val="20000"/>
                  </a:srgbClr>
                </a:outerShdw>
              </a:effectLst>
            </a:endParaRPr>
          </a:p>
        </p:txBody>
      </p:sp>
      <p:pic>
        <p:nvPicPr>
          <p:cNvPr id="10" name="Picture 10" descr="A picture containing a computer screen in the center with symbols that represent online learning and school.&#10;&#10;Description generated with very high confidence&#10;&#10;">
            <a:extLst>
              <a:ext uri="{FF2B5EF4-FFF2-40B4-BE49-F238E27FC236}">
                <a16:creationId xmlns:a16="http://schemas.microsoft.com/office/drawing/2014/main" id="{DE526A4F-D31D-45B5-834C-3E2E474CCC71}"/>
              </a:ext>
            </a:extLst>
          </p:cNvPr>
          <p:cNvPicPr>
            <a:picLocks noChangeAspect="1"/>
          </p:cNvPicPr>
          <p:nvPr/>
        </p:nvPicPr>
        <p:blipFill rotWithShape="1">
          <a:blip r:embed="rId3"/>
          <a:srcRect t="5018" r="2" b="12515"/>
          <a:stretch/>
        </p:blipFill>
        <p:spPr>
          <a:xfrm>
            <a:off x="4630994" y="645106"/>
            <a:ext cx="6916633"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24965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4BD1-E494-4E4E-9F18-4E38164498C0}"/>
              </a:ext>
            </a:extLst>
          </p:cNvPr>
          <p:cNvSpPr>
            <a:spLocks noGrp="1"/>
          </p:cNvSpPr>
          <p:nvPr>
            <p:ph type="title"/>
          </p:nvPr>
        </p:nvSpPr>
        <p:spPr>
          <a:xfrm>
            <a:off x="585943" y="63260"/>
            <a:ext cx="9181883" cy="1789982"/>
          </a:xfrm>
        </p:spPr>
        <p:txBody>
          <a:bodyPr>
            <a:normAutofit/>
          </a:bodyPr>
          <a:lstStyle/>
          <a:p>
            <a:r>
              <a:rPr lang="en-US" sz="6000">
                <a:effectLst>
                  <a:glow rad="38100">
                    <a:prstClr val="black">
                      <a:lumMod val="65000"/>
                      <a:lumOff val="35000"/>
                      <a:alpha val="40000"/>
                    </a:prstClr>
                  </a:glow>
                  <a:outerShdw blurRad="28575" dist="38100" dir="14040000" algn="tl" rotWithShape="0">
                    <a:srgbClr val="000000">
                      <a:alpha val="25000"/>
                    </a:srgbClr>
                  </a:outerShdw>
                </a:effectLst>
              </a:rPr>
              <a:t>Platforms</a:t>
            </a:r>
            <a:endParaRPr lang="en-US" sz="6000"/>
          </a:p>
        </p:txBody>
      </p:sp>
      <p:pic>
        <p:nvPicPr>
          <p:cNvPr id="7" name="Picture 7" descr="A picture containing the red Canvas logo&#10;&#10;Description generated with very high confidence">
            <a:extLst>
              <a:ext uri="{FF2B5EF4-FFF2-40B4-BE49-F238E27FC236}">
                <a16:creationId xmlns:a16="http://schemas.microsoft.com/office/drawing/2014/main" id="{23EC0671-6DF5-4CA0-BAB7-891B50E6E8D5}"/>
              </a:ext>
            </a:extLst>
          </p:cNvPr>
          <p:cNvPicPr>
            <a:picLocks noChangeAspect="1"/>
          </p:cNvPicPr>
          <p:nvPr/>
        </p:nvPicPr>
        <p:blipFill>
          <a:blip r:embed="rId3"/>
          <a:stretch>
            <a:fillRect/>
          </a:stretch>
        </p:blipFill>
        <p:spPr>
          <a:xfrm>
            <a:off x="3161833" y="4416488"/>
            <a:ext cx="1262333" cy="1061279"/>
          </a:xfrm>
          <a:prstGeom prst="rect">
            <a:avLst/>
          </a:prstGeom>
        </p:spPr>
      </p:pic>
      <p:pic>
        <p:nvPicPr>
          <p:cNvPr id="9" name="Picture 10" descr="A picture with the words You Tube&#10;&#10;Description generated with very high confidence">
            <a:extLst>
              <a:ext uri="{FF2B5EF4-FFF2-40B4-BE49-F238E27FC236}">
                <a16:creationId xmlns:a16="http://schemas.microsoft.com/office/drawing/2014/main" id="{B84DBABE-9C05-46C3-91D0-18FFF3D5AA03}"/>
              </a:ext>
            </a:extLst>
          </p:cNvPr>
          <p:cNvPicPr>
            <a:picLocks noChangeAspect="1"/>
          </p:cNvPicPr>
          <p:nvPr/>
        </p:nvPicPr>
        <p:blipFill>
          <a:blip r:embed="rId4"/>
          <a:stretch>
            <a:fillRect/>
          </a:stretch>
        </p:blipFill>
        <p:spPr>
          <a:xfrm>
            <a:off x="7925986" y="1127086"/>
            <a:ext cx="1722408" cy="982334"/>
          </a:xfrm>
          <a:prstGeom prst="rect">
            <a:avLst/>
          </a:prstGeom>
        </p:spPr>
      </p:pic>
      <p:pic>
        <p:nvPicPr>
          <p:cNvPr id="13" name="Picture 13" descr="A close up of a Nearpod logo&#10;&#10;Description generated with very high confidence">
            <a:extLst>
              <a:ext uri="{FF2B5EF4-FFF2-40B4-BE49-F238E27FC236}">
                <a16:creationId xmlns:a16="http://schemas.microsoft.com/office/drawing/2014/main" id="{ABF5F14D-37F2-49A4-8267-1ED93C7FF898}"/>
              </a:ext>
            </a:extLst>
          </p:cNvPr>
          <p:cNvPicPr>
            <a:picLocks noChangeAspect="1"/>
          </p:cNvPicPr>
          <p:nvPr/>
        </p:nvPicPr>
        <p:blipFill>
          <a:blip r:embed="rId5"/>
          <a:stretch>
            <a:fillRect/>
          </a:stretch>
        </p:blipFill>
        <p:spPr>
          <a:xfrm>
            <a:off x="3158182" y="2203682"/>
            <a:ext cx="1112397" cy="1110115"/>
          </a:xfrm>
          <a:prstGeom prst="rect">
            <a:avLst/>
          </a:prstGeom>
        </p:spPr>
      </p:pic>
      <p:pic>
        <p:nvPicPr>
          <p:cNvPr id="8" name="Picture 10" descr="A picture containing a logo of the world wide web&#10;&#10;Description generated with very high confidence">
            <a:extLst>
              <a:ext uri="{FF2B5EF4-FFF2-40B4-BE49-F238E27FC236}">
                <a16:creationId xmlns:a16="http://schemas.microsoft.com/office/drawing/2014/main" id="{E1D0BE97-DE1F-4B9E-B465-1A3207ECABA1}"/>
              </a:ext>
            </a:extLst>
          </p:cNvPr>
          <p:cNvPicPr>
            <a:picLocks noChangeAspect="1"/>
          </p:cNvPicPr>
          <p:nvPr/>
        </p:nvPicPr>
        <p:blipFill>
          <a:blip r:embed="rId6"/>
          <a:stretch>
            <a:fillRect/>
          </a:stretch>
        </p:blipFill>
        <p:spPr>
          <a:xfrm>
            <a:off x="5593203" y="610764"/>
            <a:ext cx="1176071" cy="1176070"/>
          </a:xfrm>
          <a:prstGeom prst="rect">
            <a:avLst/>
          </a:prstGeom>
        </p:spPr>
      </p:pic>
      <p:pic>
        <p:nvPicPr>
          <p:cNvPr id="14" name="Picture 14" descr="A close up of  the Google Drive logo&#10;&#10;Description generated with high confidence">
            <a:extLst>
              <a:ext uri="{FF2B5EF4-FFF2-40B4-BE49-F238E27FC236}">
                <a16:creationId xmlns:a16="http://schemas.microsoft.com/office/drawing/2014/main" id="{3281C9B8-D44D-4F35-920E-DFBF9C6707B5}"/>
              </a:ext>
            </a:extLst>
          </p:cNvPr>
          <p:cNvPicPr>
            <a:picLocks noChangeAspect="1"/>
          </p:cNvPicPr>
          <p:nvPr/>
        </p:nvPicPr>
        <p:blipFill>
          <a:blip r:embed="rId7"/>
          <a:stretch>
            <a:fillRect/>
          </a:stretch>
        </p:blipFill>
        <p:spPr>
          <a:xfrm>
            <a:off x="8830165" y="4456593"/>
            <a:ext cx="985282" cy="985282"/>
          </a:xfrm>
          <a:prstGeom prst="rect">
            <a:avLst/>
          </a:prstGeom>
        </p:spPr>
      </p:pic>
      <p:pic>
        <p:nvPicPr>
          <p:cNvPr id="16" name="Picture 16" descr="A close up of a Flipgrid logo&#10;&#10;Description generated with high confidence">
            <a:extLst>
              <a:ext uri="{FF2B5EF4-FFF2-40B4-BE49-F238E27FC236}">
                <a16:creationId xmlns:a16="http://schemas.microsoft.com/office/drawing/2014/main" id="{50792FC8-EF6C-4118-8FB9-20D43DA197A3}"/>
              </a:ext>
            </a:extLst>
          </p:cNvPr>
          <p:cNvPicPr>
            <a:picLocks noChangeAspect="1"/>
          </p:cNvPicPr>
          <p:nvPr/>
        </p:nvPicPr>
        <p:blipFill>
          <a:blip r:embed="rId8"/>
          <a:stretch>
            <a:fillRect/>
          </a:stretch>
        </p:blipFill>
        <p:spPr>
          <a:xfrm>
            <a:off x="8834499" y="2871108"/>
            <a:ext cx="2168108" cy="1129022"/>
          </a:xfrm>
          <a:prstGeom prst="rect">
            <a:avLst/>
          </a:prstGeom>
        </p:spPr>
      </p:pic>
      <p:pic>
        <p:nvPicPr>
          <p:cNvPr id="18" name="Picture 18" descr="four students working individually on their computers.  Arrows signaling that students are communicating with one another through their computers.">
            <a:extLst>
              <a:ext uri="{FF2B5EF4-FFF2-40B4-BE49-F238E27FC236}">
                <a16:creationId xmlns:a16="http://schemas.microsoft.com/office/drawing/2014/main" id="{95ED90F0-ADAA-4E8E-854F-9A56A8427EAF}"/>
              </a:ext>
            </a:extLst>
          </p:cNvPr>
          <p:cNvPicPr>
            <a:picLocks noChangeAspect="1"/>
          </p:cNvPicPr>
          <p:nvPr/>
        </p:nvPicPr>
        <p:blipFill>
          <a:blip r:embed="rId9"/>
          <a:stretch>
            <a:fillRect/>
          </a:stretch>
        </p:blipFill>
        <p:spPr>
          <a:xfrm>
            <a:off x="5717581" y="2673431"/>
            <a:ext cx="1722408" cy="1495850"/>
          </a:xfrm>
          <a:prstGeom prst="rect">
            <a:avLst/>
          </a:prstGeom>
        </p:spPr>
      </p:pic>
      <p:pic>
        <p:nvPicPr>
          <p:cNvPr id="15" name="Picture 19" descr="A screen shot of an open computer sitting on top of a table&#10;&#10;Description generated with very high confidence">
            <a:extLst>
              <a:ext uri="{FF2B5EF4-FFF2-40B4-BE49-F238E27FC236}">
                <a16:creationId xmlns:a16="http://schemas.microsoft.com/office/drawing/2014/main" id="{38E34606-E628-43EB-98E3-1A565D058E8D}"/>
              </a:ext>
            </a:extLst>
          </p:cNvPr>
          <p:cNvPicPr>
            <a:picLocks noChangeAspect="1"/>
          </p:cNvPicPr>
          <p:nvPr/>
        </p:nvPicPr>
        <p:blipFill>
          <a:blip r:embed="rId10"/>
          <a:stretch>
            <a:fillRect/>
          </a:stretch>
        </p:blipFill>
        <p:spPr>
          <a:xfrm>
            <a:off x="5208208" y="4955570"/>
            <a:ext cx="2743200" cy="1543050"/>
          </a:xfrm>
          <a:prstGeom prst="rect">
            <a:avLst/>
          </a:prstGeom>
        </p:spPr>
      </p:pic>
    </p:spTree>
    <p:extLst>
      <p:ext uri="{BB962C8B-B14F-4D97-AF65-F5344CB8AC3E}">
        <p14:creationId xmlns:p14="http://schemas.microsoft.com/office/powerpoint/2010/main" val="360835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1C0D-3209-4582-B870-2D6018381923}"/>
              </a:ext>
            </a:extLst>
          </p:cNvPr>
          <p:cNvSpPr>
            <a:spLocks noGrp="1"/>
          </p:cNvSpPr>
          <p:nvPr>
            <p:ph type="title"/>
          </p:nvPr>
        </p:nvSpPr>
        <p:spPr>
          <a:xfrm>
            <a:off x="8119869" y="643466"/>
            <a:ext cx="3143875" cy="5571065"/>
          </a:xfrm>
        </p:spPr>
        <p:txBody>
          <a:bodyPr anchor="ctr">
            <a:normAutofit/>
          </a:bodyPr>
          <a:lstStyle/>
          <a:p>
            <a:r>
              <a:rPr lang="en-US" sz="3600">
                <a:effectLst>
                  <a:glow rad="38100">
                    <a:prstClr val="black">
                      <a:lumMod val="65000"/>
                      <a:lumOff val="35000"/>
                      <a:alpha val="40000"/>
                    </a:prstClr>
                  </a:glow>
                  <a:outerShdw blurRad="28575" dist="38100" dir="14040000" algn="tl" rotWithShape="0">
                    <a:srgbClr val="000000">
                      <a:alpha val="25000"/>
                    </a:srgbClr>
                  </a:outerShdw>
                </a:effectLst>
              </a:rPr>
              <a:t>Key Features of Accessible Materials</a:t>
            </a:r>
            <a:endParaRPr lang="en-US" sz="3600"/>
          </a:p>
        </p:txBody>
      </p:sp>
      <p:sp>
        <p:nvSpPr>
          <p:cNvPr id="10" name="Rectangle 9">
            <a:extLst>
              <a:ext uri="{FF2B5EF4-FFF2-40B4-BE49-F238E27FC236}">
                <a16:creationId xmlns:a16="http://schemas.microsoft.com/office/drawing/2014/main" id="{347942C5-DF08-46ED-8ECD-B79DC1266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E5666F-85EC-4CA8-8999-EAA6ED762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B4B374B6-3075-4EDF-A979-70169FC8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2">
            <a:extLst>
              <a:ext uri="{FF2B5EF4-FFF2-40B4-BE49-F238E27FC236}">
                <a16:creationId xmlns:a16="http://schemas.microsoft.com/office/drawing/2014/main" id="{F91A1B5F-3A30-4125-967E-FAB7F662820D}"/>
              </a:ext>
            </a:extLst>
          </p:cNvPr>
          <p:cNvGraphicFramePr>
            <a:graphicFrameLocks noGrp="1"/>
          </p:cNvGraphicFramePr>
          <p:nvPr>
            <p:ph idx="1"/>
            <p:extLst>
              <p:ext uri="{D42A27DB-BD31-4B8C-83A1-F6EECF244321}">
                <p14:modId xmlns:p14="http://schemas.microsoft.com/office/powerpoint/2010/main" val="2004013184"/>
              </p:ext>
            </p:extLst>
          </p:nvPr>
        </p:nvGraphicFramePr>
        <p:xfrm>
          <a:off x="643467" y="643467"/>
          <a:ext cx="624399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9025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1115</Words>
  <Application>Microsoft Macintosh PowerPoint</Application>
  <PresentationFormat>Widescreen</PresentationFormat>
  <Paragraphs>136</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Mesh</vt:lpstr>
      <vt:lpstr>Lights Camera Action: What Happens to  Accessibility When a Course Goes Live?</vt:lpstr>
      <vt:lpstr>Session Objectives</vt:lpstr>
      <vt:lpstr>How do you truly know that every aspect of your course is accessible for all your students?</vt:lpstr>
      <vt:lpstr>UDL</vt:lpstr>
      <vt:lpstr>Representation</vt:lpstr>
      <vt:lpstr>Action and Expression</vt:lpstr>
      <vt:lpstr>Engagement</vt:lpstr>
      <vt:lpstr>Platforms</vt:lpstr>
      <vt:lpstr>Key Features of Accessible Materials</vt:lpstr>
      <vt:lpstr>EDSP 3010</vt:lpstr>
      <vt:lpstr>Evolution of the Course</vt:lpstr>
      <vt:lpstr>Current status of the course</vt:lpstr>
      <vt:lpstr>Challenges Growing from Conversion to online</vt:lpstr>
      <vt:lpstr>Week 15</vt:lpstr>
      <vt:lpstr>The responsibility of accessibility</vt:lpstr>
      <vt:lpstr>General Concerns during course design</vt:lpstr>
      <vt:lpstr>First Iteration of the course</vt:lpstr>
      <vt:lpstr>Second iteration of the Course</vt:lpstr>
      <vt:lpstr>Ensuring UDL</vt:lpstr>
      <vt:lpstr>Disability Specific Suggestions</vt:lpstr>
      <vt:lpstr>PowerPoint Presentation</vt:lpstr>
      <vt:lpstr>We Need Encouragement!</vt:lpstr>
      <vt:lpstr>The challenge with making meaningful connections</vt:lpstr>
      <vt:lpstr>Don't Ghost US</vt:lpstr>
      <vt:lpstr>Let's Recap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Larios, Rosalinda (Faculty)</cp:lastModifiedBy>
  <cp:revision>99</cp:revision>
  <dcterms:created xsi:type="dcterms:W3CDTF">2020-03-24T17:18:43Z</dcterms:created>
  <dcterms:modified xsi:type="dcterms:W3CDTF">2020-03-29T23:21:21Z</dcterms:modified>
</cp:coreProperties>
</file>