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1"/>
  </p:notesMasterIdLst>
  <p:sldIdLst>
    <p:sldId id="256" r:id="rId5"/>
    <p:sldId id="333" r:id="rId6"/>
    <p:sldId id="329" r:id="rId7"/>
    <p:sldId id="340" r:id="rId8"/>
    <p:sldId id="318" r:id="rId9"/>
    <p:sldId id="296" r:id="rId10"/>
    <p:sldId id="283" r:id="rId11"/>
    <p:sldId id="295" r:id="rId12"/>
    <p:sldId id="316" r:id="rId13"/>
    <p:sldId id="260" r:id="rId14"/>
    <p:sldId id="284" r:id="rId15"/>
    <p:sldId id="327" r:id="rId16"/>
    <p:sldId id="331" r:id="rId17"/>
    <p:sldId id="332" r:id="rId18"/>
    <p:sldId id="324" r:id="rId19"/>
    <p:sldId id="325" r:id="rId20"/>
    <p:sldId id="337" r:id="rId21"/>
    <p:sldId id="336" r:id="rId22"/>
    <p:sldId id="326" r:id="rId23"/>
    <p:sldId id="299" r:id="rId24"/>
    <p:sldId id="317" r:id="rId25"/>
    <p:sldId id="338" r:id="rId26"/>
    <p:sldId id="308" r:id="rId27"/>
    <p:sldId id="304" r:id="rId28"/>
    <p:sldId id="261" r:id="rId29"/>
    <p:sldId id="309" r:id="rId30"/>
    <p:sldId id="312" r:id="rId31"/>
    <p:sldId id="305" r:id="rId32"/>
    <p:sldId id="285" r:id="rId33"/>
    <p:sldId id="314" r:id="rId34"/>
    <p:sldId id="313" r:id="rId35"/>
    <p:sldId id="306" r:id="rId36"/>
    <p:sldId id="286" r:id="rId37"/>
    <p:sldId id="311" r:id="rId38"/>
    <p:sldId id="291" r:id="rId39"/>
    <p:sldId id="262" r:id="rId40"/>
    <p:sldId id="328" r:id="rId41"/>
    <p:sldId id="289" r:id="rId42"/>
    <p:sldId id="335" r:id="rId43"/>
    <p:sldId id="334" r:id="rId44"/>
    <p:sldId id="339" r:id="rId45"/>
    <p:sldId id="263" r:id="rId46"/>
    <p:sldId id="319" r:id="rId47"/>
    <p:sldId id="320" r:id="rId48"/>
    <p:sldId id="292" r:id="rId49"/>
    <p:sldId id="30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B1A"/>
    <a:srgbClr val="5E5E5E"/>
    <a:srgbClr val="FFFFFF"/>
    <a:srgbClr val="F5F5F5"/>
    <a:srgbClr val="E3A82B"/>
    <a:srgbClr val="D49128"/>
    <a:srgbClr val="FFD9A0"/>
    <a:srgbClr val="FFC001"/>
    <a:srgbClr val="AD84C6"/>
    <a:srgbClr val="FFE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9" autoAdjust="0"/>
    <p:restoredTop sz="80930" autoAdjust="0"/>
  </p:normalViewPr>
  <p:slideViewPr>
    <p:cSldViewPr snapToGrid="0">
      <p:cViewPr varScale="1">
        <p:scale>
          <a:sx n="93" d="100"/>
          <a:sy n="93" d="100"/>
        </p:scale>
        <p:origin x="96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a:t>
            </a:fld>
            <a:endParaRPr lang="en-US"/>
          </a:p>
        </p:txBody>
      </p:sp>
    </p:spTree>
    <p:extLst>
      <p:ext uri="{BB962C8B-B14F-4D97-AF65-F5344CB8AC3E}">
        <p14:creationId xmlns:p14="http://schemas.microsoft.com/office/powerpoint/2010/main" val="126620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01C38D-F26D-4167-83EF-8774BC62D548}" type="slidenum">
              <a:rPr lang="en-US" smtClean="0"/>
              <a:t>10</a:t>
            </a:fld>
            <a:endParaRPr lang="en-US"/>
          </a:p>
        </p:txBody>
      </p:sp>
    </p:spTree>
    <p:extLst>
      <p:ext uri="{BB962C8B-B14F-4D97-AF65-F5344CB8AC3E}">
        <p14:creationId xmlns:p14="http://schemas.microsoft.com/office/powerpoint/2010/main" val="16658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01C38D-F26D-4167-83EF-8774BC62D548}" type="slidenum">
              <a:rPr lang="en-US" smtClean="0"/>
              <a:t>11</a:t>
            </a:fld>
            <a:endParaRPr lang="en-US"/>
          </a:p>
        </p:txBody>
      </p:sp>
    </p:spTree>
    <p:extLst>
      <p:ext uri="{BB962C8B-B14F-4D97-AF65-F5344CB8AC3E}">
        <p14:creationId xmlns:p14="http://schemas.microsoft.com/office/powerpoint/2010/main" val="133937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Are you familiar with </a:t>
            </a:r>
            <a:r>
              <a:rPr lang="en-US" dirty="0" err="1" smtClean="0"/>
              <a:t>Legon's</a:t>
            </a:r>
            <a:r>
              <a:rPr lang="en-US" dirty="0" smtClean="0"/>
              <a:t> QM clusters?
https://www.polleverywhere.com/multiple_choice_polls/OCFhitLlMmpYAvfKeGT4e</a:t>
            </a:r>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13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976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Can you name at least one of the eight clusters that </a:t>
            </a:r>
            <a:r>
              <a:rPr lang="en-US" dirty="0" err="1" smtClean="0"/>
              <a:t>Legon</a:t>
            </a:r>
            <a:r>
              <a:rPr lang="en-US" dirty="0" smtClean="0"/>
              <a:t> came up with?
https://www.polleverywhere.com/free_text_polls/DH4dqhZSlOQBxFDa0TaMl</a:t>
            </a:r>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14</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5058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15</a:t>
            </a:fld>
            <a:endParaRPr lang="en-US"/>
          </a:p>
        </p:txBody>
      </p:sp>
    </p:spTree>
    <p:extLst>
      <p:ext uri="{BB962C8B-B14F-4D97-AF65-F5344CB8AC3E}">
        <p14:creationId xmlns:p14="http://schemas.microsoft.com/office/powerpoint/2010/main" val="404430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16</a:t>
            </a:fld>
            <a:endParaRPr lang="en-US"/>
          </a:p>
        </p:txBody>
      </p:sp>
    </p:spTree>
    <p:extLst>
      <p:ext uri="{BB962C8B-B14F-4D97-AF65-F5344CB8AC3E}">
        <p14:creationId xmlns:p14="http://schemas.microsoft.com/office/powerpoint/2010/main" val="139139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01C38D-F26D-4167-83EF-8774BC62D548}" type="slidenum">
              <a:rPr lang="en-US" smtClean="0"/>
              <a:t>17</a:t>
            </a:fld>
            <a:endParaRPr lang="en-US"/>
          </a:p>
        </p:txBody>
      </p:sp>
    </p:spTree>
    <p:extLst>
      <p:ext uri="{BB962C8B-B14F-4D97-AF65-F5344CB8AC3E}">
        <p14:creationId xmlns:p14="http://schemas.microsoft.com/office/powerpoint/2010/main" val="3023861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01C38D-F26D-4167-83EF-8774BC62D548}" type="slidenum">
              <a:rPr lang="en-US" smtClean="0"/>
              <a:t>18</a:t>
            </a:fld>
            <a:endParaRPr lang="en-US"/>
          </a:p>
        </p:txBody>
      </p:sp>
    </p:spTree>
    <p:extLst>
      <p:ext uri="{BB962C8B-B14F-4D97-AF65-F5344CB8AC3E}">
        <p14:creationId xmlns:p14="http://schemas.microsoft.com/office/powerpoint/2010/main" val="28600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19</a:t>
            </a:fld>
            <a:endParaRPr lang="en-US"/>
          </a:p>
        </p:txBody>
      </p:sp>
    </p:spTree>
    <p:extLst>
      <p:ext uri="{BB962C8B-B14F-4D97-AF65-F5344CB8AC3E}">
        <p14:creationId xmlns:p14="http://schemas.microsoft.com/office/powerpoint/2010/main" val="2458068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20</a:t>
            </a:fld>
            <a:endParaRPr lang="en-US"/>
          </a:p>
        </p:txBody>
      </p:sp>
    </p:spTree>
    <p:extLst>
      <p:ext uri="{BB962C8B-B14F-4D97-AF65-F5344CB8AC3E}">
        <p14:creationId xmlns:p14="http://schemas.microsoft.com/office/powerpoint/2010/main" val="377820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2</a:t>
            </a:fld>
            <a:endParaRPr lang="en-US"/>
          </a:p>
        </p:txBody>
      </p:sp>
    </p:spTree>
    <p:extLst>
      <p:ext uri="{BB962C8B-B14F-4D97-AF65-F5344CB8AC3E}">
        <p14:creationId xmlns:p14="http://schemas.microsoft.com/office/powerpoint/2010/main" val="3159170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21</a:t>
            </a:fld>
            <a:endParaRPr lang="en-US"/>
          </a:p>
        </p:txBody>
      </p:sp>
    </p:spTree>
    <p:extLst>
      <p:ext uri="{BB962C8B-B14F-4D97-AF65-F5344CB8AC3E}">
        <p14:creationId xmlns:p14="http://schemas.microsoft.com/office/powerpoint/2010/main" val="337055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22</a:t>
            </a:fld>
            <a:endParaRPr lang="en-US"/>
          </a:p>
        </p:txBody>
      </p:sp>
    </p:spTree>
    <p:extLst>
      <p:ext uri="{BB962C8B-B14F-4D97-AF65-F5344CB8AC3E}">
        <p14:creationId xmlns:p14="http://schemas.microsoft.com/office/powerpoint/2010/main" val="150849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23</a:t>
            </a:fld>
            <a:endParaRPr lang="en-US"/>
          </a:p>
        </p:txBody>
      </p:sp>
    </p:spTree>
    <p:extLst>
      <p:ext uri="{BB962C8B-B14F-4D97-AF65-F5344CB8AC3E}">
        <p14:creationId xmlns:p14="http://schemas.microsoft.com/office/powerpoint/2010/main" val="3747929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p>
        </p:txBody>
      </p:sp>
      <p:sp>
        <p:nvSpPr>
          <p:cNvPr id="4" name="Slide Number Placeholder 3"/>
          <p:cNvSpPr>
            <a:spLocks noGrp="1"/>
          </p:cNvSpPr>
          <p:nvPr>
            <p:ph type="sldNum" sz="quarter" idx="5"/>
          </p:nvPr>
        </p:nvSpPr>
        <p:spPr/>
        <p:txBody>
          <a:bodyPr/>
          <a:lstStyle/>
          <a:p>
            <a:fld id="{5A01C38D-F26D-4167-83EF-8774BC62D548}" type="slidenum">
              <a:rPr lang="en-US" smtClean="0"/>
              <a:t>24</a:t>
            </a:fld>
            <a:endParaRPr lang="en-US"/>
          </a:p>
        </p:txBody>
      </p:sp>
    </p:spTree>
    <p:extLst>
      <p:ext uri="{BB962C8B-B14F-4D97-AF65-F5344CB8AC3E}">
        <p14:creationId xmlns:p14="http://schemas.microsoft.com/office/powerpoint/2010/main" val="889571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S15 – 100%, S16 81%, S17 80%</a:t>
            </a:r>
          </a:p>
        </p:txBody>
      </p:sp>
      <p:sp>
        <p:nvSpPr>
          <p:cNvPr id="4" name="Slide Number Placeholder 3"/>
          <p:cNvSpPr>
            <a:spLocks noGrp="1"/>
          </p:cNvSpPr>
          <p:nvPr>
            <p:ph type="sldNum" sz="quarter" idx="5"/>
          </p:nvPr>
        </p:nvSpPr>
        <p:spPr/>
        <p:txBody>
          <a:bodyPr/>
          <a:lstStyle/>
          <a:p>
            <a:fld id="{5A01C38D-F26D-4167-83EF-8774BC62D548}" type="slidenum">
              <a:rPr lang="en-US" smtClean="0"/>
              <a:t>25</a:t>
            </a:fld>
            <a:endParaRPr lang="en-US"/>
          </a:p>
        </p:txBody>
      </p:sp>
    </p:spTree>
    <p:extLst>
      <p:ext uri="{BB962C8B-B14F-4D97-AF65-F5344CB8AC3E}">
        <p14:creationId xmlns:p14="http://schemas.microsoft.com/office/powerpoint/2010/main" val="288034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26</a:t>
            </a:fld>
            <a:endParaRPr lang="en-US"/>
          </a:p>
        </p:txBody>
      </p:sp>
    </p:spTree>
    <p:extLst>
      <p:ext uri="{BB962C8B-B14F-4D97-AF65-F5344CB8AC3E}">
        <p14:creationId xmlns:p14="http://schemas.microsoft.com/office/powerpoint/2010/main" val="1134787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27</a:t>
            </a:fld>
            <a:endParaRPr lang="en-US"/>
          </a:p>
        </p:txBody>
      </p:sp>
    </p:spTree>
    <p:extLst>
      <p:ext uri="{BB962C8B-B14F-4D97-AF65-F5344CB8AC3E}">
        <p14:creationId xmlns:p14="http://schemas.microsoft.com/office/powerpoint/2010/main" val="2310435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28</a:t>
            </a:fld>
            <a:endParaRPr lang="en-US"/>
          </a:p>
        </p:txBody>
      </p:sp>
    </p:spTree>
    <p:extLst>
      <p:ext uri="{BB962C8B-B14F-4D97-AF65-F5344CB8AC3E}">
        <p14:creationId xmlns:p14="http://schemas.microsoft.com/office/powerpoint/2010/main" val="1698302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29</a:t>
            </a:fld>
            <a:endParaRPr lang="en-US"/>
          </a:p>
        </p:txBody>
      </p:sp>
    </p:spTree>
    <p:extLst>
      <p:ext uri="{BB962C8B-B14F-4D97-AF65-F5344CB8AC3E}">
        <p14:creationId xmlns:p14="http://schemas.microsoft.com/office/powerpoint/2010/main" val="916490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23, 23, 20</a:t>
            </a:r>
          </a:p>
        </p:txBody>
      </p:sp>
      <p:sp>
        <p:nvSpPr>
          <p:cNvPr id="4" name="Slide Number Placeholder 3"/>
          <p:cNvSpPr>
            <a:spLocks noGrp="1"/>
          </p:cNvSpPr>
          <p:nvPr>
            <p:ph type="sldNum" sz="quarter" idx="5"/>
          </p:nvPr>
        </p:nvSpPr>
        <p:spPr/>
        <p:txBody>
          <a:bodyPr/>
          <a:lstStyle/>
          <a:p>
            <a:fld id="{5A01C38D-F26D-4167-83EF-8774BC62D548}" type="slidenum">
              <a:rPr lang="en-US" smtClean="0"/>
              <a:t>30</a:t>
            </a:fld>
            <a:endParaRPr lang="en-US"/>
          </a:p>
        </p:txBody>
      </p:sp>
    </p:spTree>
    <p:extLst>
      <p:ext uri="{BB962C8B-B14F-4D97-AF65-F5344CB8AC3E}">
        <p14:creationId xmlns:p14="http://schemas.microsoft.com/office/powerpoint/2010/main" val="301058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 you offer QM professional Development sessions at your institution(s)?
https://www.polleverywhere.com/multiple_choice_polls/pcnYGKKRlexFsLEh3HL1a</a:t>
            </a:r>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48270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31</a:t>
            </a:fld>
            <a:endParaRPr lang="en-US"/>
          </a:p>
        </p:txBody>
      </p:sp>
    </p:spTree>
    <p:extLst>
      <p:ext uri="{BB962C8B-B14F-4D97-AF65-F5344CB8AC3E}">
        <p14:creationId xmlns:p14="http://schemas.microsoft.com/office/powerpoint/2010/main" val="3479152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32</a:t>
            </a:fld>
            <a:endParaRPr lang="en-US"/>
          </a:p>
        </p:txBody>
      </p:sp>
    </p:spTree>
    <p:extLst>
      <p:ext uri="{BB962C8B-B14F-4D97-AF65-F5344CB8AC3E}">
        <p14:creationId xmlns:p14="http://schemas.microsoft.com/office/powerpoint/2010/main" val="242413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33</a:t>
            </a:fld>
            <a:endParaRPr lang="en-US"/>
          </a:p>
        </p:txBody>
      </p:sp>
    </p:spTree>
    <p:extLst>
      <p:ext uri="{BB962C8B-B14F-4D97-AF65-F5344CB8AC3E}">
        <p14:creationId xmlns:p14="http://schemas.microsoft.com/office/powerpoint/2010/main" val="425392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20, 31, 33</a:t>
            </a:r>
          </a:p>
        </p:txBody>
      </p:sp>
      <p:sp>
        <p:nvSpPr>
          <p:cNvPr id="4" name="Slide Number Placeholder 3"/>
          <p:cNvSpPr>
            <a:spLocks noGrp="1"/>
          </p:cNvSpPr>
          <p:nvPr>
            <p:ph type="sldNum" sz="quarter" idx="10"/>
          </p:nvPr>
        </p:nvSpPr>
        <p:spPr/>
        <p:txBody>
          <a:bodyPr/>
          <a:lstStyle/>
          <a:p>
            <a:fld id="{5A01C38D-F26D-4167-83EF-8774BC62D548}" type="slidenum">
              <a:rPr lang="en-US" smtClean="0"/>
              <a:t>34</a:t>
            </a:fld>
            <a:endParaRPr lang="en-US"/>
          </a:p>
        </p:txBody>
      </p:sp>
    </p:spTree>
    <p:extLst>
      <p:ext uri="{BB962C8B-B14F-4D97-AF65-F5344CB8AC3E}">
        <p14:creationId xmlns:p14="http://schemas.microsoft.com/office/powerpoint/2010/main" val="3904318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35</a:t>
            </a:fld>
            <a:endParaRPr lang="en-US"/>
          </a:p>
        </p:txBody>
      </p:sp>
    </p:spTree>
    <p:extLst>
      <p:ext uri="{BB962C8B-B14F-4D97-AF65-F5344CB8AC3E}">
        <p14:creationId xmlns:p14="http://schemas.microsoft.com/office/powerpoint/2010/main" val="578659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36</a:t>
            </a:fld>
            <a:endParaRPr lang="en-US"/>
          </a:p>
        </p:txBody>
      </p:sp>
    </p:spTree>
    <p:extLst>
      <p:ext uri="{BB962C8B-B14F-4D97-AF65-F5344CB8AC3E}">
        <p14:creationId xmlns:p14="http://schemas.microsoft.com/office/powerpoint/2010/main" val="2121405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A01C38D-F26D-4167-83EF-8774BC62D548}" type="slidenum">
              <a:rPr lang="en-US" smtClean="0"/>
              <a:t>37</a:t>
            </a:fld>
            <a:endParaRPr lang="en-US"/>
          </a:p>
        </p:txBody>
      </p:sp>
    </p:spTree>
    <p:extLst>
      <p:ext uri="{BB962C8B-B14F-4D97-AF65-F5344CB8AC3E}">
        <p14:creationId xmlns:p14="http://schemas.microsoft.com/office/powerpoint/2010/main" val="3151602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A01C38D-F26D-4167-83EF-8774BC62D548}" type="slidenum">
              <a:rPr lang="en-US" smtClean="0"/>
              <a:t>38</a:t>
            </a:fld>
            <a:endParaRPr lang="en-US"/>
          </a:p>
        </p:txBody>
      </p:sp>
    </p:spTree>
    <p:extLst>
      <p:ext uri="{BB962C8B-B14F-4D97-AF65-F5344CB8AC3E}">
        <p14:creationId xmlns:p14="http://schemas.microsoft.com/office/powerpoint/2010/main" val="3580716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dirty="0" smtClean="0"/>
          </a:p>
          <a:p>
            <a:r>
              <a:rPr lang="en-US" dirty="0" smtClean="0"/>
              <a:t>Now that we’ve shared the findings of</a:t>
            </a:r>
            <a:r>
              <a:rPr lang="en-US" baseline="0" dirty="0" smtClean="0"/>
              <a:t> our study, we are opening it up to all of you-our larger QM community to suggest one way of how we can potentially enhance this study.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39</a:t>
            </a:fld>
            <a:endParaRPr lang="en-US"/>
          </a:p>
        </p:txBody>
      </p:sp>
    </p:spTree>
    <p:extLst>
      <p:ext uri="{BB962C8B-B14F-4D97-AF65-F5344CB8AC3E}">
        <p14:creationId xmlns:p14="http://schemas.microsoft.com/office/powerpoint/2010/main" val="783105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One suggestion on how can we potentially enhance this study to benefit the QM community at large?
https://www.polleverywhere.com/free_text_polls/EAyOPJQW4LPyNeWvLYm1K</a:t>
            </a:r>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40</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1758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QM Professional Development opportunities are currently offered at your institution (s)?
https://www.polleverywhere.com/free_text_polls/5Z8Tj8zf6Bzu7lBxGmLqh</a:t>
            </a:r>
            <a:endParaRPr lang="en-US"/>
          </a:p>
        </p:txBody>
      </p:sp>
      <p:sp>
        <p:nvSpPr>
          <p:cNvPr id="4" name="Slide Number Placeholder 3"/>
          <p:cNvSpPr>
            <a:spLocks noGrp="1"/>
          </p:cNvSpPr>
          <p:nvPr>
            <p:ph type="sldNum" sz="quarter" idx="10"/>
          </p:nvPr>
        </p:nvSpPr>
        <p:spPr/>
        <p:txBody>
          <a:bodyPr/>
          <a:lstStyle/>
          <a:p>
            <a:fld id="{5A01C38D-F26D-4167-83EF-8774BC62D548}" type="slidenum">
              <a:rPr lang="en-US" smtClean="0"/>
              <a:t>4</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8506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41</a:t>
            </a:fld>
            <a:endParaRPr lang="en-US"/>
          </a:p>
        </p:txBody>
      </p:sp>
    </p:spTree>
    <p:extLst>
      <p:ext uri="{BB962C8B-B14F-4D97-AF65-F5344CB8AC3E}">
        <p14:creationId xmlns:p14="http://schemas.microsoft.com/office/powerpoint/2010/main" val="204106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42</a:t>
            </a:fld>
            <a:endParaRPr lang="en-US"/>
          </a:p>
        </p:txBody>
      </p:sp>
    </p:spTree>
    <p:extLst>
      <p:ext uri="{BB962C8B-B14F-4D97-AF65-F5344CB8AC3E}">
        <p14:creationId xmlns:p14="http://schemas.microsoft.com/office/powerpoint/2010/main" val="26146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43</a:t>
            </a:fld>
            <a:endParaRPr lang="en-US"/>
          </a:p>
        </p:txBody>
      </p:sp>
    </p:spTree>
    <p:extLst>
      <p:ext uri="{BB962C8B-B14F-4D97-AF65-F5344CB8AC3E}">
        <p14:creationId xmlns:p14="http://schemas.microsoft.com/office/powerpoint/2010/main" val="2002942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44</a:t>
            </a:fld>
            <a:endParaRPr lang="en-US"/>
          </a:p>
        </p:txBody>
      </p:sp>
    </p:spTree>
    <p:extLst>
      <p:ext uri="{BB962C8B-B14F-4D97-AF65-F5344CB8AC3E}">
        <p14:creationId xmlns:p14="http://schemas.microsoft.com/office/powerpoint/2010/main" val="204787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46</a:t>
            </a:fld>
            <a:endParaRPr lang="en-US"/>
          </a:p>
        </p:txBody>
      </p:sp>
    </p:spTree>
    <p:extLst>
      <p:ext uri="{BB962C8B-B14F-4D97-AF65-F5344CB8AC3E}">
        <p14:creationId xmlns:p14="http://schemas.microsoft.com/office/powerpoint/2010/main" val="356251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5</a:t>
            </a:fld>
            <a:endParaRPr lang="en-US"/>
          </a:p>
        </p:txBody>
      </p:sp>
    </p:spTree>
    <p:extLst>
      <p:ext uri="{BB962C8B-B14F-4D97-AF65-F5344CB8AC3E}">
        <p14:creationId xmlns:p14="http://schemas.microsoft.com/office/powerpoint/2010/main" val="56842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6</a:t>
            </a:fld>
            <a:endParaRPr lang="en-US"/>
          </a:p>
        </p:txBody>
      </p:sp>
    </p:spTree>
    <p:extLst>
      <p:ext uri="{BB962C8B-B14F-4D97-AF65-F5344CB8AC3E}">
        <p14:creationId xmlns:p14="http://schemas.microsoft.com/office/powerpoint/2010/main" val="426897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7</a:t>
            </a:fld>
            <a:endParaRPr lang="en-US"/>
          </a:p>
        </p:txBody>
      </p:sp>
    </p:spTree>
    <p:extLst>
      <p:ext uri="{BB962C8B-B14F-4D97-AF65-F5344CB8AC3E}">
        <p14:creationId xmlns:p14="http://schemas.microsoft.com/office/powerpoint/2010/main" val="266476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C38D-F26D-4167-83EF-8774BC62D548}" type="slidenum">
              <a:rPr lang="en-US" smtClean="0"/>
              <a:t>8</a:t>
            </a:fld>
            <a:endParaRPr lang="en-US"/>
          </a:p>
        </p:txBody>
      </p:sp>
    </p:spTree>
    <p:extLst>
      <p:ext uri="{BB962C8B-B14F-4D97-AF65-F5344CB8AC3E}">
        <p14:creationId xmlns:p14="http://schemas.microsoft.com/office/powerpoint/2010/main" val="420619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01C38D-F26D-4167-83EF-8774BC62D548}" type="slidenum">
              <a:rPr lang="en-US" smtClean="0"/>
              <a:t>9</a:t>
            </a:fld>
            <a:endParaRPr lang="en-US"/>
          </a:p>
        </p:txBody>
      </p:sp>
    </p:spTree>
    <p:extLst>
      <p:ext uri="{BB962C8B-B14F-4D97-AF65-F5344CB8AC3E}">
        <p14:creationId xmlns:p14="http://schemas.microsoft.com/office/powerpoint/2010/main" val="3288116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E3A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tx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tx1"/>
                </a:solidFill>
                <a:latin typeface="+mj-lt"/>
              </a:defRPr>
            </a:lvl1pPr>
          </a:lstStyle>
          <a:p>
            <a:pPr marL="228600" lvl="0" indent="-228600">
              <a:lnSpc>
                <a:spcPct val="150000"/>
              </a:lnSpc>
              <a:spcAft>
                <a:spcPts val="1200"/>
              </a:spcAft>
            </a:pPr>
            <a:r>
              <a:rPr lang="en-US" dirty="0"/>
              <a:t>Click to edit Master subtitle style</a:t>
            </a:r>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dirty="0"/>
              <a:t>Edit Master text styles</a:t>
            </a:r>
          </a:p>
          <a:p>
            <a:pPr lvl="1"/>
            <a:r>
              <a:rPr lang="en-US" dirty="0"/>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a:xfrm>
            <a:off x="604433" y="430972"/>
            <a:ext cx="10983131" cy="744921"/>
          </a:xfrm>
        </p:spPr>
        <p:txBody>
          <a:bodyPr/>
          <a:lstStyle/>
          <a:p>
            <a:r>
              <a:rPr lang="en-US" dirty="0"/>
              <a:t>Click to edit Master title style</a:t>
            </a:r>
          </a:p>
        </p:txBody>
      </p:sp>
      <p:sp>
        <p:nvSpPr>
          <p:cNvPr id="2" name="TextBox 1">
            <a:extLst>
              <a:ext uri="{FF2B5EF4-FFF2-40B4-BE49-F238E27FC236}">
                <a16:creationId xmlns:a16="http://schemas.microsoft.com/office/drawing/2014/main" id="{3EC14152-9237-CC45-A856-04B6F6DB3E96}"/>
              </a:ext>
            </a:extLst>
          </p:cNvPr>
          <p:cNvSpPr txBox="1"/>
          <p:nvPr userDrawn="1"/>
        </p:nvSpPr>
        <p:spPr>
          <a:xfrm>
            <a:off x="892629" y="1197429"/>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280BC9F-82E5-BF48-B6AE-1E6F58E34324}"/>
              </a:ext>
            </a:extLst>
          </p:cNvPr>
          <p:cNvSpPr txBox="1"/>
          <p:nvPr userDrawn="1"/>
        </p:nvSpPr>
        <p:spPr>
          <a:xfrm>
            <a:off x="2416629" y="1240971"/>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15AD1F6-79CD-9940-8887-5F3CD3A03F98}"/>
              </a:ext>
            </a:extLst>
          </p:cNvPr>
          <p:cNvSpPr txBox="1"/>
          <p:nvPr userDrawn="1"/>
        </p:nvSpPr>
        <p:spPr>
          <a:xfrm>
            <a:off x="5538651" y="1227909"/>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034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a:xfrm>
            <a:off x="604433" y="317999"/>
            <a:ext cx="10983132" cy="747763"/>
          </a:xfrm>
        </p:spPr>
        <p:txBody>
          <a:bodyPr/>
          <a:lstStyle/>
          <a:p>
            <a:r>
              <a:rPr lang="en-US" dirty="0"/>
              <a:t>Click to edit Master title style</a:t>
            </a:r>
          </a:p>
        </p:txBody>
      </p:sp>
    </p:spTree>
    <p:extLst>
      <p:ext uri="{BB962C8B-B14F-4D97-AF65-F5344CB8AC3E}">
        <p14:creationId xmlns:p14="http://schemas.microsoft.com/office/powerpoint/2010/main" val="14046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a:xfrm>
            <a:off x="604434" y="243354"/>
            <a:ext cx="10983132" cy="747763"/>
          </a:xfrm>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E3A82B"/>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a:xfrm>
            <a:off x="604434" y="380539"/>
            <a:ext cx="10983132" cy="747763"/>
          </a:xfrm>
        </p:spPr>
        <p:txBody>
          <a:bodyPr/>
          <a:lstStyle/>
          <a:p>
            <a:r>
              <a:rPr lang="en-US" dirty="0"/>
              <a:t>Click to edit Master title style</a:t>
            </a:r>
          </a:p>
        </p:txBody>
      </p:sp>
    </p:spTree>
    <p:extLst>
      <p:ext uri="{BB962C8B-B14F-4D97-AF65-F5344CB8AC3E}">
        <p14:creationId xmlns:p14="http://schemas.microsoft.com/office/powerpoint/2010/main" val="31481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4475" y="11514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a:xfrm>
            <a:off x="703288" y="308585"/>
            <a:ext cx="10983132" cy="747763"/>
          </a:xfrm>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4B048-644B-E043-936F-CEF500262B90}"/>
              </a:ext>
            </a:extLst>
          </p:cNvPr>
          <p:cNvSpPr txBox="1"/>
          <p:nvPr userDrawn="1"/>
        </p:nvSpPr>
        <p:spPr>
          <a:xfrm>
            <a:off x="1724297" y="1214846"/>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7667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4/17/2019</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dirty="0"/>
              <a:t>Impact of Quality Matters Professional Development on Course Design and Student Evaluations</a:t>
            </a:r>
          </a:p>
        </p:txBody>
      </p:sp>
      <p:sp>
        <p:nvSpPr>
          <p:cNvPr id="6" name="Subtitle 5"/>
          <p:cNvSpPr>
            <a:spLocks noGrp="1"/>
          </p:cNvSpPr>
          <p:nvPr>
            <p:ph type="subTitle" idx="1"/>
          </p:nvPr>
        </p:nvSpPr>
        <p:spPr>
          <a:xfrm>
            <a:off x="1524000" y="4773929"/>
            <a:ext cx="9144000" cy="589181"/>
          </a:xfrm>
        </p:spPr>
        <p:txBody>
          <a:bodyPr/>
          <a:lstStyle/>
          <a:p>
            <a:r>
              <a:rPr lang="en-US" dirty="0"/>
              <a:t>Dr. Sheri </a:t>
            </a:r>
            <a:r>
              <a:rPr lang="en-US" dirty="0" smtClean="0"/>
              <a:t>Conklin; Erika Hanson, Ginu Easow &amp; Zach Morgan</a:t>
            </a:r>
          </a:p>
        </p:txBody>
      </p:sp>
      <p:pic>
        <p:nvPicPr>
          <p:cNvPr id="4" name="Picture 3"/>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5445303"/>
            <a:ext cx="2770598" cy="831179"/>
          </a:xfrm>
          <a:prstGeom prst="rect">
            <a:avLst/>
          </a:prstGeom>
        </p:spPr>
      </p:pic>
    </p:spTree>
    <p:extLst>
      <p:ext uri="{BB962C8B-B14F-4D97-AF65-F5344CB8AC3E}">
        <p14:creationId xmlns:p14="http://schemas.microsoft.com/office/powerpoint/2010/main" val="299758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E622-B204-4BAA-A73B-2ED70B230E0F}"/>
              </a:ext>
            </a:extLst>
          </p:cNvPr>
          <p:cNvSpPr>
            <a:spLocks noGrp="1"/>
          </p:cNvSpPr>
          <p:nvPr>
            <p:ph type="title"/>
          </p:nvPr>
        </p:nvSpPr>
        <p:spPr/>
        <p:txBody>
          <a:bodyPr>
            <a:normAutofit/>
          </a:bodyPr>
          <a:lstStyle/>
          <a:p>
            <a:pPr algn="ctr"/>
            <a:r>
              <a:rPr lang="en-US" sz="3600" dirty="0" smtClean="0">
                <a:solidFill>
                  <a:srgbClr val="E7E6E6">
                    <a:lumMod val="25000"/>
                  </a:srgbClr>
                </a:solidFill>
                <a:latin typeface="Segoe UI Light" panose="020B0502040204020203" pitchFamily="34" charset="0"/>
                <a:cs typeface="Segoe UI Light" panose="020B0502040204020203" pitchFamily="34" charset="0"/>
              </a:rPr>
              <a:t>Exploratory Case Study</a:t>
            </a:r>
            <a:endParaRPr lang="en-US" sz="3600" dirty="0"/>
          </a:p>
        </p:txBody>
      </p:sp>
      <p:sp>
        <p:nvSpPr>
          <p:cNvPr id="6" name="Content Placeholder 7" descr="PowerPoint allows you to import a variety of popular 3D model formats. &#10;So no matter your workflows outside of PowerPoint, you should be able to find a suitable solution to make your 3D models portable and presentable to virtually anyone, anywhere and on any device (with just a few quick modifications)">
            <a:extLst>
              <a:ext uri="{FF2B5EF4-FFF2-40B4-BE49-F238E27FC236}">
                <a16:creationId xmlns:a16="http://schemas.microsoft.com/office/drawing/2014/main" id="{9908A373-FC7C-4282-8736-3682F263411C}"/>
              </a:ext>
            </a:extLst>
          </p:cNvPr>
          <p:cNvSpPr txBox="1">
            <a:spLocks/>
          </p:cNvSpPr>
          <p:nvPr/>
        </p:nvSpPr>
        <p:spPr>
          <a:xfrm>
            <a:off x="533459" y="1485933"/>
            <a:ext cx="4321175" cy="191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DA5D818A-6772-4140-9BA1-3E5C4AC85004}"/>
              </a:ext>
              <a:ext uri="{C183D7F6-B498-43B3-948B-1728B52AA6E4}">
                <adec:decorative xmlns:adec="http://schemas.microsoft.com/office/drawing/2017/decorative" xmlns="" val="1"/>
              </a:ext>
            </a:extLst>
          </p:cNvPr>
          <p:cNvSpPr/>
          <p:nvPr/>
        </p:nvSpPr>
        <p:spPr>
          <a:xfrm rot="16200000">
            <a:off x="10017084" y="1839905"/>
            <a:ext cx="1866468" cy="894830"/>
          </a:xfrm>
          <a:prstGeom prst="rect">
            <a:avLst/>
          </a:prstGeom>
          <a:gradFill flip="none" rotWithShape="1">
            <a:gsLst>
              <a:gs pos="0">
                <a:srgbClr val="F5F5F5">
                  <a:alpha val="0"/>
                </a:srgbClr>
              </a:gs>
              <a:gs pos="100000">
                <a:srgbClr val="F5F5F5"/>
              </a:gs>
              <a:gs pos="58000">
                <a:srgbClr val="F5F5F5">
                  <a:alpha val="8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7" name="Rectangle 6"/>
          <p:cNvSpPr/>
          <p:nvPr/>
        </p:nvSpPr>
        <p:spPr>
          <a:xfrm>
            <a:off x="2174989" y="1608657"/>
            <a:ext cx="8001002" cy="4563174"/>
          </a:xfrm>
          <a:prstGeom prst="rect">
            <a:avLst/>
          </a:prstGeom>
          <a:solidFill>
            <a:srgbClr val="E3A8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61851" y="2457532"/>
            <a:ext cx="7227277" cy="31564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38414" y="1790646"/>
            <a:ext cx="6869168" cy="484897"/>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400" dirty="0">
                <a:cs typeface="Segoe UI" panose="020B0502040204020203" pitchFamily="34" charset="0"/>
              </a:rPr>
              <a:t>Application of QM workshop to course design</a:t>
            </a:r>
          </a:p>
        </p:txBody>
      </p:sp>
      <p:sp>
        <p:nvSpPr>
          <p:cNvPr id="14" name="TextBox 13"/>
          <p:cNvSpPr txBox="1"/>
          <p:nvPr/>
        </p:nvSpPr>
        <p:spPr>
          <a:xfrm>
            <a:off x="5107478" y="2726048"/>
            <a:ext cx="2136022" cy="43961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400" dirty="0">
                <a:cs typeface="Segoe UI" panose="020B0502040204020203" pitchFamily="34" charset="0"/>
              </a:rPr>
              <a:t>Course design</a:t>
            </a:r>
          </a:p>
        </p:txBody>
      </p:sp>
      <p:grpSp>
        <p:nvGrpSpPr>
          <p:cNvPr id="5" name="Group 4"/>
          <p:cNvGrpSpPr/>
          <p:nvPr/>
        </p:nvGrpSpPr>
        <p:grpSpPr>
          <a:xfrm>
            <a:off x="2882549" y="3369722"/>
            <a:ext cx="1811216" cy="1885525"/>
            <a:chOff x="2882549" y="3369722"/>
            <a:chExt cx="1811216" cy="1885525"/>
          </a:xfrm>
        </p:grpSpPr>
        <p:sp>
          <p:nvSpPr>
            <p:cNvPr id="9" name="Rectangle 8"/>
            <p:cNvSpPr/>
            <p:nvPr/>
          </p:nvSpPr>
          <p:spPr>
            <a:xfrm>
              <a:off x="2882549" y="3369722"/>
              <a:ext cx="1811216" cy="1825348"/>
            </a:xfrm>
            <a:prstGeom prst="rect">
              <a:avLst/>
            </a:prstGeom>
            <a:solidFill>
              <a:srgbClr val="E3A8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ile:User font awesome.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91969" y="3742708"/>
              <a:ext cx="1512539" cy="1512539"/>
            </a:xfrm>
            <a:prstGeom prst="rect">
              <a:avLst/>
            </a:prstGeom>
          </p:spPr>
        </p:pic>
        <p:sp>
          <p:nvSpPr>
            <p:cNvPr id="4" name="TextBox 3"/>
            <p:cNvSpPr txBox="1"/>
            <p:nvPr/>
          </p:nvSpPr>
          <p:spPr>
            <a:xfrm>
              <a:off x="2887925" y="3600697"/>
              <a:ext cx="303550" cy="357631"/>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4000" dirty="0" smtClean="0">
                  <a:cs typeface="Segoe UI" panose="020B0502040204020203" pitchFamily="34" charset="0"/>
                </a:rPr>
                <a:t>1</a:t>
              </a:r>
            </a:p>
          </p:txBody>
        </p:sp>
      </p:grpSp>
      <p:grpSp>
        <p:nvGrpSpPr>
          <p:cNvPr id="20" name="Group 19"/>
          <p:cNvGrpSpPr/>
          <p:nvPr/>
        </p:nvGrpSpPr>
        <p:grpSpPr>
          <a:xfrm>
            <a:off x="5335602" y="3369722"/>
            <a:ext cx="1811216" cy="1885525"/>
            <a:chOff x="2882549" y="3369722"/>
            <a:chExt cx="1811216" cy="1885525"/>
          </a:xfrm>
        </p:grpSpPr>
        <p:sp>
          <p:nvSpPr>
            <p:cNvPr id="21" name="Rectangle 20"/>
            <p:cNvSpPr/>
            <p:nvPr/>
          </p:nvSpPr>
          <p:spPr>
            <a:xfrm>
              <a:off x="2882549" y="3369722"/>
              <a:ext cx="1811216" cy="1825348"/>
            </a:xfrm>
            <a:prstGeom prst="rect">
              <a:avLst/>
            </a:prstGeom>
            <a:solidFill>
              <a:srgbClr val="E3A8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File:User font awesome.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91969" y="3742708"/>
              <a:ext cx="1512539" cy="1512539"/>
            </a:xfrm>
            <a:prstGeom prst="rect">
              <a:avLst/>
            </a:prstGeom>
          </p:spPr>
        </p:pic>
        <p:sp>
          <p:nvSpPr>
            <p:cNvPr id="23" name="TextBox 22"/>
            <p:cNvSpPr txBox="1"/>
            <p:nvPr/>
          </p:nvSpPr>
          <p:spPr>
            <a:xfrm>
              <a:off x="2887925" y="3600697"/>
              <a:ext cx="303550" cy="357631"/>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4000" dirty="0" smtClean="0">
                  <a:cs typeface="Segoe UI" panose="020B0502040204020203" pitchFamily="34" charset="0"/>
                </a:rPr>
                <a:t>2</a:t>
              </a:r>
            </a:p>
          </p:txBody>
        </p:sp>
      </p:grpSp>
      <p:grpSp>
        <p:nvGrpSpPr>
          <p:cNvPr id="24" name="Group 23"/>
          <p:cNvGrpSpPr/>
          <p:nvPr/>
        </p:nvGrpSpPr>
        <p:grpSpPr>
          <a:xfrm>
            <a:off x="7728821" y="3339633"/>
            <a:ext cx="1811216" cy="1885525"/>
            <a:chOff x="2882549" y="3369722"/>
            <a:chExt cx="1811216" cy="1885525"/>
          </a:xfrm>
        </p:grpSpPr>
        <p:sp>
          <p:nvSpPr>
            <p:cNvPr id="25" name="Rectangle 24"/>
            <p:cNvSpPr/>
            <p:nvPr/>
          </p:nvSpPr>
          <p:spPr>
            <a:xfrm>
              <a:off x="2882549" y="3369722"/>
              <a:ext cx="1811216" cy="1825348"/>
            </a:xfrm>
            <a:prstGeom prst="rect">
              <a:avLst/>
            </a:prstGeom>
            <a:solidFill>
              <a:srgbClr val="E3A8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File:User font awesome.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91969" y="3742708"/>
              <a:ext cx="1512539" cy="1512539"/>
            </a:xfrm>
            <a:prstGeom prst="rect">
              <a:avLst/>
            </a:prstGeom>
          </p:spPr>
        </p:pic>
        <p:sp>
          <p:nvSpPr>
            <p:cNvPr id="27" name="TextBox 26"/>
            <p:cNvSpPr txBox="1"/>
            <p:nvPr/>
          </p:nvSpPr>
          <p:spPr>
            <a:xfrm>
              <a:off x="2887925" y="3600697"/>
              <a:ext cx="303550" cy="357631"/>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4000" dirty="0" smtClean="0">
                  <a:cs typeface="Segoe UI" panose="020B0502040204020203" pitchFamily="34" charset="0"/>
                </a:rPr>
                <a:t>3</a:t>
              </a:r>
            </a:p>
          </p:txBody>
        </p:sp>
      </p:grpSp>
    </p:spTree>
    <p:extLst>
      <p:ext uri="{BB962C8B-B14F-4D97-AF65-F5344CB8AC3E}">
        <p14:creationId xmlns:p14="http://schemas.microsoft.com/office/powerpoint/2010/main" val="366563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Data Collection</a:t>
            </a:r>
          </a:p>
        </p:txBody>
      </p:sp>
      <p:grpSp>
        <p:nvGrpSpPr>
          <p:cNvPr id="3" name="Group 2"/>
          <p:cNvGrpSpPr/>
          <p:nvPr/>
        </p:nvGrpSpPr>
        <p:grpSpPr>
          <a:xfrm>
            <a:off x="3769027" y="1811190"/>
            <a:ext cx="4310944" cy="3877807"/>
            <a:chOff x="4035034" y="1346948"/>
            <a:chExt cx="3570233" cy="3211518"/>
          </a:xfrm>
        </p:grpSpPr>
        <p:sp>
          <p:nvSpPr>
            <p:cNvPr id="5" name="TextBox 4"/>
            <p:cNvSpPr txBox="1"/>
            <p:nvPr/>
          </p:nvSpPr>
          <p:spPr>
            <a:xfrm>
              <a:off x="4035034" y="4069399"/>
              <a:ext cx="3570233" cy="489067"/>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800" dirty="0">
                  <a:solidFill>
                    <a:prstClr val="black">
                      <a:lumMod val="75000"/>
                      <a:lumOff val="25000"/>
                    </a:prstClr>
                  </a:solidFill>
                  <a:cs typeface="Segoe UI" panose="020B0502040204020203" pitchFamily="34" charset="0"/>
                </a:rPr>
                <a:t>Content Analysis</a:t>
              </a:r>
            </a:p>
          </p:txBody>
        </p:sp>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92729" y="1346948"/>
              <a:ext cx="3054844" cy="2698174"/>
            </a:xfrm>
            <a:prstGeom prst="rect">
              <a:avLst/>
            </a:prstGeom>
            <a:effectLst>
              <a:outerShdw blurRad="50800" dist="50800" dir="5400000" algn="ctr" rotWithShape="0">
                <a:srgbClr val="FFFFFF"/>
              </a:outerShdw>
            </a:effectLst>
          </p:spPr>
        </p:pic>
      </p:grpSp>
    </p:spTree>
    <p:extLst>
      <p:ext uri="{BB962C8B-B14F-4D97-AF65-F5344CB8AC3E}">
        <p14:creationId xmlns:p14="http://schemas.microsoft.com/office/powerpoint/2010/main" val="307510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684" y="2917622"/>
            <a:ext cx="10983131" cy="889607"/>
          </a:xfrm>
        </p:spPr>
        <p:txBody>
          <a:bodyPr>
            <a:normAutofit/>
          </a:bodyPr>
          <a:lstStyle/>
          <a:p>
            <a:pPr algn="ctr"/>
            <a:r>
              <a:rPr lang="en-US" sz="5400" dirty="0" smtClean="0"/>
              <a:t>Quick Check!</a:t>
            </a:r>
            <a:endParaRPr lang="en-US" sz="5400" dirty="0"/>
          </a:p>
        </p:txBody>
      </p:sp>
    </p:spTree>
    <p:extLst>
      <p:ext uri="{BB962C8B-B14F-4D97-AF65-F5344CB8AC3E}">
        <p14:creationId xmlns:p14="http://schemas.microsoft.com/office/powerpoint/2010/main" val="404846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63302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6650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434" y="437704"/>
            <a:ext cx="10983132" cy="747763"/>
          </a:xfrm>
        </p:spPr>
        <p:txBody>
          <a:bodyPr>
            <a:normAutofit/>
          </a:bodyPr>
          <a:lstStyle/>
          <a:p>
            <a:pPr algn="ctr"/>
            <a:r>
              <a:rPr lang="en-US" sz="3600" dirty="0"/>
              <a:t>Quality Matters Clusters</a:t>
            </a:r>
          </a:p>
        </p:txBody>
      </p:sp>
      <p:sp>
        <p:nvSpPr>
          <p:cNvPr id="6" name="Content Placeholder 2">
            <a:extLst>
              <a:ext uri="{FF2B5EF4-FFF2-40B4-BE49-F238E27FC236}">
                <a16:creationId xmlns:a16="http://schemas.microsoft.com/office/drawing/2014/main" id="{59883546-4A8E-2F44-91BC-626A14AA4D61}"/>
              </a:ext>
            </a:extLst>
          </p:cNvPr>
          <p:cNvSpPr txBox="1">
            <a:spLocks/>
          </p:cNvSpPr>
          <p:nvPr/>
        </p:nvSpPr>
        <p:spPr>
          <a:xfrm>
            <a:off x="648313" y="1527517"/>
            <a:ext cx="5022643" cy="44688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Eight QM Clusters </a:t>
            </a:r>
          </a:p>
          <a:p>
            <a:pPr marL="514350" indent="-514350">
              <a:buAutoNum type="arabicPeriod"/>
            </a:pPr>
            <a:r>
              <a:rPr lang="en-US" dirty="0"/>
              <a:t>Clarity of Purpose</a:t>
            </a:r>
          </a:p>
          <a:p>
            <a:pPr marL="514350" indent="-514350">
              <a:buAutoNum type="arabicPeriod"/>
            </a:pPr>
            <a:r>
              <a:rPr lang="en-US" dirty="0"/>
              <a:t>Ease of Use </a:t>
            </a:r>
          </a:p>
          <a:p>
            <a:pPr marL="514350" indent="-514350">
              <a:buAutoNum type="arabicPeriod"/>
            </a:pPr>
            <a:r>
              <a:rPr lang="en-US" dirty="0"/>
              <a:t>Course Alignment </a:t>
            </a:r>
          </a:p>
          <a:p>
            <a:pPr marL="514350" indent="-514350">
              <a:buAutoNum type="arabicPeriod"/>
            </a:pPr>
            <a:r>
              <a:rPr lang="en-US" dirty="0"/>
              <a:t>Learner Engagement </a:t>
            </a:r>
          </a:p>
          <a:p>
            <a:pPr marL="514350" indent="-514350">
              <a:buAutoNum type="arabicPeriod"/>
            </a:pPr>
            <a:r>
              <a:rPr lang="en-US" dirty="0"/>
              <a:t>Accessibility Standards</a:t>
            </a:r>
          </a:p>
          <a:p>
            <a:pPr marL="514350" indent="-514350">
              <a:buAutoNum type="arabicPeriod"/>
            </a:pPr>
            <a:r>
              <a:rPr lang="en-US" dirty="0"/>
              <a:t>Knowledge Acquisition </a:t>
            </a:r>
          </a:p>
          <a:p>
            <a:pPr marL="514350" indent="-514350">
              <a:buAutoNum type="arabicPeriod"/>
            </a:pPr>
            <a:r>
              <a:rPr lang="en-US" dirty="0"/>
              <a:t>Compliance</a:t>
            </a:r>
          </a:p>
          <a:p>
            <a:pPr marL="514350" indent="-514350">
              <a:buAutoNum type="arabicPeriod"/>
            </a:pPr>
            <a:r>
              <a:rPr lang="en-US" dirty="0"/>
              <a:t>Learner Support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493" y="1507068"/>
            <a:ext cx="3703328" cy="3343663"/>
          </a:xfrm>
          <a:prstGeom prst="rect">
            <a:avLst/>
          </a:prstGeom>
        </p:spPr>
      </p:pic>
      <p:sp>
        <p:nvSpPr>
          <p:cNvPr id="2" name="TextBox 1"/>
          <p:cNvSpPr txBox="1"/>
          <p:nvPr/>
        </p:nvSpPr>
        <p:spPr>
          <a:xfrm>
            <a:off x="604434" y="5996354"/>
            <a:ext cx="10133045" cy="544405"/>
          </a:xfrm>
          <a:prstGeom prst="rect">
            <a:avLst/>
          </a:prstGeom>
        </p:spPr>
        <p:txBody>
          <a:bodyPr vert="horz" wrap="square" lIns="91440" tIns="45720" rIns="91440" bIns="45720" rtlCol="0">
            <a:noAutofit/>
          </a:bodyPr>
          <a:lstStyle/>
          <a:p>
            <a:pPr>
              <a:lnSpc>
                <a:spcPts val="1800"/>
              </a:lnSpc>
              <a:spcAft>
                <a:spcPts val="600"/>
              </a:spcAft>
            </a:pPr>
            <a:r>
              <a:rPr lang="en-US" sz="1200" dirty="0" err="1"/>
              <a:t>Legon</a:t>
            </a:r>
            <a:r>
              <a:rPr lang="en-US" sz="1200" dirty="0"/>
              <a:t>, R. (2015). Measuring the impact of the Quality Matters Rubric: A discussion of possibilities. </a:t>
            </a:r>
            <a:r>
              <a:rPr lang="en-US" sz="1200" i="1" dirty="0"/>
              <a:t>American Journal of Distance Education, 29</a:t>
            </a:r>
            <a:r>
              <a:rPr lang="en-US" sz="1200" dirty="0"/>
              <a:t>(3), 166-173.</a:t>
            </a:r>
          </a:p>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180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7740" y="427192"/>
            <a:ext cx="10983132" cy="747763"/>
          </a:xfrm>
        </p:spPr>
        <p:txBody>
          <a:bodyPr>
            <a:normAutofit/>
          </a:bodyPr>
          <a:lstStyle/>
          <a:p>
            <a:pPr algn="ctr"/>
            <a:r>
              <a:rPr lang="en-US" sz="3600" dirty="0"/>
              <a:t>Quality Matters Clusters</a:t>
            </a:r>
          </a:p>
        </p:txBody>
      </p:sp>
      <p:sp>
        <p:nvSpPr>
          <p:cNvPr id="3" name="Content Placeholder 2"/>
          <p:cNvSpPr>
            <a:spLocks noGrp="1"/>
          </p:cNvSpPr>
          <p:nvPr>
            <p:ph idx="4294967295"/>
          </p:nvPr>
        </p:nvSpPr>
        <p:spPr>
          <a:xfrm>
            <a:off x="697740" y="1627188"/>
            <a:ext cx="5813425" cy="4670425"/>
          </a:xfrm>
        </p:spPr>
        <p:txBody>
          <a:bodyPr>
            <a:normAutofit/>
          </a:bodyPr>
          <a:lstStyle/>
          <a:p>
            <a:pPr marL="0" indent="0">
              <a:buNone/>
            </a:pPr>
            <a:r>
              <a:rPr lang="en-US" b="1" dirty="0"/>
              <a:t>Learner Support QM Specific Standards</a:t>
            </a:r>
          </a:p>
          <a:p>
            <a:pPr marL="0" indent="0">
              <a:buNone/>
            </a:pPr>
            <a:endParaRPr lang="en-US" b="1" dirty="0"/>
          </a:p>
          <a:p>
            <a:pPr marL="0" indent="0">
              <a:buNone/>
            </a:pPr>
            <a:r>
              <a:rPr lang="en-US" sz="2400" dirty="0"/>
              <a:t>1.8	Self-introduction</a:t>
            </a:r>
          </a:p>
          <a:p>
            <a:pPr marL="0" indent="0">
              <a:buNone/>
            </a:pPr>
            <a:r>
              <a:rPr lang="en-US" sz="2400" dirty="0"/>
              <a:t>1.9	Learner introduction	</a:t>
            </a:r>
          </a:p>
          <a:p>
            <a:pPr marL="0" indent="0">
              <a:buNone/>
            </a:pPr>
            <a:r>
              <a:rPr lang="en-US" sz="2400" dirty="0"/>
              <a:t>3.5	Opportunity to track progress</a:t>
            </a:r>
          </a:p>
          <a:p>
            <a:pPr marL="0" indent="0">
              <a:buNone/>
            </a:pPr>
            <a:r>
              <a:rPr lang="en-US" sz="2400" dirty="0"/>
              <a:t>5.2	Active learning</a:t>
            </a:r>
          </a:p>
          <a:p>
            <a:pPr marL="0" indent="0">
              <a:buNone/>
            </a:pPr>
            <a:r>
              <a:rPr lang="en-US" sz="2400" dirty="0"/>
              <a:t>6.2	Tools promote engagement</a:t>
            </a:r>
          </a:p>
          <a:p>
            <a:pPr marL="0" indent="0">
              <a:buNone/>
            </a:pPr>
            <a:r>
              <a:rPr lang="en-US" sz="2400" dirty="0"/>
              <a:t>6.3	Variety of technology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493" y="1507068"/>
            <a:ext cx="3703328" cy="3343663"/>
          </a:xfrm>
          <a:prstGeom prst="rect">
            <a:avLst/>
          </a:prstGeom>
        </p:spPr>
      </p:pic>
    </p:spTree>
    <p:extLst>
      <p:ext uri="{BB962C8B-B14F-4D97-AF65-F5344CB8AC3E}">
        <p14:creationId xmlns:p14="http://schemas.microsoft.com/office/powerpoint/2010/main" val="10177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Cluster Index</a:t>
            </a:r>
            <a:endParaRPr lang="en-US" sz="3600" dirty="0"/>
          </a:p>
        </p:txBody>
      </p:sp>
      <p:grpSp>
        <p:nvGrpSpPr>
          <p:cNvPr id="8" name="Group 7"/>
          <p:cNvGrpSpPr/>
          <p:nvPr/>
        </p:nvGrpSpPr>
        <p:grpSpPr>
          <a:xfrm>
            <a:off x="604435" y="2327563"/>
            <a:ext cx="11116510" cy="2887557"/>
            <a:chOff x="604435" y="2327563"/>
            <a:chExt cx="11116510" cy="2887557"/>
          </a:xfrm>
        </p:grpSpPr>
        <p:sp>
          <p:nvSpPr>
            <p:cNvPr id="6" name="Rectangle 5"/>
            <p:cNvSpPr/>
            <p:nvPr/>
          </p:nvSpPr>
          <p:spPr>
            <a:xfrm>
              <a:off x="604435" y="2327563"/>
              <a:ext cx="10983132" cy="2350183"/>
            </a:xfrm>
            <a:prstGeom prst="rect">
              <a:avLst/>
            </a:prstGeom>
            <a:solidFill>
              <a:srgbClr val="5E5E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7898" y="2906796"/>
              <a:ext cx="10873047" cy="2308324"/>
            </a:xfrm>
            <a:prstGeom prst="rect">
              <a:avLst/>
            </a:prstGeom>
            <a:solidFill>
              <a:srgbClr val="FAAB1A"/>
            </a:solidFill>
          </p:spPr>
          <p:txBody>
            <a:bodyPr wrap="square" rtlCol="0" anchor="ctr">
              <a:spAutoFit/>
            </a:bodyPr>
            <a:lstStyle/>
            <a:p>
              <a:pPr algn="ctr"/>
              <a:endParaRPr lang="en-US" sz="3600" b="1" dirty="0" smtClean="0">
                <a:solidFill>
                  <a:srgbClr val="5F5F5F"/>
                </a:solidFill>
                <a:cs typeface="Arial" panose="020B0604020202020204" pitchFamily="34" charset="0"/>
              </a:endParaRPr>
            </a:p>
            <a:p>
              <a:pPr algn="ctr"/>
              <a:r>
                <a:rPr lang="en-US" sz="3600" b="1" dirty="0" smtClean="0">
                  <a:cs typeface="Arial" panose="020B0604020202020204" pitchFamily="34" charset="0"/>
                </a:rPr>
                <a:t>Cluster Index</a:t>
              </a:r>
              <a:r>
                <a:rPr lang="en-US" sz="3600" dirty="0" smtClean="0">
                  <a:cs typeface="Arial" panose="020B0604020202020204" pitchFamily="34" charset="0"/>
                </a:rPr>
                <a:t>=Initial Cluster Score ÷ Cluster Score Post Revision</a:t>
              </a:r>
            </a:p>
            <a:p>
              <a:endParaRPr lang="en-US" sz="3600" b="1" dirty="0">
                <a:solidFill>
                  <a:srgbClr val="5F5F5F"/>
                </a:solidFill>
                <a:cs typeface="Arial" panose="020B0604020202020204" pitchFamily="34" charset="0"/>
              </a:endParaRPr>
            </a:p>
          </p:txBody>
        </p:sp>
      </p:grpSp>
    </p:spTree>
    <p:extLst>
      <p:ext uri="{BB962C8B-B14F-4D97-AF65-F5344CB8AC3E}">
        <p14:creationId xmlns:p14="http://schemas.microsoft.com/office/powerpoint/2010/main" val="33736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Data Collection</a:t>
            </a:r>
          </a:p>
        </p:txBody>
      </p:sp>
      <p:grpSp>
        <p:nvGrpSpPr>
          <p:cNvPr id="4" name="Group 3"/>
          <p:cNvGrpSpPr/>
          <p:nvPr/>
        </p:nvGrpSpPr>
        <p:grpSpPr>
          <a:xfrm>
            <a:off x="204260" y="3981712"/>
            <a:ext cx="3303711" cy="2559943"/>
            <a:chOff x="204260" y="3981712"/>
            <a:chExt cx="3303711" cy="2559943"/>
          </a:xfrm>
        </p:grpSpPr>
        <p:sp>
          <p:nvSpPr>
            <p:cNvPr id="7" name="TextBox 6"/>
            <p:cNvSpPr txBox="1"/>
            <p:nvPr/>
          </p:nvSpPr>
          <p:spPr>
            <a:xfrm>
              <a:off x="204260" y="6083501"/>
              <a:ext cx="3303711" cy="458154"/>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800" dirty="0">
                  <a:solidFill>
                    <a:prstClr val="black">
                      <a:lumMod val="75000"/>
                      <a:lumOff val="25000"/>
                    </a:prstClr>
                  </a:solidFill>
                  <a:cs typeface="Segoe UI" panose="020B0502040204020203" pitchFamily="34" charset="0"/>
                </a:rPr>
                <a:t>Instructor interviews</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434" y="3981712"/>
              <a:ext cx="2764921" cy="2101789"/>
            </a:xfrm>
            <a:prstGeom prst="rect">
              <a:avLst/>
            </a:prstGeom>
          </p:spPr>
        </p:pic>
      </p:grpSp>
      <p:grpSp>
        <p:nvGrpSpPr>
          <p:cNvPr id="3" name="Group 2"/>
          <p:cNvGrpSpPr/>
          <p:nvPr/>
        </p:nvGrpSpPr>
        <p:grpSpPr>
          <a:xfrm>
            <a:off x="4035034" y="1346948"/>
            <a:ext cx="3570233" cy="3211518"/>
            <a:chOff x="4035034" y="1346948"/>
            <a:chExt cx="3570233" cy="3211518"/>
          </a:xfrm>
        </p:grpSpPr>
        <p:sp>
          <p:nvSpPr>
            <p:cNvPr id="5" name="TextBox 4"/>
            <p:cNvSpPr txBox="1"/>
            <p:nvPr/>
          </p:nvSpPr>
          <p:spPr>
            <a:xfrm>
              <a:off x="4035034" y="4069399"/>
              <a:ext cx="3570233" cy="489067"/>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800" dirty="0">
                  <a:solidFill>
                    <a:prstClr val="black">
                      <a:lumMod val="75000"/>
                      <a:lumOff val="25000"/>
                    </a:prstClr>
                  </a:solidFill>
                  <a:cs typeface="Segoe UI" panose="020B0502040204020203" pitchFamily="34" charset="0"/>
                </a:rPr>
                <a:t>Content Analysis</a:t>
              </a:r>
            </a:p>
          </p:txBody>
        </p:sp>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92729" y="1346948"/>
              <a:ext cx="3054844" cy="2698174"/>
            </a:xfrm>
            <a:prstGeom prst="rect">
              <a:avLst/>
            </a:prstGeom>
            <a:effectLst>
              <a:outerShdw blurRad="50800" dist="50800" dir="5400000" algn="ctr" rotWithShape="0">
                <a:srgbClr val="FFFFFF"/>
              </a:outerShdw>
            </a:effectLst>
          </p:spPr>
        </p:pic>
      </p:grpSp>
      <p:grpSp>
        <p:nvGrpSpPr>
          <p:cNvPr id="6" name="Group 5"/>
          <p:cNvGrpSpPr/>
          <p:nvPr/>
        </p:nvGrpSpPr>
        <p:grpSpPr>
          <a:xfrm>
            <a:off x="8505437" y="3786661"/>
            <a:ext cx="3082129" cy="2785906"/>
            <a:chOff x="8505437" y="3786661"/>
            <a:chExt cx="3082129" cy="2785906"/>
          </a:xfrm>
        </p:grpSpPr>
        <p:sp>
          <p:nvSpPr>
            <p:cNvPr id="9" name="TextBox 8"/>
            <p:cNvSpPr txBox="1"/>
            <p:nvPr/>
          </p:nvSpPr>
          <p:spPr>
            <a:xfrm>
              <a:off x="8505437" y="6083500"/>
              <a:ext cx="3082129" cy="489067"/>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800" dirty="0">
                  <a:solidFill>
                    <a:prstClr val="black">
                      <a:lumMod val="75000"/>
                      <a:lumOff val="25000"/>
                    </a:prstClr>
                  </a:solidFill>
                  <a:cs typeface="Segoe UI" panose="020B0502040204020203" pitchFamily="34" charset="0"/>
                </a:rPr>
                <a:t>Student Evaluations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218" y="3786661"/>
              <a:ext cx="2220091" cy="2296839"/>
            </a:xfrm>
            <a:prstGeom prst="rect">
              <a:avLst/>
            </a:prstGeom>
          </p:spPr>
        </p:pic>
      </p:grpSp>
    </p:spTree>
    <p:extLst>
      <p:ext uri="{BB962C8B-B14F-4D97-AF65-F5344CB8AC3E}">
        <p14:creationId xmlns:p14="http://schemas.microsoft.com/office/powerpoint/2010/main" val="42593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t>QM Clusters and Student Evaluations</a:t>
            </a:r>
          </a:p>
        </p:txBody>
      </p:sp>
      <p:sp>
        <p:nvSpPr>
          <p:cNvPr id="5" name="Content Placeholder 2"/>
          <p:cNvSpPr>
            <a:spLocks noGrp="1"/>
          </p:cNvSpPr>
          <p:nvPr>
            <p:ph idx="4294967295"/>
          </p:nvPr>
        </p:nvSpPr>
        <p:spPr>
          <a:xfrm>
            <a:off x="448887" y="1490077"/>
            <a:ext cx="5449888" cy="4765675"/>
          </a:xfrm>
        </p:spPr>
        <p:txBody>
          <a:bodyPr>
            <a:normAutofit fontScale="77500" lnSpcReduction="20000"/>
          </a:bodyPr>
          <a:lstStyle/>
          <a:p>
            <a:pPr marL="0" indent="0">
              <a:buNone/>
            </a:pPr>
            <a:r>
              <a:rPr lang="en-US" sz="4200" b="1" dirty="0"/>
              <a:t>Learner Support Student Evaluation Crosswalk</a:t>
            </a:r>
          </a:p>
          <a:p>
            <a:pPr marL="0" indent="0">
              <a:buNone/>
            </a:pPr>
            <a:endParaRPr lang="en-US" b="1" dirty="0"/>
          </a:p>
          <a:p>
            <a:pPr marL="0" indent="0">
              <a:buNone/>
            </a:pPr>
            <a:endParaRPr lang="en-US" b="1" dirty="0"/>
          </a:p>
          <a:p>
            <a:pPr marL="0" indent="0">
              <a:buNone/>
            </a:pPr>
            <a:r>
              <a:rPr lang="en-US" sz="3600" dirty="0"/>
              <a:t>Q1 	Found ways to help students answer questions</a:t>
            </a:r>
          </a:p>
          <a:p>
            <a:pPr marL="0" indent="0">
              <a:buNone/>
            </a:pPr>
            <a:r>
              <a:rPr lang="en-US" sz="3600" dirty="0"/>
              <a:t>Q9	Encouraged use of multiple resources</a:t>
            </a:r>
          </a:p>
          <a:p>
            <a:pPr marL="0" indent="0">
              <a:buNone/>
            </a:pPr>
            <a:r>
              <a:rPr lang="en-US" sz="3600" dirty="0"/>
              <a:t>Q20	Encouraged student-instructor interaction</a:t>
            </a:r>
          </a:p>
          <a:p>
            <a:pPr marL="0" indent="0">
              <a:buNone/>
            </a:pPr>
            <a:endParaRPr lang="en-US" sz="3400" dirty="0"/>
          </a:p>
          <a:p>
            <a:pPr marL="0" indent="0">
              <a:buNone/>
            </a:pPr>
            <a:r>
              <a:rPr lang="en-US" dirty="0"/>
              <a:t/>
            </a:r>
            <a:br>
              <a:rPr lang="en-US" dirty="0"/>
            </a:br>
            <a:endParaRPr lang="en-US" dirty="0"/>
          </a:p>
        </p:txBody>
      </p:sp>
      <p:sp>
        <p:nvSpPr>
          <p:cNvPr id="6" name="Content Placeholder 2"/>
          <p:cNvSpPr txBox="1">
            <a:spLocks/>
          </p:cNvSpPr>
          <p:nvPr/>
        </p:nvSpPr>
        <p:spPr>
          <a:xfrm>
            <a:off x="6485567" y="1356377"/>
            <a:ext cx="5451133" cy="4766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Alignment Student Evaluation Crosswalk</a:t>
            </a:r>
          </a:p>
          <a:p>
            <a:pPr marL="0" indent="0">
              <a:buFont typeface="Arial" panose="020B0604020202020204" pitchFamily="34" charset="0"/>
              <a:buNone/>
            </a:pPr>
            <a:endParaRPr lang="en-US" b="1" dirty="0"/>
          </a:p>
          <a:p>
            <a:pPr marL="0" indent="0">
              <a:buFont typeface="Arial" panose="020B0604020202020204" pitchFamily="34" charset="0"/>
              <a:buNone/>
            </a:pPr>
            <a:r>
              <a:rPr lang="en-US" dirty="0"/>
              <a:t>Q6	Made it clear how each topic fit into the course</a:t>
            </a:r>
          </a:p>
          <a:p>
            <a:pPr marL="0" indent="0">
              <a:buFont typeface="Arial" panose="020B0604020202020204" pitchFamily="34" charset="0"/>
              <a:buNone/>
            </a:pPr>
            <a:r>
              <a:rPr lang="en-US" dirty="0"/>
              <a:t>Q10	Explained course material clearly and concisely</a:t>
            </a:r>
          </a:p>
          <a:p>
            <a:pPr marL="0" indent="0">
              <a:buFont typeface="Arial" panose="020B0604020202020204" pitchFamily="34" charset="0"/>
              <a:buNone/>
            </a:pPr>
            <a:r>
              <a:rPr lang="en-US" dirty="0"/>
              <a:t/>
            </a:r>
            <a:br>
              <a:rPr lang="en-US" dirty="0"/>
            </a:br>
            <a:endParaRPr lang="en-US" dirty="0"/>
          </a:p>
        </p:txBody>
      </p:sp>
    </p:spTree>
    <p:extLst>
      <p:ext uri="{BB962C8B-B14F-4D97-AF65-F5344CB8AC3E}">
        <p14:creationId xmlns:p14="http://schemas.microsoft.com/office/powerpoint/2010/main" val="4076606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684" y="2917622"/>
            <a:ext cx="10983131" cy="889607"/>
          </a:xfrm>
        </p:spPr>
        <p:txBody>
          <a:bodyPr>
            <a:normAutofit/>
          </a:bodyPr>
          <a:lstStyle/>
          <a:p>
            <a:pPr algn="ctr"/>
            <a:r>
              <a:rPr lang="en-US" sz="5400" dirty="0" smtClean="0"/>
              <a:t>Quick Check!</a:t>
            </a:r>
            <a:endParaRPr lang="en-US" sz="5400" dirty="0"/>
          </a:p>
        </p:txBody>
      </p:sp>
    </p:spTree>
    <p:extLst>
      <p:ext uri="{BB962C8B-B14F-4D97-AF65-F5344CB8AC3E}">
        <p14:creationId xmlns:p14="http://schemas.microsoft.com/office/powerpoint/2010/main" val="26397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1A7-F42F-664E-8F17-8FD7706C2593}"/>
              </a:ext>
            </a:extLst>
          </p:cNvPr>
          <p:cNvSpPr>
            <a:spLocks noGrp="1"/>
          </p:cNvSpPr>
          <p:nvPr>
            <p:ph type="ctrTitle"/>
          </p:nvPr>
        </p:nvSpPr>
        <p:spPr>
          <a:xfrm>
            <a:off x="3939396" y="2888052"/>
            <a:ext cx="4572000" cy="1081896"/>
          </a:xfrm>
        </p:spPr>
        <p:txBody>
          <a:bodyPr/>
          <a:lstStyle/>
          <a:p>
            <a:pPr algn="ctr"/>
            <a:r>
              <a:rPr lang="en-US" dirty="0"/>
              <a:t>Limitations</a:t>
            </a:r>
          </a:p>
        </p:txBody>
      </p:sp>
    </p:spTree>
    <p:extLst>
      <p:ext uri="{BB962C8B-B14F-4D97-AF65-F5344CB8AC3E}">
        <p14:creationId xmlns:p14="http://schemas.microsoft.com/office/powerpoint/2010/main" val="3335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25BF62D-4DD1-AA45-9C0E-0264A785A8B8}"/>
              </a:ext>
            </a:extLst>
          </p:cNvPr>
          <p:cNvSpPr>
            <a:spLocks noGrp="1"/>
          </p:cNvSpPr>
          <p:nvPr>
            <p:ph idx="1"/>
          </p:nvPr>
        </p:nvSpPr>
        <p:spPr/>
        <p:txBody>
          <a:bodyPr>
            <a:normAutofit/>
          </a:bodyPr>
          <a:lstStyle/>
          <a:p>
            <a:pPr>
              <a:buNone/>
            </a:pPr>
            <a:r>
              <a:rPr lang="en-US" sz="2800" dirty="0" smtClean="0"/>
              <a:t>Exploratory </a:t>
            </a:r>
            <a:r>
              <a:rPr lang="en-US" sz="2800" dirty="0"/>
              <a:t>case study</a:t>
            </a:r>
          </a:p>
          <a:p>
            <a:pPr>
              <a:buNone/>
            </a:pPr>
            <a:r>
              <a:rPr lang="en-US" sz="2800" dirty="0"/>
              <a:t>S</a:t>
            </a:r>
            <a:r>
              <a:rPr lang="en-US" sz="2800" dirty="0" smtClean="0"/>
              <a:t>mall </a:t>
            </a:r>
            <a:r>
              <a:rPr lang="en-US" sz="2800" dirty="0"/>
              <a:t>sample</a:t>
            </a:r>
          </a:p>
          <a:p>
            <a:pPr>
              <a:buNone/>
            </a:pPr>
            <a:r>
              <a:rPr lang="en-US" sz="2800" dirty="0" smtClean="0"/>
              <a:t>Variation </a:t>
            </a:r>
            <a:r>
              <a:rPr lang="en-US" sz="2800" dirty="0"/>
              <a:t>in student evaluation response rate</a:t>
            </a:r>
          </a:p>
          <a:p>
            <a:pPr>
              <a:buNone/>
            </a:pPr>
            <a:r>
              <a:rPr lang="en-US" sz="2800" dirty="0" smtClean="0"/>
              <a:t>Natural </a:t>
            </a:r>
            <a:r>
              <a:rPr lang="en-US" sz="2800" dirty="0"/>
              <a:t>disaster</a:t>
            </a:r>
          </a:p>
          <a:p>
            <a:pPr>
              <a:buNone/>
            </a:pPr>
            <a:r>
              <a:rPr lang="en-US" sz="2800" dirty="0" smtClean="0"/>
              <a:t>Update </a:t>
            </a:r>
            <a:r>
              <a:rPr lang="en-US" sz="2800" dirty="0"/>
              <a:t>from 5</a:t>
            </a:r>
            <a:r>
              <a:rPr lang="en-US" sz="2800" baseline="30000" dirty="0"/>
              <a:t>th</a:t>
            </a:r>
            <a:r>
              <a:rPr lang="en-US" sz="2800" dirty="0"/>
              <a:t> to 6</a:t>
            </a:r>
            <a:r>
              <a:rPr lang="en-US" sz="2800" baseline="30000" dirty="0"/>
              <a:t>th</a:t>
            </a:r>
            <a:r>
              <a:rPr lang="en-US" sz="2800" dirty="0"/>
              <a:t> edition of QM rubric</a:t>
            </a:r>
          </a:p>
          <a:p>
            <a:pPr>
              <a:buNone/>
            </a:pPr>
            <a:r>
              <a:rPr lang="en-US" sz="2800" dirty="0" smtClean="0"/>
              <a:t>Student </a:t>
            </a:r>
            <a:r>
              <a:rPr lang="en-US" sz="2800" dirty="0"/>
              <a:t>evaluation classification to QM clusters</a:t>
            </a:r>
          </a:p>
        </p:txBody>
      </p:sp>
      <p:sp>
        <p:nvSpPr>
          <p:cNvPr id="3" name="Title 2">
            <a:extLst>
              <a:ext uri="{FF2B5EF4-FFF2-40B4-BE49-F238E27FC236}">
                <a16:creationId xmlns:a16="http://schemas.microsoft.com/office/drawing/2014/main" id="{C440AD09-625B-A24C-93B4-9493D4F5D421}"/>
              </a:ext>
            </a:extLst>
          </p:cNvPr>
          <p:cNvSpPr>
            <a:spLocks noGrp="1"/>
          </p:cNvSpPr>
          <p:nvPr>
            <p:ph type="title"/>
          </p:nvPr>
        </p:nvSpPr>
        <p:spPr/>
        <p:txBody>
          <a:bodyPr/>
          <a:lstStyle/>
          <a:p>
            <a:pPr algn="ctr"/>
            <a:r>
              <a:rPr lang="en-US" sz="3600" dirty="0"/>
              <a:t>Limitations</a:t>
            </a:r>
          </a:p>
        </p:txBody>
      </p:sp>
    </p:spTree>
    <p:extLst>
      <p:ext uri="{BB962C8B-B14F-4D97-AF65-F5344CB8AC3E}">
        <p14:creationId xmlns:p14="http://schemas.microsoft.com/office/powerpoint/2010/main" val="380188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1A7-F42F-664E-8F17-8FD7706C2593}"/>
              </a:ext>
            </a:extLst>
          </p:cNvPr>
          <p:cNvSpPr>
            <a:spLocks noGrp="1"/>
          </p:cNvSpPr>
          <p:nvPr>
            <p:ph type="ctrTitle"/>
          </p:nvPr>
        </p:nvSpPr>
        <p:spPr>
          <a:xfrm>
            <a:off x="3939396" y="2888052"/>
            <a:ext cx="4572000" cy="1081896"/>
          </a:xfrm>
        </p:spPr>
        <p:txBody>
          <a:bodyPr/>
          <a:lstStyle/>
          <a:p>
            <a:pPr algn="ctr"/>
            <a:r>
              <a:rPr lang="en-US" dirty="0" smtClean="0"/>
              <a:t>What We Found?</a:t>
            </a:r>
            <a:endParaRPr lang="en-US" dirty="0"/>
          </a:p>
        </p:txBody>
      </p:sp>
    </p:spTree>
    <p:extLst>
      <p:ext uri="{BB962C8B-B14F-4D97-AF65-F5344CB8AC3E}">
        <p14:creationId xmlns:p14="http://schemas.microsoft.com/office/powerpoint/2010/main" val="303232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56C62-4C2E-8F49-AF70-C1035ED7ACAC}"/>
              </a:ext>
            </a:extLst>
          </p:cNvPr>
          <p:cNvSpPr>
            <a:spLocks noGrp="1"/>
          </p:cNvSpPr>
          <p:nvPr>
            <p:ph idx="1"/>
          </p:nvPr>
        </p:nvSpPr>
        <p:spPr>
          <a:xfrm>
            <a:off x="604432" y="4439073"/>
            <a:ext cx="10983131" cy="1478842"/>
          </a:xfrm>
        </p:spPr>
        <p:txBody>
          <a:bodyPr>
            <a:normAutofit/>
          </a:bodyPr>
          <a:lstStyle/>
          <a:p>
            <a:r>
              <a:rPr lang="en-US" sz="2400" dirty="0"/>
              <a:t>“. . . gives you a little more clarity, understanding how the course looks from the student point of view and tweaking it to make it clearer. My goal is to get almost no emails about little confused things, confusing about the assignment . . .”</a:t>
            </a:r>
          </a:p>
        </p:txBody>
      </p:sp>
      <p:sp>
        <p:nvSpPr>
          <p:cNvPr id="3" name="Title 2">
            <a:extLst>
              <a:ext uri="{FF2B5EF4-FFF2-40B4-BE49-F238E27FC236}">
                <a16:creationId xmlns:a16="http://schemas.microsoft.com/office/drawing/2014/main" id="{C440AD09-625B-A24C-93B4-9493D4F5D421}"/>
              </a:ext>
            </a:extLst>
          </p:cNvPr>
          <p:cNvSpPr>
            <a:spLocks noGrp="1"/>
          </p:cNvSpPr>
          <p:nvPr>
            <p:ph type="title"/>
          </p:nvPr>
        </p:nvSpPr>
        <p:spPr/>
        <p:txBody>
          <a:bodyPr/>
          <a:lstStyle/>
          <a:p>
            <a:pPr algn="ctr"/>
            <a:r>
              <a:rPr lang="en-US" dirty="0"/>
              <a:t>Course One Findings</a:t>
            </a:r>
          </a:p>
        </p:txBody>
      </p:sp>
      <p:grpSp>
        <p:nvGrpSpPr>
          <p:cNvPr id="20" name="Group 19"/>
          <p:cNvGrpSpPr/>
          <p:nvPr/>
        </p:nvGrpSpPr>
        <p:grpSpPr>
          <a:xfrm>
            <a:off x="780837" y="1735221"/>
            <a:ext cx="10379533" cy="1867120"/>
            <a:chOff x="760288" y="1438382"/>
            <a:chExt cx="10379533" cy="1867120"/>
          </a:xfrm>
        </p:grpSpPr>
        <p:grpSp>
          <p:nvGrpSpPr>
            <p:cNvPr id="11" name="Group 10"/>
            <p:cNvGrpSpPr/>
            <p:nvPr/>
          </p:nvGrpSpPr>
          <p:grpSpPr>
            <a:xfrm>
              <a:off x="760288" y="1438382"/>
              <a:ext cx="2564324" cy="1867120"/>
              <a:chOff x="760288" y="1438382"/>
              <a:chExt cx="2564324" cy="1867120"/>
            </a:xfrm>
          </p:grpSpPr>
          <p:sp>
            <p:nvSpPr>
              <p:cNvPr id="10" name="Rectangle 9"/>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a:solidFill>
                      <a:prstClr val="black">
                        <a:lumMod val="75000"/>
                        <a:lumOff val="25000"/>
                      </a:prstClr>
                    </a:solidFill>
                    <a:cs typeface="Calibri Light" panose="020F0302020204030204" pitchFamily="34" charset="0"/>
                  </a:rPr>
                  <a:t>Spring </a:t>
                </a:r>
                <a:r>
                  <a:rPr lang="en-US" sz="2000" b="1" dirty="0" smtClean="0">
                    <a:solidFill>
                      <a:prstClr val="black">
                        <a:lumMod val="75000"/>
                        <a:lumOff val="25000"/>
                      </a:prstClr>
                    </a:solidFill>
                    <a:cs typeface="Calibri Light" panose="020F0302020204030204" pitchFamily="34" charset="0"/>
                  </a:rPr>
                  <a:t>2015</a:t>
                </a:r>
                <a:endParaRPr lang="en-US" sz="2000" b="1" dirty="0">
                  <a:solidFill>
                    <a:prstClr val="black">
                      <a:lumMod val="75000"/>
                      <a:lumOff val="25000"/>
                    </a:prstClr>
                  </a:solidFill>
                  <a:cs typeface="Calibri Light" panose="020F0302020204030204" pitchFamily="34" charset="0"/>
                </a:endParaRPr>
              </a:p>
            </p:txBody>
          </p:sp>
        </p:grpSp>
        <p:grpSp>
          <p:nvGrpSpPr>
            <p:cNvPr id="12" name="Group 11"/>
            <p:cNvGrpSpPr/>
            <p:nvPr/>
          </p:nvGrpSpPr>
          <p:grpSpPr>
            <a:xfrm>
              <a:off x="4813835" y="1438382"/>
              <a:ext cx="2564324" cy="1867120"/>
              <a:chOff x="760288" y="1438382"/>
              <a:chExt cx="2564324" cy="1867120"/>
            </a:xfrm>
          </p:grpSpPr>
          <p:sp>
            <p:nvSpPr>
              <p:cNvPr id="13" name="Rectangle 12"/>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a:solidFill>
                      <a:prstClr val="black">
                        <a:lumMod val="75000"/>
                        <a:lumOff val="25000"/>
                      </a:prstClr>
                    </a:solidFill>
                    <a:cs typeface="Calibri Light" panose="020F0302020204030204" pitchFamily="34" charset="0"/>
                  </a:rPr>
                  <a:t>Spring </a:t>
                </a:r>
                <a:r>
                  <a:rPr lang="en-US" sz="2000" b="1" dirty="0" smtClean="0">
                    <a:solidFill>
                      <a:prstClr val="black">
                        <a:lumMod val="75000"/>
                        <a:lumOff val="25000"/>
                      </a:prstClr>
                    </a:solidFill>
                    <a:cs typeface="Calibri Light" panose="020F0302020204030204" pitchFamily="34" charset="0"/>
                  </a:rPr>
                  <a:t>2016</a:t>
                </a:r>
                <a:endParaRPr lang="en-US" sz="2000" b="1" dirty="0">
                  <a:solidFill>
                    <a:prstClr val="black">
                      <a:lumMod val="75000"/>
                      <a:lumOff val="25000"/>
                    </a:prstClr>
                  </a:solidFill>
                  <a:cs typeface="Calibri Light" panose="020F0302020204030204" pitchFamily="34" charset="0"/>
                </a:endParaRPr>
              </a:p>
            </p:txBody>
          </p:sp>
        </p:grpSp>
        <p:grpSp>
          <p:nvGrpSpPr>
            <p:cNvPr id="16" name="Group 15"/>
            <p:cNvGrpSpPr/>
            <p:nvPr/>
          </p:nvGrpSpPr>
          <p:grpSpPr>
            <a:xfrm>
              <a:off x="8575497" y="1438382"/>
              <a:ext cx="2564324" cy="1867120"/>
              <a:chOff x="760288" y="1438382"/>
              <a:chExt cx="2564324" cy="1867120"/>
            </a:xfrm>
          </p:grpSpPr>
          <p:sp>
            <p:nvSpPr>
              <p:cNvPr id="17" name="Rectangle 16"/>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a:solidFill>
                      <a:prstClr val="black">
                        <a:lumMod val="75000"/>
                        <a:lumOff val="25000"/>
                      </a:prstClr>
                    </a:solidFill>
                    <a:cs typeface="Calibri Light" panose="020F0302020204030204" pitchFamily="34" charset="0"/>
                  </a:rPr>
                  <a:t>Spring </a:t>
                </a:r>
                <a:r>
                  <a:rPr lang="en-US" sz="2000" b="1" dirty="0" smtClean="0">
                    <a:solidFill>
                      <a:prstClr val="black">
                        <a:lumMod val="75000"/>
                        <a:lumOff val="25000"/>
                      </a:prstClr>
                    </a:solidFill>
                    <a:cs typeface="Calibri Light" panose="020F0302020204030204" pitchFamily="34" charset="0"/>
                  </a:rPr>
                  <a:t>2017</a:t>
                </a:r>
                <a:endParaRPr lang="en-US" sz="2000" b="1" dirty="0">
                  <a:solidFill>
                    <a:prstClr val="black">
                      <a:lumMod val="75000"/>
                      <a:lumOff val="25000"/>
                    </a:prstClr>
                  </a:solidFill>
                  <a:cs typeface="Calibri Light" panose="020F0302020204030204" pitchFamily="34" charset="0"/>
                </a:endParaRPr>
              </a:p>
            </p:txBody>
          </p:sp>
        </p:grpSp>
      </p:grpSp>
    </p:spTree>
    <p:extLst>
      <p:ext uri="{BB962C8B-B14F-4D97-AF65-F5344CB8AC3E}">
        <p14:creationId xmlns:p14="http://schemas.microsoft.com/office/powerpoint/2010/main" val="120174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One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4" name="Snagit_PPTB7C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34" y="1310054"/>
            <a:ext cx="10983132" cy="4885579"/>
          </a:xfrm>
          <a:prstGeom prst="rect">
            <a:avLst/>
          </a:prstGeom>
        </p:spPr>
      </p:pic>
    </p:spTree>
    <p:extLst>
      <p:ext uri="{BB962C8B-B14F-4D97-AF65-F5344CB8AC3E}">
        <p14:creationId xmlns:p14="http://schemas.microsoft.com/office/powerpoint/2010/main" val="114587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One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16" name="Snagit_PPT90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79" y="1293943"/>
            <a:ext cx="11002687" cy="4901690"/>
          </a:xfrm>
          <a:prstGeom prst="rect">
            <a:avLst/>
          </a:prstGeom>
        </p:spPr>
      </p:pic>
    </p:spTree>
    <p:extLst>
      <p:ext uri="{BB962C8B-B14F-4D97-AF65-F5344CB8AC3E}">
        <p14:creationId xmlns:p14="http://schemas.microsoft.com/office/powerpoint/2010/main" val="196958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One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4" name="TextBox 3"/>
          <p:cNvSpPr txBox="1"/>
          <p:nvPr/>
        </p:nvSpPr>
        <p:spPr>
          <a:xfrm>
            <a:off x="604434" y="5279010"/>
            <a:ext cx="10160976" cy="1272619"/>
          </a:xfrm>
          <a:prstGeom prst="rect">
            <a:avLst/>
          </a:prstGeom>
        </p:spPr>
        <p:txBody>
          <a:bodyPr vert="horz" wrap="square" lIns="91440" tIns="45720" rIns="91440" bIns="45720" rtlCol="0">
            <a:noAutofit/>
          </a:bodyPr>
          <a:lstStyle/>
          <a:p>
            <a:pPr>
              <a:lnSpc>
                <a:spcPts val="1800"/>
              </a:lnSpc>
              <a:spcAft>
                <a:spcPts val="600"/>
              </a:spcAft>
            </a:pPr>
            <a:r>
              <a:rPr lang="en-US" dirty="0" smtClean="0"/>
              <a:t>2015 - “I </a:t>
            </a:r>
            <a:r>
              <a:rPr lang="en-US" dirty="0"/>
              <a:t>feel that this course is definitely in need of some streamlining. The assignments were listed in an illogical, unnecessarily complicated way</a:t>
            </a:r>
            <a:r>
              <a:rPr lang="en-US" dirty="0" smtClean="0"/>
              <a:t>.”</a:t>
            </a:r>
          </a:p>
          <a:p>
            <a:pPr>
              <a:lnSpc>
                <a:spcPts val="1800"/>
              </a:lnSpc>
              <a:spcAft>
                <a:spcPts val="600"/>
              </a:spcAft>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a:lnSpc>
                <a:spcPts val="1800"/>
              </a:lnSpc>
              <a:spcAft>
                <a:spcPts val="600"/>
              </a:spcAft>
            </a:pPr>
            <a:r>
              <a:rPr lang="en-US" dirty="0" smtClean="0"/>
              <a:t>2017 -“[Professor] has </a:t>
            </a:r>
            <a:r>
              <a:rPr lang="en-US" dirty="0"/>
              <a:t>done an excellent job designing this </a:t>
            </a:r>
            <a:r>
              <a:rPr lang="en-US" dirty="0" smtClean="0"/>
              <a:t>course. . . ”</a:t>
            </a:r>
            <a:endParaRPr lang="en-US" sz="1200" dirty="0" smtClean="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3537714" y="1651054"/>
            <a:ext cx="4990476" cy="2971429"/>
          </a:xfrm>
          <a:prstGeom prst="rect">
            <a:avLst/>
          </a:prstGeom>
        </p:spPr>
      </p:pic>
    </p:spTree>
    <p:extLst>
      <p:ext uri="{BB962C8B-B14F-4D97-AF65-F5344CB8AC3E}">
        <p14:creationId xmlns:p14="http://schemas.microsoft.com/office/powerpoint/2010/main" val="76656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56C62-4C2E-8F49-AF70-C1035ED7ACAC}"/>
              </a:ext>
            </a:extLst>
          </p:cNvPr>
          <p:cNvSpPr>
            <a:spLocks noGrp="1"/>
          </p:cNvSpPr>
          <p:nvPr>
            <p:ph idx="1"/>
          </p:nvPr>
        </p:nvSpPr>
        <p:spPr>
          <a:xfrm>
            <a:off x="604433" y="4174313"/>
            <a:ext cx="10983131" cy="1734206"/>
          </a:xfrm>
        </p:spPr>
        <p:txBody>
          <a:bodyPr>
            <a:normAutofit/>
          </a:bodyPr>
          <a:lstStyle/>
          <a:p>
            <a:r>
              <a:rPr lang="en-US" sz="2400" dirty="0"/>
              <a:t>“. . . I made some changes that I can make quickly before a ... you know, I don't particularly like to make huge changes right before a semester. But if I have time, I'll change what I can. I typically, when I redo bigger courses, or need to do a larger overhaul, I'll do it during the summer.”</a:t>
            </a:r>
          </a:p>
        </p:txBody>
      </p:sp>
      <p:sp>
        <p:nvSpPr>
          <p:cNvPr id="3" name="Title 2">
            <a:extLst>
              <a:ext uri="{FF2B5EF4-FFF2-40B4-BE49-F238E27FC236}">
                <a16:creationId xmlns:a16="http://schemas.microsoft.com/office/drawing/2014/main" id="{C440AD09-625B-A24C-93B4-9493D4F5D421}"/>
              </a:ext>
            </a:extLst>
          </p:cNvPr>
          <p:cNvSpPr>
            <a:spLocks noGrp="1"/>
          </p:cNvSpPr>
          <p:nvPr>
            <p:ph type="title"/>
          </p:nvPr>
        </p:nvSpPr>
        <p:spPr/>
        <p:txBody>
          <a:bodyPr>
            <a:normAutofit/>
          </a:bodyPr>
          <a:lstStyle/>
          <a:p>
            <a:pPr algn="ctr"/>
            <a:r>
              <a:rPr lang="en-US" sz="3600" dirty="0"/>
              <a:t>Course Two Findings</a:t>
            </a:r>
          </a:p>
        </p:txBody>
      </p:sp>
      <p:grpSp>
        <p:nvGrpSpPr>
          <p:cNvPr id="10" name="Group 9"/>
          <p:cNvGrpSpPr/>
          <p:nvPr/>
        </p:nvGrpSpPr>
        <p:grpSpPr>
          <a:xfrm>
            <a:off x="906230" y="1633664"/>
            <a:ext cx="10379533" cy="1867120"/>
            <a:chOff x="760288" y="1438382"/>
            <a:chExt cx="10379533" cy="1867120"/>
          </a:xfrm>
        </p:grpSpPr>
        <p:grpSp>
          <p:nvGrpSpPr>
            <p:cNvPr id="11" name="Group 10"/>
            <p:cNvGrpSpPr/>
            <p:nvPr/>
          </p:nvGrpSpPr>
          <p:grpSpPr>
            <a:xfrm>
              <a:off x="760288" y="1438382"/>
              <a:ext cx="2564324" cy="1867120"/>
              <a:chOff x="760288" y="1438382"/>
              <a:chExt cx="2564324" cy="1867120"/>
            </a:xfrm>
          </p:grpSpPr>
          <p:sp>
            <p:nvSpPr>
              <p:cNvPr id="20" name="Rectangle 19"/>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a:solidFill>
                      <a:prstClr val="black">
                        <a:lumMod val="75000"/>
                        <a:lumOff val="25000"/>
                      </a:prstClr>
                    </a:solidFill>
                    <a:cs typeface="Calibri Light" panose="020F0302020204030204" pitchFamily="34" charset="0"/>
                  </a:rPr>
                  <a:t>Spring </a:t>
                </a:r>
                <a:r>
                  <a:rPr lang="en-US" sz="2000" b="1" dirty="0" smtClean="0">
                    <a:solidFill>
                      <a:prstClr val="black">
                        <a:lumMod val="75000"/>
                        <a:lumOff val="25000"/>
                      </a:prstClr>
                    </a:solidFill>
                    <a:cs typeface="Calibri Light" panose="020F0302020204030204" pitchFamily="34" charset="0"/>
                  </a:rPr>
                  <a:t>2017</a:t>
                </a:r>
                <a:endParaRPr lang="en-US" sz="2000" b="1" dirty="0">
                  <a:solidFill>
                    <a:prstClr val="black">
                      <a:lumMod val="75000"/>
                      <a:lumOff val="25000"/>
                    </a:prstClr>
                  </a:solidFill>
                  <a:cs typeface="Calibri Light" panose="020F0302020204030204" pitchFamily="34" charset="0"/>
                </a:endParaRPr>
              </a:p>
            </p:txBody>
          </p:sp>
        </p:grpSp>
        <p:grpSp>
          <p:nvGrpSpPr>
            <p:cNvPr id="12" name="Group 11"/>
            <p:cNvGrpSpPr/>
            <p:nvPr/>
          </p:nvGrpSpPr>
          <p:grpSpPr>
            <a:xfrm>
              <a:off x="4813835" y="1438382"/>
              <a:ext cx="2564324" cy="1867120"/>
              <a:chOff x="760288" y="1438382"/>
              <a:chExt cx="2564324" cy="1867120"/>
            </a:xfrm>
          </p:grpSpPr>
          <p:sp>
            <p:nvSpPr>
              <p:cNvPr id="17" name="Rectangle 16"/>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a:solidFill>
                      <a:prstClr val="black">
                        <a:lumMod val="75000"/>
                        <a:lumOff val="25000"/>
                      </a:prstClr>
                    </a:solidFill>
                    <a:cs typeface="Calibri Light" panose="020F0302020204030204" pitchFamily="34" charset="0"/>
                  </a:rPr>
                  <a:t>Spring </a:t>
                </a:r>
                <a:r>
                  <a:rPr lang="en-US" sz="2000" b="1" dirty="0" smtClean="0">
                    <a:solidFill>
                      <a:prstClr val="black">
                        <a:lumMod val="75000"/>
                        <a:lumOff val="25000"/>
                      </a:prstClr>
                    </a:solidFill>
                    <a:cs typeface="Calibri Light" panose="020F0302020204030204" pitchFamily="34" charset="0"/>
                  </a:rPr>
                  <a:t>2018</a:t>
                </a:r>
                <a:endParaRPr lang="en-US" sz="2000" b="1" dirty="0">
                  <a:solidFill>
                    <a:prstClr val="black">
                      <a:lumMod val="75000"/>
                      <a:lumOff val="25000"/>
                    </a:prstClr>
                  </a:solidFill>
                  <a:cs typeface="Calibri Light" panose="020F0302020204030204" pitchFamily="34" charset="0"/>
                </a:endParaRPr>
              </a:p>
            </p:txBody>
          </p:sp>
        </p:grpSp>
        <p:grpSp>
          <p:nvGrpSpPr>
            <p:cNvPr id="13" name="Group 12"/>
            <p:cNvGrpSpPr/>
            <p:nvPr/>
          </p:nvGrpSpPr>
          <p:grpSpPr>
            <a:xfrm>
              <a:off x="8575497" y="1438382"/>
              <a:ext cx="2564324" cy="1867120"/>
              <a:chOff x="760288" y="1438382"/>
              <a:chExt cx="2564324" cy="1867120"/>
            </a:xfrm>
          </p:grpSpPr>
          <p:sp>
            <p:nvSpPr>
              <p:cNvPr id="14" name="Rectangle 13"/>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smtClean="0">
                    <a:solidFill>
                      <a:prstClr val="black">
                        <a:lumMod val="75000"/>
                        <a:lumOff val="25000"/>
                      </a:prstClr>
                    </a:solidFill>
                    <a:cs typeface="Calibri Light" panose="020F0302020204030204" pitchFamily="34" charset="0"/>
                  </a:rPr>
                  <a:t>Fall 2018</a:t>
                </a:r>
                <a:endParaRPr lang="en-US" sz="2000" b="1" dirty="0">
                  <a:solidFill>
                    <a:prstClr val="black">
                      <a:lumMod val="75000"/>
                      <a:lumOff val="25000"/>
                    </a:prstClr>
                  </a:solidFill>
                  <a:cs typeface="Calibri Light" panose="020F0302020204030204" pitchFamily="34" charset="0"/>
                </a:endParaRPr>
              </a:p>
            </p:txBody>
          </p:sp>
        </p:grpSp>
      </p:grpSp>
    </p:spTree>
    <p:extLst>
      <p:ext uri="{BB962C8B-B14F-4D97-AF65-F5344CB8AC3E}">
        <p14:creationId xmlns:p14="http://schemas.microsoft.com/office/powerpoint/2010/main" val="413579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Two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5" name="Snagit_PPTB3E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34" y="1283678"/>
            <a:ext cx="10983132" cy="4911956"/>
          </a:xfrm>
          <a:prstGeom prst="rect">
            <a:avLst/>
          </a:prstGeom>
        </p:spPr>
      </p:pic>
    </p:spTree>
    <p:extLst>
      <p:ext uri="{BB962C8B-B14F-4D97-AF65-F5344CB8AC3E}">
        <p14:creationId xmlns:p14="http://schemas.microsoft.com/office/powerpoint/2010/main" val="144726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Two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4" name="Snagit_PPT603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34" y="1327638"/>
            <a:ext cx="10983132" cy="4867995"/>
          </a:xfrm>
          <a:prstGeom prst="rect">
            <a:avLst/>
          </a:prstGeom>
        </p:spPr>
      </p:pic>
    </p:spTree>
    <p:extLst>
      <p:ext uri="{BB962C8B-B14F-4D97-AF65-F5344CB8AC3E}">
        <p14:creationId xmlns:p14="http://schemas.microsoft.com/office/powerpoint/2010/main" val="14460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a:solidFill>
            <a:srgbClr val="FAAB1A"/>
          </a:solidFill>
        </p:spPr>
      </p:pic>
    </p:spTree>
    <p:extLst>
      <p:ext uri="{BB962C8B-B14F-4D97-AF65-F5344CB8AC3E}">
        <p14:creationId xmlns:p14="http://schemas.microsoft.com/office/powerpoint/2010/main" val="261851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Two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2050" name="Picture 2" descr="https://lh4.googleusercontent.com/LfJoqEiyAzjiIIqTqb3sglYP7ZxrtC0w7pbee6S5U8S0b8PqVi48ftgGVhvOu13qq9brZfGtLj2l2_pC40CvBZoiOlXk88L7cQqxYi-y5XiNwzOkcetyRBl3zKTqfS2m5j0oEYaj">
            <a:extLst>
              <a:ext uri="{FF2B5EF4-FFF2-40B4-BE49-F238E27FC236}">
                <a16:creationId xmlns:a16="http://schemas.microsoft.com/office/drawing/2014/main" id="{CB5AE53E-E716-0044-B77D-B8ED3D639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688" y="1628288"/>
            <a:ext cx="4992624" cy="2702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7319" y="4830304"/>
            <a:ext cx="6457361" cy="1555423"/>
          </a:xfrm>
          <a:prstGeom prst="rect">
            <a:avLst/>
          </a:prstGeom>
        </p:spPr>
        <p:txBody>
          <a:bodyPr vert="horz" wrap="square" lIns="91440" tIns="45720" rIns="91440" bIns="45720" rtlCol="0">
            <a:noAutofit/>
          </a:bodyPr>
          <a:lstStyle/>
          <a:p>
            <a:pPr>
              <a:lnSpc>
                <a:spcPts val="1800"/>
              </a:lnSpc>
              <a:spcAft>
                <a:spcPts val="600"/>
              </a:spcAft>
            </a:pPr>
            <a:r>
              <a:rPr lang="en-US" dirty="0" smtClean="0"/>
              <a:t>Spring 2017 - “</a:t>
            </a:r>
            <a:r>
              <a:rPr lang="en-US" dirty="0"/>
              <a:t>I appreciate the clarity and the depth with which he teaches</a:t>
            </a:r>
            <a:endParaRPr lang="en-US" dirty="0" smtClean="0"/>
          </a:p>
          <a:p>
            <a:pPr>
              <a:lnSpc>
                <a:spcPts val="1800"/>
              </a:lnSpc>
              <a:spcAft>
                <a:spcPts val="600"/>
              </a:spcAft>
            </a:pPr>
            <a:endParaRPr lang="en-US" dirty="0"/>
          </a:p>
          <a:p>
            <a:pPr>
              <a:lnSpc>
                <a:spcPts val="1800"/>
              </a:lnSpc>
              <a:spcAft>
                <a:spcPts val="600"/>
              </a:spcAft>
            </a:pPr>
            <a:r>
              <a:rPr lang="en-US" dirty="0" smtClean="0"/>
              <a:t>Spring 2018 - “. </a:t>
            </a:r>
            <a:r>
              <a:rPr lang="en-US" dirty="0"/>
              <a:t>. . always responding to emails and questions in a timely manner.</a:t>
            </a:r>
            <a:r>
              <a:rPr lang="en-US" dirty="0" smtClean="0"/>
              <a:t>”</a:t>
            </a:r>
            <a:endParaRPr lang="en-US" sz="1200" dirty="0" smtClean="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245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56C62-4C2E-8F49-AF70-C1035ED7ACAC}"/>
              </a:ext>
            </a:extLst>
          </p:cNvPr>
          <p:cNvSpPr>
            <a:spLocks noGrp="1"/>
          </p:cNvSpPr>
          <p:nvPr>
            <p:ph idx="1"/>
          </p:nvPr>
        </p:nvSpPr>
        <p:spPr>
          <a:xfrm>
            <a:off x="501691" y="4006054"/>
            <a:ext cx="10983131" cy="2095775"/>
          </a:xfrm>
        </p:spPr>
        <p:txBody>
          <a:bodyPr>
            <a:noAutofit/>
          </a:bodyPr>
          <a:lstStyle/>
          <a:p>
            <a:r>
              <a:rPr lang="en-US" sz="2400" dirty="0"/>
              <a:t>“It's just forced me, I think, to really think of ways to meet those requirements, those kind of transparent things, but also not make it too, frankly, off-putting. In doing that, I think it's forced me to reexamine what I teach and how I teach because I've been doing it for a really, really, really long time, so in that sense, it was nice to get a refresh. . . .”</a:t>
            </a:r>
          </a:p>
          <a:p>
            <a:r>
              <a:rPr lang="en-US" sz="2400" dirty="0"/>
              <a:t/>
            </a:r>
            <a:br>
              <a:rPr lang="en-US" sz="2400" dirty="0"/>
            </a:br>
            <a:endParaRPr lang="en-US" sz="2400" dirty="0"/>
          </a:p>
        </p:txBody>
      </p:sp>
      <p:sp>
        <p:nvSpPr>
          <p:cNvPr id="3" name="Title 2">
            <a:extLst>
              <a:ext uri="{FF2B5EF4-FFF2-40B4-BE49-F238E27FC236}">
                <a16:creationId xmlns:a16="http://schemas.microsoft.com/office/drawing/2014/main" id="{C440AD09-625B-A24C-93B4-9493D4F5D421}"/>
              </a:ext>
            </a:extLst>
          </p:cNvPr>
          <p:cNvSpPr>
            <a:spLocks noGrp="1"/>
          </p:cNvSpPr>
          <p:nvPr>
            <p:ph type="title"/>
          </p:nvPr>
        </p:nvSpPr>
        <p:spPr/>
        <p:txBody>
          <a:bodyPr>
            <a:normAutofit/>
          </a:bodyPr>
          <a:lstStyle/>
          <a:p>
            <a:pPr algn="ctr"/>
            <a:r>
              <a:rPr lang="en-US" sz="3600" dirty="0"/>
              <a:t>Course Three Findings</a:t>
            </a:r>
          </a:p>
        </p:txBody>
      </p:sp>
      <p:grpSp>
        <p:nvGrpSpPr>
          <p:cNvPr id="10" name="Group 9"/>
          <p:cNvGrpSpPr/>
          <p:nvPr/>
        </p:nvGrpSpPr>
        <p:grpSpPr>
          <a:xfrm>
            <a:off x="906231" y="1657413"/>
            <a:ext cx="10379533" cy="1867120"/>
            <a:chOff x="760288" y="1438382"/>
            <a:chExt cx="10379533" cy="1867120"/>
          </a:xfrm>
        </p:grpSpPr>
        <p:grpSp>
          <p:nvGrpSpPr>
            <p:cNvPr id="11" name="Group 10"/>
            <p:cNvGrpSpPr/>
            <p:nvPr/>
          </p:nvGrpSpPr>
          <p:grpSpPr>
            <a:xfrm>
              <a:off x="760288" y="1438382"/>
              <a:ext cx="2564324" cy="1867120"/>
              <a:chOff x="760288" y="1438382"/>
              <a:chExt cx="2564324" cy="1867120"/>
            </a:xfrm>
          </p:grpSpPr>
          <p:sp>
            <p:nvSpPr>
              <p:cNvPr id="20" name="Rectangle 19"/>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a:solidFill>
                      <a:prstClr val="black">
                        <a:lumMod val="75000"/>
                        <a:lumOff val="25000"/>
                      </a:prstClr>
                    </a:solidFill>
                    <a:cs typeface="Calibri Light" panose="020F0302020204030204" pitchFamily="34" charset="0"/>
                  </a:rPr>
                  <a:t>Spring </a:t>
                </a:r>
                <a:r>
                  <a:rPr lang="en-US" sz="2000" b="1" dirty="0" smtClean="0">
                    <a:solidFill>
                      <a:prstClr val="black">
                        <a:lumMod val="75000"/>
                        <a:lumOff val="25000"/>
                      </a:prstClr>
                    </a:solidFill>
                    <a:cs typeface="Calibri Light" panose="020F0302020204030204" pitchFamily="34" charset="0"/>
                  </a:rPr>
                  <a:t>2017</a:t>
                </a:r>
                <a:endParaRPr lang="en-US" sz="2000" b="1" dirty="0">
                  <a:solidFill>
                    <a:prstClr val="black">
                      <a:lumMod val="75000"/>
                      <a:lumOff val="25000"/>
                    </a:prstClr>
                  </a:solidFill>
                  <a:cs typeface="Calibri Light" panose="020F0302020204030204" pitchFamily="34" charset="0"/>
                </a:endParaRPr>
              </a:p>
            </p:txBody>
          </p:sp>
        </p:grpSp>
        <p:grpSp>
          <p:nvGrpSpPr>
            <p:cNvPr id="12" name="Group 11"/>
            <p:cNvGrpSpPr/>
            <p:nvPr/>
          </p:nvGrpSpPr>
          <p:grpSpPr>
            <a:xfrm>
              <a:off x="4813835" y="1438382"/>
              <a:ext cx="2564324" cy="1867120"/>
              <a:chOff x="760288" y="1438382"/>
              <a:chExt cx="2564324" cy="1867120"/>
            </a:xfrm>
          </p:grpSpPr>
          <p:sp>
            <p:nvSpPr>
              <p:cNvPr id="17" name="Rectangle 16"/>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smtClean="0">
                    <a:solidFill>
                      <a:prstClr val="black">
                        <a:lumMod val="75000"/>
                        <a:lumOff val="25000"/>
                      </a:prstClr>
                    </a:solidFill>
                    <a:cs typeface="Calibri Light" panose="020F0302020204030204" pitchFamily="34" charset="0"/>
                  </a:rPr>
                  <a:t>Fall 2017</a:t>
                </a:r>
                <a:endParaRPr lang="en-US" sz="2000" b="1" dirty="0">
                  <a:solidFill>
                    <a:prstClr val="black">
                      <a:lumMod val="75000"/>
                      <a:lumOff val="25000"/>
                    </a:prstClr>
                  </a:solidFill>
                  <a:cs typeface="Calibri Light" panose="020F0302020204030204" pitchFamily="34" charset="0"/>
                </a:endParaRPr>
              </a:p>
            </p:txBody>
          </p:sp>
        </p:grpSp>
        <p:grpSp>
          <p:nvGrpSpPr>
            <p:cNvPr id="13" name="Group 12"/>
            <p:cNvGrpSpPr/>
            <p:nvPr/>
          </p:nvGrpSpPr>
          <p:grpSpPr>
            <a:xfrm>
              <a:off x="8575497" y="1438382"/>
              <a:ext cx="2564324" cy="1867120"/>
              <a:chOff x="760288" y="1438382"/>
              <a:chExt cx="2564324" cy="1867120"/>
            </a:xfrm>
          </p:grpSpPr>
          <p:sp>
            <p:nvSpPr>
              <p:cNvPr id="14" name="Rectangle 13"/>
              <p:cNvSpPr/>
              <p:nvPr/>
            </p:nvSpPr>
            <p:spPr>
              <a:xfrm>
                <a:off x="760288" y="1438382"/>
                <a:ext cx="2398548" cy="1867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EA4170-4346-FB47-8BC2-DF45EA25087C}"/>
                  </a:ext>
                </a:extLst>
              </p:cNvPr>
              <p:cNvSpPr/>
              <p:nvPr/>
            </p:nvSpPr>
            <p:spPr>
              <a:xfrm>
                <a:off x="970295" y="1571295"/>
                <a:ext cx="2354317" cy="1734207"/>
              </a:xfrm>
              <a:prstGeom prst="rect">
                <a:avLst/>
              </a:prstGeom>
              <a:solidFill>
                <a:srgbClr val="E3A82B"/>
              </a:solidFill>
              <a:ln>
                <a:solidFill>
                  <a:srgbClr val="E3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255EE1-6E48-2143-A073-37B92362312E}"/>
                  </a:ext>
                </a:extLst>
              </p:cNvPr>
              <p:cNvSpPr txBox="1"/>
              <p:nvPr/>
            </p:nvSpPr>
            <p:spPr>
              <a:xfrm>
                <a:off x="1136073" y="1759527"/>
                <a:ext cx="2022763" cy="138545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US" sz="2000" b="1" dirty="0" smtClean="0">
                    <a:solidFill>
                      <a:prstClr val="black">
                        <a:lumMod val="75000"/>
                        <a:lumOff val="25000"/>
                      </a:prstClr>
                    </a:solidFill>
                    <a:cs typeface="Calibri Light" panose="020F0302020204030204" pitchFamily="34" charset="0"/>
                  </a:rPr>
                  <a:t>Fall 2018</a:t>
                </a:r>
                <a:endParaRPr lang="en-US" sz="2000" b="1" dirty="0">
                  <a:solidFill>
                    <a:prstClr val="black">
                      <a:lumMod val="75000"/>
                      <a:lumOff val="25000"/>
                    </a:prstClr>
                  </a:solidFill>
                  <a:cs typeface="Calibri Light" panose="020F0302020204030204" pitchFamily="34" charset="0"/>
                </a:endParaRPr>
              </a:p>
            </p:txBody>
          </p:sp>
        </p:grpSp>
      </p:grpSp>
    </p:spTree>
    <p:extLst>
      <p:ext uri="{BB962C8B-B14F-4D97-AF65-F5344CB8AC3E}">
        <p14:creationId xmlns:p14="http://schemas.microsoft.com/office/powerpoint/2010/main" val="9762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r>
              <a:rPr lang="en-US" sz="3600" dirty="0"/>
              <a:t>Course Three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4" name="Snagit_PPT8CD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34" y="1301262"/>
            <a:ext cx="10946438" cy="4894371"/>
          </a:xfrm>
          <a:prstGeom prst="rect">
            <a:avLst/>
          </a:prstGeom>
        </p:spPr>
      </p:pic>
    </p:spTree>
    <p:extLst>
      <p:ext uri="{BB962C8B-B14F-4D97-AF65-F5344CB8AC3E}">
        <p14:creationId xmlns:p14="http://schemas.microsoft.com/office/powerpoint/2010/main" val="13422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Three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5" name="Snagit_PPTB5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34" y="1354015"/>
            <a:ext cx="10983132" cy="4841617"/>
          </a:xfrm>
          <a:prstGeom prst="rect">
            <a:avLst/>
          </a:prstGeom>
        </p:spPr>
      </p:pic>
    </p:spTree>
    <p:extLst>
      <p:ext uri="{BB962C8B-B14F-4D97-AF65-F5344CB8AC3E}">
        <p14:creationId xmlns:p14="http://schemas.microsoft.com/office/powerpoint/2010/main" val="85116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normAutofit/>
          </a:bodyPr>
          <a:lstStyle/>
          <a:p>
            <a:pPr algn="ctr"/>
            <a:r>
              <a:rPr lang="en-US" sz="3600" dirty="0"/>
              <a:t>Course Three Findings</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xmlns=""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3074" name="Picture 2" descr="https://lh4.googleusercontent.com/HG--rlWC3RN4JnaE6U5Q5W8fyFA9uVLdlCLkQUk6kDUThAXnTylJ01WXjByD00r0v96YaZxOUz1XW9-pDnpVGquHDJyeZfy0jPoAFIcYv6xCRb0hxzawnzgwqD0YoORYM5tCBDNe">
            <a:extLst>
              <a:ext uri="{FF2B5EF4-FFF2-40B4-BE49-F238E27FC236}">
                <a16:creationId xmlns:a16="http://schemas.microsoft.com/office/drawing/2014/main" id="{71624F92-2BC0-424E-A3B5-F063CEF8C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688" y="1637812"/>
            <a:ext cx="4992624" cy="27592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5864" y="4543720"/>
            <a:ext cx="8983744" cy="1819373"/>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US" sz="1200" dirty="0" smtClean="0">
              <a:solidFill>
                <a:prstClr val="black">
                  <a:lumMod val="75000"/>
                  <a:lumOff val="25000"/>
                </a:prstClr>
              </a:solidFill>
              <a:latin typeface="Segoe UI" panose="020B0502040204020203" pitchFamily="34" charset="0"/>
              <a:cs typeface="Segoe UI" panose="020B0502040204020203" pitchFamily="34" charset="0"/>
            </a:endParaRPr>
          </a:p>
        </p:txBody>
      </p:sp>
      <p:sp>
        <p:nvSpPr>
          <p:cNvPr id="6" name="TextBox 5"/>
          <p:cNvSpPr txBox="1"/>
          <p:nvPr/>
        </p:nvSpPr>
        <p:spPr>
          <a:xfrm>
            <a:off x="2867319" y="4830304"/>
            <a:ext cx="6457361" cy="1555423"/>
          </a:xfrm>
          <a:prstGeom prst="rect">
            <a:avLst/>
          </a:prstGeom>
        </p:spPr>
        <p:txBody>
          <a:bodyPr vert="horz" wrap="square" lIns="91440" tIns="45720" rIns="91440" bIns="45720" rtlCol="0">
            <a:noAutofit/>
          </a:bodyPr>
          <a:lstStyle/>
          <a:p>
            <a:pPr>
              <a:lnSpc>
                <a:spcPts val="1800"/>
              </a:lnSpc>
              <a:spcAft>
                <a:spcPts val="600"/>
              </a:spcAft>
            </a:pPr>
            <a:r>
              <a:rPr lang="en-US" dirty="0" smtClean="0"/>
              <a:t>Spring 2017 - “Communicates </a:t>
            </a:r>
            <a:r>
              <a:rPr lang="en-US" dirty="0"/>
              <a:t>well and responds to emails quickly.”</a:t>
            </a:r>
            <a:endParaRPr lang="en-US" dirty="0" smtClean="0"/>
          </a:p>
          <a:p>
            <a:pPr>
              <a:lnSpc>
                <a:spcPts val="1800"/>
              </a:lnSpc>
              <a:spcAft>
                <a:spcPts val="600"/>
              </a:spcAft>
            </a:pPr>
            <a:endParaRPr lang="en-US" dirty="0"/>
          </a:p>
          <a:p>
            <a:pPr>
              <a:lnSpc>
                <a:spcPts val="1800"/>
              </a:lnSpc>
              <a:spcAft>
                <a:spcPts val="600"/>
              </a:spcAft>
            </a:pPr>
            <a:r>
              <a:rPr lang="en-US" dirty="0" smtClean="0"/>
              <a:t>Fall 2018 - “. </a:t>
            </a:r>
            <a:r>
              <a:rPr lang="en-US" dirty="0"/>
              <a:t>. . was very organized and helpful throughout the course.”</a:t>
            </a:r>
            <a:endParaRPr lang="en-US" sz="1200" dirty="0" smtClean="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715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1A7-F42F-664E-8F17-8FD7706C2593}"/>
              </a:ext>
            </a:extLst>
          </p:cNvPr>
          <p:cNvSpPr>
            <a:spLocks noGrp="1"/>
          </p:cNvSpPr>
          <p:nvPr>
            <p:ph type="ctrTitle"/>
          </p:nvPr>
        </p:nvSpPr>
        <p:spPr>
          <a:xfrm>
            <a:off x="3939396" y="2888052"/>
            <a:ext cx="4572000" cy="1081896"/>
          </a:xfrm>
        </p:spPr>
        <p:txBody>
          <a:bodyPr/>
          <a:lstStyle/>
          <a:p>
            <a:pPr algn="ctr"/>
            <a:r>
              <a:rPr lang="en-US" dirty="0" smtClean="0"/>
              <a:t>Conclusions</a:t>
            </a:r>
            <a:endParaRPr lang="en-US" dirty="0"/>
          </a:p>
        </p:txBody>
      </p:sp>
    </p:spTree>
    <p:extLst>
      <p:ext uri="{BB962C8B-B14F-4D97-AF65-F5344CB8AC3E}">
        <p14:creationId xmlns:p14="http://schemas.microsoft.com/office/powerpoint/2010/main" val="393718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3C97-E356-4FF9-AED5-879B8F991C1B}"/>
              </a:ext>
            </a:extLst>
          </p:cNvPr>
          <p:cNvSpPr>
            <a:spLocks noGrp="1"/>
          </p:cNvSpPr>
          <p:nvPr>
            <p:ph type="title"/>
          </p:nvPr>
        </p:nvSpPr>
        <p:spPr/>
        <p:txBody>
          <a:bodyPr>
            <a:normAutofit/>
          </a:bodyPr>
          <a:lstStyle/>
          <a:p>
            <a:pPr algn="ctr"/>
            <a:r>
              <a:rPr lang="en-US" sz="3600" dirty="0" smtClean="0"/>
              <a:t>Research Question 1</a:t>
            </a:r>
            <a:endParaRPr lang="en-US" sz="3600" dirty="0"/>
          </a:p>
        </p:txBody>
      </p:sp>
      <p:sp>
        <p:nvSpPr>
          <p:cNvPr id="16" name="Content Placeholder 15"/>
          <p:cNvSpPr>
            <a:spLocks noGrp="1"/>
          </p:cNvSpPr>
          <p:nvPr>
            <p:ph idx="4294967295"/>
          </p:nvPr>
        </p:nvSpPr>
        <p:spPr>
          <a:xfrm>
            <a:off x="432262" y="1571625"/>
            <a:ext cx="11371811" cy="793750"/>
          </a:xfrm>
        </p:spPr>
        <p:txBody>
          <a:bodyPr>
            <a:normAutofit lnSpcReduction="10000"/>
          </a:bodyPr>
          <a:lstStyle/>
          <a:p>
            <a:pPr marL="0" indent="0">
              <a:buNone/>
            </a:pPr>
            <a:r>
              <a:rPr lang="en-US" dirty="0"/>
              <a:t>Does QM professional development workshops have an impact on course </a:t>
            </a:r>
            <a:r>
              <a:rPr lang="en-US" dirty="0" smtClean="0"/>
              <a:t>design?</a:t>
            </a:r>
            <a:endParaRPr lang="en-US" dirty="0"/>
          </a:p>
          <a:p>
            <a:endParaRPr lang="en-US" dirty="0"/>
          </a:p>
        </p:txBody>
      </p:sp>
      <p:pic>
        <p:nvPicPr>
          <p:cNvPr id="3" name="Picture 2" descr="Aikime: Patrick Cassidy: Evolutionary Aikido per l'8º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417" y="2173776"/>
            <a:ext cx="5358939" cy="4019205"/>
          </a:xfrm>
          <a:prstGeom prst="rect">
            <a:avLst/>
          </a:prstGeom>
          <a:effectLst>
            <a:softEdge rad="635000"/>
          </a:effectLst>
        </p:spPr>
      </p:pic>
    </p:spTree>
    <p:extLst>
      <p:ext uri="{BB962C8B-B14F-4D97-AF65-F5344CB8AC3E}">
        <p14:creationId xmlns:p14="http://schemas.microsoft.com/office/powerpoint/2010/main" val="176475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3C97-E356-4FF9-AED5-879B8F991C1B}"/>
              </a:ext>
            </a:extLst>
          </p:cNvPr>
          <p:cNvSpPr>
            <a:spLocks noGrp="1"/>
          </p:cNvSpPr>
          <p:nvPr>
            <p:ph type="title"/>
          </p:nvPr>
        </p:nvSpPr>
        <p:spPr/>
        <p:txBody>
          <a:bodyPr>
            <a:normAutofit/>
          </a:bodyPr>
          <a:lstStyle/>
          <a:p>
            <a:pPr algn="ctr"/>
            <a:r>
              <a:rPr lang="en-US" sz="3600" dirty="0" smtClean="0"/>
              <a:t>Research Question 2</a:t>
            </a:r>
            <a:endParaRPr lang="en-US" sz="3600" dirty="0"/>
          </a:p>
        </p:txBody>
      </p:sp>
      <p:sp>
        <p:nvSpPr>
          <p:cNvPr id="17" name="Content Placeholder 16"/>
          <p:cNvSpPr>
            <a:spLocks noGrp="1"/>
          </p:cNvSpPr>
          <p:nvPr>
            <p:ph idx="4294967295"/>
          </p:nvPr>
        </p:nvSpPr>
        <p:spPr>
          <a:xfrm>
            <a:off x="415636" y="2966720"/>
            <a:ext cx="10617200" cy="1306022"/>
          </a:xfrm>
        </p:spPr>
        <p:txBody>
          <a:bodyPr/>
          <a:lstStyle/>
          <a:p>
            <a:r>
              <a:rPr lang="en-US" dirty="0" smtClean="0"/>
              <a:t>Ease </a:t>
            </a:r>
            <a:r>
              <a:rPr lang="en-US" dirty="0"/>
              <a:t>of Use, Learner Engagement, and Learner Support</a:t>
            </a:r>
          </a:p>
          <a:p>
            <a:r>
              <a:rPr lang="en-US" dirty="0" smtClean="0"/>
              <a:t>Minimal </a:t>
            </a:r>
            <a:r>
              <a:rPr lang="en-US" dirty="0"/>
              <a:t>changes to Knowledge Acquisition</a:t>
            </a:r>
          </a:p>
          <a:p>
            <a:endParaRPr lang="en-US" dirty="0"/>
          </a:p>
        </p:txBody>
      </p:sp>
      <p:sp>
        <p:nvSpPr>
          <p:cNvPr id="16" name="Content Placeholder 15"/>
          <p:cNvSpPr>
            <a:spLocks noGrp="1"/>
          </p:cNvSpPr>
          <p:nvPr>
            <p:ph idx="4294967295"/>
          </p:nvPr>
        </p:nvSpPr>
        <p:spPr>
          <a:xfrm>
            <a:off x="415636" y="1571625"/>
            <a:ext cx="11355186" cy="793750"/>
          </a:xfrm>
        </p:spPr>
        <p:txBody>
          <a:bodyPr>
            <a:normAutofit lnSpcReduction="10000"/>
          </a:bodyPr>
          <a:lstStyle/>
          <a:p>
            <a:pPr marL="0" indent="0">
              <a:buNone/>
            </a:pPr>
            <a:r>
              <a:rPr lang="en-US" dirty="0"/>
              <a:t>What types of changes are made as a result of developing expertise with the QM approach?</a:t>
            </a:r>
          </a:p>
          <a:p>
            <a:endParaRPr lang="en-US" dirty="0"/>
          </a:p>
        </p:txBody>
      </p:sp>
    </p:spTree>
    <p:extLst>
      <p:ext uri="{BB962C8B-B14F-4D97-AF65-F5344CB8AC3E}">
        <p14:creationId xmlns:p14="http://schemas.microsoft.com/office/powerpoint/2010/main" val="383028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3C97-E356-4FF9-AED5-879B8F991C1B}"/>
              </a:ext>
            </a:extLst>
          </p:cNvPr>
          <p:cNvSpPr>
            <a:spLocks noGrp="1"/>
          </p:cNvSpPr>
          <p:nvPr>
            <p:ph type="title"/>
          </p:nvPr>
        </p:nvSpPr>
        <p:spPr/>
        <p:txBody>
          <a:bodyPr>
            <a:normAutofit/>
          </a:bodyPr>
          <a:lstStyle/>
          <a:p>
            <a:pPr algn="ctr"/>
            <a:r>
              <a:rPr lang="en-US" sz="3600" dirty="0" smtClean="0"/>
              <a:t>Research Question 3</a:t>
            </a:r>
            <a:endParaRPr lang="en-US" sz="3600" dirty="0"/>
          </a:p>
        </p:txBody>
      </p:sp>
      <p:sp>
        <p:nvSpPr>
          <p:cNvPr id="17" name="Content Placeholder 16"/>
          <p:cNvSpPr>
            <a:spLocks noGrp="1"/>
          </p:cNvSpPr>
          <p:nvPr>
            <p:ph idx="4294967295"/>
          </p:nvPr>
        </p:nvSpPr>
        <p:spPr>
          <a:xfrm>
            <a:off x="604434" y="2902585"/>
            <a:ext cx="11096625" cy="3032125"/>
          </a:xfrm>
        </p:spPr>
        <p:txBody>
          <a:bodyPr>
            <a:normAutofit/>
          </a:bodyPr>
          <a:lstStyle/>
          <a:p>
            <a:r>
              <a:rPr lang="en-US" dirty="0"/>
              <a:t>QM revisions not directly linked to student evaluations </a:t>
            </a:r>
            <a:endParaRPr lang="en-US" dirty="0" smtClean="0"/>
          </a:p>
          <a:p>
            <a:r>
              <a:rPr lang="en-US" dirty="0" smtClean="0"/>
              <a:t>No </a:t>
            </a:r>
            <a:r>
              <a:rPr lang="en-US" dirty="0"/>
              <a:t>patterns among courses with student evaluations</a:t>
            </a:r>
          </a:p>
          <a:p>
            <a:r>
              <a:rPr lang="en-US" dirty="0"/>
              <a:t>Qualitative data from </a:t>
            </a:r>
            <a:r>
              <a:rPr lang="en-US" dirty="0" smtClean="0"/>
              <a:t>Student Evaluations </a:t>
            </a:r>
            <a:r>
              <a:rPr lang="en-US" dirty="0"/>
              <a:t>referenced instructor social presence</a:t>
            </a:r>
          </a:p>
        </p:txBody>
      </p:sp>
      <p:sp>
        <p:nvSpPr>
          <p:cNvPr id="16" name="Content Placeholder 15"/>
          <p:cNvSpPr>
            <a:spLocks noGrp="1"/>
          </p:cNvSpPr>
          <p:nvPr>
            <p:ph idx="4294967295"/>
          </p:nvPr>
        </p:nvSpPr>
        <p:spPr>
          <a:xfrm>
            <a:off x="604434" y="1644445"/>
            <a:ext cx="11096625" cy="430212"/>
          </a:xfrm>
        </p:spPr>
        <p:txBody>
          <a:bodyPr>
            <a:noAutofit/>
          </a:bodyPr>
          <a:lstStyle/>
          <a:p>
            <a:pPr marL="0" indent="0">
              <a:buNone/>
            </a:pPr>
            <a:r>
              <a:rPr lang="en-US" dirty="0"/>
              <a:t>How does course design impact student evaluations?</a:t>
            </a:r>
          </a:p>
        </p:txBody>
      </p:sp>
    </p:spTree>
    <p:extLst>
      <p:ext uri="{BB962C8B-B14F-4D97-AF65-F5344CB8AC3E}">
        <p14:creationId xmlns:p14="http://schemas.microsoft.com/office/powerpoint/2010/main" val="22276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684" y="2917622"/>
            <a:ext cx="10983131" cy="889607"/>
          </a:xfrm>
        </p:spPr>
        <p:txBody>
          <a:bodyPr>
            <a:normAutofit/>
          </a:bodyPr>
          <a:lstStyle/>
          <a:p>
            <a:pPr algn="ctr"/>
            <a:r>
              <a:rPr lang="en-US" sz="5400" dirty="0" smtClean="0"/>
              <a:t>Quick Check!</a:t>
            </a:r>
            <a:endParaRPr lang="en-US" sz="5400" dirty="0"/>
          </a:p>
        </p:txBody>
      </p:sp>
    </p:spTree>
    <p:extLst>
      <p:ext uri="{BB962C8B-B14F-4D97-AF65-F5344CB8AC3E}">
        <p14:creationId xmlns:p14="http://schemas.microsoft.com/office/powerpoint/2010/main" val="27131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57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66201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1A7-F42F-664E-8F17-8FD7706C2593}"/>
              </a:ext>
            </a:extLst>
          </p:cNvPr>
          <p:cNvSpPr>
            <a:spLocks noGrp="1"/>
          </p:cNvSpPr>
          <p:nvPr>
            <p:ph type="ctrTitle"/>
          </p:nvPr>
        </p:nvSpPr>
        <p:spPr>
          <a:xfrm>
            <a:off x="3939396" y="2888052"/>
            <a:ext cx="4572000" cy="1081896"/>
          </a:xfrm>
        </p:spPr>
        <p:txBody>
          <a:bodyPr/>
          <a:lstStyle/>
          <a:p>
            <a:pPr algn="ctr"/>
            <a:r>
              <a:rPr lang="en-US" dirty="0" smtClean="0"/>
              <a:t>Next Steps</a:t>
            </a:r>
            <a:endParaRPr lang="en-US" dirty="0"/>
          </a:p>
        </p:txBody>
      </p:sp>
    </p:spTree>
    <p:extLst>
      <p:ext uri="{BB962C8B-B14F-4D97-AF65-F5344CB8AC3E}">
        <p14:creationId xmlns:p14="http://schemas.microsoft.com/office/powerpoint/2010/main" val="140487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FD4D-5161-46CF-8E5C-B36508F35809}"/>
              </a:ext>
            </a:extLst>
          </p:cNvPr>
          <p:cNvSpPr>
            <a:spLocks noGrp="1"/>
          </p:cNvSpPr>
          <p:nvPr>
            <p:ph type="title"/>
          </p:nvPr>
        </p:nvSpPr>
        <p:spPr/>
        <p:txBody>
          <a:bodyPr>
            <a:normAutofit/>
          </a:bodyPr>
          <a:lstStyle/>
          <a:p>
            <a:pPr algn="ctr"/>
            <a:r>
              <a:rPr lang="en-US" sz="3600" dirty="0"/>
              <a:t>Next Steps</a:t>
            </a:r>
          </a:p>
        </p:txBody>
      </p:sp>
      <p:sp>
        <p:nvSpPr>
          <p:cNvPr id="12" name="Content Placeholder 17" descr="In the second of these two identical slides, change the 3D Model on the right in some way (rotate, move, or resize), then go to Transitions &gt; Morph.">
            <a:extLst>
              <a:ext uri="{FF2B5EF4-FFF2-40B4-BE49-F238E27FC236}">
                <a16:creationId xmlns:a16="http://schemas.microsoft.com/office/drawing/2014/main" id="{DA4BE72C-97DB-4A0D-8CDB-3CD5BB7DCF3E}"/>
              </a:ext>
            </a:extLst>
          </p:cNvPr>
          <p:cNvSpPr txBox="1">
            <a:spLocks/>
          </p:cNvSpPr>
          <p:nvPr/>
        </p:nvSpPr>
        <p:spPr>
          <a:xfrm>
            <a:off x="604434" y="1693786"/>
            <a:ext cx="7968096" cy="124870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dirty="0">
                <a:solidFill>
                  <a:prstClr val="black">
                    <a:lumMod val="75000"/>
                    <a:lumOff val="25000"/>
                  </a:prstClr>
                </a:solidFill>
                <a:cs typeface="Segoe UI" panose="020B0502040204020203" pitchFamily="34" charset="0"/>
              </a:rPr>
              <a:t>Expand current study</a:t>
            </a:r>
          </a:p>
        </p:txBody>
      </p:sp>
      <p:sp>
        <p:nvSpPr>
          <p:cNvPr id="6" name="Rectangle 5">
            <a:extLst>
              <a:ext uri="{FF2B5EF4-FFF2-40B4-BE49-F238E27FC236}">
                <a16:creationId xmlns:a16="http://schemas.microsoft.com/office/drawing/2014/main" id="{54E4D8E7-51C5-AA4C-9040-BA0CAE12F52A}"/>
              </a:ext>
            </a:extLst>
          </p:cNvPr>
          <p:cNvSpPr/>
          <p:nvPr/>
        </p:nvSpPr>
        <p:spPr>
          <a:xfrm>
            <a:off x="604434" y="2479964"/>
            <a:ext cx="6850340" cy="3631756"/>
          </a:xfrm>
          <a:prstGeom prst="rect">
            <a:avLst/>
          </a:prstGeom>
          <a:solidFill>
            <a:srgbClr val="E3A8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EC0D15-5D72-C84D-A924-3704560C1C5F}"/>
              </a:ext>
            </a:extLst>
          </p:cNvPr>
          <p:cNvSpPr txBox="1"/>
          <p:nvPr/>
        </p:nvSpPr>
        <p:spPr>
          <a:xfrm>
            <a:off x="1499352" y="2575204"/>
            <a:ext cx="5732585" cy="484897"/>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000" dirty="0">
                <a:cs typeface="Segoe UI" panose="020B0502040204020203" pitchFamily="34" charset="0"/>
              </a:rPr>
              <a:t>Application of QM workshop to course design</a:t>
            </a:r>
          </a:p>
        </p:txBody>
      </p:sp>
      <p:sp>
        <p:nvSpPr>
          <p:cNvPr id="9" name="Rectangle 8">
            <a:extLst>
              <a:ext uri="{FF2B5EF4-FFF2-40B4-BE49-F238E27FC236}">
                <a16:creationId xmlns:a16="http://schemas.microsoft.com/office/drawing/2014/main" id="{F0BB082F-B31D-3F4C-ABA2-5A3A5032ADBE}"/>
              </a:ext>
            </a:extLst>
          </p:cNvPr>
          <p:cNvSpPr/>
          <p:nvPr/>
        </p:nvSpPr>
        <p:spPr>
          <a:xfrm>
            <a:off x="1133337" y="2994566"/>
            <a:ext cx="5875763" cy="286015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FDAD309-EAD3-2848-8E02-F34D89035318}"/>
              </a:ext>
            </a:extLst>
          </p:cNvPr>
          <p:cNvSpPr txBox="1"/>
          <p:nvPr/>
        </p:nvSpPr>
        <p:spPr>
          <a:xfrm>
            <a:off x="3192111" y="3239603"/>
            <a:ext cx="1674985" cy="439615"/>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000" dirty="0">
                <a:cs typeface="Segoe UI" panose="020B0502040204020203" pitchFamily="34" charset="0"/>
              </a:rPr>
              <a:t>Course design</a:t>
            </a:r>
          </a:p>
        </p:txBody>
      </p:sp>
      <p:sp>
        <p:nvSpPr>
          <p:cNvPr id="13" name="Rectangle 12">
            <a:extLst>
              <a:ext uri="{FF2B5EF4-FFF2-40B4-BE49-F238E27FC236}">
                <a16:creationId xmlns:a16="http://schemas.microsoft.com/office/drawing/2014/main" id="{9EEB744E-3F77-3443-8256-8CC8E1A0D578}"/>
              </a:ext>
            </a:extLst>
          </p:cNvPr>
          <p:cNvSpPr/>
          <p:nvPr/>
        </p:nvSpPr>
        <p:spPr>
          <a:xfrm>
            <a:off x="1884312" y="3755342"/>
            <a:ext cx="4373812" cy="1678270"/>
          </a:xfrm>
          <a:prstGeom prst="rect">
            <a:avLst/>
          </a:prstGeom>
          <a:solidFill>
            <a:srgbClr val="E3A8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755DA4-9CA1-8C46-BDE2-88549075E473}"/>
              </a:ext>
            </a:extLst>
          </p:cNvPr>
          <p:cNvSpPr txBox="1"/>
          <p:nvPr/>
        </p:nvSpPr>
        <p:spPr>
          <a:xfrm>
            <a:off x="1979181" y="4217741"/>
            <a:ext cx="4184073" cy="753471"/>
          </a:xfrm>
          <a:prstGeom prst="rect">
            <a:avLst/>
          </a:prstGeom>
        </p:spPr>
        <p:txBody>
          <a:bodyPr vert="horz" wrap="square" lIns="91440" tIns="45720" rIns="91440" bIns="45720" rtlCol="0">
            <a:noAutofit/>
          </a:bodyPr>
          <a:lstStyle/>
          <a:p>
            <a:pPr algn="ctr">
              <a:lnSpc>
                <a:spcPts val="1800"/>
              </a:lnSpc>
              <a:spcAft>
                <a:spcPts val="600"/>
              </a:spcAft>
            </a:pPr>
            <a:r>
              <a:rPr lang="en-US" sz="2000" dirty="0">
                <a:solidFill>
                  <a:prstClr val="black">
                    <a:lumMod val="75000"/>
                    <a:lumOff val="25000"/>
                  </a:prstClr>
                </a:solidFill>
                <a:cs typeface="Segoe UI" panose="020B0502040204020203" pitchFamily="34" charset="0"/>
              </a:rPr>
              <a:t>75 potential faculty</a:t>
            </a:r>
          </a:p>
        </p:txBody>
      </p:sp>
      <p:pic>
        <p:nvPicPr>
          <p:cNvPr id="18" name="Picture 17" descr="A close up of a sign&#10;&#10;Description automatically generated">
            <a:extLst>
              <a:ext uri="{FF2B5EF4-FFF2-40B4-BE49-F238E27FC236}">
                <a16:creationId xmlns:a16="http://schemas.microsoft.com/office/drawing/2014/main" id="{C04C6964-334F-B246-9809-F78F48E7B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459" y="2733276"/>
            <a:ext cx="3292464" cy="1549395"/>
          </a:xfrm>
          <a:prstGeom prst="rect">
            <a:avLst/>
          </a:prstGeom>
        </p:spPr>
      </p:pic>
      <p:pic>
        <p:nvPicPr>
          <p:cNvPr id="24" name="Picture 23" descr="A close up of a logo&#10;&#10;Description automatically generated">
            <a:extLst>
              <a:ext uri="{FF2B5EF4-FFF2-40B4-BE49-F238E27FC236}">
                <a16:creationId xmlns:a16="http://schemas.microsoft.com/office/drawing/2014/main" id="{B6742A8C-4CC3-424A-B800-6972226A8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268" y="4723107"/>
            <a:ext cx="3334298" cy="1169569"/>
          </a:xfrm>
          <a:prstGeom prst="rect">
            <a:avLst/>
          </a:prstGeom>
        </p:spPr>
      </p:pic>
    </p:spTree>
    <p:extLst>
      <p:ext uri="{BB962C8B-B14F-4D97-AF65-F5344CB8AC3E}">
        <p14:creationId xmlns:p14="http://schemas.microsoft.com/office/powerpoint/2010/main" val="12491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FD4D-5161-46CF-8E5C-B36508F35809}"/>
              </a:ext>
            </a:extLst>
          </p:cNvPr>
          <p:cNvSpPr>
            <a:spLocks noGrp="1"/>
          </p:cNvSpPr>
          <p:nvPr>
            <p:ph type="title"/>
          </p:nvPr>
        </p:nvSpPr>
        <p:spPr/>
        <p:txBody>
          <a:bodyPr>
            <a:normAutofit/>
          </a:bodyPr>
          <a:lstStyle/>
          <a:p>
            <a:pPr algn="ctr"/>
            <a:r>
              <a:rPr lang="en-US" sz="3600" dirty="0"/>
              <a:t>Next Steps</a:t>
            </a:r>
          </a:p>
        </p:txBody>
      </p:sp>
      <p:sp>
        <p:nvSpPr>
          <p:cNvPr id="17" name="Content Placeholder 17" descr="Return to the first of the two slides and press the Slide Show button and then select Play to see your parrot morph!">
            <a:extLst>
              <a:ext uri="{FF2B5EF4-FFF2-40B4-BE49-F238E27FC236}">
                <a16:creationId xmlns:a16="http://schemas.microsoft.com/office/drawing/2014/main" id="{BA96EB65-127B-4729-AF55-3A29384772DD}"/>
              </a:ext>
            </a:extLst>
          </p:cNvPr>
          <p:cNvSpPr txBox="1">
            <a:spLocks/>
          </p:cNvSpPr>
          <p:nvPr/>
        </p:nvSpPr>
        <p:spPr>
          <a:xfrm>
            <a:off x="604434" y="1777162"/>
            <a:ext cx="8844366" cy="77716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dirty="0">
                <a:solidFill>
                  <a:prstClr val="black">
                    <a:lumMod val="75000"/>
                    <a:lumOff val="25000"/>
                  </a:prstClr>
                </a:solidFill>
                <a:cs typeface="Segoe UI" panose="020B0502040204020203" pitchFamily="34" charset="0"/>
              </a:rPr>
              <a:t>Incorporate Community of Inquiry (</a:t>
            </a:r>
            <a:r>
              <a:rPr lang="en-US" sz="2800" dirty="0" err="1">
                <a:solidFill>
                  <a:prstClr val="black">
                    <a:lumMod val="75000"/>
                    <a:lumOff val="25000"/>
                  </a:prstClr>
                </a:solidFill>
                <a:cs typeface="Segoe UI" panose="020B0502040204020203" pitchFamily="34" charset="0"/>
              </a:rPr>
              <a:t>CoI</a:t>
            </a:r>
            <a:r>
              <a:rPr lang="en-US" sz="2800" dirty="0">
                <a:solidFill>
                  <a:prstClr val="black">
                    <a:lumMod val="75000"/>
                    <a:lumOff val="25000"/>
                  </a:prstClr>
                </a:solidFill>
                <a:cs typeface="Segoe UI" panose="020B0502040204020203" pitchFamily="34" charset="0"/>
              </a:rPr>
              <a:t>) into research study</a:t>
            </a:r>
          </a:p>
        </p:txBody>
      </p:sp>
      <p:sp>
        <p:nvSpPr>
          <p:cNvPr id="13" name="Freeform 12">
            <a:extLst>
              <a:ext uri="{FF2B5EF4-FFF2-40B4-BE49-F238E27FC236}">
                <a16:creationId xmlns:a16="http://schemas.microsoft.com/office/drawing/2014/main" id="{FEB6CA38-5618-5F43-86F3-6F243B981DF1}"/>
              </a:ext>
            </a:extLst>
          </p:cNvPr>
          <p:cNvSpPr/>
          <p:nvPr/>
        </p:nvSpPr>
        <p:spPr>
          <a:xfrm>
            <a:off x="3117273" y="2327565"/>
            <a:ext cx="5036127" cy="3987068"/>
          </a:xfrm>
          <a:custGeom>
            <a:avLst/>
            <a:gdLst>
              <a:gd name="connsiteX0" fmla="*/ 2390015 w 4814455"/>
              <a:gd name="connsiteY0" fmla="*/ 1773175 h 3557577"/>
              <a:gd name="connsiteX1" fmla="*/ 2451224 w 4814455"/>
              <a:gd name="connsiteY1" fmla="*/ 1875096 h 3557577"/>
              <a:gd name="connsiteX2" fmla="*/ 3522518 w 4814455"/>
              <a:gd name="connsiteY2" fmla="*/ 2389910 h 3557577"/>
              <a:gd name="connsiteX3" fmla="*/ 3782889 w 4814455"/>
              <a:gd name="connsiteY3" fmla="*/ 2366187 h 3557577"/>
              <a:gd name="connsiteX4" fmla="*/ 3811764 w 4814455"/>
              <a:gd name="connsiteY4" fmla="*/ 2359477 h 3557577"/>
              <a:gd name="connsiteX5" fmla="*/ 3813464 w 4814455"/>
              <a:gd name="connsiteY5" fmla="*/ 2389909 h 3557577"/>
              <a:gd name="connsiteX6" fmla="*/ 2521527 w 4814455"/>
              <a:gd name="connsiteY6" fmla="*/ 3557577 h 3557577"/>
              <a:gd name="connsiteX7" fmla="*/ 1229590 w 4814455"/>
              <a:gd name="connsiteY7" fmla="*/ 2389909 h 3557577"/>
              <a:gd name="connsiteX8" fmla="*/ 1232991 w 4814455"/>
              <a:gd name="connsiteY8" fmla="*/ 2329034 h 3557577"/>
              <a:gd name="connsiteX9" fmla="*/ 1291937 w 4814455"/>
              <a:gd name="connsiteY9" fmla="*/ 2331720 h 3557577"/>
              <a:gd name="connsiteX10" fmla="*/ 2363232 w 4814455"/>
              <a:gd name="connsiteY10" fmla="*/ 1817704 h 3557577"/>
              <a:gd name="connsiteX11" fmla="*/ 2521527 w 4814455"/>
              <a:gd name="connsiteY11" fmla="*/ 1222241 h 3557577"/>
              <a:gd name="connsiteX12" fmla="*/ 2580569 w 4814455"/>
              <a:gd name="connsiteY12" fmla="*/ 1224936 h 3557577"/>
              <a:gd name="connsiteX13" fmla="*/ 2577204 w 4814455"/>
              <a:gd name="connsiteY13" fmla="*/ 1285063 h 3557577"/>
              <a:gd name="connsiteX14" fmla="*/ 2482347 w 4814455"/>
              <a:gd name="connsiteY14" fmla="*/ 1619666 h 3557577"/>
              <a:gd name="connsiteX15" fmla="*/ 2390015 w 4814455"/>
              <a:gd name="connsiteY15" fmla="*/ 1773175 h 3557577"/>
              <a:gd name="connsiteX16" fmla="*/ 2332108 w 4814455"/>
              <a:gd name="connsiteY16" fmla="*/ 1676751 h 3557577"/>
              <a:gd name="connsiteX17" fmla="*/ 2237251 w 4814455"/>
              <a:gd name="connsiteY17" fmla="*/ 1341629 h 3557577"/>
              <a:gd name="connsiteX18" fmla="*/ 2232282 w 4814455"/>
              <a:gd name="connsiteY18" fmla="*/ 1252675 h 3557577"/>
              <a:gd name="connsiteX19" fmla="*/ 2261157 w 4814455"/>
              <a:gd name="connsiteY19" fmla="*/ 1245964 h 3557577"/>
              <a:gd name="connsiteX20" fmla="*/ 2521527 w 4814455"/>
              <a:gd name="connsiteY20" fmla="*/ 1222241 h 3557577"/>
              <a:gd name="connsiteX21" fmla="*/ 3522518 w 4814455"/>
              <a:gd name="connsiteY21" fmla="*/ 54574 h 3557577"/>
              <a:gd name="connsiteX22" fmla="*/ 4814455 w 4814455"/>
              <a:gd name="connsiteY22" fmla="*/ 1222242 h 3557577"/>
              <a:gd name="connsiteX23" fmla="*/ 3906701 w 4814455"/>
              <a:gd name="connsiteY23" fmla="*/ 2337414 h 3557577"/>
              <a:gd name="connsiteX24" fmla="*/ 3811764 w 4814455"/>
              <a:gd name="connsiteY24" fmla="*/ 2359477 h 3557577"/>
              <a:gd name="connsiteX25" fmla="*/ 3806794 w 4814455"/>
              <a:gd name="connsiteY25" fmla="*/ 2270522 h 3557577"/>
              <a:gd name="connsiteX26" fmla="*/ 2653620 w 4814455"/>
              <a:gd name="connsiteY26" fmla="*/ 1228270 h 3557577"/>
              <a:gd name="connsiteX27" fmla="*/ 2580569 w 4814455"/>
              <a:gd name="connsiteY27" fmla="*/ 1224936 h 3557577"/>
              <a:gd name="connsiteX28" fmla="*/ 2583874 w 4814455"/>
              <a:gd name="connsiteY28" fmla="*/ 1165860 h 3557577"/>
              <a:gd name="connsiteX29" fmla="*/ 2482347 w 4814455"/>
              <a:gd name="connsiteY29" fmla="*/ 712055 h 3557577"/>
              <a:gd name="connsiteX30" fmla="*/ 2423901 w 4814455"/>
              <a:gd name="connsiteY30" fmla="*/ 614884 h 3557577"/>
              <a:gd name="connsiteX31" fmla="*/ 2451224 w 4814455"/>
              <a:gd name="connsiteY31" fmla="*/ 569388 h 3557577"/>
              <a:gd name="connsiteX32" fmla="*/ 3522518 w 4814455"/>
              <a:gd name="connsiteY32" fmla="*/ 54574 h 3557577"/>
              <a:gd name="connsiteX33" fmla="*/ 1291937 w 4814455"/>
              <a:gd name="connsiteY33" fmla="*/ 0 h 3557577"/>
              <a:gd name="connsiteX34" fmla="*/ 2363232 w 4814455"/>
              <a:gd name="connsiteY34" fmla="*/ 514017 h 3557577"/>
              <a:gd name="connsiteX35" fmla="*/ 2423901 w 4814455"/>
              <a:gd name="connsiteY35" fmla="*/ 614884 h 3557577"/>
              <a:gd name="connsiteX36" fmla="*/ 2332108 w 4814455"/>
              <a:gd name="connsiteY36" fmla="*/ 767733 h 3557577"/>
              <a:gd name="connsiteX37" fmla="*/ 2230581 w 4814455"/>
              <a:gd name="connsiteY37" fmla="*/ 1222242 h 3557577"/>
              <a:gd name="connsiteX38" fmla="*/ 2232282 w 4814455"/>
              <a:gd name="connsiteY38" fmla="*/ 1252675 h 3557577"/>
              <a:gd name="connsiteX39" fmla="*/ 2137345 w 4814455"/>
              <a:gd name="connsiteY39" fmla="*/ 1274737 h 3557577"/>
              <a:gd name="connsiteX40" fmla="*/ 1236260 w 4814455"/>
              <a:gd name="connsiteY40" fmla="*/ 2270522 h 3557577"/>
              <a:gd name="connsiteX41" fmla="*/ 1232991 w 4814455"/>
              <a:gd name="connsiteY41" fmla="*/ 2329034 h 3557577"/>
              <a:gd name="connsiteX42" fmla="*/ 1159844 w 4814455"/>
              <a:gd name="connsiteY42" fmla="*/ 2325701 h 3557577"/>
              <a:gd name="connsiteX43" fmla="*/ 0 w 4814455"/>
              <a:gd name="connsiteY43" fmla="*/ 1165860 h 3557577"/>
              <a:gd name="connsiteX44" fmla="*/ 1291937 w 4814455"/>
              <a:gd name="connsiteY44" fmla="*/ 0 h 35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14455" h="3557577">
                <a:moveTo>
                  <a:pt x="2390015" y="1773175"/>
                </a:moveTo>
                <a:lnTo>
                  <a:pt x="2451224" y="1875096"/>
                </a:lnTo>
                <a:cubicBezTo>
                  <a:pt x="2683394" y="2185698"/>
                  <a:pt x="3076570" y="2389910"/>
                  <a:pt x="3522518" y="2389910"/>
                </a:cubicBezTo>
                <a:cubicBezTo>
                  <a:pt x="3611708" y="2389910"/>
                  <a:pt x="3698787" y="2381742"/>
                  <a:pt x="3782889" y="2366187"/>
                </a:cubicBezTo>
                <a:lnTo>
                  <a:pt x="3811764" y="2359477"/>
                </a:lnTo>
                <a:lnTo>
                  <a:pt x="3813464" y="2389909"/>
                </a:lnTo>
                <a:cubicBezTo>
                  <a:pt x="3813464" y="3034794"/>
                  <a:pt x="3235044" y="3557577"/>
                  <a:pt x="2521527" y="3557577"/>
                </a:cubicBezTo>
                <a:cubicBezTo>
                  <a:pt x="1808010" y="3557577"/>
                  <a:pt x="1229590" y="3034794"/>
                  <a:pt x="1229590" y="2389909"/>
                </a:cubicBezTo>
                <a:lnTo>
                  <a:pt x="1232991" y="2329034"/>
                </a:lnTo>
                <a:lnTo>
                  <a:pt x="1291937" y="2331720"/>
                </a:lnTo>
                <a:cubicBezTo>
                  <a:pt x="1737885" y="2331720"/>
                  <a:pt x="2131061" y="2127825"/>
                  <a:pt x="2363232" y="1817704"/>
                </a:cubicBezTo>
                <a:close/>
                <a:moveTo>
                  <a:pt x="2521527" y="1222241"/>
                </a:moveTo>
                <a:lnTo>
                  <a:pt x="2580569" y="1224936"/>
                </a:lnTo>
                <a:lnTo>
                  <a:pt x="2577204" y="1285063"/>
                </a:lnTo>
                <a:cubicBezTo>
                  <a:pt x="2563972" y="1402641"/>
                  <a:pt x="2531379" y="1515055"/>
                  <a:pt x="2482347" y="1619666"/>
                </a:cubicBezTo>
                <a:lnTo>
                  <a:pt x="2390015" y="1773175"/>
                </a:lnTo>
                <a:lnTo>
                  <a:pt x="2332108" y="1676751"/>
                </a:lnTo>
                <a:cubicBezTo>
                  <a:pt x="2283077" y="1571978"/>
                  <a:pt x="2250484" y="1459390"/>
                  <a:pt x="2237251" y="1341629"/>
                </a:cubicBezTo>
                <a:lnTo>
                  <a:pt x="2232282" y="1252675"/>
                </a:lnTo>
                <a:lnTo>
                  <a:pt x="2261157" y="1245964"/>
                </a:lnTo>
                <a:cubicBezTo>
                  <a:pt x="2345259" y="1230410"/>
                  <a:pt x="2432338" y="1222241"/>
                  <a:pt x="2521527" y="1222241"/>
                </a:cubicBezTo>
                <a:close/>
                <a:moveTo>
                  <a:pt x="3522518" y="54574"/>
                </a:moveTo>
                <a:cubicBezTo>
                  <a:pt x="4236035" y="54574"/>
                  <a:pt x="4814455" y="577357"/>
                  <a:pt x="4814455" y="1222242"/>
                </a:cubicBezTo>
                <a:cubicBezTo>
                  <a:pt x="4814455" y="1746211"/>
                  <a:pt x="4432608" y="2189574"/>
                  <a:pt x="3906701" y="2337414"/>
                </a:cubicBezTo>
                <a:lnTo>
                  <a:pt x="3811764" y="2359477"/>
                </a:lnTo>
                <a:lnTo>
                  <a:pt x="3806794" y="2270522"/>
                </a:lnTo>
                <a:cubicBezTo>
                  <a:pt x="3745045" y="1720972"/>
                  <a:pt x="3261656" y="1284080"/>
                  <a:pt x="2653620" y="1228270"/>
                </a:cubicBezTo>
                <a:lnTo>
                  <a:pt x="2580569" y="1224936"/>
                </a:lnTo>
                <a:lnTo>
                  <a:pt x="2583874" y="1165860"/>
                </a:lnTo>
                <a:cubicBezTo>
                  <a:pt x="2583874" y="1004888"/>
                  <a:pt x="2547723" y="851536"/>
                  <a:pt x="2482347" y="712055"/>
                </a:cubicBezTo>
                <a:lnTo>
                  <a:pt x="2423901" y="614884"/>
                </a:lnTo>
                <a:lnTo>
                  <a:pt x="2451224" y="569388"/>
                </a:lnTo>
                <a:cubicBezTo>
                  <a:pt x="2683394" y="258786"/>
                  <a:pt x="3076570" y="54574"/>
                  <a:pt x="3522518" y="54574"/>
                </a:cubicBezTo>
                <a:close/>
                <a:moveTo>
                  <a:pt x="1291937" y="0"/>
                </a:moveTo>
                <a:cubicBezTo>
                  <a:pt x="1737885" y="0"/>
                  <a:pt x="2131061" y="203896"/>
                  <a:pt x="2363232" y="514017"/>
                </a:cubicBezTo>
                <a:lnTo>
                  <a:pt x="2423901" y="614884"/>
                </a:lnTo>
                <a:lnTo>
                  <a:pt x="2332108" y="767733"/>
                </a:lnTo>
                <a:cubicBezTo>
                  <a:pt x="2266733" y="907431"/>
                  <a:pt x="2230581" y="1061021"/>
                  <a:pt x="2230581" y="1222242"/>
                </a:cubicBezTo>
                <a:lnTo>
                  <a:pt x="2232282" y="1252675"/>
                </a:lnTo>
                <a:lnTo>
                  <a:pt x="2137345" y="1274737"/>
                </a:lnTo>
                <a:cubicBezTo>
                  <a:pt x="1651892" y="1411205"/>
                  <a:pt x="1289189" y="1799479"/>
                  <a:pt x="1236260" y="2270522"/>
                </a:cubicBezTo>
                <a:lnTo>
                  <a:pt x="1232991" y="2329034"/>
                </a:lnTo>
                <a:lnTo>
                  <a:pt x="1159844" y="2325701"/>
                </a:lnTo>
                <a:cubicBezTo>
                  <a:pt x="508377" y="2265997"/>
                  <a:pt x="0" y="1769504"/>
                  <a:pt x="0" y="1165860"/>
                </a:cubicBezTo>
                <a:cubicBezTo>
                  <a:pt x="0" y="521973"/>
                  <a:pt x="578420" y="0"/>
                  <a:pt x="1291937" y="0"/>
                </a:cubicBezTo>
                <a:close/>
              </a:path>
            </a:pathLst>
          </a:custGeom>
          <a:solidFill>
            <a:srgbClr val="E3A8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C027D4-1AEB-D140-BB2D-1ABD5DC51131}"/>
              </a:ext>
            </a:extLst>
          </p:cNvPr>
          <p:cNvSpPr txBox="1"/>
          <p:nvPr/>
        </p:nvSpPr>
        <p:spPr>
          <a:xfrm>
            <a:off x="3338945" y="3049393"/>
            <a:ext cx="2147455" cy="75921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000" dirty="0">
                <a:solidFill>
                  <a:prstClr val="black">
                    <a:lumMod val="75000"/>
                    <a:lumOff val="25000"/>
                  </a:prstClr>
                </a:solidFill>
                <a:cs typeface="Segoe UI" panose="020B0502040204020203" pitchFamily="34" charset="0"/>
              </a:rPr>
              <a:t>Cognitive Presence</a:t>
            </a:r>
          </a:p>
        </p:txBody>
      </p:sp>
      <p:sp>
        <p:nvSpPr>
          <p:cNvPr id="14" name="TextBox 13">
            <a:extLst>
              <a:ext uri="{FF2B5EF4-FFF2-40B4-BE49-F238E27FC236}">
                <a16:creationId xmlns:a16="http://schemas.microsoft.com/office/drawing/2014/main" id="{B96E1423-64C7-EF4E-82F4-4492649FAFC3}"/>
              </a:ext>
            </a:extLst>
          </p:cNvPr>
          <p:cNvSpPr txBox="1"/>
          <p:nvPr/>
        </p:nvSpPr>
        <p:spPr>
          <a:xfrm>
            <a:off x="4765963" y="5169139"/>
            <a:ext cx="2147455" cy="75921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000" dirty="0">
                <a:solidFill>
                  <a:prstClr val="black">
                    <a:lumMod val="75000"/>
                    <a:lumOff val="25000"/>
                  </a:prstClr>
                </a:solidFill>
                <a:cs typeface="Segoe UI" panose="020B0502040204020203" pitchFamily="34" charset="0"/>
              </a:rPr>
              <a:t>Teaching Presence</a:t>
            </a:r>
          </a:p>
        </p:txBody>
      </p:sp>
      <p:sp>
        <p:nvSpPr>
          <p:cNvPr id="15" name="TextBox 14">
            <a:extLst>
              <a:ext uri="{FF2B5EF4-FFF2-40B4-BE49-F238E27FC236}">
                <a16:creationId xmlns:a16="http://schemas.microsoft.com/office/drawing/2014/main" id="{AEEE06F7-1C35-3B47-8708-0401C57720C1}"/>
              </a:ext>
            </a:extLst>
          </p:cNvPr>
          <p:cNvSpPr txBox="1"/>
          <p:nvPr/>
        </p:nvSpPr>
        <p:spPr>
          <a:xfrm>
            <a:off x="6005945" y="3049392"/>
            <a:ext cx="2147455" cy="75921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000" dirty="0">
                <a:solidFill>
                  <a:prstClr val="black">
                    <a:lumMod val="75000"/>
                    <a:lumOff val="25000"/>
                  </a:prstClr>
                </a:solidFill>
                <a:cs typeface="Segoe UI" panose="020B0502040204020203" pitchFamily="34" charset="0"/>
              </a:rPr>
              <a:t>Social Presence</a:t>
            </a:r>
          </a:p>
        </p:txBody>
      </p:sp>
    </p:spTree>
    <p:extLst>
      <p:ext uri="{BB962C8B-B14F-4D97-AF65-F5344CB8AC3E}">
        <p14:creationId xmlns:p14="http://schemas.microsoft.com/office/powerpoint/2010/main" val="15375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mph" presetSubtype="0" grpId="1" nodeType="clickEffect">
                                  <p:stCondLst>
                                    <p:cond delay="0"/>
                                  </p:stCondLst>
                                  <p:iterate type="lt">
                                    <p:tmAbs val="25"/>
                                  </p:iterate>
                                  <p:childTnLst>
                                    <p:set>
                                      <p:cBhvr override="childStyle">
                                        <p:cTn id="20"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5" grpId="0"/>
      <p:bldP spid="14" grpId="0"/>
      <p:bldP spid="14" grpId="1"/>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FD4D-5161-46CF-8E5C-B36508F35809}"/>
              </a:ext>
            </a:extLst>
          </p:cNvPr>
          <p:cNvSpPr>
            <a:spLocks noGrp="1"/>
          </p:cNvSpPr>
          <p:nvPr>
            <p:ph type="title"/>
          </p:nvPr>
        </p:nvSpPr>
        <p:spPr/>
        <p:txBody>
          <a:bodyPr>
            <a:normAutofit/>
          </a:bodyPr>
          <a:lstStyle/>
          <a:p>
            <a:pPr algn="ctr"/>
            <a:r>
              <a:rPr lang="en-US" sz="3600" dirty="0"/>
              <a:t>Next Steps</a:t>
            </a:r>
          </a:p>
        </p:txBody>
      </p:sp>
      <p:sp>
        <p:nvSpPr>
          <p:cNvPr id="7" name="Content Placeholder 17" descr="Duplicate this slide: Right-click the slide thumbnail and select Duplicate Slide.">
            <a:extLst>
              <a:ext uri="{FF2B5EF4-FFF2-40B4-BE49-F238E27FC236}">
                <a16:creationId xmlns:a16="http://schemas.microsoft.com/office/drawing/2014/main" id="{A5D11E1A-550F-4E54-82BE-B2019638DC80}"/>
              </a:ext>
            </a:extLst>
          </p:cNvPr>
          <p:cNvSpPr txBox="1">
            <a:spLocks/>
          </p:cNvSpPr>
          <p:nvPr/>
        </p:nvSpPr>
        <p:spPr>
          <a:xfrm>
            <a:off x="465078" y="1472254"/>
            <a:ext cx="8168450" cy="47369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800" dirty="0">
                <a:solidFill>
                  <a:prstClr val="black">
                    <a:lumMod val="75000"/>
                    <a:lumOff val="25000"/>
                  </a:prstClr>
                </a:solidFill>
                <a:cs typeface="Segoe UI" panose="020B0502040204020203" pitchFamily="34" charset="0"/>
              </a:rPr>
              <a:t>QM Research aligning with student outcomes</a:t>
            </a:r>
          </a:p>
        </p:txBody>
      </p:sp>
      <p:grpSp>
        <p:nvGrpSpPr>
          <p:cNvPr id="4" name="Group 3"/>
          <p:cNvGrpSpPr/>
          <p:nvPr/>
        </p:nvGrpSpPr>
        <p:grpSpPr>
          <a:xfrm>
            <a:off x="1028988" y="2112205"/>
            <a:ext cx="3962400" cy="3493333"/>
            <a:chOff x="586903" y="2564530"/>
            <a:chExt cx="3962400" cy="3493333"/>
          </a:xfrm>
        </p:grpSpPr>
        <p:sp>
          <p:nvSpPr>
            <p:cNvPr id="11" name="Oval 10"/>
            <p:cNvSpPr/>
            <p:nvPr/>
          </p:nvSpPr>
          <p:spPr>
            <a:xfrm>
              <a:off x="586903" y="2564530"/>
              <a:ext cx="3962400" cy="3493333"/>
            </a:xfrm>
            <a:prstGeom prst="ellipse">
              <a:avLst/>
            </a:prstGeom>
            <a:solidFill>
              <a:srgbClr val="FAAB1A"/>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F5A1B6-6AA3-EF47-B3D2-9873E04F8C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92498" y="2908482"/>
              <a:ext cx="3347963" cy="3022810"/>
            </a:xfrm>
            <a:prstGeom prst="ellipse">
              <a:avLst/>
            </a:prstGeom>
            <a:ln>
              <a:noFill/>
            </a:ln>
            <a:effectLst>
              <a:softEdge rad="112500"/>
            </a:effectLst>
          </p:spPr>
        </p:pic>
      </p:grpSp>
      <p:grpSp>
        <p:nvGrpSpPr>
          <p:cNvPr id="5" name="Group 4"/>
          <p:cNvGrpSpPr/>
          <p:nvPr/>
        </p:nvGrpSpPr>
        <p:grpSpPr>
          <a:xfrm>
            <a:off x="6725182" y="2112205"/>
            <a:ext cx="4218308" cy="3493333"/>
            <a:chOff x="6791684" y="2564530"/>
            <a:chExt cx="4218308" cy="3493333"/>
          </a:xfrm>
        </p:grpSpPr>
        <p:sp>
          <p:nvSpPr>
            <p:cNvPr id="3" name="Oval 2"/>
            <p:cNvSpPr/>
            <p:nvPr/>
          </p:nvSpPr>
          <p:spPr>
            <a:xfrm>
              <a:off x="6791684" y="2564530"/>
              <a:ext cx="3962400" cy="3493333"/>
            </a:xfrm>
            <a:prstGeom prst="ellipse">
              <a:avLst/>
            </a:prstGeom>
            <a:solidFill>
              <a:srgbClr val="FAAB1A"/>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CB8EC9EF-AFC8-8A48-BA8D-17F6AB335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492" y="2781912"/>
              <a:ext cx="3856500" cy="3275951"/>
            </a:xfrm>
            <a:prstGeom prst="ellipse">
              <a:avLst/>
            </a:prstGeom>
            <a:ln>
              <a:noFill/>
            </a:ln>
            <a:effectLst>
              <a:softEdge rad="112500"/>
            </a:effectLst>
          </p:spPr>
        </p:pic>
      </p:grpSp>
      <p:sp>
        <p:nvSpPr>
          <p:cNvPr id="10" name="Right Arrow 9"/>
          <p:cNvSpPr/>
          <p:nvPr/>
        </p:nvSpPr>
        <p:spPr>
          <a:xfrm>
            <a:off x="5114489" y="3858871"/>
            <a:ext cx="1429789" cy="39901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9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CEF8-3F17-7742-8D7B-800CB3733A19}"/>
              </a:ext>
            </a:extLst>
          </p:cNvPr>
          <p:cNvSpPr>
            <a:spLocks noGrp="1"/>
          </p:cNvSpPr>
          <p:nvPr>
            <p:ph type="ctrTitle"/>
          </p:nvPr>
        </p:nvSpPr>
        <p:spPr>
          <a:xfrm>
            <a:off x="1232922" y="2533650"/>
            <a:ext cx="4572000" cy="1790700"/>
          </a:xfrm>
        </p:spPr>
        <p:txBody>
          <a:bodyPr/>
          <a:lstStyle/>
          <a:p>
            <a:r>
              <a:rPr lang="en-US" dirty="0"/>
              <a:t>Questions</a:t>
            </a:r>
          </a:p>
        </p:txBody>
      </p:sp>
      <p:pic>
        <p:nvPicPr>
          <p:cNvPr id="4" name="Picture 3">
            <a:extLst>
              <a:ext uri="{FF2B5EF4-FFF2-40B4-BE49-F238E27FC236}">
                <a16:creationId xmlns:a16="http://schemas.microsoft.com/office/drawing/2014/main" id="{FAEB52E4-356E-4B41-893D-9F36F02A0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225" y="1301609"/>
            <a:ext cx="2562360" cy="4254782"/>
          </a:xfrm>
          <a:prstGeom prst="rect">
            <a:avLst/>
          </a:prstGeom>
        </p:spPr>
      </p:pic>
    </p:spTree>
    <p:extLst>
      <p:ext uri="{BB962C8B-B14F-4D97-AF65-F5344CB8AC3E}">
        <p14:creationId xmlns:p14="http://schemas.microsoft.com/office/powerpoint/2010/main" val="87658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9615" y="1345223"/>
            <a:ext cx="10228385" cy="5090746"/>
          </a:xfrm>
        </p:spPr>
        <p:txBody>
          <a:bodyPr/>
          <a:lstStyle/>
          <a:p>
            <a:r>
              <a:rPr lang="en-US" sz="1800" dirty="0"/>
              <a:t>Brinkley-Etzkorn, K. E. (2018). Learning to teach online: Measuring the influence of faculty development training on teaching effectiveness through a TPACK lens. </a:t>
            </a:r>
            <a:r>
              <a:rPr lang="en-US" sz="1800" i="1" dirty="0"/>
              <a:t>The Internet in Higher Education, 38</a:t>
            </a:r>
            <a:r>
              <a:rPr lang="en-US" sz="1800" dirty="0"/>
              <a:t>, 28-35.</a:t>
            </a:r>
          </a:p>
          <a:p>
            <a:r>
              <a:rPr lang="en-US" sz="1800" dirty="0"/>
              <a:t>Chen, K., Lowenthal, P. R., Bauer, C., Heaps, A., &amp; Nielson, C. (2017). Moving beyond smile sheets: A case study on the evaluation and iterative improvement of an online faculty development program. </a:t>
            </a:r>
            <a:r>
              <a:rPr lang="en-US" sz="1800" i="1" dirty="0"/>
              <a:t>Online Learning, 21</a:t>
            </a:r>
            <a:r>
              <a:rPr lang="en-US" sz="1800" dirty="0"/>
              <a:t>(1), 85-111.</a:t>
            </a:r>
          </a:p>
          <a:p>
            <a:r>
              <a:rPr lang="en-US" sz="1800" dirty="0"/>
              <a:t>Kearns, L., &amp; Mancilla, R. (2017). The impact of Quality Matters professional development on teaching across delivery formats. </a:t>
            </a:r>
            <a:r>
              <a:rPr lang="en-US" sz="1800" i="1" dirty="0"/>
              <a:t>American Journal of Distance Education, 31</a:t>
            </a:r>
            <a:r>
              <a:rPr lang="en-US" sz="1800" dirty="0"/>
              <a:t>(3), 185-197.</a:t>
            </a:r>
          </a:p>
          <a:p>
            <a:r>
              <a:rPr lang="en-US" sz="1800" dirty="0" err="1"/>
              <a:t>Legon</a:t>
            </a:r>
            <a:r>
              <a:rPr lang="en-US" sz="1800" dirty="0"/>
              <a:t>, R. (2015). Measuring the impact of the Quality Matters Rubric: A discussion of possibilities. </a:t>
            </a:r>
            <a:r>
              <a:rPr lang="en-US" sz="1800" i="1" dirty="0"/>
              <a:t>American Journal of Distance Education, 29</a:t>
            </a:r>
            <a:r>
              <a:rPr lang="en-US" sz="1800" dirty="0"/>
              <a:t>(3), 166-173.</a:t>
            </a:r>
          </a:p>
          <a:p>
            <a:r>
              <a:rPr lang="en-US" sz="1800" dirty="0"/>
              <a:t>Roehrs, C., Wang, L., &amp; Kendrick, D. (2013). Preparing faculty to use the Quality Matters model for course improvement. </a:t>
            </a:r>
            <a:r>
              <a:rPr lang="en-US" sz="1800" i="1" dirty="0"/>
              <a:t>Journal of Online Learning and Teaching, 9</a:t>
            </a:r>
            <a:r>
              <a:rPr lang="en-US" sz="1800" dirty="0"/>
              <a:t>(1), 52-67.</a:t>
            </a:r>
          </a:p>
          <a:p>
            <a:r>
              <a:rPr lang="en-US" sz="1800" dirty="0"/>
              <a:t>Shattuck, J., Dubins, B., &amp; Zilberman, D. (2011). MarylandOnline’s interinstitutional project to train higher education adjunct faculty to teach online. </a:t>
            </a:r>
            <a:r>
              <a:rPr lang="en-US" sz="1800" i="1" dirty="0"/>
              <a:t>International Review of Research in Open and Distance Learning, 12</a:t>
            </a:r>
            <a:r>
              <a:rPr lang="en-US" sz="1800" dirty="0"/>
              <a:t>(2), 40-61.</a:t>
            </a:r>
          </a:p>
          <a:p>
            <a:r>
              <a:rPr lang="en-US" sz="1800" dirty="0"/>
              <a:t>Yang, D. (2017). Instructional strategies and course design for teaching statistics online: Perspectives from online students. </a:t>
            </a:r>
            <a:r>
              <a:rPr lang="en-US" sz="1800" i="1" dirty="0"/>
              <a:t>International Journal of STEM Education, 4</a:t>
            </a:r>
            <a:r>
              <a:rPr lang="en-US" sz="1800" dirty="0"/>
              <a:t>(34), 1-15.</a:t>
            </a:r>
          </a:p>
          <a:p>
            <a:endParaRPr lang="en-US" sz="1800" dirty="0"/>
          </a:p>
        </p:txBody>
      </p:sp>
      <p:sp>
        <p:nvSpPr>
          <p:cNvPr id="4" name="TextBox 3"/>
          <p:cNvSpPr txBox="1"/>
          <p:nvPr/>
        </p:nvSpPr>
        <p:spPr>
          <a:xfrm>
            <a:off x="624254" y="465992"/>
            <a:ext cx="10313377" cy="659423"/>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5" name="TextBox 4"/>
          <p:cNvSpPr txBox="1"/>
          <p:nvPr/>
        </p:nvSpPr>
        <p:spPr>
          <a:xfrm>
            <a:off x="624254" y="465992"/>
            <a:ext cx="9328638" cy="659423"/>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12917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434" y="437704"/>
            <a:ext cx="10983132" cy="747763"/>
          </a:xfrm>
        </p:spPr>
        <p:txBody>
          <a:bodyPr>
            <a:normAutofit/>
          </a:bodyPr>
          <a:lstStyle/>
          <a:p>
            <a:pPr algn="ctr"/>
            <a:r>
              <a:rPr lang="en-US" sz="3600" dirty="0" smtClean="0"/>
              <a:t>At UNCW</a:t>
            </a:r>
            <a:endParaRPr lang="en-US" sz="3600" dirty="0"/>
          </a:p>
        </p:txBody>
      </p:sp>
      <p:grpSp>
        <p:nvGrpSpPr>
          <p:cNvPr id="12" name="Group 11"/>
          <p:cNvGrpSpPr/>
          <p:nvPr/>
        </p:nvGrpSpPr>
        <p:grpSpPr>
          <a:xfrm>
            <a:off x="3736249" y="1805761"/>
            <a:ext cx="4719501" cy="4552028"/>
            <a:chOff x="6092391" y="318429"/>
            <a:chExt cx="2327564" cy="2342279"/>
          </a:xfrm>
          <a:solidFill>
            <a:srgbClr val="FAAB1A"/>
          </a:solidFill>
        </p:grpSpPr>
        <p:sp>
          <p:nvSpPr>
            <p:cNvPr id="13" name="Oval 12"/>
            <p:cNvSpPr/>
            <p:nvPr/>
          </p:nvSpPr>
          <p:spPr>
            <a:xfrm>
              <a:off x="6092391" y="318429"/>
              <a:ext cx="2327564" cy="234227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92651" y="510868"/>
              <a:ext cx="685479" cy="282941"/>
            </a:xfrm>
            <a:prstGeom prst="rect">
              <a:avLst/>
            </a:prstGeom>
            <a:grpFill/>
          </p:spPr>
          <p:txBody>
            <a:bodyPr wrap="none" lIns="91440" tIns="45720" rIns="91440" bIns="45720">
              <a:prstTxWarp prst="textArchUp">
                <a:avLst/>
              </a:prstTxWarp>
              <a:spAutoFit/>
            </a:bodyPr>
            <a:lstStyle/>
            <a:p>
              <a:pPr algn="ctr"/>
              <a:r>
                <a:rPr lang="en-US" sz="2400" b="1" dirty="0" smtClean="0">
                  <a:ln w="0"/>
                  <a:solidFill>
                    <a:srgbClr val="5F5F5F"/>
                  </a:solidFill>
                  <a:effectLst>
                    <a:outerShdw blurRad="38100" dist="19050" dir="2700000" algn="tl" rotWithShape="0">
                      <a:schemeClr val="dk1">
                        <a:alpha val="40000"/>
                      </a:schemeClr>
                    </a:outerShdw>
                  </a:effectLst>
                </a:rPr>
                <a:t>UNCW</a:t>
              </a:r>
              <a:endParaRPr lang="en-US" sz="2400" b="1" cap="none" spc="0" dirty="0">
                <a:ln w="0"/>
                <a:solidFill>
                  <a:srgbClr val="5F5F5F"/>
                </a:solidFill>
                <a:effectLst>
                  <a:outerShdw blurRad="38100" dist="19050" dir="2700000" algn="tl" rotWithShape="0">
                    <a:schemeClr val="dk1">
                      <a:alpha val="40000"/>
                    </a:schemeClr>
                  </a:outerShdw>
                </a:effectLst>
              </a:endParaRPr>
            </a:p>
          </p:txBody>
        </p:sp>
      </p:grpSp>
      <p:grpSp>
        <p:nvGrpSpPr>
          <p:cNvPr id="9" name="Group 8"/>
          <p:cNvGrpSpPr/>
          <p:nvPr/>
        </p:nvGrpSpPr>
        <p:grpSpPr>
          <a:xfrm>
            <a:off x="4260452" y="2644171"/>
            <a:ext cx="3671094" cy="3713618"/>
            <a:chOff x="6325145" y="793809"/>
            <a:chExt cx="1853739" cy="1875212"/>
          </a:xfrm>
        </p:grpSpPr>
        <p:sp>
          <p:nvSpPr>
            <p:cNvPr id="10" name="Oval 9"/>
            <p:cNvSpPr/>
            <p:nvPr/>
          </p:nvSpPr>
          <p:spPr>
            <a:xfrm>
              <a:off x="6325145" y="793809"/>
              <a:ext cx="1853739" cy="1875212"/>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09274" y="977935"/>
              <a:ext cx="685479" cy="282941"/>
            </a:xfrm>
            <a:prstGeom prst="rect">
              <a:avLst/>
            </a:prstGeom>
            <a:noFill/>
          </p:spPr>
          <p:txBody>
            <a:bodyPr wrap="none" lIns="91440" tIns="45720" rIns="91440" bIns="45720">
              <a:prstTxWarp prst="textArchUp">
                <a:avLst/>
              </a:prstTxWarp>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rPr>
                <a:t>APPQMR</a:t>
              </a:r>
              <a:endParaRPr lang="en-US" sz="2400" b="1" cap="none" spc="0" dirty="0">
                <a:ln w="0"/>
                <a:solidFill>
                  <a:schemeClr val="bg1"/>
                </a:solidFill>
                <a:effectLst>
                  <a:outerShdw blurRad="38100" dist="19050" dir="2700000" algn="tl" rotWithShape="0">
                    <a:schemeClr val="dk1">
                      <a:alpha val="40000"/>
                    </a:schemeClr>
                  </a:outerShdw>
                </a:effectLst>
              </a:endParaRPr>
            </a:p>
          </p:txBody>
        </p:sp>
      </p:grpSp>
      <p:grpSp>
        <p:nvGrpSpPr>
          <p:cNvPr id="6" name="Group 5"/>
          <p:cNvGrpSpPr/>
          <p:nvPr/>
        </p:nvGrpSpPr>
        <p:grpSpPr>
          <a:xfrm>
            <a:off x="4700906" y="3473813"/>
            <a:ext cx="2790179" cy="2883976"/>
            <a:chOff x="6532962" y="1188390"/>
            <a:chExt cx="1438102" cy="1486447"/>
          </a:xfrm>
        </p:grpSpPr>
        <p:sp>
          <p:nvSpPr>
            <p:cNvPr id="7" name="Oval 6"/>
            <p:cNvSpPr/>
            <p:nvPr/>
          </p:nvSpPr>
          <p:spPr>
            <a:xfrm>
              <a:off x="6532962" y="1188390"/>
              <a:ext cx="1438102" cy="14864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09274" y="1381349"/>
              <a:ext cx="685479" cy="282941"/>
            </a:xfrm>
            <a:prstGeom prst="rect">
              <a:avLst/>
            </a:prstGeom>
            <a:noFill/>
          </p:spPr>
          <p:txBody>
            <a:bodyPr wrap="none" lIns="91440" tIns="45720" rIns="91440" bIns="45720">
              <a:prstTxWarp prst="textArchUp">
                <a:avLst/>
              </a:prstTxWarp>
              <a:spAutoFit/>
            </a:bodyPr>
            <a:lstStyle/>
            <a:p>
              <a:pPr algn="ctr"/>
              <a:r>
                <a:rPr lang="en-US" sz="1600" b="1" dirty="0" smtClean="0">
                  <a:ln w="0"/>
                  <a:solidFill>
                    <a:srgbClr val="5F5F5F"/>
                  </a:solidFill>
                  <a:effectLst>
                    <a:outerShdw blurRad="38100" dist="19050" dir="2700000" algn="tl" rotWithShape="0">
                      <a:schemeClr val="dk1">
                        <a:alpha val="40000"/>
                      </a:schemeClr>
                    </a:outerShdw>
                  </a:effectLst>
                </a:rPr>
                <a:t>Course Design</a:t>
              </a:r>
              <a:endParaRPr lang="en-US" sz="1600" b="1" cap="none" spc="0" dirty="0">
                <a:ln w="0"/>
                <a:solidFill>
                  <a:srgbClr val="5F5F5F"/>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8444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0.70"/>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1A7-F42F-664E-8F17-8FD7706C2593}"/>
              </a:ext>
            </a:extLst>
          </p:cNvPr>
          <p:cNvSpPr>
            <a:spLocks noGrp="1"/>
          </p:cNvSpPr>
          <p:nvPr>
            <p:ph type="ctrTitle"/>
          </p:nvPr>
        </p:nvSpPr>
        <p:spPr>
          <a:xfrm>
            <a:off x="3221991" y="2743286"/>
            <a:ext cx="6237891" cy="964192"/>
          </a:xfrm>
        </p:spPr>
        <p:txBody>
          <a:bodyPr/>
          <a:lstStyle/>
          <a:p>
            <a:pPr algn="ctr"/>
            <a:r>
              <a:rPr lang="en-US" dirty="0" smtClean="0"/>
              <a:t>Research Question(s)</a:t>
            </a:r>
            <a:endParaRPr lang="en-US" dirty="0"/>
          </a:p>
        </p:txBody>
      </p:sp>
    </p:spTree>
    <p:extLst>
      <p:ext uri="{BB962C8B-B14F-4D97-AF65-F5344CB8AC3E}">
        <p14:creationId xmlns:p14="http://schemas.microsoft.com/office/powerpoint/2010/main" val="389338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t>Research Questions</a:t>
            </a:r>
          </a:p>
        </p:txBody>
      </p:sp>
      <p:sp>
        <p:nvSpPr>
          <p:cNvPr id="2" name="Content Placeholder 1"/>
          <p:cNvSpPr>
            <a:spLocks noGrp="1"/>
          </p:cNvSpPr>
          <p:nvPr>
            <p:ph idx="4294967295"/>
          </p:nvPr>
        </p:nvSpPr>
        <p:spPr>
          <a:xfrm>
            <a:off x="604434" y="1571712"/>
            <a:ext cx="6227763" cy="4572000"/>
          </a:xfrm>
        </p:spPr>
        <p:txBody>
          <a:bodyPr>
            <a:normAutofit fontScale="92500" lnSpcReduction="10000"/>
          </a:bodyPr>
          <a:lstStyle/>
          <a:p>
            <a:pPr marL="514350" indent="-514350">
              <a:buFont typeface="+mj-lt"/>
              <a:buAutoNum type="arabicParenR"/>
            </a:pPr>
            <a:r>
              <a:rPr lang="en-US" dirty="0"/>
              <a:t>Does QM professional development have </a:t>
            </a:r>
            <a:r>
              <a:rPr lang="en-US" dirty="0" smtClean="0"/>
              <a:t>an  </a:t>
            </a:r>
            <a:r>
              <a:rPr lang="en-US" dirty="0"/>
              <a:t>impact on course design?</a:t>
            </a:r>
          </a:p>
          <a:p>
            <a:pPr marL="514350" indent="-514350">
              <a:buFont typeface="+mj-lt"/>
              <a:buAutoNum type="arabicParenR"/>
            </a:pPr>
            <a:endParaRPr lang="en-US" dirty="0"/>
          </a:p>
          <a:p>
            <a:pPr marL="514350" indent="-514350">
              <a:buFont typeface="+mj-lt"/>
              <a:buAutoNum type="arabicParenR"/>
            </a:pPr>
            <a:r>
              <a:rPr lang="en-US" dirty="0"/>
              <a:t>What types of changes are made as a result of developing expertise with the QM approach?</a:t>
            </a:r>
          </a:p>
          <a:p>
            <a:pPr marL="514350" indent="-514350">
              <a:buFont typeface="+mj-lt"/>
              <a:buAutoNum type="arabicParenR"/>
            </a:pPr>
            <a:endParaRPr lang="en-US" dirty="0"/>
          </a:p>
          <a:p>
            <a:pPr marL="514350" indent="-514350">
              <a:buFont typeface="+mj-lt"/>
              <a:buAutoNum type="arabicParenR"/>
            </a:pPr>
            <a:r>
              <a:rPr lang="en-US" dirty="0"/>
              <a:t>How does course design impact student evaluations?</a:t>
            </a:r>
          </a:p>
          <a:p>
            <a:pPr marL="0" indent="0">
              <a:buNone/>
            </a:pP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210" y="1772722"/>
            <a:ext cx="1994922" cy="3312555"/>
          </a:xfrm>
          <a:prstGeom prst="rect">
            <a:avLst/>
          </a:prstGeom>
        </p:spPr>
      </p:pic>
    </p:spTree>
    <p:extLst>
      <p:ext uri="{BB962C8B-B14F-4D97-AF65-F5344CB8AC3E}">
        <p14:creationId xmlns:p14="http://schemas.microsoft.com/office/powerpoint/2010/main" val="151503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1A7-F42F-664E-8F17-8FD7706C2593}"/>
              </a:ext>
            </a:extLst>
          </p:cNvPr>
          <p:cNvSpPr>
            <a:spLocks noGrp="1"/>
          </p:cNvSpPr>
          <p:nvPr>
            <p:ph type="ctrTitle"/>
          </p:nvPr>
        </p:nvSpPr>
        <p:spPr>
          <a:xfrm>
            <a:off x="3870384" y="2793162"/>
            <a:ext cx="5157237" cy="847814"/>
          </a:xfrm>
        </p:spPr>
        <p:txBody>
          <a:bodyPr/>
          <a:lstStyle/>
          <a:p>
            <a:pPr algn="ctr"/>
            <a:r>
              <a:rPr lang="en-US" dirty="0" smtClean="0"/>
              <a:t>Research Design</a:t>
            </a:r>
            <a:endParaRPr lang="en-US" dirty="0"/>
          </a:p>
        </p:txBody>
      </p:sp>
    </p:spTree>
    <p:extLst>
      <p:ext uri="{BB962C8B-B14F-4D97-AF65-F5344CB8AC3E}">
        <p14:creationId xmlns:p14="http://schemas.microsoft.com/office/powerpoint/2010/main" val="155149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095" y="423797"/>
            <a:ext cx="10983132" cy="747763"/>
          </a:xfrm>
        </p:spPr>
        <p:txBody>
          <a:bodyPr>
            <a:normAutofit/>
          </a:bodyPr>
          <a:lstStyle/>
          <a:p>
            <a:pPr algn="ctr"/>
            <a:r>
              <a:rPr lang="en-US" sz="3600" dirty="0"/>
              <a:t>Participants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37129" y="2365663"/>
            <a:ext cx="8755063" cy="4121150"/>
          </a:xfrm>
        </p:spPr>
      </p:pic>
      <p:sp>
        <p:nvSpPr>
          <p:cNvPr id="2" name="TextBox 1">
            <a:extLst>
              <a:ext uri="{FF2B5EF4-FFF2-40B4-BE49-F238E27FC236}">
                <a16:creationId xmlns:a16="http://schemas.microsoft.com/office/drawing/2014/main" id="{BFF31A8E-98A2-D14C-A68C-D2FEA6A8CAE0}"/>
              </a:ext>
            </a:extLst>
          </p:cNvPr>
          <p:cNvSpPr txBox="1"/>
          <p:nvPr/>
        </p:nvSpPr>
        <p:spPr>
          <a:xfrm>
            <a:off x="623095" y="1524000"/>
            <a:ext cx="6858000" cy="2784763"/>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US" sz="2800" dirty="0">
              <a:solidFill>
                <a:prstClr val="black">
                  <a:lumMod val="75000"/>
                  <a:lumOff val="25000"/>
                </a:prstClr>
              </a:solidFill>
              <a:cs typeface="Segoe UI" panose="020B0502040204020203" pitchFamily="34" charset="0"/>
            </a:endParaRPr>
          </a:p>
          <a:p>
            <a:pPr marL="342900" indent="-342900" algn="l">
              <a:lnSpc>
                <a:spcPts val="1800"/>
              </a:lnSpc>
              <a:spcAft>
                <a:spcPts val="600"/>
              </a:spcAft>
              <a:buFont typeface="Arial" panose="020B0604020202020204" pitchFamily="34" charset="0"/>
              <a:buChar char="•"/>
            </a:pPr>
            <a:r>
              <a:rPr lang="en-US" sz="2800" dirty="0">
                <a:solidFill>
                  <a:prstClr val="black">
                    <a:lumMod val="75000"/>
                    <a:lumOff val="25000"/>
                  </a:prstClr>
                </a:solidFill>
                <a:cs typeface="Segoe UI" panose="020B0502040204020203" pitchFamily="34" charset="0"/>
              </a:rPr>
              <a:t>65 potential participants</a:t>
            </a:r>
          </a:p>
          <a:p>
            <a:pPr algn="l">
              <a:lnSpc>
                <a:spcPts val="1800"/>
              </a:lnSpc>
              <a:spcAft>
                <a:spcPts val="600"/>
              </a:spcAft>
            </a:pPr>
            <a:endParaRPr lang="en-US" sz="2800" dirty="0">
              <a:solidFill>
                <a:prstClr val="black">
                  <a:lumMod val="75000"/>
                  <a:lumOff val="25000"/>
                </a:prstClr>
              </a:solidFill>
              <a:cs typeface="Segoe UI" panose="020B0502040204020203" pitchFamily="34" charset="0"/>
            </a:endParaRPr>
          </a:p>
          <a:p>
            <a:pPr marL="342900" indent="-342900" algn="l">
              <a:lnSpc>
                <a:spcPts val="1800"/>
              </a:lnSpc>
              <a:spcAft>
                <a:spcPts val="600"/>
              </a:spcAft>
              <a:buFont typeface="Arial" panose="020B0604020202020204" pitchFamily="34" charset="0"/>
              <a:buChar char="•"/>
            </a:pPr>
            <a:r>
              <a:rPr lang="en-US" sz="2800" dirty="0">
                <a:solidFill>
                  <a:prstClr val="black">
                    <a:lumMod val="75000"/>
                    <a:lumOff val="25000"/>
                  </a:prstClr>
                </a:solidFill>
                <a:cs typeface="Segoe UI" panose="020B0502040204020203" pitchFamily="34" charset="0"/>
              </a:rPr>
              <a:t>15 peer review</a:t>
            </a:r>
          </a:p>
          <a:p>
            <a:pPr algn="l">
              <a:lnSpc>
                <a:spcPts val="1800"/>
              </a:lnSpc>
              <a:spcAft>
                <a:spcPts val="600"/>
              </a:spcAft>
            </a:pPr>
            <a:endParaRPr lang="en-US" sz="2800" dirty="0">
              <a:solidFill>
                <a:prstClr val="black">
                  <a:lumMod val="75000"/>
                  <a:lumOff val="25000"/>
                </a:prstClr>
              </a:solidFill>
              <a:cs typeface="Segoe UI" panose="020B0502040204020203" pitchFamily="34" charset="0"/>
            </a:endParaRPr>
          </a:p>
          <a:p>
            <a:pPr marL="342900" indent="-342900" algn="l">
              <a:lnSpc>
                <a:spcPts val="1800"/>
              </a:lnSpc>
              <a:spcAft>
                <a:spcPts val="600"/>
              </a:spcAft>
              <a:buFont typeface="Arial" panose="020B0604020202020204" pitchFamily="34" charset="0"/>
              <a:buChar char="•"/>
            </a:pPr>
            <a:r>
              <a:rPr lang="en-US" sz="2800" dirty="0">
                <a:solidFill>
                  <a:prstClr val="black">
                    <a:lumMod val="75000"/>
                    <a:lumOff val="25000"/>
                  </a:prstClr>
                </a:solidFill>
                <a:cs typeface="Segoe UI" panose="020B0502040204020203" pitchFamily="34" charset="0"/>
              </a:rPr>
              <a:t>6 viable participant</a:t>
            </a:r>
          </a:p>
          <a:p>
            <a:pPr algn="l">
              <a:lnSpc>
                <a:spcPts val="1800"/>
              </a:lnSpc>
              <a:spcAft>
                <a:spcPts val="600"/>
              </a:spcAft>
            </a:pPr>
            <a:endParaRPr lang="en-US" sz="2800" dirty="0">
              <a:solidFill>
                <a:prstClr val="black">
                  <a:lumMod val="75000"/>
                  <a:lumOff val="25000"/>
                </a:prstClr>
              </a:solidFill>
              <a:cs typeface="Segoe UI" panose="020B0502040204020203" pitchFamily="34" charset="0"/>
            </a:endParaRPr>
          </a:p>
          <a:p>
            <a:pPr marL="342900" indent="-342900" algn="l">
              <a:lnSpc>
                <a:spcPts val="1800"/>
              </a:lnSpc>
              <a:spcAft>
                <a:spcPts val="600"/>
              </a:spcAft>
              <a:buFont typeface="Arial" panose="020B0604020202020204" pitchFamily="34" charset="0"/>
              <a:buChar char="•"/>
            </a:pPr>
            <a:r>
              <a:rPr lang="en-US" sz="2800" dirty="0">
                <a:solidFill>
                  <a:prstClr val="black">
                    <a:lumMod val="75000"/>
                    <a:lumOff val="25000"/>
                  </a:prstClr>
                </a:solidFill>
                <a:cs typeface="Segoe UI" panose="020B0502040204020203" pitchFamily="34" charset="0"/>
              </a:rPr>
              <a:t>3 final participants</a:t>
            </a:r>
          </a:p>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32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15"/>
                                      </p:to>
                                    </p:set>
                                    <p:animEffect filter="image" prLst="opacity: 0.15">
                                      <p:cBhvr rctx="IE">
                                        <p:cTn id="7" dur="indefinite"/>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ff4664d9-8f9b-4f25-9123-bd1efce174d1"/>
</p:tagLst>
</file>

<file path=ppt/tags/tag2.xml><?xml version="1.0" encoding="utf-8"?>
<p:tagLst xmlns:a="http://schemas.openxmlformats.org/drawingml/2006/main" xmlns:r="http://schemas.openxmlformats.org/officeDocument/2006/relationships" xmlns:p="http://schemas.openxmlformats.org/presentationml/2006/main">
  <p:tag name="__PE_POLL_EMBED_ID" val="b001b3d2-a62e-4418-bfce-42412630179c"/>
</p:tagLst>
</file>

<file path=ppt/tags/tag3.xml><?xml version="1.0" encoding="utf-8"?>
<p:tagLst xmlns:a="http://schemas.openxmlformats.org/drawingml/2006/main" xmlns:r="http://schemas.openxmlformats.org/officeDocument/2006/relationships" xmlns:p="http://schemas.openxmlformats.org/presentationml/2006/main">
  <p:tag name="__PE_POLL_EMBED_ID" val="ae14a562-9cdc-419c-a972-9cd5016e0c23"/>
</p:tagLst>
</file>

<file path=ppt/tags/tag4.xml><?xml version="1.0" encoding="utf-8"?>
<p:tagLst xmlns:a="http://schemas.openxmlformats.org/drawingml/2006/main" xmlns:r="http://schemas.openxmlformats.org/officeDocument/2006/relationships" xmlns:p="http://schemas.openxmlformats.org/presentationml/2006/main">
  <p:tag name="__PE_POLL_EMBED_ID" val="d0ccfa6d-8f04-4082-a5cc-c5455bebbe24"/>
</p:tagLst>
</file>

<file path=ppt/tags/tag5.xml><?xml version="1.0" encoding="utf-8"?>
<p:tagLst xmlns:a="http://schemas.openxmlformats.org/drawingml/2006/main" xmlns:r="http://schemas.openxmlformats.org/officeDocument/2006/relationships" xmlns:p="http://schemas.openxmlformats.org/presentationml/2006/main">
  <p:tag name="__PE_POLL_EMBED_ID" val="8a51e071-f163-4208-a47f-c0e655cfa7e7"/>
</p:tagLst>
</file>

<file path=ppt/theme/theme1.xml><?xml version="1.0" encoding="utf-8"?>
<a:theme xmlns:a="http://schemas.openxmlformats.org/drawingml/2006/main" name="Get Started with 3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M16411177_Bring Your Presentations - v2" id="{2D4F0743-FB00-42E8-AC86-DDC4E79E71E4}" vid="{CD6377A1-ECC5-4F47-A7F2-2270C06DB8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dc7352e55e77714fab0739bd1a2ce12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b47b806cf7e90fe7257fa1ff83c741b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F65ABD0-66F0-4867-AB0F-1D49B233B616}">
  <ds:schemaRefs>
    <ds:schemaRef ds:uri="http://schemas.microsoft.com/sharepoint/v3/contenttype/forms"/>
  </ds:schemaRefs>
</ds:datastoreItem>
</file>

<file path=customXml/itemProps2.xml><?xml version="1.0" encoding="utf-8"?>
<ds:datastoreItem xmlns:ds="http://schemas.openxmlformats.org/officeDocument/2006/customXml" ds:itemID="{6C541ACD-2E23-424D-AA73-C02742EA4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E1C146-B5CC-434F-9800-0CC81875367E}">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16c05727-aa75-4e4a-9b5f-8a80a1165891"/>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1113</Words>
  <Application>Microsoft Office PowerPoint</Application>
  <PresentationFormat>Widescreen</PresentationFormat>
  <Paragraphs>208</Paragraphs>
  <Slides>46</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Segoe UI</vt:lpstr>
      <vt:lpstr>Segoe UI Light</vt:lpstr>
      <vt:lpstr>Get Started with 3D</vt:lpstr>
      <vt:lpstr>Impact of Quality Matters Professional Development on Course Design and Student Evaluations</vt:lpstr>
      <vt:lpstr>PowerPoint Presentation</vt:lpstr>
      <vt:lpstr>PowerPoint Presentation</vt:lpstr>
      <vt:lpstr>PowerPoint Presentation</vt:lpstr>
      <vt:lpstr>At UNCW</vt:lpstr>
      <vt:lpstr>Research Question(s)</vt:lpstr>
      <vt:lpstr>Research Questions</vt:lpstr>
      <vt:lpstr>Research Design</vt:lpstr>
      <vt:lpstr>Participants</vt:lpstr>
      <vt:lpstr>Exploratory Case Study</vt:lpstr>
      <vt:lpstr>Data Collection</vt:lpstr>
      <vt:lpstr>PowerPoint Presentation</vt:lpstr>
      <vt:lpstr>PowerPoint Presentation</vt:lpstr>
      <vt:lpstr>PowerPoint Presentation</vt:lpstr>
      <vt:lpstr>Quality Matters Clusters</vt:lpstr>
      <vt:lpstr>Quality Matters Clusters</vt:lpstr>
      <vt:lpstr>Cluster Index</vt:lpstr>
      <vt:lpstr>Data Collection</vt:lpstr>
      <vt:lpstr>QM Clusters and Student Evaluations</vt:lpstr>
      <vt:lpstr>Limitations</vt:lpstr>
      <vt:lpstr>Limitations</vt:lpstr>
      <vt:lpstr>What We Found?</vt:lpstr>
      <vt:lpstr>Course One Findings</vt:lpstr>
      <vt:lpstr>Course One Findings</vt:lpstr>
      <vt:lpstr>Course One Findings</vt:lpstr>
      <vt:lpstr>Course One Findings</vt:lpstr>
      <vt:lpstr>Course Two Findings</vt:lpstr>
      <vt:lpstr>Course Two Findings</vt:lpstr>
      <vt:lpstr>Course Two Findings</vt:lpstr>
      <vt:lpstr>Course Two Findings</vt:lpstr>
      <vt:lpstr>Course Three Findings</vt:lpstr>
      <vt:lpstr>Course Three Findings</vt:lpstr>
      <vt:lpstr>Course Three Findings</vt:lpstr>
      <vt:lpstr>Course Three Findings</vt:lpstr>
      <vt:lpstr>Conclusions</vt:lpstr>
      <vt:lpstr>Research Question 1</vt:lpstr>
      <vt:lpstr>Research Question 2</vt:lpstr>
      <vt:lpstr>Research Question 3</vt:lpstr>
      <vt:lpstr>PowerPoint Presentation</vt:lpstr>
      <vt:lpstr>PowerPoint Presentation</vt:lpstr>
      <vt:lpstr>Next Steps</vt:lpstr>
      <vt:lpstr>Next Steps</vt:lpstr>
      <vt:lpstr>Next Steps</vt:lpstr>
      <vt:lpstr>Next Steps</vt:lpstr>
      <vt:lpstr>Questions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2019-02-28T16:49:21Z</dcterms:created>
  <dcterms:modified xsi:type="dcterms:W3CDTF">2019-04-17T16:27:39Z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