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9" r:id="rId4"/>
    <p:sldId id="258" r:id="rId5"/>
    <p:sldId id="288" r:id="rId6"/>
    <p:sldId id="259" r:id="rId7"/>
    <p:sldId id="290" r:id="rId8"/>
    <p:sldId id="260" r:id="rId9"/>
    <p:sldId id="291" r:id="rId10"/>
    <p:sldId id="261" r:id="rId11"/>
    <p:sldId id="292" r:id="rId12"/>
    <p:sldId id="262" r:id="rId13"/>
    <p:sldId id="293" r:id="rId14"/>
    <p:sldId id="263" r:id="rId15"/>
    <p:sldId id="294" r:id="rId16"/>
    <p:sldId id="264" r:id="rId17"/>
    <p:sldId id="295" r:id="rId18"/>
    <p:sldId id="265" r:id="rId19"/>
    <p:sldId id="307" r:id="rId20"/>
    <p:sldId id="296" r:id="rId21"/>
    <p:sldId id="266" r:id="rId22"/>
    <p:sldId id="298" r:id="rId23"/>
    <p:sldId id="299" r:id="rId24"/>
    <p:sldId id="267" r:id="rId25"/>
    <p:sldId id="300" r:id="rId26"/>
    <p:sldId id="308" r:id="rId27"/>
    <p:sldId id="268" r:id="rId28"/>
    <p:sldId id="301" r:id="rId29"/>
    <p:sldId id="311" r:id="rId30"/>
    <p:sldId id="269" r:id="rId31"/>
    <p:sldId id="297" r:id="rId32"/>
    <p:sldId id="302" r:id="rId33"/>
    <p:sldId id="270" r:id="rId34"/>
    <p:sldId id="310" r:id="rId35"/>
    <p:sldId id="309" r:id="rId36"/>
    <p:sldId id="303" r:id="rId37"/>
    <p:sldId id="271" r:id="rId38"/>
    <p:sldId id="304" r:id="rId39"/>
    <p:sldId id="272" r:id="rId40"/>
    <p:sldId id="273" r:id="rId41"/>
    <p:sldId id="274" r:id="rId42"/>
    <p:sldId id="305" r:id="rId43"/>
    <p:sldId id="312" r:id="rId44"/>
    <p:sldId id="275" r:id="rId45"/>
    <p:sldId id="306" r:id="rId46"/>
    <p:sldId id="276" r:id="rId47"/>
    <p:sldId id="281" r:id="rId48"/>
    <p:sldId id="282" r:id="rId49"/>
    <p:sldId id="283" r:id="rId50"/>
    <p:sldId id="284" r:id="rId51"/>
    <p:sldId id="285" r:id="rId52"/>
    <p:sldId id="286" r:id="rId53"/>
    <p:sldId id="287" r:id="rId54"/>
    <p:sldId id="28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p:cViewPr varScale="1">
        <p:scale>
          <a:sx n="85" d="100"/>
          <a:sy n="85" d="100"/>
        </p:scale>
        <p:origin x="5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601522-0EA6-495E-BB5C-767584F4E5A0}" type="datetimeFigureOut">
              <a:rPr lang="en-US" smtClean="0"/>
              <a:t>4/6/2018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60C85F5-2ED4-4A2A-8B7D-D28638D6A8F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23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601522-0EA6-495E-BB5C-767584F4E5A0}"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85F5-2ED4-4A2A-8B7D-D28638D6A8F9}" type="slidenum">
              <a:rPr lang="en-US" smtClean="0"/>
              <a:t>‹#›</a:t>
            </a:fld>
            <a:endParaRPr lang="en-US"/>
          </a:p>
        </p:txBody>
      </p:sp>
    </p:spTree>
    <p:extLst>
      <p:ext uri="{BB962C8B-B14F-4D97-AF65-F5344CB8AC3E}">
        <p14:creationId xmlns:p14="http://schemas.microsoft.com/office/powerpoint/2010/main" val="122098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01522-0EA6-495E-BB5C-767584F4E5A0}"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5F5-2ED4-4A2A-8B7D-D28638D6A8F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155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01522-0EA6-495E-BB5C-767584F4E5A0}"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5F5-2ED4-4A2A-8B7D-D28638D6A8F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45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01522-0EA6-495E-BB5C-767584F4E5A0}"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5F5-2ED4-4A2A-8B7D-D28638D6A8F9}" type="slidenum">
              <a:rPr lang="en-US" smtClean="0"/>
              <a:t>‹#›</a:t>
            </a:fld>
            <a:endParaRPr lang="en-US"/>
          </a:p>
        </p:txBody>
      </p:sp>
    </p:spTree>
    <p:extLst>
      <p:ext uri="{BB962C8B-B14F-4D97-AF65-F5344CB8AC3E}">
        <p14:creationId xmlns:p14="http://schemas.microsoft.com/office/powerpoint/2010/main" val="1461405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01522-0EA6-495E-BB5C-767584F4E5A0}"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5F5-2ED4-4A2A-8B7D-D28638D6A8F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1402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01522-0EA6-495E-BB5C-767584F4E5A0}"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5F5-2ED4-4A2A-8B7D-D28638D6A8F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40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01522-0EA6-495E-BB5C-767584F4E5A0}"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5F5-2ED4-4A2A-8B7D-D28638D6A8F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5285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01522-0EA6-495E-BB5C-767584F4E5A0}"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5F5-2ED4-4A2A-8B7D-D28638D6A8F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94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01522-0EA6-495E-BB5C-767584F4E5A0}"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5F5-2ED4-4A2A-8B7D-D28638D6A8F9}" type="slidenum">
              <a:rPr lang="en-US" smtClean="0"/>
              <a:t>‹#›</a:t>
            </a:fld>
            <a:endParaRPr lang="en-US"/>
          </a:p>
        </p:txBody>
      </p:sp>
    </p:spTree>
    <p:extLst>
      <p:ext uri="{BB962C8B-B14F-4D97-AF65-F5344CB8AC3E}">
        <p14:creationId xmlns:p14="http://schemas.microsoft.com/office/powerpoint/2010/main" val="129328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01522-0EA6-495E-BB5C-767584F4E5A0}"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C85F5-2ED4-4A2A-8B7D-D28638D6A8F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95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601522-0EA6-495E-BB5C-767584F4E5A0}"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85F5-2ED4-4A2A-8B7D-D28638D6A8F9}" type="slidenum">
              <a:rPr lang="en-US" smtClean="0"/>
              <a:t>‹#›</a:t>
            </a:fld>
            <a:endParaRPr lang="en-US"/>
          </a:p>
        </p:txBody>
      </p:sp>
    </p:spTree>
    <p:extLst>
      <p:ext uri="{BB962C8B-B14F-4D97-AF65-F5344CB8AC3E}">
        <p14:creationId xmlns:p14="http://schemas.microsoft.com/office/powerpoint/2010/main" val="354507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601522-0EA6-495E-BB5C-767584F4E5A0}"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C85F5-2ED4-4A2A-8B7D-D28638D6A8F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7498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601522-0EA6-495E-BB5C-767584F4E5A0}"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C85F5-2ED4-4A2A-8B7D-D28638D6A8F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24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01522-0EA6-495E-BB5C-767584F4E5A0}"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C85F5-2ED4-4A2A-8B7D-D28638D6A8F9}" type="slidenum">
              <a:rPr lang="en-US" smtClean="0"/>
              <a:t>‹#›</a:t>
            </a:fld>
            <a:endParaRPr lang="en-US"/>
          </a:p>
        </p:txBody>
      </p:sp>
    </p:spTree>
    <p:extLst>
      <p:ext uri="{BB962C8B-B14F-4D97-AF65-F5344CB8AC3E}">
        <p14:creationId xmlns:p14="http://schemas.microsoft.com/office/powerpoint/2010/main" val="334545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601522-0EA6-495E-BB5C-767584F4E5A0}"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85F5-2ED4-4A2A-8B7D-D28638D6A8F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7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601522-0EA6-495E-BB5C-767584F4E5A0}"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C85F5-2ED4-4A2A-8B7D-D28638D6A8F9}" type="slidenum">
              <a:rPr lang="en-US" smtClean="0"/>
              <a:t>‹#›</a:t>
            </a:fld>
            <a:endParaRPr lang="en-US"/>
          </a:p>
        </p:txBody>
      </p:sp>
    </p:spTree>
    <p:extLst>
      <p:ext uri="{BB962C8B-B14F-4D97-AF65-F5344CB8AC3E}">
        <p14:creationId xmlns:p14="http://schemas.microsoft.com/office/powerpoint/2010/main" val="249377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601522-0EA6-495E-BB5C-767584F4E5A0}" type="datetimeFigureOut">
              <a:rPr lang="en-US" smtClean="0"/>
              <a:t>4/6/2018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0C85F5-2ED4-4A2A-8B7D-D28638D6A8F9}" type="slidenum">
              <a:rPr lang="en-US" smtClean="0"/>
              <a:t>‹#›</a:t>
            </a:fld>
            <a:endParaRPr lang="en-US"/>
          </a:p>
        </p:txBody>
      </p:sp>
    </p:spTree>
    <p:extLst>
      <p:ext uri="{BB962C8B-B14F-4D97-AF65-F5344CB8AC3E}">
        <p14:creationId xmlns:p14="http://schemas.microsoft.com/office/powerpoint/2010/main" val="484123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KevinKesslerEdD@gmail.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D6DF-1B0E-4EE4-8349-7096BB84BAD4}"/>
              </a:ext>
            </a:extLst>
          </p:cNvPr>
          <p:cNvSpPr>
            <a:spLocks noGrp="1"/>
          </p:cNvSpPr>
          <p:nvPr>
            <p:ph type="ctrTitle"/>
          </p:nvPr>
        </p:nvSpPr>
        <p:spPr>
          <a:xfrm>
            <a:off x="2692398" y="1871131"/>
            <a:ext cx="6815669" cy="3297022"/>
          </a:xfrm>
        </p:spPr>
        <p:txBody>
          <a:bodyPr/>
          <a:lstStyle/>
          <a:p>
            <a:r>
              <a:rPr lang="en-US" dirty="0"/>
              <a:t>Ensuring Integrity and Alignment of QM Standards to a Blended Learning Program</a:t>
            </a:r>
          </a:p>
        </p:txBody>
      </p:sp>
    </p:spTree>
    <p:extLst>
      <p:ext uri="{BB962C8B-B14F-4D97-AF65-F5344CB8AC3E}">
        <p14:creationId xmlns:p14="http://schemas.microsoft.com/office/powerpoint/2010/main" val="320806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5500-99CE-47A5-BF00-16943FA98B31}"/>
              </a:ext>
            </a:extLst>
          </p:cNvPr>
          <p:cNvSpPr>
            <a:spLocks noGrp="1"/>
          </p:cNvSpPr>
          <p:nvPr>
            <p:ph type="title"/>
          </p:nvPr>
        </p:nvSpPr>
        <p:spPr/>
        <p:txBody>
          <a:bodyPr/>
          <a:lstStyle/>
          <a:p>
            <a:r>
              <a:rPr lang="en-US" dirty="0"/>
              <a:t>Standard 1.5</a:t>
            </a:r>
          </a:p>
        </p:txBody>
      </p:sp>
      <p:sp>
        <p:nvSpPr>
          <p:cNvPr id="3" name="Content Placeholder 2">
            <a:extLst>
              <a:ext uri="{FF2B5EF4-FFF2-40B4-BE49-F238E27FC236}">
                <a16:creationId xmlns:a16="http://schemas.microsoft.com/office/drawing/2014/main" id="{EDA8458C-8D89-4FCC-8B87-C4823B021D1B}"/>
              </a:ext>
            </a:extLst>
          </p:cNvPr>
          <p:cNvSpPr>
            <a:spLocks noGrp="1"/>
          </p:cNvSpPr>
          <p:nvPr>
            <p:ph idx="1"/>
          </p:nvPr>
        </p:nvSpPr>
        <p:spPr/>
        <p:txBody>
          <a:bodyPr/>
          <a:lstStyle/>
          <a:p>
            <a:r>
              <a:rPr lang="en-US" sz="2800" dirty="0"/>
              <a:t>Standards of academic integrity are clearly stated. 	</a:t>
            </a:r>
          </a:p>
          <a:p>
            <a:endParaRPr lang="en-US" dirty="0"/>
          </a:p>
        </p:txBody>
      </p:sp>
    </p:spTree>
    <p:extLst>
      <p:ext uri="{BB962C8B-B14F-4D97-AF65-F5344CB8AC3E}">
        <p14:creationId xmlns:p14="http://schemas.microsoft.com/office/powerpoint/2010/main" val="389534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C596-8DC3-4369-99E7-5BFA7EE9E890}"/>
              </a:ext>
            </a:extLst>
          </p:cNvPr>
          <p:cNvSpPr>
            <a:spLocks noGrp="1"/>
          </p:cNvSpPr>
          <p:nvPr>
            <p:ph type="title"/>
          </p:nvPr>
        </p:nvSpPr>
        <p:spPr/>
        <p:txBody>
          <a:bodyPr/>
          <a:lstStyle/>
          <a:p>
            <a:r>
              <a:rPr lang="en-US" dirty="0"/>
              <a:t>Copy &amp; Pasting is Commonplace</a:t>
            </a:r>
          </a:p>
        </p:txBody>
      </p:sp>
      <p:sp>
        <p:nvSpPr>
          <p:cNvPr id="3" name="Content Placeholder 2">
            <a:extLst>
              <a:ext uri="{FF2B5EF4-FFF2-40B4-BE49-F238E27FC236}">
                <a16:creationId xmlns:a16="http://schemas.microsoft.com/office/drawing/2014/main" id="{CC4A199B-1A3B-4F5A-8BC6-88F753412C4D}"/>
              </a:ext>
            </a:extLst>
          </p:cNvPr>
          <p:cNvSpPr>
            <a:spLocks noGrp="1"/>
          </p:cNvSpPr>
          <p:nvPr>
            <p:ph idx="1"/>
          </p:nvPr>
        </p:nvSpPr>
        <p:spPr/>
        <p:txBody>
          <a:bodyPr/>
          <a:lstStyle/>
          <a:p>
            <a:r>
              <a:rPr lang="en-US" sz="2800" dirty="0"/>
              <a:t>Although policies and/or guidelines regarding academic honesty, plagiarism, and cheating may be part of the student code of conduct or student handbook, it is important for the course to make the rules that apply to online behavior as clear and visible as possible. 	</a:t>
            </a:r>
          </a:p>
          <a:p>
            <a:endParaRPr lang="en-US" dirty="0"/>
          </a:p>
        </p:txBody>
      </p:sp>
    </p:spTree>
    <p:extLst>
      <p:ext uri="{BB962C8B-B14F-4D97-AF65-F5344CB8AC3E}">
        <p14:creationId xmlns:p14="http://schemas.microsoft.com/office/powerpoint/2010/main" val="177723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5E0C-50E7-46AF-892B-61E820EBA2DC}"/>
              </a:ext>
            </a:extLst>
          </p:cNvPr>
          <p:cNvSpPr>
            <a:spLocks noGrp="1"/>
          </p:cNvSpPr>
          <p:nvPr>
            <p:ph type="title"/>
          </p:nvPr>
        </p:nvSpPr>
        <p:spPr/>
        <p:txBody>
          <a:bodyPr/>
          <a:lstStyle/>
          <a:p>
            <a:r>
              <a:rPr lang="en-US" dirty="0"/>
              <a:t>Standard 1.6</a:t>
            </a:r>
          </a:p>
        </p:txBody>
      </p:sp>
      <p:sp>
        <p:nvSpPr>
          <p:cNvPr id="3" name="Content Placeholder 2">
            <a:extLst>
              <a:ext uri="{FF2B5EF4-FFF2-40B4-BE49-F238E27FC236}">
                <a16:creationId xmlns:a16="http://schemas.microsoft.com/office/drawing/2014/main" id="{4F1588AA-2EAB-48CF-BC01-A976FE6435B3}"/>
              </a:ext>
            </a:extLst>
          </p:cNvPr>
          <p:cNvSpPr>
            <a:spLocks noGrp="1"/>
          </p:cNvSpPr>
          <p:nvPr>
            <p:ph idx="1"/>
          </p:nvPr>
        </p:nvSpPr>
        <p:spPr/>
        <p:txBody>
          <a:bodyPr/>
          <a:lstStyle/>
          <a:p>
            <a:r>
              <a:rPr lang="en-US" sz="2800" dirty="0"/>
              <a:t>The instructor’s self-introduction and contact information should be available online even if it is provided in the face-to-face portion of the class so students have constant access to instructor information, such as how to reach the instructor at different times. 	</a:t>
            </a:r>
          </a:p>
          <a:p>
            <a:endParaRPr lang="en-US" dirty="0"/>
          </a:p>
        </p:txBody>
      </p:sp>
    </p:spTree>
    <p:extLst>
      <p:ext uri="{BB962C8B-B14F-4D97-AF65-F5344CB8AC3E}">
        <p14:creationId xmlns:p14="http://schemas.microsoft.com/office/powerpoint/2010/main" val="258700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FB00-4FB6-454F-8398-45A44C0AAF72}"/>
              </a:ext>
            </a:extLst>
          </p:cNvPr>
          <p:cNvSpPr>
            <a:spLocks noGrp="1"/>
          </p:cNvSpPr>
          <p:nvPr>
            <p:ph type="title"/>
          </p:nvPr>
        </p:nvSpPr>
        <p:spPr/>
        <p:txBody>
          <a:bodyPr/>
          <a:lstStyle/>
          <a:p>
            <a:r>
              <a:rPr lang="en-US" dirty="0"/>
              <a:t>Boundaries</a:t>
            </a:r>
          </a:p>
        </p:txBody>
      </p:sp>
      <p:sp>
        <p:nvSpPr>
          <p:cNvPr id="3" name="Content Placeholder 2">
            <a:extLst>
              <a:ext uri="{FF2B5EF4-FFF2-40B4-BE49-F238E27FC236}">
                <a16:creationId xmlns:a16="http://schemas.microsoft.com/office/drawing/2014/main" id="{A78EB51B-8016-4C3A-8433-F2792C31F3A7}"/>
              </a:ext>
            </a:extLst>
          </p:cNvPr>
          <p:cNvSpPr>
            <a:spLocks noGrp="1"/>
          </p:cNvSpPr>
          <p:nvPr>
            <p:ph idx="1"/>
          </p:nvPr>
        </p:nvSpPr>
        <p:spPr/>
        <p:txBody>
          <a:bodyPr>
            <a:normAutofit/>
          </a:bodyPr>
          <a:lstStyle/>
          <a:p>
            <a:r>
              <a:rPr lang="en-US" sz="2800" dirty="0"/>
              <a:t>Establish cut-off times</a:t>
            </a:r>
          </a:p>
          <a:p>
            <a:r>
              <a:rPr lang="en-US" sz="2800" dirty="0"/>
              <a:t>Keep weekends sacred (including the posting of assignments / Google Classroom / Remind)</a:t>
            </a:r>
          </a:p>
          <a:p>
            <a:r>
              <a:rPr lang="en-US" sz="2800" dirty="0"/>
              <a:t>“Business day” = “School day”</a:t>
            </a:r>
          </a:p>
        </p:txBody>
      </p:sp>
    </p:spTree>
    <p:extLst>
      <p:ext uri="{BB962C8B-B14F-4D97-AF65-F5344CB8AC3E}">
        <p14:creationId xmlns:p14="http://schemas.microsoft.com/office/powerpoint/2010/main" val="87983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1083-5C9C-4A78-9522-6BCDA17A9678}"/>
              </a:ext>
            </a:extLst>
          </p:cNvPr>
          <p:cNvSpPr>
            <a:spLocks noGrp="1"/>
          </p:cNvSpPr>
          <p:nvPr>
            <p:ph type="title"/>
          </p:nvPr>
        </p:nvSpPr>
        <p:spPr/>
        <p:txBody>
          <a:bodyPr/>
          <a:lstStyle/>
          <a:p>
            <a:r>
              <a:rPr lang="en-US" dirty="0"/>
              <a:t>Standard 2.1</a:t>
            </a:r>
          </a:p>
        </p:txBody>
      </p:sp>
      <p:sp>
        <p:nvSpPr>
          <p:cNvPr id="3" name="Content Placeholder 2">
            <a:extLst>
              <a:ext uri="{FF2B5EF4-FFF2-40B4-BE49-F238E27FC236}">
                <a16:creationId xmlns:a16="http://schemas.microsoft.com/office/drawing/2014/main" id="{8669BEDE-2045-4E4C-8C30-FEE63C2DD78E}"/>
              </a:ext>
            </a:extLst>
          </p:cNvPr>
          <p:cNvSpPr>
            <a:spLocks noGrp="1"/>
          </p:cNvSpPr>
          <p:nvPr>
            <p:ph idx="1"/>
          </p:nvPr>
        </p:nvSpPr>
        <p:spPr/>
        <p:txBody>
          <a:bodyPr/>
          <a:lstStyle/>
          <a:p>
            <a:r>
              <a:rPr lang="en-US" sz="2800" dirty="0"/>
              <a:t>Course-level learning objectives are measurable and establish the basis upon which instructional units or modules are organized and aligned. Course-level learning objectives are typically provided to students in a course syllabus and/or at the beginning of a course 	</a:t>
            </a:r>
          </a:p>
          <a:p>
            <a:endParaRPr lang="en-US" dirty="0"/>
          </a:p>
        </p:txBody>
      </p:sp>
    </p:spTree>
    <p:extLst>
      <p:ext uri="{BB962C8B-B14F-4D97-AF65-F5344CB8AC3E}">
        <p14:creationId xmlns:p14="http://schemas.microsoft.com/office/powerpoint/2010/main" val="3880738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605C9-82A2-4CF4-A6BA-102A3BB3962E}"/>
              </a:ext>
            </a:extLst>
          </p:cNvPr>
          <p:cNvSpPr>
            <a:spLocks noGrp="1"/>
          </p:cNvSpPr>
          <p:nvPr>
            <p:ph type="title"/>
          </p:nvPr>
        </p:nvSpPr>
        <p:spPr/>
        <p:txBody>
          <a:bodyPr/>
          <a:lstStyle/>
          <a:p>
            <a:r>
              <a:rPr lang="en-US" dirty="0"/>
              <a:t>It’s not about the Tech</a:t>
            </a:r>
          </a:p>
        </p:txBody>
      </p:sp>
      <p:sp>
        <p:nvSpPr>
          <p:cNvPr id="3" name="Content Placeholder 2">
            <a:extLst>
              <a:ext uri="{FF2B5EF4-FFF2-40B4-BE49-F238E27FC236}">
                <a16:creationId xmlns:a16="http://schemas.microsoft.com/office/drawing/2014/main" id="{853A16AD-1009-40BE-AA15-F2C12D445768}"/>
              </a:ext>
            </a:extLst>
          </p:cNvPr>
          <p:cNvSpPr>
            <a:spLocks noGrp="1"/>
          </p:cNvSpPr>
          <p:nvPr>
            <p:ph idx="1"/>
          </p:nvPr>
        </p:nvSpPr>
        <p:spPr/>
        <p:txBody>
          <a:bodyPr>
            <a:normAutofit/>
          </a:bodyPr>
          <a:lstStyle/>
          <a:p>
            <a:r>
              <a:rPr lang="en-US" sz="2800" dirty="0"/>
              <a:t>Focus on learning not tech</a:t>
            </a:r>
          </a:p>
          <a:p>
            <a:r>
              <a:rPr lang="en-US" sz="2800" dirty="0"/>
              <a:t>Provide a clear path of alignment</a:t>
            </a:r>
          </a:p>
          <a:p>
            <a:r>
              <a:rPr lang="en-US" sz="2800" dirty="0"/>
              <a:t>Don’t assume they know why they are taking a class</a:t>
            </a:r>
          </a:p>
        </p:txBody>
      </p:sp>
    </p:spTree>
    <p:extLst>
      <p:ext uri="{BB962C8B-B14F-4D97-AF65-F5344CB8AC3E}">
        <p14:creationId xmlns:p14="http://schemas.microsoft.com/office/powerpoint/2010/main" val="33548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88C0-0707-4636-A871-05B8C855F010}"/>
              </a:ext>
            </a:extLst>
          </p:cNvPr>
          <p:cNvSpPr>
            <a:spLocks noGrp="1"/>
          </p:cNvSpPr>
          <p:nvPr>
            <p:ph type="title"/>
          </p:nvPr>
        </p:nvSpPr>
        <p:spPr/>
        <p:txBody>
          <a:bodyPr/>
          <a:lstStyle/>
          <a:p>
            <a:r>
              <a:rPr lang="en-US" dirty="0"/>
              <a:t>Standard 2.2</a:t>
            </a:r>
          </a:p>
        </p:txBody>
      </p:sp>
      <p:sp>
        <p:nvSpPr>
          <p:cNvPr id="3" name="Content Placeholder 2">
            <a:extLst>
              <a:ext uri="{FF2B5EF4-FFF2-40B4-BE49-F238E27FC236}">
                <a16:creationId xmlns:a16="http://schemas.microsoft.com/office/drawing/2014/main" id="{8CAA09A6-644E-4ACD-939B-DA7A6131F05F}"/>
              </a:ext>
            </a:extLst>
          </p:cNvPr>
          <p:cNvSpPr>
            <a:spLocks noGrp="1"/>
          </p:cNvSpPr>
          <p:nvPr>
            <p:ph idx="1"/>
          </p:nvPr>
        </p:nvSpPr>
        <p:spPr/>
        <p:txBody>
          <a:bodyPr/>
          <a:lstStyle/>
          <a:p>
            <a:r>
              <a:rPr lang="en-US" sz="2800" dirty="0"/>
              <a:t>The module/unit-level objectives or competencies describe outcomes that are measurable and consistent with the course-level objectives. 	</a:t>
            </a:r>
          </a:p>
          <a:p>
            <a:pPr marL="0" indent="0">
              <a:buNone/>
            </a:pPr>
            <a:r>
              <a:rPr lang="en-US" dirty="0"/>
              <a:t>	</a:t>
            </a:r>
          </a:p>
          <a:p>
            <a:endParaRPr lang="en-US" dirty="0"/>
          </a:p>
        </p:txBody>
      </p:sp>
    </p:spTree>
    <p:extLst>
      <p:ext uri="{BB962C8B-B14F-4D97-AF65-F5344CB8AC3E}">
        <p14:creationId xmlns:p14="http://schemas.microsoft.com/office/powerpoint/2010/main" val="2251692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57E3-6699-422C-B392-39A376D739F2}"/>
              </a:ext>
            </a:extLst>
          </p:cNvPr>
          <p:cNvSpPr>
            <a:spLocks noGrp="1"/>
          </p:cNvSpPr>
          <p:nvPr>
            <p:ph type="title"/>
          </p:nvPr>
        </p:nvSpPr>
        <p:spPr/>
        <p:txBody>
          <a:bodyPr>
            <a:normAutofit fontScale="90000"/>
          </a:bodyPr>
          <a:lstStyle/>
          <a:p>
            <a:r>
              <a:rPr lang="en-US" dirty="0"/>
              <a:t>Standards =&gt; Course =&gt; Module =&gt; Lesson</a:t>
            </a:r>
          </a:p>
        </p:txBody>
      </p:sp>
      <p:sp>
        <p:nvSpPr>
          <p:cNvPr id="3" name="Content Placeholder 2">
            <a:extLst>
              <a:ext uri="{FF2B5EF4-FFF2-40B4-BE49-F238E27FC236}">
                <a16:creationId xmlns:a16="http://schemas.microsoft.com/office/drawing/2014/main" id="{6170BB8C-4BFC-4363-8939-A2DF1390F866}"/>
              </a:ext>
            </a:extLst>
          </p:cNvPr>
          <p:cNvSpPr>
            <a:spLocks noGrp="1"/>
          </p:cNvSpPr>
          <p:nvPr>
            <p:ph idx="1"/>
          </p:nvPr>
        </p:nvSpPr>
        <p:spPr/>
        <p:txBody>
          <a:bodyPr>
            <a:normAutofit/>
          </a:bodyPr>
          <a:lstStyle/>
          <a:p>
            <a:r>
              <a:rPr lang="en-US" sz="2800" dirty="0"/>
              <a:t>Measurable module/unit learning objectives or competencies form the basis of alignment in a course because they are consistent with the course-level objectives or competencies (2.1). </a:t>
            </a:r>
          </a:p>
          <a:p>
            <a:r>
              <a:rPr lang="en-US" sz="2800" dirty="0"/>
              <a:t>Objectives and competencies explain how learners will be assessed (3.1). Instructional materials (4.1), activities (5.1), and technologies used in the course (6.1) contribute to the accomplishment of the learning objectives or competencies.</a:t>
            </a:r>
          </a:p>
        </p:txBody>
      </p:sp>
    </p:spTree>
    <p:extLst>
      <p:ext uri="{BB962C8B-B14F-4D97-AF65-F5344CB8AC3E}">
        <p14:creationId xmlns:p14="http://schemas.microsoft.com/office/powerpoint/2010/main" val="881115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EF2E-E585-4003-884A-8AA6F36ED9AC}"/>
              </a:ext>
            </a:extLst>
          </p:cNvPr>
          <p:cNvSpPr>
            <a:spLocks noGrp="1"/>
          </p:cNvSpPr>
          <p:nvPr>
            <p:ph type="title"/>
          </p:nvPr>
        </p:nvSpPr>
        <p:spPr/>
        <p:txBody>
          <a:bodyPr/>
          <a:lstStyle/>
          <a:p>
            <a:r>
              <a:rPr lang="en-US" dirty="0"/>
              <a:t>Standard 3.1</a:t>
            </a:r>
          </a:p>
        </p:txBody>
      </p:sp>
      <p:sp>
        <p:nvSpPr>
          <p:cNvPr id="3" name="Content Placeholder 2">
            <a:extLst>
              <a:ext uri="{FF2B5EF4-FFF2-40B4-BE49-F238E27FC236}">
                <a16:creationId xmlns:a16="http://schemas.microsoft.com/office/drawing/2014/main" id="{AECBE146-D55B-4002-9ECB-0186B1DD011C}"/>
              </a:ext>
            </a:extLst>
          </p:cNvPr>
          <p:cNvSpPr>
            <a:spLocks noGrp="1"/>
          </p:cNvSpPr>
          <p:nvPr>
            <p:ph idx="1"/>
          </p:nvPr>
        </p:nvSpPr>
        <p:spPr/>
        <p:txBody>
          <a:bodyPr>
            <a:normAutofit/>
          </a:bodyPr>
          <a:lstStyle/>
          <a:p>
            <a:r>
              <a:rPr lang="en-US" sz="2800" dirty="0"/>
              <a:t>The types of assessments in the course measure the stated learning objectives or competencies, and are consistent with course activities and resources. 	</a:t>
            </a:r>
          </a:p>
        </p:txBody>
      </p:sp>
    </p:spTree>
    <p:extLst>
      <p:ext uri="{BB962C8B-B14F-4D97-AF65-F5344CB8AC3E}">
        <p14:creationId xmlns:p14="http://schemas.microsoft.com/office/powerpoint/2010/main" val="11740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F25D-E76C-45BD-B509-DCBAF29B4353}"/>
              </a:ext>
            </a:extLst>
          </p:cNvPr>
          <p:cNvSpPr>
            <a:spLocks noGrp="1"/>
          </p:cNvSpPr>
          <p:nvPr>
            <p:ph type="title"/>
          </p:nvPr>
        </p:nvSpPr>
        <p:spPr/>
        <p:txBody>
          <a:bodyPr/>
          <a:lstStyle/>
          <a:p>
            <a:r>
              <a:rPr lang="en-US" dirty="0"/>
              <a:t>Backwards Design</a:t>
            </a:r>
          </a:p>
        </p:txBody>
      </p:sp>
      <p:sp>
        <p:nvSpPr>
          <p:cNvPr id="3" name="Content Placeholder 2">
            <a:extLst>
              <a:ext uri="{FF2B5EF4-FFF2-40B4-BE49-F238E27FC236}">
                <a16:creationId xmlns:a16="http://schemas.microsoft.com/office/drawing/2014/main" id="{3E57F3DF-ED58-40C9-8396-8EBBBFEDA622}"/>
              </a:ext>
            </a:extLst>
          </p:cNvPr>
          <p:cNvSpPr>
            <a:spLocks noGrp="1"/>
          </p:cNvSpPr>
          <p:nvPr>
            <p:ph idx="1"/>
          </p:nvPr>
        </p:nvSpPr>
        <p:spPr/>
        <p:txBody>
          <a:bodyPr/>
          <a:lstStyle/>
          <a:p>
            <a:r>
              <a:rPr lang="en-US" sz="2800" dirty="0"/>
              <a:t>Assessments allow for evidence to confirm student mastery of the learning objectives or competencies. </a:t>
            </a:r>
          </a:p>
          <a:p>
            <a:r>
              <a:rPr lang="en-US" sz="2800" dirty="0"/>
              <a:t>The breadth, depth and rigor of formative forms of assessing learning and summative examinations can be successfully completed if students have met the objectives embedded in the course materials and learning activities. </a:t>
            </a:r>
          </a:p>
          <a:p>
            <a:endParaRPr lang="en-US" dirty="0"/>
          </a:p>
        </p:txBody>
      </p:sp>
    </p:spTree>
    <p:extLst>
      <p:ext uri="{BB962C8B-B14F-4D97-AF65-F5344CB8AC3E}">
        <p14:creationId xmlns:p14="http://schemas.microsoft.com/office/powerpoint/2010/main" val="115639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D052-45EA-4F46-8BEC-3F3E5708B208}"/>
              </a:ext>
            </a:extLst>
          </p:cNvPr>
          <p:cNvSpPr>
            <a:spLocks noGrp="1"/>
          </p:cNvSpPr>
          <p:nvPr>
            <p:ph type="title"/>
          </p:nvPr>
        </p:nvSpPr>
        <p:spPr/>
        <p:txBody>
          <a:bodyPr/>
          <a:lstStyle/>
          <a:p>
            <a:r>
              <a:rPr lang="en-US" dirty="0"/>
              <a:t>Standard 1.1	</a:t>
            </a:r>
          </a:p>
        </p:txBody>
      </p:sp>
      <p:sp>
        <p:nvSpPr>
          <p:cNvPr id="3" name="Content Placeholder 2">
            <a:extLst>
              <a:ext uri="{FF2B5EF4-FFF2-40B4-BE49-F238E27FC236}">
                <a16:creationId xmlns:a16="http://schemas.microsoft.com/office/drawing/2014/main" id="{DF3E0715-0696-435D-8C1A-CD6F0F841E63}"/>
              </a:ext>
            </a:extLst>
          </p:cNvPr>
          <p:cNvSpPr>
            <a:spLocks noGrp="1"/>
          </p:cNvSpPr>
          <p:nvPr>
            <p:ph idx="1"/>
          </p:nvPr>
        </p:nvSpPr>
        <p:spPr>
          <a:xfrm>
            <a:off x="954741" y="2556932"/>
            <a:ext cx="10385612" cy="3592856"/>
          </a:xfrm>
        </p:spPr>
        <p:txBody>
          <a:bodyPr>
            <a:normAutofit/>
          </a:bodyPr>
          <a:lstStyle/>
          <a:p>
            <a:r>
              <a:rPr lang="en-US" sz="2800" dirty="0"/>
              <a:t>Prominent instructions in the course make it clear to learners that the course is a blended course, with both online and face-to-face components and activities. </a:t>
            </a:r>
          </a:p>
          <a:p>
            <a:r>
              <a:rPr lang="en-US" sz="2800" dirty="0"/>
              <a:t>Instructions specify requirements for both the online and face-to-face portions of the course. </a:t>
            </a:r>
          </a:p>
          <a:p>
            <a:r>
              <a:rPr lang="en-US" sz="2800" dirty="0"/>
              <a:t>The introductory information clearly states how students should participate each week, and a structured set of topics and activities. </a:t>
            </a:r>
            <a:r>
              <a:rPr lang="en-US" dirty="0"/>
              <a:t>	</a:t>
            </a:r>
          </a:p>
          <a:p>
            <a:endParaRPr lang="en-US" dirty="0"/>
          </a:p>
        </p:txBody>
      </p:sp>
    </p:spTree>
    <p:extLst>
      <p:ext uri="{BB962C8B-B14F-4D97-AF65-F5344CB8AC3E}">
        <p14:creationId xmlns:p14="http://schemas.microsoft.com/office/powerpoint/2010/main" val="326094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999B-2D35-4AAB-90DF-9799C0E318BF}"/>
              </a:ext>
            </a:extLst>
          </p:cNvPr>
          <p:cNvSpPr>
            <a:spLocks noGrp="1"/>
          </p:cNvSpPr>
          <p:nvPr>
            <p:ph type="title"/>
          </p:nvPr>
        </p:nvSpPr>
        <p:spPr/>
        <p:txBody>
          <a:bodyPr/>
          <a:lstStyle/>
          <a:p>
            <a:r>
              <a:rPr lang="en-US" dirty="0"/>
              <a:t>DOK &amp; Bloom’s, etc.</a:t>
            </a:r>
          </a:p>
        </p:txBody>
      </p:sp>
      <p:sp>
        <p:nvSpPr>
          <p:cNvPr id="3" name="Content Placeholder 2">
            <a:extLst>
              <a:ext uri="{FF2B5EF4-FFF2-40B4-BE49-F238E27FC236}">
                <a16:creationId xmlns:a16="http://schemas.microsoft.com/office/drawing/2014/main" id="{9857B95B-F528-47A1-8F29-989BBD5810F4}"/>
              </a:ext>
            </a:extLst>
          </p:cNvPr>
          <p:cNvSpPr>
            <a:spLocks noGrp="1"/>
          </p:cNvSpPr>
          <p:nvPr>
            <p:ph idx="1"/>
          </p:nvPr>
        </p:nvSpPr>
        <p:spPr>
          <a:xfrm>
            <a:off x="1129553" y="2556931"/>
            <a:ext cx="9767044" cy="3633197"/>
          </a:xfrm>
        </p:spPr>
        <p:txBody>
          <a:bodyPr>
            <a:normAutofit lnSpcReduction="10000"/>
          </a:bodyPr>
          <a:lstStyle/>
          <a:p>
            <a:pPr marL="0" indent="0">
              <a:buNone/>
            </a:pPr>
            <a:r>
              <a:rPr lang="en-US" sz="2800" dirty="0"/>
              <a:t>Here are examples of objective/assessment alignment: </a:t>
            </a:r>
          </a:p>
          <a:p>
            <a:pPr marL="0" indent="0">
              <a:buNone/>
            </a:pPr>
            <a:r>
              <a:rPr lang="en-US" sz="2800" dirty="0"/>
              <a:t>1. A problem analysis confirms the application of critical thinking skills. </a:t>
            </a:r>
          </a:p>
          <a:p>
            <a:pPr marL="0" indent="0">
              <a:buNone/>
            </a:pPr>
            <a:r>
              <a:rPr lang="en-US" sz="2800" dirty="0"/>
              <a:t>2. A multiple-choice quiz verifies vocabulary knowledge. </a:t>
            </a:r>
          </a:p>
          <a:p>
            <a:pPr marL="0" indent="0">
              <a:buNone/>
            </a:pPr>
            <a:r>
              <a:rPr lang="en-US" sz="2800" dirty="0"/>
              <a:t>3. A composition demonstrates writing skills. </a:t>
            </a:r>
          </a:p>
          <a:p>
            <a:pPr marL="0" indent="0">
              <a:buNone/>
            </a:pPr>
            <a:r>
              <a:rPr lang="en-US" sz="2800" dirty="0"/>
              <a:t>4. Online interactions show evidence of civil discourse and being a good digital citizen. </a:t>
            </a:r>
          </a:p>
          <a:p>
            <a:endParaRPr lang="en-US" dirty="0"/>
          </a:p>
        </p:txBody>
      </p:sp>
    </p:spTree>
    <p:extLst>
      <p:ext uri="{BB962C8B-B14F-4D97-AF65-F5344CB8AC3E}">
        <p14:creationId xmlns:p14="http://schemas.microsoft.com/office/powerpoint/2010/main" val="144521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6479-4FC8-457E-AF4F-6B1F3C22C42E}"/>
              </a:ext>
            </a:extLst>
          </p:cNvPr>
          <p:cNvSpPr>
            <a:spLocks noGrp="1"/>
          </p:cNvSpPr>
          <p:nvPr>
            <p:ph type="title"/>
          </p:nvPr>
        </p:nvSpPr>
        <p:spPr/>
        <p:txBody>
          <a:bodyPr/>
          <a:lstStyle/>
          <a:p>
            <a:r>
              <a:rPr lang="en-US" dirty="0"/>
              <a:t>Standard 3.2</a:t>
            </a:r>
          </a:p>
        </p:txBody>
      </p:sp>
      <p:sp>
        <p:nvSpPr>
          <p:cNvPr id="3" name="Content Placeholder 2">
            <a:extLst>
              <a:ext uri="{FF2B5EF4-FFF2-40B4-BE49-F238E27FC236}">
                <a16:creationId xmlns:a16="http://schemas.microsoft.com/office/drawing/2014/main" id="{A3151F6B-6296-41B3-A602-8EE280A8F028}"/>
              </a:ext>
            </a:extLst>
          </p:cNvPr>
          <p:cNvSpPr>
            <a:spLocks noGrp="1"/>
          </p:cNvSpPr>
          <p:nvPr>
            <p:ph idx="1"/>
          </p:nvPr>
        </p:nvSpPr>
        <p:spPr>
          <a:xfrm>
            <a:off x="1295401" y="2556932"/>
            <a:ext cx="9919446" cy="3695950"/>
          </a:xfrm>
        </p:spPr>
        <p:txBody>
          <a:bodyPr>
            <a:normAutofit/>
          </a:bodyPr>
          <a:lstStyle/>
          <a:p>
            <a:r>
              <a:rPr lang="en-US" sz="2800" dirty="0"/>
              <a:t>Students are provided with a clear and meaningful description of the criteria that will be used to evaluate their coursework and participation. </a:t>
            </a:r>
          </a:p>
          <a:p>
            <a:r>
              <a:rPr lang="en-US" sz="2800" dirty="0"/>
              <a:t>The criteria provide students with detailed and specific guidelines on the performance expectations for each component of the course. </a:t>
            </a:r>
          </a:p>
          <a:p>
            <a:r>
              <a:rPr lang="en-US" sz="2800" dirty="0"/>
              <a:t>How the grade is calculated for each assignment or activity is clear based on provided guidelines. </a:t>
            </a:r>
          </a:p>
          <a:p>
            <a:endParaRPr lang="en-US" dirty="0"/>
          </a:p>
        </p:txBody>
      </p:sp>
    </p:spTree>
    <p:extLst>
      <p:ext uri="{BB962C8B-B14F-4D97-AF65-F5344CB8AC3E}">
        <p14:creationId xmlns:p14="http://schemas.microsoft.com/office/powerpoint/2010/main" val="1088947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4693-5F6F-4229-BF79-AF67CD21C6F2}"/>
              </a:ext>
            </a:extLst>
          </p:cNvPr>
          <p:cNvSpPr>
            <a:spLocks noGrp="1"/>
          </p:cNvSpPr>
          <p:nvPr>
            <p:ph type="title"/>
          </p:nvPr>
        </p:nvSpPr>
        <p:spPr/>
        <p:txBody>
          <a:bodyPr/>
          <a:lstStyle/>
          <a:p>
            <a:r>
              <a:rPr lang="en-US" dirty="0"/>
              <a:t>Show them what you want!</a:t>
            </a:r>
          </a:p>
        </p:txBody>
      </p:sp>
      <p:sp>
        <p:nvSpPr>
          <p:cNvPr id="3" name="Content Placeholder 2">
            <a:extLst>
              <a:ext uri="{FF2B5EF4-FFF2-40B4-BE49-F238E27FC236}">
                <a16:creationId xmlns:a16="http://schemas.microsoft.com/office/drawing/2014/main" id="{1ED6260B-7434-4854-9E1F-64C7DF94794A}"/>
              </a:ext>
            </a:extLst>
          </p:cNvPr>
          <p:cNvSpPr>
            <a:spLocks noGrp="1"/>
          </p:cNvSpPr>
          <p:nvPr>
            <p:ph idx="1"/>
          </p:nvPr>
        </p:nvSpPr>
        <p:spPr/>
        <p:txBody>
          <a:bodyPr>
            <a:normAutofit/>
          </a:bodyPr>
          <a:lstStyle/>
          <a:p>
            <a:pPr marL="0" indent="0">
              <a:buNone/>
            </a:pPr>
            <a:r>
              <a:rPr lang="en-US" sz="2800" dirty="0"/>
              <a:t>1. Grading rubrics or a list of criteria with associated point values for each type of graded assignment </a:t>
            </a:r>
          </a:p>
          <a:p>
            <a:pPr marL="0" indent="0">
              <a:buNone/>
            </a:pPr>
            <a:r>
              <a:rPr lang="en-US" sz="2800" dirty="0"/>
              <a:t>2. Sample responses with point values and comments provided by the teacher </a:t>
            </a:r>
          </a:p>
          <a:p>
            <a:pPr marL="0" indent="0">
              <a:buNone/>
            </a:pPr>
            <a:r>
              <a:rPr lang="en-US" sz="2800" dirty="0"/>
              <a:t>3. A matrix that displays course competencies and the assignments that align with the competencies </a:t>
            </a:r>
          </a:p>
          <a:p>
            <a:endParaRPr lang="en-US" dirty="0"/>
          </a:p>
        </p:txBody>
      </p:sp>
    </p:spTree>
    <p:extLst>
      <p:ext uri="{BB962C8B-B14F-4D97-AF65-F5344CB8AC3E}">
        <p14:creationId xmlns:p14="http://schemas.microsoft.com/office/powerpoint/2010/main" val="1487657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6F35-F9B7-4EB6-A0C2-26ACD1C60595}"/>
              </a:ext>
            </a:extLst>
          </p:cNvPr>
          <p:cNvSpPr>
            <a:spLocks noGrp="1"/>
          </p:cNvSpPr>
          <p:nvPr>
            <p:ph type="title"/>
          </p:nvPr>
        </p:nvSpPr>
        <p:spPr/>
        <p:txBody>
          <a:bodyPr/>
          <a:lstStyle/>
          <a:p>
            <a:r>
              <a:rPr lang="en-US" dirty="0"/>
              <a:t>Discussion Board Dilemmas</a:t>
            </a:r>
          </a:p>
        </p:txBody>
      </p:sp>
      <p:sp>
        <p:nvSpPr>
          <p:cNvPr id="3" name="Content Placeholder 2">
            <a:extLst>
              <a:ext uri="{FF2B5EF4-FFF2-40B4-BE49-F238E27FC236}">
                <a16:creationId xmlns:a16="http://schemas.microsoft.com/office/drawing/2014/main" id="{CAB0CCDF-C438-4ED9-9532-B6E13C189D27}"/>
              </a:ext>
            </a:extLst>
          </p:cNvPr>
          <p:cNvSpPr>
            <a:spLocks noGrp="1"/>
          </p:cNvSpPr>
          <p:nvPr>
            <p:ph idx="1"/>
          </p:nvPr>
        </p:nvSpPr>
        <p:spPr>
          <a:xfrm>
            <a:off x="1295401" y="2556932"/>
            <a:ext cx="9847728" cy="3713880"/>
          </a:xfrm>
        </p:spPr>
        <p:txBody>
          <a:bodyPr>
            <a:normAutofit fontScale="92500" lnSpcReduction="10000"/>
          </a:bodyPr>
          <a:lstStyle/>
          <a:p>
            <a:r>
              <a:rPr lang="en-US" sz="2800" dirty="0"/>
              <a:t>A description of how the learners in discussions will be graded, including the number of required postings per week</a:t>
            </a:r>
          </a:p>
          <a:p>
            <a:r>
              <a:rPr lang="en-US" sz="2800" dirty="0"/>
              <a:t>Require Evidence or Citations</a:t>
            </a:r>
          </a:p>
          <a:p>
            <a:r>
              <a:rPr lang="en-US" sz="2800" dirty="0"/>
              <a:t>The criteria for evaluating the originality and quality of learners’ comments and their responsiveness to classmates’ comments</a:t>
            </a:r>
          </a:p>
          <a:p>
            <a:r>
              <a:rPr lang="en-US" sz="2800" dirty="0"/>
              <a:t>The grade or credit learners can expect for varying levels of performance</a:t>
            </a:r>
          </a:p>
          <a:p>
            <a:r>
              <a:rPr lang="en-US" sz="2800" dirty="0"/>
              <a:t>“Devil’s Advocate” = Argue the Opposite</a:t>
            </a:r>
          </a:p>
        </p:txBody>
      </p:sp>
    </p:spTree>
    <p:extLst>
      <p:ext uri="{BB962C8B-B14F-4D97-AF65-F5344CB8AC3E}">
        <p14:creationId xmlns:p14="http://schemas.microsoft.com/office/powerpoint/2010/main" val="1871923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44CFD-3D3D-4379-92C3-AEBBE5BFDE59}"/>
              </a:ext>
            </a:extLst>
          </p:cNvPr>
          <p:cNvSpPr>
            <a:spLocks noGrp="1"/>
          </p:cNvSpPr>
          <p:nvPr>
            <p:ph type="title"/>
          </p:nvPr>
        </p:nvSpPr>
        <p:spPr/>
        <p:txBody>
          <a:bodyPr/>
          <a:lstStyle/>
          <a:p>
            <a:r>
              <a:rPr lang="en-US" dirty="0"/>
              <a:t>Standard 3.3</a:t>
            </a:r>
          </a:p>
        </p:txBody>
      </p:sp>
      <p:sp>
        <p:nvSpPr>
          <p:cNvPr id="3" name="Content Placeholder 2">
            <a:extLst>
              <a:ext uri="{FF2B5EF4-FFF2-40B4-BE49-F238E27FC236}">
                <a16:creationId xmlns:a16="http://schemas.microsoft.com/office/drawing/2014/main" id="{76735A10-E95E-4CFF-8EC5-30A8DF57FC06}"/>
              </a:ext>
            </a:extLst>
          </p:cNvPr>
          <p:cNvSpPr>
            <a:spLocks noGrp="1"/>
          </p:cNvSpPr>
          <p:nvPr>
            <p:ph idx="1"/>
          </p:nvPr>
        </p:nvSpPr>
        <p:spPr/>
        <p:txBody>
          <a:bodyPr>
            <a:normAutofit/>
          </a:bodyPr>
          <a:lstStyle/>
          <a:p>
            <a:r>
              <a:rPr lang="en-US" sz="2800" dirty="0"/>
              <a:t>Assessment strategies provide students with opportunities to self-reflect on their progress towards meeting course requirements and mastering learning objectives or competencies. 	</a:t>
            </a:r>
          </a:p>
        </p:txBody>
      </p:sp>
    </p:spTree>
    <p:extLst>
      <p:ext uri="{BB962C8B-B14F-4D97-AF65-F5344CB8AC3E}">
        <p14:creationId xmlns:p14="http://schemas.microsoft.com/office/powerpoint/2010/main" val="3241458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460F-A34A-463B-8B1C-B91777F7083E}"/>
              </a:ext>
            </a:extLst>
          </p:cNvPr>
          <p:cNvSpPr>
            <a:spLocks noGrp="1"/>
          </p:cNvSpPr>
          <p:nvPr>
            <p:ph type="title"/>
          </p:nvPr>
        </p:nvSpPr>
        <p:spPr/>
        <p:txBody>
          <a:bodyPr/>
          <a:lstStyle/>
          <a:p>
            <a:r>
              <a:rPr lang="en-US" dirty="0"/>
              <a:t>Growing Reflective Learners</a:t>
            </a:r>
          </a:p>
        </p:txBody>
      </p:sp>
      <p:sp>
        <p:nvSpPr>
          <p:cNvPr id="3" name="Content Placeholder 2">
            <a:extLst>
              <a:ext uri="{FF2B5EF4-FFF2-40B4-BE49-F238E27FC236}">
                <a16:creationId xmlns:a16="http://schemas.microsoft.com/office/drawing/2014/main" id="{7244F3F1-E407-4B65-88A3-1EE5E47C60CC}"/>
              </a:ext>
            </a:extLst>
          </p:cNvPr>
          <p:cNvSpPr>
            <a:spLocks noGrp="1"/>
          </p:cNvSpPr>
          <p:nvPr>
            <p:ph idx="1"/>
          </p:nvPr>
        </p:nvSpPr>
        <p:spPr>
          <a:xfrm>
            <a:off x="1295401" y="2556931"/>
            <a:ext cx="9717740" cy="3749739"/>
          </a:xfrm>
        </p:spPr>
        <p:txBody>
          <a:bodyPr>
            <a:normAutofit fontScale="85000" lnSpcReduction="20000"/>
          </a:bodyPr>
          <a:lstStyle/>
          <a:p>
            <a:pPr marL="0" indent="0">
              <a:buNone/>
            </a:pPr>
            <a:r>
              <a:rPr lang="en-US" sz="2800" dirty="0"/>
              <a:t>1. Writing assignments that allow for the submission of a draft for teacher comment and suggestions for improvement </a:t>
            </a:r>
          </a:p>
          <a:p>
            <a:pPr marL="0" indent="0">
              <a:buNone/>
            </a:pPr>
            <a:r>
              <a:rPr lang="en-US" sz="2800" dirty="0"/>
              <a:t>2. Self-mastery tests and quizzes that include informative feedback with each answer choice </a:t>
            </a:r>
          </a:p>
          <a:p>
            <a:pPr marL="0" indent="0">
              <a:buNone/>
            </a:pPr>
            <a:r>
              <a:rPr lang="en-US" sz="2800" dirty="0"/>
              <a:t>3. Interactive games and simulations that have feedback built in </a:t>
            </a:r>
          </a:p>
          <a:p>
            <a:pPr marL="0" indent="0">
              <a:buNone/>
            </a:pPr>
            <a:r>
              <a:rPr lang="en-US" sz="2800" dirty="0"/>
              <a:t>4. Self-scoring practice quizzes </a:t>
            </a:r>
          </a:p>
          <a:p>
            <a:pPr marL="0" indent="0">
              <a:buNone/>
            </a:pPr>
            <a:r>
              <a:rPr lang="en-US" sz="2800" dirty="0"/>
              <a:t>5. Practice writing assignments </a:t>
            </a:r>
          </a:p>
          <a:p>
            <a:pPr marL="0" indent="0">
              <a:buNone/>
            </a:pPr>
            <a:r>
              <a:rPr lang="en-US" sz="2800" dirty="0"/>
              <a:t>6. Peer recommendations (not “Peer Reviews”)</a:t>
            </a:r>
          </a:p>
          <a:p>
            <a:pPr marL="0" indent="0">
              <a:buNone/>
            </a:pPr>
            <a:r>
              <a:rPr lang="en-US" sz="2800" dirty="0"/>
              <a:t>7. Exit Tickets (formative or summative)</a:t>
            </a:r>
            <a:endParaRPr lang="en-US" dirty="0"/>
          </a:p>
        </p:txBody>
      </p:sp>
    </p:spTree>
    <p:extLst>
      <p:ext uri="{BB962C8B-B14F-4D97-AF65-F5344CB8AC3E}">
        <p14:creationId xmlns:p14="http://schemas.microsoft.com/office/powerpoint/2010/main" val="726768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67501-A168-4D6C-89FC-F09CBA5BDFF5}"/>
              </a:ext>
            </a:extLst>
          </p:cNvPr>
          <p:cNvSpPr>
            <a:spLocks noGrp="1"/>
          </p:cNvSpPr>
          <p:nvPr>
            <p:ph type="title"/>
          </p:nvPr>
        </p:nvSpPr>
        <p:spPr/>
        <p:txBody>
          <a:bodyPr/>
          <a:lstStyle/>
          <a:p>
            <a:r>
              <a:rPr lang="en-US" dirty="0"/>
              <a:t>Think-Pair-Share</a:t>
            </a:r>
          </a:p>
        </p:txBody>
      </p:sp>
      <p:sp>
        <p:nvSpPr>
          <p:cNvPr id="3" name="Content Placeholder 2">
            <a:extLst>
              <a:ext uri="{FF2B5EF4-FFF2-40B4-BE49-F238E27FC236}">
                <a16:creationId xmlns:a16="http://schemas.microsoft.com/office/drawing/2014/main" id="{856D6999-4698-4CC3-9DB4-46BB7369669E}"/>
              </a:ext>
            </a:extLst>
          </p:cNvPr>
          <p:cNvSpPr>
            <a:spLocks noGrp="1"/>
          </p:cNvSpPr>
          <p:nvPr>
            <p:ph idx="1"/>
          </p:nvPr>
        </p:nvSpPr>
        <p:spPr>
          <a:xfrm>
            <a:off x="1084729" y="2556931"/>
            <a:ext cx="10183906" cy="3754221"/>
          </a:xfrm>
        </p:spPr>
        <p:txBody>
          <a:bodyPr>
            <a:normAutofit lnSpcReduction="10000"/>
          </a:bodyPr>
          <a:lstStyle/>
          <a:p>
            <a:r>
              <a:rPr lang="en-US" sz="2800" dirty="0"/>
              <a:t>What has worked well or not worked well in encouraging self-reflective learners? </a:t>
            </a:r>
          </a:p>
          <a:p>
            <a:r>
              <a:rPr lang="en-US" sz="2800" dirty="0"/>
              <a:t>How do you encourage student-led learning?</a:t>
            </a:r>
          </a:p>
          <a:p>
            <a:r>
              <a:rPr lang="en-US" sz="2800" dirty="0"/>
              <a:t>What practices &amp; procedures does your school use to encourage student agency &amp; student ownership of learning?</a:t>
            </a:r>
          </a:p>
          <a:p>
            <a:pPr marL="0" indent="0" algn="ctr">
              <a:buNone/>
            </a:pPr>
            <a:r>
              <a:rPr lang="en-US" sz="8000" dirty="0" err="1"/>
              <a:t>Padlet</a:t>
            </a:r>
            <a:r>
              <a:rPr lang="en-US" sz="8000" dirty="0"/>
              <a:t> ID:   iihpclv0afz8</a:t>
            </a:r>
          </a:p>
        </p:txBody>
      </p:sp>
    </p:spTree>
    <p:extLst>
      <p:ext uri="{BB962C8B-B14F-4D97-AF65-F5344CB8AC3E}">
        <p14:creationId xmlns:p14="http://schemas.microsoft.com/office/powerpoint/2010/main" val="3048408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30DD-3C1B-452F-AB2B-231CD464C295}"/>
              </a:ext>
            </a:extLst>
          </p:cNvPr>
          <p:cNvSpPr>
            <a:spLocks noGrp="1"/>
          </p:cNvSpPr>
          <p:nvPr>
            <p:ph type="title"/>
          </p:nvPr>
        </p:nvSpPr>
        <p:spPr/>
        <p:txBody>
          <a:bodyPr/>
          <a:lstStyle/>
          <a:p>
            <a:r>
              <a:rPr lang="en-US" dirty="0"/>
              <a:t>Standard 3.4</a:t>
            </a:r>
          </a:p>
        </p:txBody>
      </p:sp>
      <p:sp>
        <p:nvSpPr>
          <p:cNvPr id="3" name="Content Placeholder 2">
            <a:extLst>
              <a:ext uri="{FF2B5EF4-FFF2-40B4-BE49-F238E27FC236}">
                <a16:creationId xmlns:a16="http://schemas.microsoft.com/office/drawing/2014/main" id="{3A8A8DFF-CE0F-40C8-8499-4668151ED89D}"/>
              </a:ext>
            </a:extLst>
          </p:cNvPr>
          <p:cNvSpPr>
            <a:spLocks noGrp="1"/>
          </p:cNvSpPr>
          <p:nvPr>
            <p:ph idx="1"/>
          </p:nvPr>
        </p:nvSpPr>
        <p:spPr/>
        <p:txBody>
          <a:bodyPr/>
          <a:lstStyle/>
          <a:p>
            <a:r>
              <a:rPr lang="en-US" sz="2800" dirty="0"/>
              <a:t>Multiple methods of assessment strategies are selected based on the specified learning objectives or competencies and student need. 	</a:t>
            </a:r>
          </a:p>
          <a:p>
            <a:endParaRPr lang="en-US" dirty="0"/>
          </a:p>
        </p:txBody>
      </p:sp>
    </p:spTree>
    <p:extLst>
      <p:ext uri="{BB962C8B-B14F-4D97-AF65-F5344CB8AC3E}">
        <p14:creationId xmlns:p14="http://schemas.microsoft.com/office/powerpoint/2010/main" val="1333117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BBA9-613D-405A-9DC2-36AEFB782BD1}"/>
              </a:ext>
            </a:extLst>
          </p:cNvPr>
          <p:cNvSpPr>
            <a:spLocks noGrp="1"/>
          </p:cNvSpPr>
          <p:nvPr>
            <p:ph type="title"/>
          </p:nvPr>
        </p:nvSpPr>
        <p:spPr/>
        <p:txBody>
          <a:bodyPr/>
          <a:lstStyle/>
          <a:p>
            <a:r>
              <a:rPr lang="en-US" dirty="0"/>
              <a:t>How fast must you speed to avoid a ticket?</a:t>
            </a:r>
          </a:p>
        </p:txBody>
      </p:sp>
      <p:sp>
        <p:nvSpPr>
          <p:cNvPr id="3" name="Content Placeholder 2">
            <a:extLst>
              <a:ext uri="{FF2B5EF4-FFF2-40B4-BE49-F238E27FC236}">
                <a16:creationId xmlns:a16="http://schemas.microsoft.com/office/drawing/2014/main" id="{EC299DE3-4038-44FF-93E1-B9DA88B16DA7}"/>
              </a:ext>
            </a:extLst>
          </p:cNvPr>
          <p:cNvSpPr>
            <a:spLocks noGrp="1"/>
          </p:cNvSpPr>
          <p:nvPr>
            <p:ph idx="1"/>
          </p:nvPr>
        </p:nvSpPr>
        <p:spPr/>
        <p:txBody>
          <a:bodyPr/>
          <a:lstStyle/>
          <a:p>
            <a:r>
              <a:rPr lang="en-US" sz="2800" dirty="0"/>
              <a:t>Provide authentic assessments where students have the opportunity to demonstrate mastery of the learning objective through the completion of real-world tasks. 	</a:t>
            </a:r>
          </a:p>
          <a:p>
            <a:pPr marL="0" indent="0">
              <a:buNone/>
            </a:pPr>
            <a:endParaRPr lang="en-US" sz="2800" dirty="0"/>
          </a:p>
          <a:p>
            <a:endParaRPr lang="en-US" dirty="0"/>
          </a:p>
        </p:txBody>
      </p:sp>
    </p:spTree>
    <p:extLst>
      <p:ext uri="{BB962C8B-B14F-4D97-AF65-F5344CB8AC3E}">
        <p14:creationId xmlns:p14="http://schemas.microsoft.com/office/powerpoint/2010/main" val="1474410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033A-A62A-45CA-A508-E3BEAB5BF121}"/>
              </a:ext>
            </a:extLst>
          </p:cNvPr>
          <p:cNvSpPr>
            <a:spLocks noGrp="1"/>
          </p:cNvSpPr>
          <p:nvPr>
            <p:ph type="title"/>
          </p:nvPr>
        </p:nvSpPr>
        <p:spPr/>
        <p:txBody>
          <a:bodyPr/>
          <a:lstStyle/>
          <a:p>
            <a:r>
              <a:rPr lang="en-US" dirty="0"/>
              <a:t>What should graduates be able to do?</a:t>
            </a:r>
          </a:p>
        </p:txBody>
      </p:sp>
      <p:sp>
        <p:nvSpPr>
          <p:cNvPr id="3" name="Content Placeholder 2">
            <a:extLst>
              <a:ext uri="{FF2B5EF4-FFF2-40B4-BE49-F238E27FC236}">
                <a16:creationId xmlns:a16="http://schemas.microsoft.com/office/drawing/2014/main" id="{C1B06218-D0C9-4FA8-A046-7BA10A4AFCDD}"/>
              </a:ext>
            </a:extLst>
          </p:cNvPr>
          <p:cNvSpPr>
            <a:spLocks noGrp="1"/>
          </p:cNvSpPr>
          <p:nvPr>
            <p:ph idx="1"/>
          </p:nvPr>
        </p:nvSpPr>
        <p:spPr/>
        <p:txBody>
          <a:bodyPr/>
          <a:lstStyle/>
          <a:p>
            <a:r>
              <a:rPr lang="en-US" dirty="0"/>
              <a:t>Employers are not looking for people who can take tests</a:t>
            </a:r>
          </a:p>
          <a:p>
            <a:r>
              <a:rPr lang="en-US" dirty="0"/>
              <a:t>Project based</a:t>
            </a:r>
          </a:p>
          <a:p>
            <a:r>
              <a:rPr lang="en-US" dirty="0"/>
              <a:t>Collaboration</a:t>
            </a:r>
          </a:p>
          <a:p>
            <a:r>
              <a:rPr lang="en-US" dirty="0"/>
              <a:t>Problem-solving</a:t>
            </a:r>
          </a:p>
          <a:p>
            <a:r>
              <a:rPr lang="en-US" dirty="0"/>
              <a:t>Self-motivated / Student-led</a:t>
            </a:r>
          </a:p>
        </p:txBody>
      </p:sp>
    </p:spTree>
    <p:extLst>
      <p:ext uri="{BB962C8B-B14F-4D97-AF65-F5344CB8AC3E}">
        <p14:creationId xmlns:p14="http://schemas.microsoft.com/office/powerpoint/2010/main" val="165579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FD2E-F470-41C3-8676-F62826F92847}"/>
              </a:ext>
            </a:extLst>
          </p:cNvPr>
          <p:cNvSpPr>
            <a:spLocks noGrp="1"/>
          </p:cNvSpPr>
          <p:nvPr>
            <p:ph type="title"/>
          </p:nvPr>
        </p:nvSpPr>
        <p:spPr/>
        <p:txBody>
          <a:bodyPr/>
          <a:lstStyle/>
          <a:p>
            <a:r>
              <a:rPr lang="en-US" dirty="0"/>
              <a:t>The 3 P’s</a:t>
            </a:r>
          </a:p>
        </p:txBody>
      </p:sp>
      <p:sp>
        <p:nvSpPr>
          <p:cNvPr id="3" name="Content Placeholder 2">
            <a:extLst>
              <a:ext uri="{FF2B5EF4-FFF2-40B4-BE49-F238E27FC236}">
                <a16:creationId xmlns:a16="http://schemas.microsoft.com/office/drawing/2014/main" id="{B233748D-0B0B-486B-A002-653734EEC202}"/>
              </a:ext>
            </a:extLst>
          </p:cNvPr>
          <p:cNvSpPr>
            <a:spLocks noGrp="1"/>
          </p:cNvSpPr>
          <p:nvPr>
            <p:ph idx="1"/>
          </p:nvPr>
        </p:nvSpPr>
        <p:spPr/>
        <p:txBody>
          <a:bodyPr/>
          <a:lstStyle/>
          <a:p>
            <a:r>
              <a:rPr lang="en-US" sz="2800" dirty="0"/>
              <a:t>Participation</a:t>
            </a:r>
          </a:p>
          <a:p>
            <a:r>
              <a:rPr lang="en-US" sz="2800" dirty="0"/>
              <a:t>Points</a:t>
            </a:r>
          </a:p>
          <a:p>
            <a:r>
              <a:rPr lang="en-US" sz="2800" dirty="0"/>
              <a:t>Products</a:t>
            </a:r>
          </a:p>
          <a:p>
            <a:endParaRPr lang="en-US" dirty="0"/>
          </a:p>
        </p:txBody>
      </p:sp>
    </p:spTree>
    <p:extLst>
      <p:ext uri="{BB962C8B-B14F-4D97-AF65-F5344CB8AC3E}">
        <p14:creationId xmlns:p14="http://schemas.microsoft.com/office/powerpoint/2010/main" val="564885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34C9-2288-45C8-9C4D-F3B8B63DCA89}"/>
              </a:ext>
            </a:extLst>
          </p:cNvPr>
          <p:cNvSpPr>
            <a:spLocks noGrp="1"/>
          </p:cNvSpPr>
          <p:nvPr>
            <p:ph type="title"/>
          </p:nvPr>
        </p:nvSpPr>
        <p:spPr/>
        <p:txBody>
          <a:bodyPr/>
          <a:lstStyle/>
          <a:p>
            <a:r>
              <a:rPr lang="en-US" dirty="0"/>
              <a:t>Standard 3.5</a:t>
            </a:r>
          </a:p>
        </p:txBody>
      </p:sp>
      <p:sp>
        <p:nvSpPr>
          <p:cNvPr id="3" name="Content Placeholder 2">
            <a:extLst>
              <a:ext uri="{FF2B5EF4-FFF2-40B4-BE49-F238E27FC236}">
                <a16:creationId xmlns:a16="http://schemas.microsoft.com/office/drawing/2014/main" id="{DC8C4629-B7CB-4CA3-A19F-441BE31B0963}"/>
              </a:ext>
            </a:extLst>
          </p:cNvPr>
          <p:cNvSpPr>
            <a:spLocks noGrp="1"/>
          </p:cNvSpPr>
          <p:nvPr>
            <p:ph idx="1"/>
          </p:nvPr>
        </p:nvSpPr>
        <p:spPr/>
        <p:txBody>
          <a:bodyPr>
            <a:normAutofit/>
          </a:bodyPr>
          <a:lstStyle/>
          <a:p>
            <a:r>
              <a:rPr lang="en-US" sz="2800" dirty="0"/>
              <a:t>Expectations for successfully completing the course, earning course credit, and overall grade calculations are clearly defined for the student and the teacher. 	</a:t>
            </a:r>
          </a:p>
          <a:p>
            <a:endParaRPr lang="en-US" dirty="0"/>
          </a:p>
        </p:txBody>
      </p:sp>
    </p:spTree>
    <p:extLst>
      <p:ext uri="{BB962C8B-B14F-4D97-AF65-F5344CB8AC3E}">
        <p14:creationId xmlns:p14="http://schemas.microsoft.com/office/powerpoint/2010/main" val="2795178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BF5E-C750-4167-920F-B93E0FBC5066}"/>
              </a:ext>
            </a:extLst>
          </p:cNvPr>
          <p:cNvSpPr>
            <a:spLocks noGrp="1"/>
          </p:cNvSpPr>
          <p:nvPr>
            <p:ph type="title"/>
          </p:nvPr>
        </p:nvSpPr>
        <p:spPr/>
        <p:txBody>
          <a:bodyPr/>
          <a:lstStyle/>
          <a:p>
            <a:r>
              <a:rPr lang="en-US" dirty="0"/>
              <a:t>Don’t leave them (or parents) guessing! </a:t>
            </a:r>
          </a:p>
        </p:txBody>
      </p:sp>
      <p:sp>
        <p:nvSpPr>
          <p:cNvPr id="3" name="Content Placeholder 2">
            <a:extLst>
              <a:ext uri="{FF2B5EF4-FFF2-40B4-BE49-F238E27FC236}">
                <a16:creationId xmlns:a16="http://schemas.microsoft.com/office/drawing/2014/main" id="{EC5BD278-5E73-4325-959A-FBEC8D8E4DAD}"/>
              </a:ext>
            </a:extLst>
          </p:cNvPr>
          <p:cNvSpPr>
            <a:spLocks noGrp="1"/>
          </p:cNvSpPr>
          <p:nvPr>
            <p:ph idx="1"/>
          </p:nvPr>
        </p:nvSpPr>
        <p:spPr/>
        <p:txBody>
          <a:bodyPr>
            <a:normAutofit/>
          </a:bodyPr>
          <a:lstStyle/>
          <a:p>
            <a:r>
              <a:rPr lang="en-US" sz="2800" dirty="0"/>
              <a:t>Total points available for the course</a:t>
            </a:r>
          </a:p>
          <a:p>
            <a:r>
              <a:rPr lang="en-US" sz="2800" dirty="0"/>
              <a:t>Breakdown of points for each component</a:t>
            </a:r>
          </a:p>
          <a:p>
            <a:r>
              <a:rPr lang="en-US" sz="2800" dirty="0"/>
              <a:t>Explanation of Mastery Learning Philosophy</a:t>
            </a:r>
          </a:p>
          <a:p>
            <a:pPr lvl="1"/>
            <a:r>
              <a:rPr lang="en-US" sz="2400" dirty="0"/>
              <a:t>Retakes require Remediation &amp; Rigor</a:t>
            </a:r>
          </a:p>
        </p:txBody>
      </p:sp>
    </p:spTree>
    <p:extLst>
      <p:ext uri="{BB962C8B-B14F-4D97-AF65-F5344CB8AC3E}">
        <p14:creationId xmlns:p14="http://schemas.microsoft.com/office/powerpoint/2010/main" val="1609707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5FBF-0723-4126-BF5C-CB2D54BE8B6F}"/>
              </a:ext>
            </a:extLst>
          </p:cNvPr>
          <p:cNvSpPr>
            <a:spLocks noGrp="1"/>
          </p:cNvSpPr>
          <p:nvPr>
            <p:ph type="title"/>
          </p:nvPr>
        </p:nvSpPr>
        <p:spPr/>
        <p:txBody>
          <a:bodyPr/>
          <a:lstStyle/>
          <a:p>
            <a:r>
              <a:rPr lang="en-US" dirty="0"/>
              <a:t>Plan the entire year!</a:t>
            </a:r>
          </a:p>
        </p:txBody>
      </p:sp>
      <p:sp>
        <p:nvSpPr>
          <p:cNvPr id="3" name="Content Placeholder 2">
            <a:extLst>
              <a:ext uri="{FF2B5EF4-FFF2-40B4-BE49-F238E27FC236}">
                <a16:creationId xmlns:a16="http://schemas.microsoft.com/office/drawing/2014/main" id="{C2E18D36-AB3F-44C8-8DC9-3F1FF90ECE2D}"/>
              </a:ext>
            </a:extLst>
          </p:cNvPr>
          <p:cNvSpPr>
            <a:spLocks noGrp="1"/>
          </p:cNvSpPr>
          <p:nvPr>
            <p:ph idx="1"/>
          </p:nvPr>
        </p:nvSpPr>
        <p:spPr>
          <a:xfrm>
            <a:off x="824754" y="2734234"/>
            <a:ext cx="10708340" cy="3738283"/>
          </a:xfrm>
        </p:spPr>
        <p:txBody>
          <a:bodyPr>
            <a:normAutofit fontScale="47500" lnSpcReduction="20000"/>
          </a:bodyPr>
          <a:lstStyle/>
          <a:p>
            <a:pPr marL="0" indent="0">
              <a:buNone/>
            </a:pPr>
            <a:r>
              <a:rPr lang="en-US" sz="4500" dirty="0"/>
              <a:t>1. A list of all activities, tests, etc. that will determine the student’s final grade. This could be found in a course syllabus or a student performance dashboard. </a:t>
            </a:r>
          </a:p>
          <a:p>
            <a:pPr marL="0" indent="0">
              <a:buNone/>
            </a:pPr>
            <a:r>
              <a:rPr lang="en-US" sz="4500" dirty="0"/>
              <a:t>2. An explanation of the relationship between the final course letter grade and the student’s accumulated points and/or percentages is provided. </a:t>
            </a:r>
          </a:p>
          <a:p>
            <a:pPr marL="0" indent="0">
              <a:buNone/>
            </a:pPr>
            <a:r>
              <a:rPr lang="en-US" sz="4500" dirty="0"/>
              <a:t>3. If points and percentages are both used, an explanation of the relationship between them is provided. </a:t>
            </a:r>
          </a:p>
          <a:p>
            <a:pPr marL="0" indent="0">
              <a:buNone/>
            </a:pPr>
            <a:r>
              <a:rPr lang="en-US" sz="4500" dirty="0"/>
              <a:t>4. If a course requires a percentage of work, or specific items, to be submitted to earn a grade, a statement of the consequences for failing to complete coursework in a timely manner is provided. </a:t>
            </a:r>
          </a:p>
          <a:p>
            <a:pPr marL="0" indent="0">
              <a:buNone/>
            </a:pPr>
            <a:r>
              <a:rPr lang="en-US" sz="4500" dirty="0"/>
              <a:t>5. An explanation for non-numerical graded assignments (e.g., defining when a student would have met or exceeded the standard). </a:t>
            </a:r>
          </a:p>
          <a:p>
            <a:endParaRPr lang="en-US" dirty="0"/>
          </a:p>
        </p:txBody>
      </p:sp>
    </p:spTree>
    <p:extLst>
      <p:ext uri="{BB962C8B-B14F-4D97-AF65-F5344CB8AC3E}">
        <p14:creationId xmlns:p14="http://schemas.microsoft.com/office/powerpoint/2010/main" val="673794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8541-0C44-400F-BBBD-A2D83A1CC360}"/>
              </a:ext>
            </a:extLst>
          </p:cNvPr>
          <p:cNvSpPr>
            <a:spLocks noGrp="1"/>
          </p:cNvSpPr>
          <p:nvPr>
            <p:ph type="title"/>
          </p:nvPr>
        </p:nvSpPr>
        <p:spPr/>
        <p:txBody>
          <a:bodyPr/>
          <a:lstStyle/>
          <a:p>
            <a:r>
              <a:rPr lang="en-US" dirty="0"/>
              <a:t>Standard 4.1</a:t>
            </a:r>
          </a:p>
        </p:txBody>
      </p:sp>
      <p:sp>
        <p:nvSpPr>
          <p:cNvPr id="3" name="Content Placeholder 2">
            <a:extLst>
              <a:ext uri="{FF2B5EF4-FFF2-40B4-BE49-F238E27FC236}">
                <a16:creationId xmlns:a16="http://schemas.microsoft.com/office/drawing/2014/main" id="{69DDB127-BC89-47BD-9C99-30D176FFD440}"/>
              </a:ext>
            </a:extLst>
          </p:cNvPr>
          <p:cNvSpPr>
            <a:spLocks noGrp="1"/>
          </p:cNvSpPr>
          <p:nvPr>
            <p:ph idx="1"/>
          </p:nvPr>
        </p:nvSpPr>
        <p:spPr/>
        <p:txBody>
          <a:bodyPr>
            <a:normAutofit/>
          </a:bodyPr>
          <a:lstStyle/>
          <a:p>
            <a:r>
              <a:rPr lang="en-US" sz="2800" dirty="0"/>
              <a:t>Course materials, resources, and learning objectives align in a clear and direct way. </a:t>
            </a:r>
          </a:p>
          <a:p>
            <a:r>
              <a:rPr lang="en-US" sz="2800" dirty="0"/>
              <a:t>The course materials and resources enable students to achieve the stated learning objectives. </a:t>
            </a:r>
          </a:p>
        </p:txBody>
      </p:sp>
    </p:spTree>
    <p:extLst>
      <p:ext uri="{BB962C8B-B14F-4D97-AF65-F5344CB8AC3E}">
        <p14:creationId xmlns:p14="http://schemas.microsoft.com/office/powerpoint/2010/main" val="418222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E4DC-010C-4979-851E-9DB562F45007}"/>
              </a:ext>
            </a:extLst>
          </p:cNvPr>
          <p:cNvSpPr>
            <a:spLocks noGrp="1"/>
          </p:cNvSpPr>
          <p:nvPr>
            <p:ph type="title"/>
          </p:nvPr>
        </p:nvSpPr>
        <p:spPr/>
        <p:txBody>
          <a:bodyPr/>
          <a:lstStyle/>
          <a:p>
            <a:r>
              <a:rPr lang="en-US" dirty="0"/>
              <a:t>Accessibility</a:t>
            </a:r>
          </a:p>
        </p:txBody>
      </p:sp>
      <p:sp>
        <p:nvSpPr>
          <p:cNvPr id="3" name="Content Placeholder 2">
            <a:extLst>
              <a:ext uri="{FF2B5EF4-FFF2-40B4-BE49-F238E27FC236}">
                <a16:creationId xmlns:a16="http://schemas.microsoft.com/office/drawing/2014/main" id="{9E766333-DB6B-4B83-A413-BC0FEE8AB8DA}"/>
              </a:ext>
            </a:extLst>
          </p:cNvPr>
          <p:cNvSpPr>
            <a:spLocks noGrp="1"/>
          </p:cNvSpPr>
          <p:nvPr>
            <p:ph idx="1"/>
          </p:nvPr>
        </p:nvSpPr>
        <p:spPr/>
        <p:txBody>
          <a:bodyPr/>
          <a:lstStyle/>
          <a:p>
            <a:r>
              <a:rPr lang="en-US" dirty="0"/>
              <a:t>How/what materials will you provide as instructional materials for the online component?</a:t>
            </a:r>
          </a:p>
          <a:p>
            <a:r>
              <a:rPr lang="en-US" dirty="0"/>
              <a:t>Are all of these materials accessible to all learners?</a:t>
            </a:r>
          </a:p>
        </p:txBody>
      </p:sp>
    </p:spTree>
    <p:extLst>
      <p:ext uri="{BB962C8B-B14F-4D97-AF65-F5344CB8AC3E}">
        <p14:creationId xmlns:p14="http://schemas.microsoft.com/office/powerpoint/2010/main" val="197921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09A9-2C28-48B1-84A1-4E613978BD4B}"/>
              </a:ext>
            </a:extLst>
          </p:cNvPr>
          <p:cNvSpPr>
            <a:spLocks noGrp="1"/>
          </p:cNvSpPr>
          <p:nvPr>
            <p:ph type="title"/>
          </p:nvPr>
        </p:nvSpPr>
        <p:spPr/>
        <p:txBody>
          <a:bodyPr/>
          <a:lstStyle/>
          <a:p>
            <a:r>
              <a:rPr lang="en-US" dirty="0"/>
              <a:t>What Websites Do You Use?</a:t>
            </a:r>
          </a:p>
        </p:txBody>
      </p:sp>
      <p:sp>
        <p:nvSpPr>
          <p:cNvPr id="3" name="Content Placeholder 2">
            <a:extLst>
              <a:ext uri="{FF2B5EF4-FFF2-40B4-BE49-F238E27FC236}">
                <a16:creationId xmlns:a16="http://schemas.microsoft.com/office/drawing/2014/main" id="{82C9B621-F3BD-490E-B111-28C960823B97}"/>
              </a:ext>
            </a:extLst>
          </p:cNvPr>
          <p:cNvSpPr>
            <a:spLocks noGrp="1"/>
          </p:cNvSpPr>
          <p:nvPr>
            <p:ph idx="1"/>
          </p:nvPr>
        </p:nvSpPr>
        <p:spPr/>
        <p:txBody>
          <a:bodyPr/>
          <a:lstStyle/>
          <a:p>
            <a:r>
              <a:rPr lang="en-US" sz="2800" dirty="0"/>
              <a:t>Add to this list which programs or websites you use for both learning materials &amp; learning activities in your subject area:</a:t>
            </a:r>
          </a:p>
          <a:p>
            <a:pPr marL="0" indent="0">
              <a:buNone/>
            </a:pPr>
            <a:endParaRPr lang="en-US" dirty="0"/>
          </a:p>
          <a:p>
            <a:pPr marL="0" indent="0" algn="ctr">
              <a:buNone/>
            </a:pPr>
            <a:r>
              <a:rPr lang="en-US" sz="4800" dirty="0"/>
              <a:t>https://goo.gl/fPNPfp</a:t>
            </a:r>
          </a:p>
          <a:p>
            <a:endParaRPr lang="en-US" dirty="0"/>
          </a:p>
        </p:txBody>
      </p:sp>
    </p:spTree>
    <p:extLst>
      <p:ext uri="{BB962C8B-B14F-4D97-AF65-F5344CB8AC3E}">
        <p14:creationId xmlns:p14="http://schemas.microsoft.com/office/powerpoint/2010/main" val="704666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3F01-193B-4CFC-AEEE-EC975F7E4692}"/>
              </a:ext>
            </a:extLst>
          </p:cNvPr>
          <p:cNvSpPr>
            <a:spLocks noGrp="1"/>
          </p:cNvSpPr>
          <p:nvPr>
            <p:ph type="title"/>
          </p:nvPr>
        </p:nvSpPr>
        <p:spPr/>
        <p:txBody>
          <a:bodyPr/>
          <a:lstStyle/>
          <a:p>
            <a:r>
              <a:rPr lang="en-US" dirty="0"/>
              <a:t>Look!  It’s a Rabbit Hole!!!!!!</a:t>
            </a:r>
          </a:p>
        </p:txBody>
      </p:sp>
      <p:sp>
        <p:nvSpPr>
          <p:cNvPr id="3" name="Content Placeholder 2">
            <a:extLst>
              <a:ext uri="{FF2B5EF4-FFF2-40B4-BE49-F238E27FC236}">
                <a16:creationId xmlns:a16="http://schemas.microsoft.com/office/drawing/2014/main" id="{CADC7DC4-0E2D-464C-8F69-E69B5C65C878}"/>
              </a:ext>
            </a:extLst>
          </p:cNvPr>
          <p:cNvSpPr>
            <a:spLocks noGrp="1"/>
          </p:cNvSpPr>
          <p:nvPr>
            <p:ph idx="1"/>
          </p:nvPr>
        </p:nvSpPr>
        <p:spPr/>
        <p:txBody>
          <a:bodyPr>
            <a:normAutofit/>
          </a:bodyPr>
          <a:lstStyle/>
          <a:p>
            <a:r>
              <a:rPr lang="en-US" sz="2800" dirty="0"/>
              <a:t>Supplemental learning opportunities are formative</a:t>
            </a:r>
          </a:p>
        </p:txBody>
      </p:sp>
    </p:spTree>
    <p:extLst>
      <p:ext uri="{BB962C8B-B14F-4D97-AF65-F5344CB8AC3E}">
        <p14:creationId xmlns:p14="http://schemas.microsoft.com/office/powerpoint/2010/main" val="2971603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193D-9DF2-4847-90E4-E8CF62FC4A6E}"/>
              </a:ext>
            </a:extLst>
          </p:cNvPr>
          <p:cNvSpPr>
            <a:spLocks noGrp="1"/>
          </p:cNvSpPr>
          <p:nvPr>
            <p:ph type="title"/>
          </p:nvPr>
        </p:nvSpPr>
        <p:spPr/>
        <p:txBody>
          <a:bodyPr/>
          <a:lstStyle/>
          <a:p>
            <a:r>
              <a:rPr lang="en-US" dirty="0"/>
              <a:t>Standard 4.2</a:t>
            </a:r>
          </a:p>
        </p:txBody>
      </p:sp>
      <p:sp>
        <p:nvSpPr>
          <p:cNvPr id="3" name="Content Placeholder 2">
            <a:extLst>
              <a:ext uri="{FF2B5EF4-FFF2-40B4-BE49-F238E27FC236}">
                <a16:creationId xmlns:a16="http://schemas.microsoft.com/office/drawing/2014/main" id="{1E30A043-6C3C-4FF4-8779-548F0D862176}"/>
              </a:ext>
            </a:extLst>
          </p:cNvPr>
          <p:cNvSpPr>
            <a:spLocks noGrp="1"/>
          </p:cNvSpPr>
          <p:nvPr>
            <p:ph idx="1"/>
          </p:nvPr>
        </p:nvSpPr>
        <p:spPr>
          <a:xfrm>
            <a:off x="1295402" y="2783541"/>
            <a:ext cx="10067363" cy="4778470"/>
          </a:xfrm>
        </p:spPr>
        <p:txBody>
          <a:bodyPr>
            <a:normAutofit/>
          </a:bodyPr>
          <a:lstStyle/>
          <a:p>
            <a:r>
              <a:rPr lang="en-US" sz="2800" dirty="0"/>
              <a:t>It is clearly stated which materials are required and which are recommended resources.</a:t>
            </a:r>
          </a:p>
          <a:p>
            <a:r>
              <a:rPr lang="en-US" sz="2800" dirty="0"/>
              <a:t> The course’s required reading and activity should be clearly distinguished from those resources intended as supplementary information or additional personal enrichment. </a:t>
            </a:r>
          </a:p>
          <a:p>
            <a:endParaRPr lang="en-US" dirty="0"/>
          </a:p>
        </p:txBody>
      </p:sp>
    </p:spTree>
    <p:extLst>
      <p:ext uri="{BB962C8B-B14F-4D97-AF65-F5344CB8AC3E}">
        <p14:creationId xmlns:p14="http://schemas.microsoft.com/office/powerpoint/2010/main" val="496575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2ADD-00D6-41C8-8225-CED4C98D1647}"/>
              </a:ext>
            </a:extLst>
          </p:cNvPr>
          <p:cNvSpPr>
            <a:spLocks noGrp="1"/>
          </p:cNvSpPr>
          <p:nvPr>
            <p:ph type="title"/>
          </p:nvPr>
        </p:nvSpPr>
        <p:spPr/>
        <p:txBody>
          <a:bodyPr/>
          <a:lstStyle/>
          <a:p>
            <a:r>
              <a:rPr lang="en-US" dirty="0"/>
              <a:t>Look!  Another Rabbit Hole!!!!</a:t>
            </a:r>
          </a:p>
        </p:txBody>
      </p:sp>
      <p:sp>
        <p:nvSpPr>
          <p:cNvPr id="3" name="Content Placeholder 2">
            <a:extLst>
              <a:ext uri="{FF2B5EF4-FFF2-40B4-BE49-F238E27FC236}">
                <a16:creationId xmlns:a16="http://schemas.microsoft.com/office/drawing/2014/main" id="{4CD45A9B-32A2-4100-9F4A-53127B2C4BDE}"/>
              </a:ext>
            </a:extLst>
          </p:cNvPr>
          <p:cNvSpPr>
            <a:spLocks noGrp="1"/>
          </p:cNvSpPr>
          <p:nvPr>
            <p:ph idx="1"/>
          </p:nvPr>
        </p:nvSpPr>
        <p:spPr/>
        <p:txBody>
          <a:bodyPr/>
          <a:lstStyle/>
          <a:p>
            <a:r>
              <a:rPr lang="en-US" sz="2800" dirty="0"/>
              <a:t>Provide opportunities for self-directed learning</a:t>
            </a:r>
          </a:p>
          <a:p>
            <a:r>
              <a:rPr lang="en-US" sz="2800" dirty="0"/>
              <a:t>Seek out active, engaged learning opportunities</a:t>
            </a:r>
          </a:p>
          <a:p>
            <a:r>
              <a:rPr lang="en-US" sz="2800" dirty="0"/>
              <a:t>Interaction with the material, the tools, and others</a:t>
            </a:r>
          </a:p>
          <a:p>
            <a:endParaRPr lang="en-US" dirty="0"/>
          </a:p>
        </p:txBody>
      </p:sp>
    </p:spTree>
    <p:extLst>
      <p:ext uri="{BB962C8B-B14F-4D97-AF65-F5344CB8AC3E}">
        <p14:creationId xmlns:p14="http://schemas.microsoft.com/office/powerpoint/2010/main" val="2908366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6D9C-46CD-4E9E-9647-28A33829BE6A}"/>
              </a:ext>
            </a:extLst>
          </p:cNvPr>
          <p:cNvSpPr>
            <a:spLocks noGrp="1"/>
          </p:cNvSpPr>
          <p:nvPr>
            <p:ph type="title"/>
          </p:nvPr>
        </p:nvSpPr>
        <p:spPr/>
        <p:txBody>
          <a:bodyPr/>
          <a:lstStyle/>
          <a:p>
            <a:r>
              <a:rPr lang="en-US" dirty="0"/>
              <a:t>Standard 4.3</a:t>
            </a:r>
          </a:p>
        </p:txBody>
      </p:sp>
      <p:sp>
        <p:nvSpPr>
          <p:cNvPr id="3" name="Content Placeholder 2">
            <a:extLst>
              <a:ext uri="{FF2B5EF4-FFF2-40B4-BE49-F238E27FC236}">
                <a16:creationId xmlns:a16="http://schemas.microsoft.com/office/drawing/2014/main" id="{F176D7E2-8210-47B3-90D8-92EBC8F290FD}"/>
              </a:ext>
            </a:extLst>
          </p:cNvPr>
          <p:cNvSpPr>
            <a:spLocks noGrp="1"/>
          </p:cNvSpPr>
          <p:nvPr>
            <p:ph idx="1"/>
          </p:nvPr>
        </p:nvSpPr>
        <p:spPr/>
        <p:txBody>
          <a:bodyPr/>
          <a:lstStyle/>
          <a:p>
            <a:r>
              <a:rPr lang="en-US" sz="2800" dirty="0"/>
              <a:t>The course content is appropriate to the reading level of the intended students. 	</a:t>
            </a:r>
          </a:p>
          <a:p>
            <a:endParaRPr lang="en-US" dirty="0"/>
          </a:p>
        </p:txBody>
      </p:sp>
    </p:spTree>
    <p:extLst>
      <p:ext uri="{BB962C8B-B14F-4D97-AF65-F5344CB8AC3E}">
        <p14:creationId xmlns:p14="http://schemas.microsoft.com/office/powerpoint/2010/main" val="186204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73DE-4181-40C0-AF69-EE0AEADC00B2}"/>
              </a:ext>
            </a:extLst>
          </p:cNvPr>
          <p:cNvSpPr>
            <a:spLocks noGrp="1"/>
          </p:cNvSpPr>
          <p:nvPr>
            <p:ph type="title"/>
          </p:nvPr>
        </p:nvSpPr>
        <p:spPr/>
        <p:txBody>
          <a:bodyPr/>
          <a:lstStyle/>
          <a:p>
            <a:r>
              <a:rPr lang="en-US" dirty="0"/>
              <a:t>Standard 1.2</a:t>
            </a:r>
          </a:p>
        </p:txBody>
      </p:sp>
      <p:sp>
        <p:nvSpPr>
          <p:cNvPr id="3" name="Content Placeholder 2">
            <a:extLst>
              <a:ext uri="{FF2B5EF4-FFF2-40B4-BE49-F238E27FC236}">
                <a16:creationId xmlns:a16="http://schemas.microsoft.com/office/drawing/2014/main" id="{5E14A0BD-312F-46EF-81F1-0763B7C43610}"/>
              </a:ext>
            </a:extLst>
          </p:cNvPr>
          <p:cNvSpPr>
            <a:spLocks noGrp="1"/>
          </p:cNvSpPr>
          <p:nvPr>
            <p:ph idx="1"/>
          </p:nvPr>
        </p:nvSpPr>
        <p:spPr/>
        <p:txBody>
          <a:bodyPr/>
          <a:lstStyle/>
          <a:p>
            <a:r>
              <a:rPr lang="en-US" sz="2800" dirty="0"/>
              <a:t>The purpose and expectations of both the online and face-to-face portions of the course are explained to learners to help them understand how and why both formats are important to the learning process.  </a:t>
            </a:r>
          </a:p>
          <a:p>
            <a:endParaRPr lang="en-US" dirty="0"/>
          </a:p>
        </p:txBody>
      </p:sp>
    </p:spTree>
    <p:extLst>
      <p:ext uri="{BB962C8B-B14F-4D97-AF65-F5344CB8AC3E}">
        <p14:creationId xmlns:p14="http://schemas.microsoft.com/office/powerpoint/2010/main" val="1718337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4662-188E-4242-AC5B-1D443537BA46}"/>
              </a:ext>
            </a:extLst>
          </p:cNvPr>
          <p:cNvSpPr>
            <a:spLocks noGrp="1"/>
          </p:cNvSpPr>
          <p:nvPr>
            <p:ph type="title"/>
          </p:nvPr>
        </p:nvSpPr>
        <p:spPr/>
        <p:txBody>
          <a:bodyPr/>
          <a:lstStyle/>
          <a:p>
            <a:r>
              <a:rPr lang="en-US" dirty="0"/>
              <a:t>Standards 4.5, 4.6, 4.7</a:t>
            </a:r>
          </a:p>
        </p:txBody>
      </p:sp>
      <p:sp>
        <p:nvSpPr>
          <p:cNvPr id="3" name="Content Placeholder 2">
            <a:extLst>
              <a:ext uri="{FF2B5EF4-FFF2-40B4-BE49-F238E27FC236}">
                <a16:creationId xmlns:a16="http://schemas.microsoft.com/office/drawing/2014/main" id="{63372665-D231-41D6-B45D-1BD828F3AB95}"/>
              </a:ext>
            </a:extLst>
          </p:cNvPr>
          <p:cNvSpPr>
            <a:spLocks noGrp="1"/>
          </p:cNvSpPr>
          <p:nvPr>
            <p:ph idx="1"/>
          </p:nvPr>
        </p:nvSpPr>
        <p:spPr/>
        <p:txBody>
          <a:bodyPr/>
          <a:lstStyle/>
          <a:p>
            <a:r>
              <a:rPr lang="en-US" sz="2800" dirty="0"/>
              <a:t>All instructional materials used in the course are appropriately cited. 	</a:t>
            </a:r>
          </a:p>
          <a:p>
            <a:r>
              <a:rPr lang="en-US" sz="2800" dirty="0"/>
              <a:t>The course content is culturally diverse and bias free. 	</a:t>
            </a:r>
          </a:p>
          <a:p>
            <a:r>
              <a:rPr lang="en-US" sz="2800" dirty="0"/>
              <a:t>The course is free of adult content and avoids unnecessary advertisements. 	</a:t>
            </a:r>
          </a:p>
          <a:p>
            <a:endParaRPr lang="en-US" dirty="0"/>
          </a:p>
        </p:txBody>
      </p:sp>
    </p:spTree>
    <p:extLst>
      <p:ext uri="{BB962C8B-B14F-4D97-AF65-F5344CB8AC3E}">
        <p14:creationId xmlns:p14="http://schemas.microsoft.com/office/powerpoint/2010/main" val="944244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91E7-ED0C-48B6-9D29-4B2A29334CC8}"/>
              </a:ext>
            </a:extLst>
          </p:cNvPr>
          <p:cNvSpPr>
            <a:spLocks noGrp="1"/>
          </p:cNvSpPr>
          <p:nvPr>
            <p:ph type="title"/>
          </p:nvPr>
        </p:nvSpPr>
        <p:spPr/>
        <p:txBody>
          <a:bodyPr/>
          <a:lstStyle/>
          <a:p>
            <a:r>
              <a:rPr lang="en-US" dirty="0"/>
              <a:t>Standard 5.1</a:t>
            </a:r>
          </a:p>
        </p:txBody>
      </p:sp>
      <p:sp>
        <p:nvSpPr>
          <p:cNvPr id="3" name="Content Placeholder 2">
            <a:extLst>
              <a:ext uri="{FF2B5EF4-FFF2-40B4-BE49-F238E27FC236}">
                <a16:creationId xmlns:a16="http://schemas.microsoft.com/office/drawing/2014/main" id="{42FD9C86-3C1C-46B6-9B32-CAA095A1F751}"/>
              </a:ext>
            </a:extLst>
          </p:cNvPr>
          <p:cNvSpPr>
            <a:spLocks noGrp="1"/>
          </p:cNvSpPr>
          <p:nvPr>
            <p:ph idx="1"/>
          </p:nvPr>
        </p:nvSpPr>
        <p:spPr/>
        <p:txBody>
          <a:bodyPr/>
          <a:lstStyle/>
          <a:p>
            <a:r>
              <a:rPr lang="en-US" sz="2800" dirty="0"/>
              <a:t>The learning activities are connected by a common thread or theme and are mutually reinforcing. The connection and reinforcement are made clear to learners. </a:t>
            </a:r>
          </a:p>
          <a:p>
            <a:r>
              <a:rPr lang="en-US" sz="2800" dirty="0"/>
              <a:t>For example, the different parts of a particular activity might be sequenced in an alternating way in online and face-to-face meetings of the course. </a:t>
            </a:r>
          </a:p>
          <a:p>
            <a:endParaRPr lang="en-US" dirty="0"/>
          </a:p>
        </p:txBody>
      </p:sp>
    </p:spTree>
    <p:extLst>
      <p:ext uri="{BB962C8B-B14F-4D97-AF65-F5344CB8AC3E}">
        <p14:creationId xmlns:p14="http://schemas.microsoft.com/office/powerpoint/2010/main" val="1850848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8DFA-C0F0-4804-9914-B712D780D438}"/>
              </a:ext>
            </a:extLst>
          </p:cNvPr>
          <p:cNvSpPr>
            <a:spLocks noGrp="1"/>
          </p:cNvSpPr>
          <p:nvPr>
            <p:ph type="title"/>
          </p:nvPr>
        </p:nvSpPr>
        <p:spPr/>
        <p:txBody>
          <a:bodyPr>
            <a:normAutofit/>
          </a:bodyPr>
          <a:lstStyle/>
          <a:p>
            <a:r>
              <a:rPr lang="en-US" dirty="0"/>
              <a:t>Pace, Place, Path	 &amp; Projects</a:t>
            </a:r>
          </a:p>
        </p:txBody>
      </p:sp>
      <p:sp>
        <p:nvSpPr>
          <p:cNvPr id="3" name="Content Placeholder 2">
            <a:extLst>
              <a:ext uri="{FF2B5EF4-FFF2-40B4-BE49-F238E27FC236}">
                <a16:creationId xmlns:a16="http://schemas.microsoft.com/office/drawing/2014/main" id="{86B0D56C-4C2A-4987-998A-47479898CFAD}"/>
              </a:ext>
            </a:extLst>
          </p:cNvPr>
          <p:cNvSpPr>
            <a:spLocks noGrp="1"/>
          </p:cNvSpPr>
          <p:nvPr>
            <p:ph idx="1"/>
          </p:nvPr>
        </p:nvSpPr>
        <p:spPr>
          <a:xfrm>
            <a:off x="1465730" y="2655544"/>
            <a:ext cx="9601196" cy="3318936"/>
          </a:xfrm>
        </p:spPr>
        <p:txBody>
          <a:bodyPr>
            <a:normAutofit/>
          </a:bodyPr>
          <a:lstStyle/>
          <a:p>
            <a:r>
              <a:rPr lang="en-US" sz="2800" dirty="0"/>
              <a:t>Keeping accelerated students within the module through projects</a:t>
            </a:r>
          </a:p>
          <a:p>
            <a:r>
              <a:rPr lang="en-US" sz="2800" dirty="0"/>
              <a:t>Make learning objectives modular for mastery / standards-based</a:t>
            </a:r>
          </a:p>
        </p:txBody>
      </p:sp>
    </p:spTree>
    <p:extLst>
      <p:ext uri="{BB962C8B-B14F-4D97-AF65-F5344CB8AC3E}">
        <p14:creationId xmlns:p14="http://schemas.microsoft.com/office/powerpoint/2010/main" val="1371953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579C-829B-41CF-A86A-1E0D4DE9241F}"/>
              </a:ext>
            </a:extLst>
          </p:cNvPr>
          <p:cNvSpPr>
            <a:spLocks noGrp="1"/>
          </p:cNvSpPr>
          <p:nvPr>
            <p:ph type="title"/>
          </p:nvPr>
        </p:nvSpPr>
        <p:spPr/>
        <p:txBody>
          <a:bodyPr/>
          <a:lstStyle/>
          <a:p>
            <a:r>
              <a:rPr lang="en-US" dirty="0"/>
              <a:t>What if “pace” is “parked”?</a:t>
            </a:r>
          </a:p>
        </p:txBody>
      </p:sp>
      <p:sp>
        <p:nvSpPr>
          <p:cNvPr id="3" name="Content Placeholder 2">
            <a:extLst>
              <a:ext uri="{FF2B5EF4-FFF2-40B4-BE49-F238E27FC236}">
                <a16:creationId xmlns:a16="http://schemas.microsoft.com/office/drawing/2014/main" id="{DD11A669-4969-4A9D-A909-9418EEE22FB1}"/>
              </a:ext>
            </a:extLst>
          </p:cNvPr>
          <p:cNvSpPr>
            <a:spLocks noGrp="1"/>
          </p:cNvSpPr>
          <p:nvPr>
            <p:ph idx="1"/>
          </p:nvPr>
        </p:nvSpPr>
        <p:spPr/>
        <p:txBody>
          <a:bodyPr/>
          <a:lstStyle/>
          <a:p>
            <a:r>
              <a:rPr lang="en-US" sz="3200" dirty="0"/>
              <a:t>Not “at your own pace”</a:t>
            </a:r>
          </a:p>
          <a:p>
            <a:pPr lvl="1"/>
            <a:r>
              <a:rPr lang="en-US" sz="3200" dirty="0"/>
              <a:t>“At an appropriate pace with growth that aligns to the learning progression goals set by the student with the guidance of the learning facilitator”</a:t>
            </a:r>
          </a:p>
          <a:p>
            <a:endParaRPr lang="en-US" dirty="0"/>
          </a:p>
        </p:txBody>
      </p:sp>
    </p:spTree>
    <p:extLst>
      <p:ext uri="{BB962C8B-B14F-4D97-AF65-F5344CB8AC3E}">
        <p14:creationId xmlns:p14="http://schemas.microsoft.com/office/powerpoint/2010/main" val="36726730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8BAC-24B8-4DEB-9F1A-3DB47D929CB5}"/>
              </a:ext>
            </a:extLst>
          </p:cNvPr>
          <p:cNvSpPr>
            <a:spLocks noGrp="1"/>
          </p:cNvSpPr>
          <p:nvPr>
            <p:ph type="title"/>
          </p:nvPr>
        </p:nvSpPr>
        <p:spPr/>
        <p:txBody>
          <a:bodyPr/>
          <a:lstStyle/>
          <a:p>
            <a:r>
              <a:rPr lang="en-US" dirty="0"/>
              <a:t>Standard 5.2</a:t>
            </a:r>
          </a:p>
        </p:txBody>
      </p:sp>
      <p:sp>
        <p:nvSpPr>
          <p:cNvPr id="3" name="Content Placeholder 2">
            <a:extLst>
              <a:ext uri="{FF2B5EF4-FFF2-40B4-BE49-F238E27FC236}">
                <a16:creationId xmlns:a16="http://schemas.microsoft.com/office/drawing/2014/main" id="{AEB25483-7829-4909-A57D-D2564E19B3B6}"/>
              </a:ext>
            </a:extLst>
          </p:cNvPr>
          <p:cNvSpPr>
            <a:spLocks noGrp="1"/>
          </p:cNvSpPr>
          <p:nvPr>
            <p:ph idx="1"/>
          </p:nvPr>
        </p:nvSpPr>
        <p:spPr/>
        <p:txBody>
          <a:bodyPr>
            <a:normAutofit/>
          </a:bodyPr>
          <a:lstStyle/>
          <a:p>
            <a:r>
              <a:rPr lang="en-US" sz="2800" dirty="0"/>
              <a:t>Learning activities provide opportunities for interaction that support active learning. 	</a:t>
            </a:r>
          </a:p>
          <a:p>
            <a:pPr marL="0" indent="0">
              <a:buNone/>
            </a:pPr>
            <a:endParaRPr lang="en-US" dirty="0"/>
          </a:p>
        </p:txBody>
      </p:sp>
    </p:spTree>
    <p:extLst>
      <p:ext uri="{BB962C8B-B14F-4D97-AF65-F5344CB8AC3E}">
        <p14:creationId xmlns:p14="http://schemas.microsoft.com/office/powerpoint/2010/main" val="1927492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E7FE-1D79-499E-9D0E-D9B324C495EF}"/>
              </a:ext>
            </a:extLst>
          </p:cNvPr>
          <p:cNvSpPr>
            <a:spLocks noGrp="1"/>
          </p:cNvSpPr>
          <p:nvPr>
            <p:ph type="title"/>
          </p:nvPr>
        </p:nvSpPr>
        <p:spPr/>
        <p:txBody>
          <a:bodyPr/>
          <a:lstStyle/>
          <a:p>
            <a:r>
              <a:rPr lang="en-US" dirty="0"/>
              <a:t>Engagement May Be Greater Than Scores</a:t>
            </a:r>
          </a:p>
        </p:txBody>
      </p:sp>
      <p:sp>
        <p:nvSpPr>
          <p:cNvPr id="3" name="Content Placeholder 2">
            <a:extLst>
              <a:ext uri="{FF2B5EF4-FFF2-40B4-BE49-F238E27FC236}">
                <a16:creationId xmlns:a16="http://schemas.microsoft.com/office/drawing/2014/main" id="{F9F8726D-86E9-46DD-BF18-29BC57F811B9}"/>
              </a:ext>
            </a:extLst>
          </p:cNvPr>
          <p:cNvSpPr>
            <a:spLocks noGrp="1"/>
          </p:cNvSpPr>
          <p:nvPr>
            <p:ph idx="1"/>
          </p:nvPr>
        </p:nvSpPr>
        <p:spPr/>
        <p:txBody>
          <a:bodyPr>
            <a:normAutofit/>
          </a:bodyPr>
          <a:lstStyle/>
          <a:p>
            <a:r>
              <a:rPr lang="en-US" sz="2800" dirty="0"/>
              <a:t>Developing life-long learners through engagement</a:t>
            </a:r>
          </a:p>
        </p:txBody>
      </p:sp>
    </p:spTree>
    <p:extLst>
      <p:ext uri="{BB962C8B-B14F-4D97-AF65-F5344CB8AC3E}">
        <p14:creationId xmlns:p14="http://schemas.microsoft.com/office/powerpoint/2010/main" val="2783991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0169-7402-4A0B-8E26-051BCF6FE05E}"/>
              </a:ext>
            </a:extLst>
          </p:cNvPr>
          <p:cNvSpPr>
            <a:spLocks noGrp="1"/>
          </p:cNvSpPr>
          <p:nvPr>
            <p:ph type="title"/>
          </p:nvPr>
        </p:nvSpPr>
        <p:spPr/>
        <p:txBody>
          <a:bodyPr/>
          <a:lstStyle/>
          <a:p>
            <a:r>
              <a:rPr lang="en-US" b="1" dirty="0"/>
              <a:t>Learner-Instructor</a:t>
            </a:r>
            <a:endParaRPr lang="en-US" dirty="0"/>
          </a:p>
        </p:txBody>
      </p:sp>
      <p:sp>
        <p:nvSpPr>
          <p:cNvPr id="3" name="Content Placeholder 2">
            <a:extLst>
              <a:ext uri="{FF2B5EF4-FFF2-40B4-BE49-F238E27FC236}">
                <a16:creationId xmlns:a16="http://schemas.microsoft.com/office/drawing/2014/main" id="{4E651CEB-B111-46A3-B19B-735D1C53F29B}"/>
              </a:ext>
            </a:extLst>
          </p:cNvPr>
          <p:cNvSpPr>
            <a:spLocks noGrp="1"/>
          </p:cNvSpPr>
          <p:nvPr>
            <p:ph idx="1"/>
          </p:nvPr>
        </p:nvSpPr>
        <p:spPr>
          <a:xfrm>
            <a:off x="1295400" y="2556932"/>
            <a:ext cx="9955305" cy="3745256"/>
          </a:xfrm>
        </p:spPr>
        <p:txBody>
          <a:bodyPr>
            <a:normAutofit fontScale="92500"/>
          </a:bodyPr>
          <a:lstStyle/>
          <a:p>
            <a:r>
              <a:rPr lang="en-US" sz="2800" dirty="0"/>
              <a:t>Interactions between the learner and instructor are designed to enhance learners’ understanding and mastery of the learning objectives. </a:t>
            </a:r>
          </a:p>
          <a:p>
            <a:r>
              <a:rPr lang="en-US" sz="2800" dirty="0"/>
              <a:t>An assignment or project submitted for instructor feedback, </a:t>
            </a:r>
          </a:p>
          <a:p>
            <a:r>
              <a:rPr lang="en-US" sz="2800" dirty="0"/>
              <a:t>Discussion in a synchronous session or an asynchronous discussion board </a:t>
            </a:r>
          </a:p>
          <a:p>
            <a:r>
              <a:rPr lang="en-US" sz="2800" dirty="0"/>
              <a:t>A frequently-asked-questions (FAQ) discussion forum monitored by the instructor.</a:t>
            </a:r>
          </a:p>
          <a:p>
            <a:r>
              <a:rPr lang="en-US" sz="2800" dirty="0"/>
              <a:t>Video conferencing, e-mailing, texting, calling, etc.</a:t>
            </a:r>
          </a:p>
          <a:p>
            <a:endParaRPr lang="en-US" dirty="0"/>
          </a:p>
        </p:txBody>
      </p:sp>
    </p:spTree>
    <p:extLst>
      <p:ext uri="{BB962C8B-B14F-4D97-AF65-F5344CB8AC3E}">
        <p14:creationId xmlns:p14="http://schemas.microsoft.com/office/powerpoint/2010/main" val="1155528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9478-1338-4AB3-B428-83C2B9F31EEB}"/>
              </a:ext>
            </a:extLst>
          </p:cNvPr>
          <p:cNvSpPr>
            <a:spLocks noGrp="1"/>
          </p:cNvSpPr>
          <p:nvPr>
            <p:ph type="title"/>
          </p:nvPr>
        </p:nvSpPr>
        <p:spPr/>
        <p:txBody>
          <a:bodyPr/>
          <a:lstStyle/>
          <a:p>
            <a:r>
              <a:rPr lang="en-US" b="1" dirty="0"/>
              <a:t>Learner-Content</a:t>
            </a:r>
            <a:endParaRPr lang="en-US" dirty="0"/>
          </a:p>
        </p:txBody>
      </p:sp>
      <p:sp>
        <p:nvSpPr>
          <p:cNvPr id="3" name="Content Placeholder 2">
            <a:extLst>
              <a:ext uri="{FF2B5EF4-FFF2-40B4-BE49-F238E27FC236}">
                <a16:creationId xmlns:a16="http://schemas.microsoft.com/office/drawing/2014/main" id="{E3B4336F-FF15-4D9C-8D38-3625272FF9C2}"/>
              </a:ext>
            </a:extLst>
          </p:cNvPr>
          <p:cNvSpPr>
            <a:spLocks noGrp="1"/>
          </p:cNvSpPr>
          <p:nvPr>
            <p:ph idx="1"/>
          </p:nvPr>
        </p:nvSpPr>
        <p:spPr/>
        <p:txBody>
          <a:bodyPr>
            <a:normAutofit/>
          </a:bodyPr>
          <a:lstStyle/>
          <a:p>
            <a:r>
              <a:rPr lang="en-US" sz="2800" dirty="0"/>
              <a:t>The course content is designed to facilitate learners’ understanding and mastery of the learning objectives. </a:t>
            </a:r>
          </a:p>
          <a:p>
            <a:r>
              <a:rPr lang="en-US" sz="2800" dirty="0"/>
              <a:t>Learners may engage with text, audio, video, interactive objects, etc.</a:t>
            </a:r>
          </a:p>
        </p:txBody>
      </p:sp>
    </p:spTree>
    <p:extLst>
      <p:ext uri="{BB962C8B-B14F-4D97-AF65-F5344CB8AC3E}">
        <p14:creationId xmlns:p14="http://schemas.microsoft.com/office/powerpoint/2010/main" val="3063476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811F-4BEF-4503-8AE1-1595AB8646B7}"/>
              </a:ext>
            </a:extLst>
          </p:cNvPr>
          <p:cNvSpPr>
            <a:spLocks noGrp="1"/>
          </p:cNvSpPr>
          <p:nvPr>
            <p:ph type="title"/>
          </p:nvPr>
        </p:nvSpPr>
        <p:spPr/>
        <p:txBody>
          <a:bodyPr/>
          <a:lstStyle/>
          <a:p>
            <a:r>
              <a:rPr lang="en-US" b="1" dirty="0"/>
              <a:t>Learner-Interface</a:t>
            </a:r>
            <a:endParaRPr lang="en-US" dirty="0"/>
          </a:p>
        </p:txBody>
      </p:sp>
      <p:sp>
        <p:nvSpPr>
          <p:cNvPr id="3" name="Content Placeholder 2">
            <a:extLst>
              <a:ext uri="{FF2B5EF4-FFF2-40B4-BE49-F238E27FC236}">
                <a16:creationId xmlns:a16="http://schemas.microsoft.com/office/drawing/2014/main" id="{138AB9DA-9112-43BC-86AA-31E81F2AA885}"/>
              </a:ext>
            </a:extLst>
          </p:cNvPr>
          <p:cNvSpPr>
            <a:spLocks noGrp="1"/>
          </p:cNvSpPr>
          <p:nvPr>
            <p:ph idx="1"/>
          </p:nvPr>
        </p:nvSpPr>
        <p:spPr/>
        <p:txBody>
          <a:bodyPr/>
          <a:lstStyle/>
          <a:p>
            <a:r>
              <a:rPr lang="en-US" sz="2800" dirty="0"/>
              <a:t>Courses may incorporate adaptive software where learners are provided with individual learning paths based on performance and progress toward meeting learning objectives. </a:t>
            </a:r>
          </a:p>
          <a:p>
            <a:endParaRPr lang="en-US" dirty="0"/>
          </a:p>
        </p:txBody>
      </p:sp>
    </p:spTree>
    <p:extLst>
      <p:ext uri="{BB962C8B-B14F-4D97-AF65-F5344CB8AC3E}">
        <p14:creationId xmlns:p14="http://schemas.microsoft.com/office/powerpoint/2010/main" val="2321435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6E87-4290-4D57-A2B0-20511B08FBD4}"/>
              </a:ext>
            </a:extLst>
          </p:cNvPr>
          <p:cNvSpPr>
            <a:spLocks noGrp="1"/>
          </p:cNvSpPr>
          <p:nvPr>
            <p:ph type="title"/>
          </p:nvPr>
        </p:nvSpPr>
        <p:spPr/>
        <p:txBody>
          <a:bodyPr/>
          <a:lstStyle/>
          <a:p>
            <a:r>
              <a:rPr lang="en-US" b="1" dirty="0"/>
              <a:t>Learner-Learner</a:t>
            </a:r>
            <a:endParaRPr lang="en-US" dirty="0"/>
          </a:p>
        </p:txBody>
      </p:sp>
      <p:sp>
        <p:nvSpPr>
          <p:cNvPr id="3" name="Content Placeholder 2">
            <a:extLst>
              <a:ext uri="{FF2B5EF4-FFF2-40B4-BE49-F238E27FC236}">
                <a16:creationId xmlns:a16="http://schemas.microsoft.com/office/drawing/2014/main" id="{5C3C9146-FFD9-43E6-8D8F-F553CB04510E}"/>
              </a:ext>
            </a:extLst>
          </p:cNvPr>
          <p:cNvSpPr>
            <a:spLocks noGrp="1"/>
          </p:cNvSpPr>
          <p:nvPr>
            <p:ph idx="1"/>
          </p:nvPr>
        </p:nvSpPr>
        <p:spPr/>
        <p:txBody>
          <a:bodyPr>
            <a:normAutofit fontScale="77500" lnSpcReduction="20000"/>
          </a:bodyPr>
          <a:lstStyle/>
          <a:p>
            <a:r>
              <a:rPr lang="en-US" sz="3000" dirty="0"/>
              <a:t>Learner-learner interactions may include:</a:t>
            </a:r>
          </a:p>
          <a:p>
            <a:pPr lvl="1"/>
            <a:r>
              <a:rPr lang="en-US" sz="3000" dirty="0"/>
              <a:t>self-introductions</a:t>
            </a:r>
          </a:p>
          <a:p>
            <a:pPr lvl="1"/>
            <a:r>
              <a:rPr lang="en-US" sz="3000" dirty="0"/>
              <a:t>group discussion postings</a:t>
            </a:r>
          </a:p>
          <a:p>
            <a:pPr lvl="1"/>
            <a:r>
              <a:rPr lang="en-US" sz="3000" dirty="0"/>
              <a:t>small-group projects</a:t>
            </a:r>
          </a:p>
          <a:p>
            <a:pPr lvl="1"/>
            <a:r>
              <a:rPr lang="en-US" sz="3000" dirty="0"/>
              <a:t>group problem solving assignments</a:t>
            </a:r>
          </a:p>
          <a:p>
            <a:pPr lvl="1"/>
            <a:r>
              <a:rPr lang="en-US" sz="3000" dirty="0"/>
              <a:t>peer feedback</a:t>
            </a:r>
          </a:p>
          <a:p>
            <a:r>
              <a:rPr lang="en-US" sz="3000" i="1" dirty="0"/>
              <a:t>Concerns about protecting learner privacy should be considered in determining the appropriate amount and nature of learner-learner interaction. </a:t>
            </a:r>
            <a:r>
              <a:rPr lang="en-US" sz="3000" dirty="0"/>
              <a:t>	</a:t>
            </a:r>
          </a:p>
          <a:p>
            <a:endParaRPr lang="en-US" dirty="0"/>
          </a:p>
        </p:txBody>
      </p:sp>
    </p:spTree>
    <p:extLst>
      <p:ext uri="{BB962C8B-B14F-4D97-AF65-F5344CB8AC3E}">
        <p14:creationId xmlns:p14="http://schemas.microsoft.com/office/powerpoint/2010/main" val="156051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C78AF-725A-4933-A561-20534C5E28BF}"/>
              </a:ext>
            </a:extLst>
          </p:cNvPr>
          <p:cNvSpPr>
            <a:spLocks noGrp="1"/>
          </p:cNvSpPr>
          <p:nvPr>
            <p:ph type="title"/>
          </p:nvPr>
        </p:nvSpPr>
        <p:spPr/>
        <p:txBody>
          <a:bodyPr/>
          <a:lstStyle/>
          <a:p>
            <a:r>
              <a:rPr lang="en-US" dirty="0"/>
              <a:t>Clear Expectations</a:t>
            </a:r>
          </a:p>
        </p:txBody>
      </p:sp>
      <p:sp>
        <p:nvSpPr>
          <p:cNvPr id="3" name="Content Placeholder 2">
            <a:extLst>
              <a:ext uri="{FF2B5EF4-FFF2-40B4-BE49-F238E27FC236}">
                <a16:creationId xmlns:a16="http://schemas.microsoft.com/office/drawing/2014/main" id="{14B06BB7-B031-428B-BE72-69881742C5CA}"/>
              </a:ext>
            </a:extLst>
          </p:cNvPr>
          <p:cNvSpPr>
            <a:spLocks noGrp="1"/>
          </p:cNvSpPr>
          <p:nvPr>
            <p:ph idx="1"/>
          </p:nvPr>
        </p:nvSpPr>
        <p:spPr/>
        <p:txBody>
          <a:bodyPr>
            <a:normAutofit/>
          </a:bodyPr>
          <a:lstStyle/>
          <a:p>
            <a:r>
              <a:rPr lang="en-US" sz="2800" dirty="0"/>
              <a:t>Face to Face (f2f) component</a:t>
            </a:r>
          </a:p>
          <a:p>
            <a:r>
              <a:rPr lang="en-US" sz="2800" dirty="0"/>
              <a:t>Online component</a:t>
            </a:r>
          </a:p>
        </p:txBody>
      </p:sp>
    </p:spTree>
    <p:extLst>
      <p:ext uri="{BB962C8B-B14F-4D97-AF65-F5344CB8AC3E}">
        <p14:creationId xmlns:p14="http://schemas.microsoft.com/office/powerpoint/2010/main" val="431351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5A0C-0129-4A78-9045-B2881DB6B36A}"/>
              </a:ext>
            </a:extLst>
          </p:cNvPr>
          <p:cNvSpPr>
            <a:spLocks noGrp="1"/>
          </p:cNvSpPr>
          <p:nvPr>
            <p:ph type="title"/>
          </p:nvPr>
        </p:nvSpPr>
        <p:spPr/>
        <p:txBody>
          <a:bodyPr/>
          <a:lstStyle/>
          <a:p>
            <a:r>
              <a:rPr lang="en-US" dirty="0"/>
              <a:t>Purposeful &amp; Connected</a:t>
            </a:r>
          </a:p>
        </p:txBody>
      </p:sp>
      <p:sp>
        <p:nvSpPr>
          <p:cNvPr id="3" name="Content Placeholder 2">
            <a:extLst>
              <a:ext uri="{FF2B5EF4-FFF2-40B4-BE49-F238E27FC236}">
                <a16:creationId xmlns:a16="http://schemas.microsoft.com/office/drawing/2014/main" id="{FB0C75B0-7261-4A3C-833D-50B8089287A4}"/>
              </a:ext>
            </a:extLst>
          </p:cNvPr>
          <p:cNvSpPr>
            <a:spLocks noGrp="1"/>
          </p:cNvSpPr>
          <p:nvPr>
            <p:ph idx="1"/>
          </p:nvPr>
        </p:nvSpPr>
        <p:spPr/>
        <p:txBody>
          <a:bodyPr>
            <a:normAutofit lnSpcReduction="10000"/>
          </a:bodyPr>
          <a:lstStyle/>
          <a:p>
            <a:r>
              <a:rPr lang="en-US" sz="2800" dirty="0"/>
              <a:t>The learning activities that occur in these two settings should be connected by a common thread or theme and are mutually reinforcing. </a:t>
            </a:r>
          </a:p>
          <a:p>
            <a:r>
              <a:rPr lang="en-US" sz="2800" dirty="0"/>
              <a:t>The connection and reinforcement are made clear to learners. </a:t>
            </a:r>
          </a:p>
          <a:p>
            <a:r>
              <a:rPr lang="en-US" sz="2800" dirty="0"/>
              <a:t>For example, the different parts of a particular activity might be sequenced in an alternating way in online and face-to-face meetings of the course. 	</a:t>
            </a:r>
          </a:p>
          <a:p>
            <a:endParaRPr lang="en-US" dirty="0"/>
          </a:p>
        </p:txBody>
      </p:sp>
    </p:spTree>
    <p:extLst>
      <p:ext uri="{BB962C8B-B14F-4D97-AF65-F5344CB8AC3E}">
        <p14:creationId xmlns:p14="http://schemas.microsoft.com/office/powerpoint/2010/main" val="2211114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56A1-18B7-4065-B453-C816DDDBF554}"/>
              </a:ext>
            </a:extLst>
          </p:cNvPr>
          <p:cNvSpPr>
            <a:spLocks noGrp="1"/>
          </p:cNvSpPr>
          <p:nvPr>
            <p:ph type="title"/>
          </p:nvPr>
        </p:nvSpPr>
        <p:spPr/>
        <p:txBody>
          <a:bodyPr/>
          <a:lstStyle/>
          <a:p>
            <a:r>
              <a:rPr lang="en-US" dirty="0"/>
              <a:t>Standard 5.4</a:t>
            </a:r>
          </a:p>
        </p:txBody>
      </p:sp>
      <p:sp>
        <p:nvSpPr>
          <p:cNvPr id="3" name="Content Placeholder 2">
            <a:extLst>
              <a:ext uri="{FF2B5EF4-FFF2-40B4-BE49-F238E27FC236}">
                <a16:creationId xmlns:a16="http://schemas.microsoft.com/office/drawing/2014/main" id="{E6F1BF50-EAB8-4A83-8141-0C19438AC942}"/>
              </a:ext>
            </a:extLst>
          </p:cNvPr>
          <p:cNvSpPr>
            <a:spLocks noGrp="1"/>
          </p:cNvSpPr>
          <p:nvPr>
            <p:ph idx="1"/>
          </p:nvPr>
        </p:nvSpPr>
        <p:spPr/>
        <p:txBody>
          <a:bodyPr>
            <a:normAutofit fontScale="92500" lnSpcReduction="20000"/>
          </a:bodyPr>
          <a:lstStyle/>
          <a:p>
            <a:pPr marL="0" indent="0">
              <a:buNone/>
            </a:pPr>
            <a:r>
              <a:rPr lang="en-US" sz="3200" dirty="0"/>
              <a:t>A set of discussion and participation guidelines indicating both the quality and quantity of learner interaction both synchronously &amp; asynchronously online and during face-to-face classroom time. </a:t>
            </a:r>
          </a:p>
          <a:p>
            <a:pPr marL="914400" lvl="2" indent="0">
              <a:buNone/>
            </a:pPr>
            <a:r>
              <a:rPr lang="en-US" sz="2400" dirty="0"/>
              <a:t>a.) Constructive &amp; Positive </a:t>
            </a:r>
          </a:p>
          <a:p>
            <a:pPr marL="914400" lvl="2" indent="0">
              <a:buNone/>
            </a:pPr>
            <a:r>
              <a:rPr lang="en-US" sz="2400" dirty="0"/>
              <a:t>b.) Community of Learners</a:t>
            </a:r>
          </a:p>
          <a:p>
            <a:pPr marL="914400" lvl="2" indent="0">
              <a:buNone/>
            </a:pPr>
            <a:r>
              <a:rPr lang="en-US" sz="2400" dirty="0"/>
              <a:t>c.) Growth Mindset</a:t>
            </a:r>
          </a:p>
          <a:p>
            <a:pPr marL="914400" lvl="2" indent="0">
              <a:buNone/>
            </a:pPr>
            <a:r>
              <a:rPr lang="en-US" sz="2400" dirty="0"/>
              <a:t>c.) Social Presence</a:t>
            </a:r>
          </a:p>
          <a:p>
            <a:pPr marL="0" indent="0">
              <a:buNone/>
            </a:pPr>
            <a:endParaRPr lang="en-US" dirty="0"/>
          </a:p>
          <a:p>
            <a:endParaRPr lang="en-US" dirty="0"/>
          </a:p>
        </p:txBody>
      </p:sp>
    </p:spTree>
    <p:extLst>
      <p:ext uri="{BB962C8B-B14F-4D97-AF65-F5344CB8AC3E}">
        <p14:creationId xmlns:p14="http://schemas.microsoft.com/office/powerpoint/2010/main" val="1489212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7744-EBC1-4789-AD57-001BE246FCCA}"/>
              </a:ext>
            </a:extLst>
          </p:cNvPr>
          <p:cNvSpPr>
            <a:spLocks noGrp="1"/>
          </p:cNvSpPr>
          <p:nvPr>
            <p:ph type="title"/>
          </p:nvPr>
        </p:nvSpPr>
        <p:spPr/>
        <p:txBody>
          <a:bodyPr/>
          <a:lstStyle/>
          <a:p>
            <a:r>
              <a:rPr lang="en-US" dirty="0"/>
              <a:t>Standard 6.1</a:t>
            </a:r>
          </a:p>
        </p:txBody>
      </p:sp>
      <p:sp>
        <p:nvSpPr>
          <p:cNvPr id="3" name="Content Placeholder 2">
            <a:extLst>
              <a:ext uri="{FF2B5EF4-FFF2-40B4-BE49-F238E27FC236}">
                <a16:creationId xmlns:a16="http://schemas.microsoft.com/office/drawing/2014/main" id="{FB257AE9-B0FD-48AF-9F33-73DCB5E554B3}"/>
              </a:ext>
            </a:extLst>
          </p:cNvPr>
          <p:cNvSpPr>
            <a:spLocks noGrp="1"/>
          </p:cNvSpPr>
          <p:nvPr>
            <p:ph idx="1"/>
          </p:nvPr>
        </p:nvSpPr>
        <p:spPr/>
        <p:txBody>
          <a:bodyPr>
            <a:normAutofit/>
          </a:bodyPr>
          <a:lstStyle/>
          <a:p>
            <a:r>
              <a:rPr lang="en-US" sz="2800" dirty="0"/>
              <a:t>Course tools support the learning objectives or competencies. 	</a:t>
            </a:r>
          </a:p>
          <a:p>
            <a:r>
              <a:rPr lang="en-US" sz="2800" dirty="0"/>
              <a:t>Technology is not used simply for its own sake. </a:t>
            </a:r>
          </a:p>
          <a:p>
            <a:r>
              <a:rPr lang="en-US" sz="2800" dirty="0"/>
              <a:t>Chromebooks should not be used as a $200 pad of paper.</a:t>
            </a:r>
          </a:p>
        </p:txBody>
      </p:sp>
    </p:spTree>
    <p:extLst>
      <p:ext uri="{BB962C8B-B14F-4D97-AF65-F5344CB8AC3E}">
        <p14:creationId xmlns:p14="http://schemas.microsoft.com/office/powerpoint/2010/main" val="2807779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8317-C4F4-4C0E-BA9C-AF411555A6E0}"/>
              </a:ext>
            </a:extLst>
          </p:cNvPr>
          <p:cNvSpPr>
            <a:spLocks noGrp="1"/>
          </p:cNvSpPr>
          <p:nvPr>
            <p:ph type="title"/>
          </p:nvPr>
        </p:nvSpPr>
        <p:spPr/>
        <p:txBody>
          <a:bodyPr/>
          <a:lstStyle/>
          <a:p>
            <a:r>
              <a:rPr lang="en-US" dirty="0"/>
              <a:t>Standard 6.2</a:t>
            </a:r>
          </a:p>
        </p:txBody>
      </p:sp>
      <p:sp>
        <p:nvSpPr>
          <p:cNvPr id="3" name="Content Placeholder 2">
            <a:extLst>
              <a:ext uri="{FF2B5EF4-FFF2-40B4-BE49-F238E27FC236}">
                <a16:creationId xmlns:a16="http://schemas.microsoft.com/office/drawing/2014/main" id="{4D60A274-2141-4358-82B1-19B2F88F6E14}"/>
              </a:ext>
            </a:extLst>
          </p:cNvPr>
          <p:cNvSpPr>
            <a:spLocks noGrp="1"/>
          </p:cNvSpPr>
          <p:nvPr>
            <p:ph idx="1"/>
          </p:nvPr>
        </p:nvSpPr>
        <p:spPr>
          <a:xfrm>
            <a:off x="1295401" y="2556932"/>
            <a:ext cx="8937811" cy="3318936"/>
          </a:xfrm>
        </p:spPr>
        <p:txBody>
          <a:bodyPr/>
          <a:lstStyle/>
          <a:p>
            <a:r>
              <a:rPr lang="en-US" sz="2800" dirty="0"/>
              <a:t>Course tools facilitate student engagement and promote active learning. 	</a:t>
            </a:r>
          </a:p>
          <a:p>
            <a:r>
              <a:rPr lang="en-US" sz="2800" dirty="0"/>
              <a:t>Technology should not replace the teacher but rather provide the teacher with a set of tools to improve and personalize the learning opportunities.</a:t>
            </a:r>
          </a:p>
          <a:p>
            <a:endParaRPr lang="en-US" dirty="0"/>
          </a:p>
        </p:txBody>
      </p:sp>
    </p:spTree>
    <p:extLst>
      <p:ext uri="{BB962C8B-B14F-4D97-AF65-F5344CB8AC3E}">
        <p14:creationId xmlns:p14="http://schemas.microsoft.com/office/powerpoint/2010/main" val="3942791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2C2-5B61-42CE-8A61-64BC75A30078}"/>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D056FA7-B051-4D43-84A3-A70F24E1C4F7}"/>
              </a:ext>
            </a:extLst>
          </p:cNvPr>
          <p:cNvSpPr>
            <a:spLocks noGrp="1"/>
          </p:cNvSpPr>
          <p:nvPr>
            <p:ph idx="1"/>
          </p:nvPr>
        </p:nvSpPr>
        <p:spPr>
          <a:xfrm>
            <a:off x="1295401" y="2556932"/>
            <a:ext cx="9601196" cy="3543550"/>
          </a:xfrm>
        </p:spPr>
        <p:txBody>
          <a:bodyPr>
            <a:normAutofit lnSpcReduction="10000"/>
          </a:bodyPr>
          <a:lstStyle/>
          <a:p>
            <a:pPr marL="0" indent="0">
              <a:buNone/>
            </a:pPr>
            <a:r>
              <a:rPr lang="en-US" dirty="0"/>
              <a:t>Contact Info:</a:t>
            </a:r>
          </a:p>
          <a:p>
            <a:pPr marL="0" indent="0" algn="ctr">
              <a:buNone/>
            </a:pPr>
            <a:r>
              <a:rPr lang="en-US" sz="3200" dirty="0"/>
              <a:t>Dr. Kevin E. Kessler</a:t>
            </a:r>
          </a:p>
          <a:p>
            <a:pPr marL="0" indent="0" algn="ctr">
              <a:buNone/>
            </a:pPr>
            <a:r>
              <a:rPr lang="en-US" sz="3200" dirty="0">
                <a:hlinkClick r:id="rId2"/>
              </a:rPr>
              <a:t>KevinKesslerEdD@gmail.com</a:t>
            </a:r>
            <a:endParaRPr lang="en-US" sz="3200" dirty="0"/>
          </a:p>
          <a:p>
            <a:pPr marL="0" indent="0" algn="ctr">
              <a:buNone/>
            </a:pPr>
            <a:r>
              <a:rPr lang="en-US" sz="3200" dirty="0"/>
              <a:t>(407) 766-6369</a:t>
            </a:r>
          </a:p>
          <a:p>
            <a:pPr marL="0" indent="0" algn="ctr">
              <a:buNone/>
            </a:pPr>
            <a:r>
              <a:rPr lang="en-US" sz="3200" dirty="0"/>
              <a:t>@</a:t>
            </a:r>
            <a:r>
              <a:rPr lang="en-US" sz="3200" dirty="0" err="1"/>
              <a:t>KevinKesslerEdD</a:t>
            </a:r>
            <a:endParaRPr lang="en-US" sz="3200" dirty="0"/>
          </a:p>
          <a:p>
            <a:pPr marL="0" indent="0" algn="ctr">
              <a:buNone/>
            </a:pPr>
            <a:r>
              <a:rPr lang="en-US" sz="3200" dirty="0"/>
              <a:t>https://goo.gl/fPNPfp</a:t>
            </a:r>
          </a:p>
        </p:txBody>
      </p:sp>
    </p:spTree>
    <p:extLst>
      <p:ext uri="{BB962C8B-B14F-4D97-AF65-F5344CB8AC3E}">
        <p14:creationId xmlns:p14="http://schemas.microsoft.com/office/powerpoint/2010/main" val="174546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7D61-8B32-4A90-8F5D-13DC32594F40}"/>
              </a:ext>
            </a:extLst>
          </p:cNvPr>
          <p:cNvSpPr>
            <a:spLocks noGrp="1"/>
          </p:cNvSpPr>
          <p:nvPr>
            <p:ph type="title"/>
          </p:nvPr>
        </p:nvSpPr>
        <p:spPr/>
        <p:txBody>
          <a:bodyPr/>
          <a:lstStyle/>
          <a:p>
            <a:r>
              <a:rPr lang="en-US" dirty="0"/>
              <a:t>Standard 1.3</a:t>
            </a:r>
          </a:p>
        </p:txBody>
      </p:sp>
      <p:sp>
        <p:nvSpPr>
          <p:cNvPr id="3" name="Content Placeholder 2">
            <a:extLst>
              <a:ext uri="{FF2B5EF4-FFF2-40B4-BE49-F238E27FC236}">
                <a16:creationId xmlns:a16="http://schemas.microsoft.com/office/drawing/2014/main" id="{685D8499-9D1C-45C9-AC1F-18163C3D7459}"/>
              </a:ext>
            </a:extLst>
          </p:cNvPr>
          <p:cNvSpPr>
            <a:spLocks noGrp="1"/>
          </p:cNvSpPr>
          <p:nvPr>
            <p:ph idx="1"/>
          </p:nvPr>
        </p:nvSpPr>
        <p:spPr>
          <a:xfrm>
            <a:off x="1295401" y="2783541"/>
            <a:ext cx="9771528" cy="2658036"/>
          </a:xfrm>
        </p:spPr>
        <p:txBody>
          <a:bodyPr>
            <a:normAutofit/>
          </a:bodyPr>
          <a:lstStyle/>
          <a:p>
            <a:pPr marL="0" indent="0">
              <a:buNone/>
            </a:pPr>
            <a:r>
              <a:rPr lang="en-US" sz="2800" dirty="0"/>
              <a:t>Minimum technical skills expected of the student are stated clearly. 	</a:t>
            </a:r>
          </a:p>
          <a:p>
            <a:pPr marL="0" indent="0">
              <a:buNone/>
            </a:pPr>
            <a:endParaRPr lang="en-US" dirty="0"/>
          </a:p>
        </p:txBody>
      </p:sp>
    </p:spTree>
    <p:extLst>
      <p:ext uri="{BB962C8B-B14F-4D97-AF65-F5344CB8AC3E}">
        <p14:creationId xmlns:p14="http://schemas.microsoft.com/office/powerpoint/2010/main" val="1984084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975A-9FEF-4CB8-B8FC-755CEB3B424E}"/>
              </a:ext>
            </a:extLst>
          </p:cNvPr>
          <p:cNvSpPr>
            <a:spLocks noGrp="1"/>
          </p:cNvSpPr>
          <p:nvPr>
            <p:ph type="title"/>
          </p:nvPr>
        </p:nvSpPr>
        <p:spPr/>
        <p:txBody>
          <a:bodyPr/>
          <a:lstStyle/>
          <a:p>
            <a:r>
              <a:rPr lang="en-US" dirty="0"/>
              <a:t>Productivity vs. Apps</a:t>
            </a:r>
          </a:p>
        </p:txBody>
      </p:sp>
      <p:sp>
        <p:nvSpPr>
          <p:cNvPr id="3" name="Content Placeholder 2">
            <a:extLst>
              <a:ext uri="{FF2B5EF4-FFF2-40B4-BE49-F238E27FC236}">
                <a16:creationId xmlns:a16="http://schemas.microsoft.com/office/drawing/2014/main" id="{CD76DF11-AC95-47E0-AB04-304535C11C8C}"/>
              </a:ext>
            </a:extLst>
          </p:cNvPr>
          <p:cNvSpPr>
            <a:spLocks noGrp="1"/>
          </p:cNvSpPr>
          <p:nvPr>
            <p:ph idx="1"/>
          </p:nvPr>
        </p:nvSpPr>
        <p:spPr>
          <a:xfrm>
            <a:off x="1295400" y="2556932"/>
            <a:ext cx="9986681" cy="3816974"/>
          </a:xfrm>
        </p:spPr>
        <p:txBody>
          <a:bodyPr>
            <a:normAutofit fontScale="92500"/>
          </a:bodyPr>
          <a:lstStyle/>
          <a:p>
            <a:r>
              <a:rPr lang="en-US" sz="2800" dirty="0"/>
              <a:t>Typing proficiency</a:t>
            </a:r>
          </a:p>
          <a:p>
            <a:r>
              <a:rPr lang="en-US" sz="2800" dirty="0"/>
              <a:t>How to download and upload files, install software </a:t>
            </a:r>
          </a:p>
          <a:p>
            <a:r>
              <a:rPr lang="en-US" sz="2800" dirty="0"/>
              <a:t>E-mail attachments, share file access, collaborate online (Google Docs)</a:t>
            </a:r>
          </a:p>
          <a:p>
            <a:r>
              <a:rPr lang="en-US" sz="2800" dirty="0"/>
              <a:t>Create, save and submit files in various formats </a:t>
            </a:r>
          </a:p>
          <a:p>
            <a:r>
              <a:rPr lang="en-US" sz="2800" dirty="0"/>
              <a:t>Work in multiple browser windows and tabs simultaneously </a:t>
            </a:r>
          </a:p>
          <a:p>
            <a:r>
              <a:rPr lang="en-US" sz="2800" dirty="0"/>
              <a:t>Use presentation programs, graphics programs, &amp; spreadsheet programs</a:t>
            </a:r>
          </a:p>
          <a:p>
            <a:endParaRPr lang="en-US" dirty="0"/>
          </a:p>
        </p:txBody>
      </p:sp>
    </p:spTree>
    <p:extLst>
      <p:ext uri="{BB962C8B-B14F-4D97-AF65-F5344CB8AC3E}">
        <p14:creationId xmlns:p14="http://schemas.microsoft.com/office/powerpoint/2010/main" val="3768944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3547-0A78-4510-B3BE-1879BDE8E2F6}"/>
              </a:ext>
            </a:extLst>
          </p:cNvPr>
          <p:cNvSpPr>
            <a:spLocks noGrp="1"/>
          </p:cNvSpPr>
          <p:nvPr>
            <p:ph type="title"/>
          </p:nvPr>
        </p:nvSpPr>
        <p:spPr/>
        <p:txBody>
          <a:bodyPr/>
          <a:lstStyle/>
          <a:p>
            <a:r>
              <a:rPr lang="en-US" dirty="0"/>
              <a:t>Standard 1.4</a:t>
            </a:r>
          </a:p>
        </p:txBody>
      </p:sp>
      <p:sp>
        <p:nvSpPr>
          <p:cNvPr id="3" name="Content Placeholder 2">
            <a:extLst>
              <a:ext uri="{FF2B5EF4-FFF2-40B4-BE49-F238E27FC236}">
                <a16:creationId xmlns:a16="http://schemas.microsoft.com/office/drawing/2014/main" id="{972BA053-5C7C-422C-970E-C26E4F1A936D}"/>
              </a:ext>
            </a:extLst>
          </p:cNvPr>
          <p:cNvSpPr>
            <a:spLocks noGrp="1"/>
          </p:cNvSpPr>
          <p:nvPr>
            <p:ph idx="1"/>
          </p:nvPr>
        </p:nvSpPr>
        <p:spPr/>
        <p:txBody>
          <a:bodyPr/>
          <a:lstStyle/>
          <a:p>
            <a:r>
              <a:rPr lang="en-US" sz="2800" dirty="0"/>
              <a:t>Etiquette guidelines for the face-to-face portion of the class should be referenced within course expectations. 	</a:t>
            </a:r>
          </a:p>
          <a:p>
            <a:endParaRPr lang="en-US" dirty="0"/>
          </a:p>
        </p:txBody>
      </p:sp>
    </p:spTree>
    <p:extLst>
      <p:ext uri="{BB962C8B-B14F-4D97-AF65-F5344CB8AC3E}">
        <p14:creationId xmlns:p14="http://schemas.microsoft.com/office/powerpoint/2010/main" val="48853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D9AC-7408-4E9B-9B19-241D317E2D5D}"/>
              </a:ext>
            </a:extLst>
          </p:cNvPr>
          <p:cNvSpPr>
            <a:spLocks noGrp="1"/>
          </p:cNvSpPr>
          <p:nvPr>
            <p:ph type="title"/>
          </p:nvPr>
        </p:nvSpPr>
        <p:spPr/>
        <p:txBody>
          <a:bodyPr/>
          <a:lstStyle/>
          <a:p>
            <a:r>
              <a:rPr lang="en-US" dirty="0"/>
              <a:t>Quiet vs. CAPS</a:t>
            </a:r>
          </a:p>
        </p:txBody>
      </p:sp>
      <p:sp>
        <p:nvSpPr>
          <p:cNvPr id="3" name="Content Placeholder 2">
            <a:extLst>
              <a:ext uri="{FF2B5EF4-FFF2-40B4-BE49-F238E27FC236}">
                <a16:creationId xmlns:a16="http://schemas.microsoft.com/office/drawing/2014/main" id="{71B51197-267C-4055-9BFB-79D8CD9FAC61}"/>
              </a:ext>
            </a:extLst>
          </p:cNvPr>
          <p:cNvSpPr>
            <a:spLocks noGrp="1"/>
          </p:cNvSpPr>
          <p:nvPr>
            <p:ph idx="1"/>
          </p:nvPr>
        </p:nvSpPr>
        <p:spPr/>
        <p:txBody>
          <a:bodyPr>
            <a:normAutofit/>
          </a:bodyPr>
          <a:lstStyle/>
          <a:p>
            <a:r>
              <a:rPr lang="en-US" sz="2800" dirty="0"/>
              <a:t>Online persona vs. in-class persona (giving introverts a voice)</a:t>
            </a:r>
          </a:p>
        </p:txBody>
      </p:sp>
    </p:spTree>
    <p:extLst>
      <p:ext uri="{BB962C8B-B14F-4D97-AF65-F5344CB8AC3E}">
        <p14:creationId xmlns:p14="http://schemas.microsoft.com/office/powerpoint/2010/main" val="10046739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279</TotalTime>
  <Words>1946</Words>
  <Application>Microsoft Office PowerPoint</Application>
  <PresentationFormat>Widescreen</PresentationFormat>
  <Paragraphs>193</Paragraphs>
  <Slides>54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54</vt:i4>
      </vt:variant>
    </vt:vector>
  </HeadingPairs>
  <TitlesOfParts>
    <vt:vector size="57" baseType="lpstr">
      <vt:lpstr>Arial</vt:lpstr>
      <vt:lpstr>Garamond</vt:lpstr>
      <vt:lpstr>Organic</vt:lpstr>
      <vt:lpstr>Ensuring Integrity and Alignment of QM Standards to a Blended Learning Program</vt:lpstr>
      <vt:lpstr>Standard 1.1 </vt:lpstr>
      <vt:lpstr>The 3 P’s</vt:lpstr>
      <vt:lpstr>Standard 1.2</vt:lpstr>
      <vt:lpstr>Clear Expectations</vt:lpstr>
      <vt:lpstr>Standard 1.3</vt:lpstr>
      <vt:lpstr>Productivity vs. Apps</vt:lpstr>
      <vt:lpstr>Standard 1.4</vt:lpstr>
      <vt:lpstr>Quiet vs. CAPS</vt:lpstr>
      <vt:lpstr>Standard 1.5</vt:lpstr>
      <vt:lpstr>Copy &amp; Pasting is Commonplace</vt:lpstr>
      <vt:lpstr>Standard 1.6</vt:lpstr>
      <vt:lpstr>Boundaries</vt:lpstr>
      <vt:lpstr>Standard 2.1</vt:lpstr>
      <vt:lpstr>It’s not about the Tech</vt:lpstr>
      <vt:lpstr>Standard 2.2</vt:lpstr>
      <vt:lpstr>Standards =&gt; Course =&gt; Module =&gt; Lesson</vt:lpstr>
      <vt:lpstr>Standard 3.1</vt:lpstr>
      <vt:lpstr>Backwards Design</vt:lpstr>
      <vt:lpstr>DOK &amp; Bloom’s, etc.</vt:lpstr>
      <vt:lpstr>Standard 3.2</vt:lpstr>
      <vt:lpstr>Show them what you want!</vt:lpstr>
      <vt:lpstr>Discussion Board Dilemmas</vt:lpstr>
      <vt:lpstr>Standard 3.3</vt:lpstr>
      <vt:lpstr>Growing Reflective Learners</vt:lpstr>
      <vt:lpstr>Think-Pair-Share</vt:lpstr>
      <vt:lpstr>Standard 3.4</vt:lpstr>
      <vt:lpstr>How fast must you speed to avoid a ticket?</vt:lpstr>
      <vt:lpstr>What should graduates be able to do?</vt:lpstr>
      <vt:lpstr>Standard 3.5</vt:lpstr>
      <vt:lpstr>Don’t leave them (or parents) guessing! </vt:lpstr>
      <vt:lpstr>Plan the entire year!</vt:lpstr>
      <vt:lpstr>Standard 4.1</vt:lpstr>
      <vt:lpstr>Accessibility</vt:lpstr>
      <vt:lpstr>What Websites Do You Use?</vt:lpstr>
      <vt:lpstr>Look!  It’s a Rabbit Hole!!!!!!</vt:lpstr>
      <vt:lpstr>Standard 4.2</vt:lpstr>
      <vt:lpstr>Look!  Another Rabbit Hole!!!!</vt:lpstr>
      <vt:lpstr>Standard 4.3</vt:lpstr>
      <vt:lpstr>Standards 4.5, 4.6, 4.7</vt:lpstr>
      <vt:lpstr>Standard 5.1</vt:lpstr>
      <vt:lpstr>Pace, Place, Path  &amp; Projects</vt:lpstr>
      <vt:lpstr>What if “pace” is “parked”?</vt:lpstr>
      <vt:lpstr>Standard 5.2</vt:lpstr>
      <vt:lpstr>Engagement May Be Greater Than Scores</vt:lpstr>
      <vt:lpstr>Learner-Instructor</vt:lpstr>
      <vt:lpstr>Learner-Content</vt:lpstr>
      <vt:lpstr>Learner-Interface</vt:lpstr>
      <vt:lpstr>Learner-Learner</vt:lpstr>
      <vt:lpstr>Purposeful &amp; Connected</vt:lpstr>
      <vt:lpstr>Standard 5.4</vt:lpstr>
      <vt:lpstr>Standard 6.1</vt:lpstr>
      <vt:lpstr>Standard 6.2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Kessler</dc:creator>
  <cp:lastModifiedBy>Kevin Kessler</cp:lastModifiedBy>
  <cp:revision>32</cp:revision>
  <dcterms:created xsi:type="dcterms:W3CDTF">2018-04-05T20:23:19Z</dcterms:created>
  <dcterms:modified xsi:type="dcterms:W3CDTF">2018-04-06T15:11:39Z</dcterms:modified>
</cp:coreProperties>
</file>