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272" r:id="rId6"/>
    <p:sldId id="277" r:id="rId7"/>
    <p:sldId id="276" r:id="rId8"/>
    <p:sldId id="278" r:id="rId9"/>
    <p:sldId id="289" r:id="rId10"/>
    <p:sldId id="287" r:id="rId11"/>
    <p:sldId id="275" r:id="rId12"/>
    <p:sldId id="279" r:id="rId13"/>
    <p:sldId id="284" r:id="rId14"/>
    <p:sldId id="288" r:id="rId15"/>
    <p:sldId id="266" r:id="rId16"/>
    <p:sldId id="285" r:id="rId17"/>
    <p:sldId id="280" r:id="rId18"/>
    <p:sldId id="286" r:id="rId19"/>
    <p:sldId id="290" r:id="rId20"/>
    <p:sldId id="299" r:id="rId21"/>
    <p:sldId id="292" r:id="rId22"/>
    <p:sldId id="294" r:id="rId23"/>
    <p:sldId id="296" r:id="rId24"/>
    <p:sldId id="298" r:id="rId25"/>
    <p:sldId id="297" r:id="rId26"/>
    <p:sldId id="295" r:id="rId27"/>
    <p:sldId id="293" r:id="rId28"/>
    <p:sldId id="271" r:id="rId29"/>
  </p:sldIdLst>
  <p:sldSz cx="12192000" cy="6858000"/>
  <p:notesSz cx="6858000" cy="9144000"/>
  <p:embeddedFontLst>
    <p:embeddedFont>
      <p:font typeface="Old English Text MT" panose="03040902040508030806" pitchFamily="66" charset="0"/>
      <p:regular r:id="rId32"/>
    </p:embeddedFont>
    <p:embeddedFont>
      <p:font typeface="Franklin Gothic Medium" panose="020B0603020102020204" pitchFamily="34" charset="0"/>
      <p:regular r:id="rId33"/>
      <p:italic r:id="rId34"/>
    </p:embeddedFont>
    <p:embeddedFont>
      <p:font typeface="Webdings" panose="05030102010509060703" pitchFamily="18" charset="2"/>
      <p:regular r:id="rId35"/>
    </p:embeddedFont>
    <p:embeddedFont>
      <p:font typeface="Impact" panose="020B0806030902050204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48" autoAdjust="0"/>
  </p:normalViewPr>
  <p:slideViewPr>
    <p:cSldViewPr>
      <p:cViewPr varScale="1">
        <p:scale>
          <a:sx n="108" d="100"/>
          <a:sy n="108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ECE3D-8949-4BF3-A5DA-8AF39F44D6E9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88599E-EA9B-4968-B851-7C59CF97A3AF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en-US" dirty="0" smtClean="0"/>
            <a:t>MLB</a:t>
          </a:r>
          <a:endParaRPr lang="en-US" dirty="0"/>
        </a:p>
      </dgm:t>
    </dgm:pt>
    <dgm:pt modelId="{AB6FB2F2-0B9D-478B-ABC6-8DBBBE0062C7}" type="parTrans" cxnId="{4D27AE5B-B137-4600-AAA9-57277C0E81C8}">
      <dgm:prSet/>
      <dgm:spPr/>
      <dgm:t>
        <a:bodyPr/>
        <a:lstStyle/>
        <a:p>
          <a:endParaRPr lang="en-US"/>
        </a:p>
      </dgm:t>
    </dgm:pt>
    <dgm:pt modelId="{9CCCE299-98A0-4EBD-8F13-AEEF4F7E9312}" type="sibTrans" cxnId="{4D27AE5B-B137-4600-AAA9-57277C0E81C8}">
      <dgm:prSet/>
      <dgm:spPr/>
      <dgm:t>
        <a:bodyPr/>
        <a:lstStyle/>
        <a:p>
          <a:endParaRPr lang="en-US"/>
        </a:p>
      </dgm:t>
    </dgm:pt>
    <dgm:pt modelId="{83AD1914-8303-480B-B472-9F37AB5ED425}" type="pres">
      <dgm:prSet presAssocID="{594ECE3D-8949-4BF3-A5DA-8AF39F44D6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24F0E-9748-4F30-8370-A2FD576DD481}" type="pres">
      <dgm:prSet presAssocID="{F788599E-EA9B-4968-B851-7C59CF97A3A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7AE5B-B137-4600-AAA9-57277C0E81C8}" srcId="{594ECE3D-8949-4BF3-A5DA-8AF39F44D6E9}" destId="{F788599E-EA9B-4968-B851-7C59CF97A3AF}" srcOrd="0" destOrd="0" parTransId="{AB6FB2F2-0B9D-478B-ABC6-8DBBBE0062C7}" sibTransId="{9CCCE299-98A0-4EBD-8F13-AEEF4F7E9312}"/>
    <dgm:cxn modelId="{13AEF334-E3DF-47E0-ADFE-5D1E29BAA0C7}" type="presOf" srcId="{594ECE3D-8949-4BF3-A5DA-8AF39F44D6E9}" destId="{83AD1914-8303-480B-B472-9F37AB5ED425}" srcOrd="0" destOrd="0" presId="urn:microsoft.com/office/officeart/2005/8/layout/cycle2"/>
    <dgm:cxn modelId="{44CD45E8-17FB-42E9-B3F8-19C7F085AEF0}" type="presOf" srcId="{F788599E-EA9B-4968-B851-7C59CF97A3AF}" destId="{E5A24F0E-9748-4F30-8370-A2FD576DD481}" srcOrd="0" destOrd="0" presId="urn:microsoft.com/office/officeart/2005/8/layout/cycle2"/>
    <dgm:cxn modelId="{E2D80B4D-7C40-445B-9262-1368313E667B}" type="presParOf" srcId="{83AD1914-8303-480B-B472-9F37AB5ED425}" destId="{E5A24F0E-9748-4F30-8370-A2FD576DD481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4ECE3D-8949-4BF3-A5DA-8AF39F44D6E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8599E-EA9B-4968-B851-7C59CF97A3AF}">
      <dgm:prSet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pPr rtl="0"/>
          <a:r>
            <a:rPr lang="en-US" dirty="0" smtClean="0"/>
            <a:t>CUBS</a:t>
          </a:r>
          <a:endParaRPr lang="en-US" dirty="0"/>
        </a:p>
      </dgm:t>
    </dgm:pt>
    <dgm:pt modelId="{AB6FB2F2-0B9D-478B-ABC6-8DBBBE0062C7}" type="parTrans" cxnId="{4D27AE5B-B137-4600-AAA9-57277C0E81C8}">
      <dgm:prSet/>
      <dgm:spPr/>
      <dgm:t>
        <a:bodyPr/>
        <a:lstStyle/>
        <a:p>
          <a:endParaRPr lang="en-US"/>
        </a:p>
      </dgm:t>
    </dgm:pt>
    <dgm:pt modelId="{9CCCE299-98A0-4EBD-8F13-AEEF4F7E9312}" type="sibTrans" cxnId="{4D27AE5B-B137-4600-AAA9-57277C0E81C8}">
      <dgm:prSet/>
      <dgm:spPr/>
      <dgm:t>
        <a:bodyPr/>
        <a:lstStyle/>
        <a:p>
          <a:endParaRPr lang="en-US"/>
        </a:p>
      </dgm:t>
    </dgm:pt>
    <dgm:pt modelId="{83AD1914-8303-480B-B472-9F37AB5ED425}" type="pres">
      <dgm:prSet presAssocID="{594ECE3D-8949-4BF3-A5DA-8AF39F44D6E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24F0E-9748-4F30-8370-A2FD576DD481}" type="pres">
      <dgm:prSet presAssocID="{F788599E-EA9B-4968-B851-7C59CF97A3A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05EA79-3315-406D-BEB1-A200609085F2}" type="presOf" srcId="{F788599E-EA9B-4968-B851-7C59CF97A3AF}" destId="{E5A24F0E-9748-4F30-8370-A2FD576DD481}" srcOrd="0" destOrd="0" presId="urn:microsoft.com/office/officeart/2005/8/layout/cycle2"/>
    <dgm:cxn modelId="{E95D01A0-B2F4-47A0-931A-5EEF8EE72F2B}" type="presOf" srcId="{594ECE3D-8949-4BF3-A5DA-8AF39F44D6E9}" destId="{83AD1914-8303-480B-B472-9F37AB5ED425}" srcOrd="0" destOrd="0" presId="urn:microsoft.com/office/officeart/2005/8/layout/cycle2"/>
    <dgm:cxn modelId="{4D27AE5B-B137-4600-AAA9-57277C0E81C8}" srcId="{594ECE3D-8949-4BF3-A5DA-8AF39F44D6E9}" destId="{F788599E-EA9B-4968-B851-7C59CF97A3AF}" srcOrd="0" destOrd="0" parTransId="{AB6FB2F2-0B9D-478B-ABC6-8DBBBE0062C7}" sibTransId="{9CCCE299-98A0-4EBD-8F13-AEEF4F7E9312}"/>
    <dgm:cxn modelId="{B1163122-BAEE-414E-AD92-E4748E2D4115}" type="presParOf" srcId="{83AD1914-8303-480B-B472-9F37AB5ED425}" destId="{E5A24F0E-9748-4F30-8370-A2FD576DD4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19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9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52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38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81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0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2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4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55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4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6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7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2/16/2017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12192000" cy="4495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>Everything I Need to Know about </a:t>
            </a:r>
            <a:r>
              <a:rPr lang="en-US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en-US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en-US" sz="8800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>Student </a:t>
            </a:r>
            <a:br>
              <a:rPr lang="en-US" sz="8800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en-US" sz="8800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>Engagement </a:t>
            </a:r>
            <a:r>
              <a:rPr lang="en-US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en-US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en-US" sz="4000" dirty="0" smtClean="0">
                <a:ln w="952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</a:rPr>
              <a:t>I Learned from a Rabid Sports Fan</a:t>
            </a:r>
            <a:endParaRPr lang="en-US" sz="4000" dirty="0">
              <a:ln w="952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410200"/>
            <a:ext cx="55626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n w="952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Robert E. Lindsay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n w="952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Assistant Director of Learning Solutions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n w="952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Salt </a:t>
            </a:r>
            <a:r>
              <a:rPr lang="en-US" dirty="0">
                <a:ln w="952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Lake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25296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0" y="0"/>
            <a:ext cx="12349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460" y="762000"/>
            <a:ext cx="10058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spc="-15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The University of Major League Baseball</a:t>
            </a:r>
            <a:endParaRPr lang="en-US" sz="4400" spc="-150" dirty="0">
              <a:solidFill>
                <a:schemeClr val="bg1">
                  <a:lumMod val="75000"/>
                  <a:lumOff val="25000"/>
                </a:schemeClr>
              </a:solidFill>
              <a:latin typeface="Old English Text MT" panose="03040902040508030806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2133600"/>
            <a:ext cx="10820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The Trustees of Major League Baseball upon recommendation of the fans and ESPN have conferred upon</a:t>
            </a:r>
          </a:p>
          <a:p>
            <a:pPr marL="0" indent="0" algn="ctr">
              <a:buNone/>
            </a:pPr>
            <a:r>
              <a:rPr lang="en-US" sz="57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Mike Lindsay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The degree of </a:t>
            </a:r>
          </a:p>
          <a:p>
            <a:pPr marL="0" indent="0" algn="ctr">
              <a:buNone/>
            </a:pPr>
            <a:r>
              <a:rPr lang="en-US" sz="5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Bachelor of Arts</a:t>
            </a:r>
            <a:endParaRPr lang="en-US" sz="5100" dirty="0">
              <a:solidFill>
                <a:schemeClr val="bg1">
                  <a:lumMod val="75000"/>
                  <a:lumOff val="25000"/>
                </a:schemeClr>
              </a:solidFill>
              <a:latin typeface="Old English Text MT" panose="03040902040508030806" pitchFamily="66" charset="0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In </a:t>
            </a:r>
          </a:p>
          <a:p>
            <a:pPr marL="0" indent="0" algn="ctr">
              <a:buNone/>
            </a:pPr>
            <a:r>
              <a:rPr lang="en-US" sz="5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Baseball Studies</a:t>
            </a:r>
          </a:p>
          <a:p>
            <a:pPr marL="0" indent="0" algn="ctr">
              <a:buNone/>
            </a:pPr>
            <a:r>
              <a:rPr lang="en-US" sz="29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Minor in Chicago Cubs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With all the rights and privileges pertaining thereto.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anose="03040902040508030806" pitchFamily="66" charset="0"/>
              </a:rPr>
              <a:t>Awarded February 7, 2017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365" y="4086225"/>
            <a:ext cx="1892935" cy="2124226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09210869"/>
              </p:ext>
            </p:extLst>
          </p:nvPr>
        </p:nvGraphicFramePr>
        <p:xfrm>
          <a:off x="1714500" y="4324350"/>
          <a:ext cx="1752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832" y="4086225"/>
            <a:ext cx="1892935" cy="212422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12539373"/>
              </p:ext>
            </p:extLst>
          </p:nvPr>
        </p:nvGraphicFramePr>
        <p:xfrm>
          <a:off x="9144000" y="4305300"/>
          <a:ext cx="1752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289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3581400"/>
            <a:ext cx="7467600" cy="2895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Sportscasters (professors) are</a:t>
            </a:r>
            <a:br>
              <a:rPr lang="en-US" sz="3200" dirty="0" smtClean="0">
                <a:solidFill>
                  <a:srgbClr val="002060"/>
                </a:solidFill>
                <a:latin typeface="+mj-lt"/>
              </a:rPr>
            </a:b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delivering content (teaching lessons) electronically (distance education)</a:t>
            </a:r>
            <a:br>
              <a:rPr lang="en-US" sz="3200" dirty="0" smtClean="0">
                <a:solidFill>
                  <a:srgbClr val="002060"/>
                </a:solidFill>
                <a:latin typeface="+mj-lt"/>
              </a:rPr>
            </a:b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in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informative, engaging, and memorable ways 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to </a:t>
            </a:r>
            <a:r>
              <a:rPr lang="en-US" sz="3200" dirty="0">
                <a:solidFill>
                  <a:srgbClr val="002060"/>
                </a:solidFill>
                <a:latin typeface="+mj-lt"/>
              </a:rPr>
              <a:t>their fans (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students).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</p:spTree>
    <p:extLst>
      <p:ext uri="{BB962C8B-B14F-4D97-AF65-F5344CB8AC3E}">
        <p14:creationId xmlns:p14="http://schemas.microsoft.com/office/powerpoint/2010/main" val="87160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is Student Engagement?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981200"/>
            <a:ext cx="9296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In education, student engagement refers to the degree of </a:t>
            </a:r>
            <a:r>
              <a:rPr lang="en-US" b="1" dirty="0">
                <a:solidFill>
                  <a:srgbClr val="002060"/>
                </a:solidFill>
              </a:rPr>
              <a:t>attention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curiosity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interest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optimism</a:t>
            </a:r>
            <a:r>
              <a:rPr lang="en-US" dirty="0">
                <a:solidFill>
                  <a:srgbClr val="002060"/>
                </a:solidFill>
              </a:rPr>
              <a:t>, and </a:t>
            </a:r>
            <a:r>
              <a:rPr lang="en-US" b="1" dirty="0">
                <a:solidFill>
                  <a:srgbClr val="002060"/>
                </a:solidFill>
              </a:rPr>
              <a:t>passion</a:t>
            </a:r>
            <a:r>
              <a:rPr lang="en-US" dirty="0">
                <a:solidFill>
                  <a:srgbClr val="002060"/>
                </a:solidFill>
              </a:rPr>
              <a:t> that students show when they are learning or being taught, which extends to the level of motivation they have to learn and progress in their education. 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392562"/>
            <a:ext cx="7082481" cy="18097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Reference: </a:t>
            </a:r>
            <a:r>
              <a:rPr lang="en-US" i="1" dirty="0" smtClean="0">
                <a:solidFill>
                  <a:srgbClr val="002060"/>
                </a:solidFill>
              </a:rPr>
              <a:t>The Glossary of Education Reform </a:t>
            </a:r>
            <a:r>
              <a:rPr lang="en-US" dirty="0" smtClean="0">
                <a:solidFill>
                  <a:srgbClr val="002060"/>
                </a:solidFill>
              </a:rPr>
              <a:t>(http://edglossary.org/student-engagement/)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is Student Engagement?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392562"/>
            <a:ext cx="7082481" cy="18097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Reference: </a:t>
            </a:r>
            <a:r>
              <a:rPr lang="en-US" i="1" dirty="0" smtClean="0">
                <a:solidFill>
                  <a:srgbClr val="002060"/>
                </a:solidFill>
              </a:rPr>
              <a:t>The Glossary of Education Reform </a:t>
            </a:r>
            <a:r>
              <a:rPr lang="en-US" dirty="0" smtClean="0">
                <a:solidFill>
                  <a:srgbClr val="002060"/>
                </a:solidFill>
              </a:rPr>
              <a:t>(http://edglossary.org/student-engagement/)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69641"/>
              </p:ext>
            </p:extLst>
          </p:nvPr>
        </p:nvGraphicFramePr>
        <p:xfrm>
          <a:off x="1447800" y="4368256"/>
          <a:ext cx="9677400" cy="18288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838700"/>
                <a:gridCol w="4838700"/>
              </a:tblGrid>
              <a:tr h="1524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Learning improves when students are “engaged” </a:t>
                      </a:r>
                      <a:br>
                        <a:rPr lang="en-US" sz="2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(inquisitive, interested, inspired). 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Learning suffers when students </a:t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are “disengaged” </a:t>
                      </a:r>
                      <a:br>
                        <a:rPr lang="en-US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(bored, dispassionate, disaffected).</a:t>
                      </a:r>
                      <a:endParaRPr lang="en-US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  <a:latin typeface="+mn-lt"/>
                        </a:rPr>
                        <a:t>https://pixabay.com/en/beautiful-business-computer-female-15704/</a:t>
                      </a:r>
                      <a:endParaRPr lang="en-US" sz="1000" dirty="0">
                        <a:solidFill>
                          <a:schemeClr val="tx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65000"/>
                            </a:schemeClr>
                          </a:solidFill>
                          <a:latin typeface="+mn-lt"/>
                        </a:rPr>
                        <a:t>https://pixabay.com/en/book-bored-college-education-15584/</a:t>
                      </a:r>
                      <a:endParaRPr lang="en-US" sz="1000" dirty="0">
                        <a:solidFill>
                          <a:schemeClr val="tx1">
                            <a:lumMod val="6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413"/>
          <a:stretch/>
        </p:blipFill>
        <p:spPr>
          <a:xfrm>
            <a:off x="1437095" y="1905157"/>
            <a:ext cx="4846320" cy="243828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38"/>
          <a:stretch/>
        </p:blipFill>
        <p:spPr>
          <a:xfrm>
            <a:off x="6283415" y="1904999"/>
            <a:ext cx="4841785" cy="243844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71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Dimensions of Student Engagement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392562"/>
            <a:ext cx="7082481" cy="18097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Reference: </a:t>
            </a:r>
            <a:r>
              <a:rPr lang="en-US" i="1" dirty="0" smtClean="0">
                <a:solidFill>
                  <a:srgbClr val="002060"/>
                </a:solidFill>
              </a:rPr>
              <a:t>The Glossary of Education Reform </a:t>
            </a:r>
            <a:r>
              <a:rPr lang="en-US" dirty="0" smtClean="0">
                <a:solidFill>
                  <a:srgbClr val="002060"/>
                </a:solidFill>
              </a:rPr>
              <a:t>(http://edglossary.org/student-engagement/)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72166"/>
              </p:ext>
            </p:extLst>
          </p:nvPr>
        </p:nvGraphicFramePr>
        <p:xfrm>
          <a:off x="1066800" y="2194560"/>
          <a:ext cx="10058400" cy="344424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57400"/>
                <a:gridCol w="5307419"/>
                <a:gridCol w="2693581"/>
              </a:tblGrid>
              <a:tr h="1524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2060"/>
                          </a:solidFill>
                          <a:sym typeface="Webdings" panose="05030102010509060703" pitchFamily="18" charset="2"/>
                        </a:rPr>
                        <a:t>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Intellectual Engagement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Know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2060"/>
                          </a:solidFill>
                          <a:sym typeface="Webdings" panose="05030102010509060703" pitchFamily="18" charset="2"/>
                        </a:rPr>
                        <a:t>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Emotional Engagement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Feel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2060"/>
                          </a:solidFill>
                          <a:sym typeface="Webdings" panose="05030102010509060703" pitchFamily="18" charset="2"/>
                        </a:rPr>
                        <a:t>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Behavioral Engagement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Do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002060"/>
                          </a:solidFill>
                          <a:sym typeface="Webdings" panose="05030102010509060703" pitchFamily="18" charset="2"/>
                        </a:rPr>
                        <a:t>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Social Engagement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Do Together</a:t>
                      </a:r>
                      <a:endParaRPr lang="en-US" sz="36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upload.wikimedia.org/wikipedia/commons/thumb/2/2a/Ashs-students-talking.jpg/640px-Ashs-students-talkin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 r="6250"/>
          <a:stretch/>
        </p:blipFill>
        <p:spPr bwMode="auto">
          <a:xfrm>
            <a:off x="7996881" y="1942683"/>
            <a:ext cx="3657600" cy="29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5/50/UofU_-_In_the_Architecture_Studio.jpg/640px-UofU_-_In_the_Architecture_Studio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9" t="6558" r="10001"/>
          <a:stretch/>
        </p:blipFill>
        <p:spPr bwMode="auto">
          <a:xfrm>
            <a:off x="4335162" y="1942683"/>
            <a:ext cx="3657600" cy="29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1" r="7883" b="-3381"/>
          <a:stretch/>
        </p:blipFill>
        <p:spPr>
          <a:xfrm>
            <a:off x="533400" y="1942683"/>
            <a:ext cx="3797643" cy="301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How Do Students Engage?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91000" y="6392562"/>
            <a:ext cx="7463481" cy="18097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Reference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i="1" dirty="0" smtClean="0">
                <a:solidFill>
                  <a:srgbClr val="002060"/>
                </a:solidFill>
              </a:rPr>
              <a:t>Three Types of Interaction</a:t>
            </a:r>
            <a:r>
              <a:rPr lang="en-US" dirty="0" smtClean="0">
                <a:solidFill>
                  <a:srgbClr val="002060"/>
                </a:solidFill>
              </a:rPr>
              <a:t>, Michael G. Moore (http</a:t>
            </a:r>
            <a:r>
              <a:rPr lang="en-US" dirty="0">
                <a:solidFill>
                  <a:srgbClr val="002060"/>
                </a:solidFill>
              </a:rPr>
              <a:t>://</a:t>
            </a:r>
            <a:r>
              <a:rPr lang="en-US" dirty="0" smtClean="0">
                <a:solidFill>
                  <a:srgbClr val="002060"/>
                </a:solidFill>
              </a:rPr>
              <a:t>aris.teluq.uquebec.ca/portals/598/t3_moore1989.pdf)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81084"/>
              </p:ext>
            </p:extLst>
          </p:nvPr>
        </p:nvGraphicFramePr>
        <p:xfrm>
          <a:off x="533400" y="4866640"/>
          <a:ext cx="11125200" cy="10007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708400"/>
                <a:gridCol w="3708400"/>
                <a:gridCol w="3708400"/>
              </a:tblGrid>
              <a:tr h="147320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 anchor="ctr"/>
                </a:tc>
              </a:tr>
              <a:tr h="2962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Student to Content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Student to Instructor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Student to Student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16573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</a:rPr>
                        <a:t>https://www.flickr.com/photos/56866338@N06/8726823600</a:t>
                      </a:r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</a:rPr>
                        <a:t>https://commons.wikimedia.org/wiki/File:UofU_-_In_the_Architecture_Studio.jpg</a:t>
                      </a:r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rgbClr val="002060"/>
                          </a:solidFill>
                        </a:rPr>
                        <a:t>https://upload.wikimedia.org/wikipedia/commons/thumb/2/2a/Ashs-students-talking.jpg/640px-Ashs-students-talking.jpg</a:t>
                      </a:r>
                      <a:endParaRPr lang="en-US" sz="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1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Broadcasts usually feature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play-by-play announcer,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color commentator,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sideline reporter, and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in-studio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analysts 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0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Broadcasts usually feature a pre-game, half-time,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post-game analysis. Analysts will often list the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keys to the game”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before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game starts, and then</a:t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discuss those same “keys to the game” </a:t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the game is over. 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79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Diagrams, charts, statistics,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box scores, trading cards,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player biographies,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slow-motion replays, and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 camera angles</a:t>
            </a:r>
          </a:p>
        </p:txBody>
      </p:sp>
    </p:spTree>
    <p:extLst>
      <p:ext uri="{BB962C8B-B14F-4D97-AF65-F5344CB8AC3E}">
        <p14:creationId xmlns:p14="http://schemas.microsoft.com/office/powerpoint/2010/main" val="25063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86" y="411480"/>
            <a:ext cx="11803829" cy="603504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4115" y="6553200"/>
            <a:ext cx="3733800" cy="21240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http://www.foxsports.com/mlb/boxscore?id=65346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 are so many storylines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(which the broadcasters highlight);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game itself as it plays out,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also the players, personalities,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matchups, team histories,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injuries, rivalries, comebacks</a:t>
            </a:r>
          </a:p>
        </p:txBody>
      </p:sp>
    </p:spTree>
    <p:extLst>
      <p:ext uri="{BB962C8B-B14F-4D97-AF65-F5344CB8AC3E}">
        <p14:creationId xmlns:p14="http://schemas.microsoft.com/office/powerpoint/2010/main" val="37591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Watching the game with friends,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tailgate parties, live twitter feeds</a:t>
            </a:r>
          </a:p>
        </p:txBody>
      </p:sp>
    </p:spTree>
    <p:extLst>
      <p:ext uri="{BB962C8B-B14F-4D97-AF65-F5344CB8AC3E}">
        <p14:creationId xmlns:p14="http://schemas.microsoft.com/office/powerpoint/2010/main" val="6752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Sports video games,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fantasy football leagues,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amateur sports leagues,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neighborhood pick-up games</a:t>
            </a:r>
          </a:p>
        </p:txBody>
      </p:sp>
    </p:spTree>
    <p:extLst>
      <p:ext uri="{BB962C8B-B14F-4D97-AF65-F5344CB8AC3E}">
        <p14:creationId xmlns:p14="http://schemas.microsoft.com/office/powerpoint/2010/main" val="21469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Sports columns,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sports magazines, </a:t>
            </a:r>
            <a:b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sports documentaries</a:t>
            </a:r>
          </a:p>
        </p:txBody>
      </p:sp>
    </p:spTree>
    <p:extLst>
      <p:ext uri="{BB962C8B-B14F-4D97-AF65-F5344CB8AC3E}">
        <p14:creationId xmlns:p14="http://schemas.microsoft.com/office/powerpoint/2010/main" val="20021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52960" cy="85988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12252960" cy="1752600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increase viewer engagement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we do something similar in our courses?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598" y="6477000"/>
            <a:ext cx="6049351" cy="381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https://commons.wikimedia.org/wiki/File:Dan_Patrick,_Tony_Dungy,_and_Rodney_Harrison.jpg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" y="2667000"/>
            <a:ext cx="12252960" cy="3810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Commercial breaks (aka “promotions”) </a:t>
            </a:r>
          </a:p>
        </p:txBody>
      </p:sp>
    </p:spTree>
    <p:extLst>
      <p:ext uri="{BB962C8B-B14F-4D97-AF65-F5344CB8AC3E}">
        <p14:creationId xmlns:p14="http://schemas.microsoft.com/office/powerpoint/2010/main" val="25529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86" y="411480"/>
            <a:ext cx="11803829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508"/>
            <a:ext cx="1828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11/2/16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4115" y="6553200"/>
            <a:ext cx="3733800" cy="21240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http://www.foxsports.com/mlb/boxscore?id=65346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86" y="411480"/>
            <a:ext cx="11803829" cy="6035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6019800"/>
            <a:ext cx="381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9200" y="6004560"/>
            <a:ext cx="381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1828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533400"/>
            <a:ext cx="2133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4115" y="6553200"/>
            <a:ext cx="3733800" cy="21240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http://www.foxsports.com/mlb/boxscore?id=65346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508"/>
            <a:ext cx="1828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11/2/16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67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086" y="411480"/>
            <a:ext cx="11803829" cy="603504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64115" y="6553200"/>
            <a:ext cx="3733800" cy="21240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http://www.foxsports.com/mlb/boxscore?id=65346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508"/>
            <a:ext cx="1828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11/2/16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9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52960" cy="6858001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8454082" cy="31303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https://commons.wikimedia.org/wiki/File:The_Cubs_celebrate_after_winning_the_2016_World_Series_(cropped).jpg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508"/>
            <a:ext cx="1828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11/2/16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1380" y="524728"/>
            <a:ext cx="541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Game 7 of the 2016 World Series!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7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000" y="969125"/>
            <a:ext cx="6217920" cy="4663440"/>
          </a:xfrm>
          <a:ln>
            <a:solidFill>
              <a:schemeClr val="bg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553200"/>
            <a:ext cx="7082481" cy="18097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Used by permission: Michael E. Lindsay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000" y="969125"/>
            <a:ext cx="6217920" cy="4663440"/>
          </a:xfr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191885"/>
            <a:ext cx="4007104" cy="62179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553200"/>
            <a:ext cx="7082481" cy="18097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Used by permission: Michael E. Lindsay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0990" y="1070609"/>
            <a:ext cx="6126480" cy="4594860"/>
          </a:xfr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8161" y="693098"/>
            <a:ext cx="6126480" cy="53498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553200"/>
            <a:ext cx="7082481" cy="180976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Used by permission: David E. Lindsay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9F4F77B0-14F5-4E29-8ABD-409A5CCAAB31}" vid="{5A933346-38F8-42BD-BB04-877426AB4C76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DDEFBA-1D7E-4587-9763-EBF5A6740E9A}">
  <ds:schemaRefs>
    <ds:schemaRef ds:uri="http://schemas.microsoft.com/office/2006/documentManagement/types"/>
    <ds:schemaRef ds:uri="http://purl.org/dc/elements/1.1/"/>
    <ds:schemaRef ds:uri="40262f94-9f35-4ac3-9a90-690165a166b7"/>
    <ds:schemaRef ds:uri="http://schemas.microsoft.com/office/infopath/2007/PartnerControls"/>
    <ds:schemaRef ds:uri="http://www.w3.org/XML/1998/namespace"/>
    <ds:schemaRef ds:uri="a4f35948-e619-41b3-aa29-22878b09cfd2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4144</TotalTime>
  <Words>591</Words>
  <Application>Microsoft Office PowerPoint</Application>
  <PresentationFormat>Widescreen</PresentationFormat>
  <Paragraphs>115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Old English Text MT</vt:lpstr>
      <vt:lpstr>Franklin Gothic Medium</vt:lpstr>
      <vt:lpstr>Arial</vt:lpstr>
      <vt:lpstr>Webdings</vt:lpstr>
      <vt:lpstr>Impact</vt:lpstr>
      <vt:lpstr>Basketball 16x9</vt:lpstr>
      <vt:lpstr>Everything I Need to Know about  Student  Engagement  I Learned from a Rabid Sports Fan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University of Major League Baseball</vt:lpstr>
      <vt:lpstr>PowerPoint Presentation</vt:lpstr>
      <vt:lpstr>What is Student Engagement?</vt:lpstr>
      <vt:lpstr>What is Student Engagement?</vt:lpstr>
      <vt:lpstr>Dimensions of Student Engagement</vt:lpstr>
      <vt:lpstr>How Do Students Engage?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I Need to Know about  Student Engagement  I Learned from a  Rabid Sports Fan</dc:title>
  <dc:creator>Robert Lindsay</dc:creator>
  <cp:lastModifiedBy>Robert Lindsay</cp:lastModifiedBy>
  <cp:revision>54</cp:revision>
  <dcterms:created xsi:type="dcterms:W3CDTF">2017-02-04T22:22:03Z</dcterms:created>
  <dcterms:modified xsi:type="dcterms:W3CDTF">2017-02-17T03:04:03Z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