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3" r:id="rId4"/>
    <p:sldId id="272" r:id="rId5"/>
    <p:sldId id="276" r:id="rId6"/>
    <p:sldId id="277" r:id="rId7"/>
    <p:sldId id="278" r:id="rId8"/>
    <p:sldId id="274" r:id="rId9"/>
    <p:sldId id="273" r:id="rId10"/>
    <p:sldId id="279" r:id="rId11"/>
    <p:sldId id="280" r:id="rId12"/>
    <p:sldId id="271" r:id="rId13"/>
    <p:sldId id="26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A8FF"/>
    <a:srgbClr val="7DB3EF"/>
    <a:srgbClr val="FFFFCC"/>
    <a:srgbClr val="FFFF99"/>
    <a:srgbClr val="FFFF66"/>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15" autoAdjust="0"/>
    <p:restoredTop sz="94660"/>
  </p:normalViewPr>
  <p:slideViewPr>
    <p:cSldViewPr snapToGrid="0">
      <p:cViewPr varScale="1">
        <p:scale>
          <a:sx n="68" d="100"/>
          <a:sy n="68" d="100"/>
        </p:scale>
        <p:origin x="408" y="72"/>
      </p:cViewPr>
      <p:guideLst>
        <p:guide orient="horz" pos="2136"/>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8A1649A-58B2-4CDD-A199-AC2B78C26C5A}" type="datetimeFigureOut">
              <a:rPr lang="en-US" smtClean="0"/>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62B489-5FCC-4D83-8F89-AE2CE602F091}" type="slidenum">
              <a:rPr lang="en-US" smtClean="0"/>
              <a:t>‹#›</a:t>
            </a:fld>
            <a:endParaRPr lang="en-US" dirty="0"/>
          </a:p>
        </p:txBody>
      </p:sp>
    </p:spTree>
    <p:extLst>
      <p:ext uri="{BB962C8B-B14F-4D97-AF65-F5344CB8AC3E}">
        <p14:creationId xmlns:p14="http://schemas.microsoft.com/office/powerpoint/2010/main" val="283846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A1649A-58B2-4CDD-A199-AC2B78C26C5A}" type="datetimeFigureOut">
              <a:rPr lang="en-US" smtClean="0"/>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62B489-5FCC-4D83-8F89-AE2CE602F091}" type="slidenum">
              <a:rPr lang="en-US" smtClean="0"/>
              <a:t>‹#›</a:t>
            </a:fld>
            <a:endParaRPr lang="en-US" dirty="0"/>
          </a:p>
        </p:txBody>
      </p:sp>
    </p:spTree>
    <p:extLst>
      <p:ext uri="{BB962C8B-B14F-4D97-AF65-F5344CB8AC3E}">
        <p14:creationId xmlns:p14="http://schemas.microsoft.com/office/powerpoint/2010/main" val="3517988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A1649A-58B2-4CDD-A199-AC2B78C26C5A}" type="datetimeFigureOut">
              <a:rPr lang="en-US" smtClean="0"/>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62B489-5FCC-4D83-8F89-AE2CE602F091}" type="slidenum">
              <a:rPr lang="en-US" smtClean="0"/>
              <a:t>‹#›</a:t>
            </a:fld>
            <a:endParaRPr lang="en-US" dirty="0"/>
          </a:p>
        </p:txBody>
      </p:sp>
    </p:spTree>
    <p:extLst>
      <p:ext uri="{BB962C8B-B14F-4D97-AF65-F5344CB8AC3E}">
        <p14:creationId xmlns:p14="http://schemas.microsoft.com/office/powerpoint/2010/main" val="245976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A1649A-58B2-4CDD-A199-AC2B78C26C5A}" type="datetimeFigureOut">
              <a:rPr lang="en-US" smtClean="0"/>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62B489-5FCC-4D83-8F89-AE2CE602F091}" type="slidenum">
              <a:rPr lang="en-US" smtClean="0"/>
              <a:t>‹#›</a:t>
            </a:fld>
            <a:endParaRPr lang="en-US" dirty="0"/>
          </a:p>
        </p:txBody>
      </p:sp>
    </p:spTree>
    <p:extLst>
      <p:ext uri="{BB962C8B-B14F-4D97-AF65-F5344CB8AC3E}">
        <p14:creationId xmlns:p14="http://schemas.microsoft.com/office/powerpoint/2010/main" val="1922994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A1649A-58B2-4CDD-A199-AC2B78C26C5A}" type="datetimeFigureOut">
              <a:rPr lang="en-US" smtClean="0"/>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62B489-5FCC-4D83-8F89-AE2CE602F091}" type="slidenum">
              <a:rPr lang="en-US" smtClean="0"/>
              <a:t>‹#›</a:t>
            </a:fld>
            <a:endParaRPr lang="en-US" dirty="0"/>
          </a:p>
        </p:txBody>
      </p:sp>
    </p:spTree>
    <p:extLst>
      <p:ext uri="{BB962C8B-B14F-4D97-AF65-F5344CB8AC3E}">
        <p14:creationId xmlns:p14="http://schemas.microsoft.com/office/powerpoint/2010/main" val="1081134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A1649A-58B2-4CDD-A199-AC2B78C26C5A}" type="datetimeFigureOut">
              <a:rPr lang="en-US" smtClean="0"/>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62B489-5FCC-4D83-8F89-AE2CE602F091}" type="slidenum">
              <a:rPr lang="en-US" smtClean="0"/>
              <a:t>‹#›</a:t>
            </a:fld>
            <a:endParaRPr lang="en-US" dirty="0"/>
          </a:p>
        </p:txBody>
      </p:sp>
    </p:spTree>
    <p:extLst>
      <p:ext uri="{BB962C8B-B14F-4D97-AF65-F5344CB8AC3E}">
        <p14:creationId xmlns:p14="http://schemas.microsoft.com/office/powerpoint/2010/main" val="3546259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A1649A-58B2-4CDD-A199-AC2B78C26C5A}" type="datetimeFigureOut">
              <a:rPr lang="en-US" smtClean="0"/>
              <a:t>10/31/2018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162B489-5FCC-4D83-8F89-AE2CE602F091}" type="slidenum">
              <a:rPr lang="en-US" smtClean="0"/>
              <a:t>‹#›</a:t>
            </a:fld>
            <a:endParaRPr lang="en-US" dirty="0"/>
          </a:p>
        </p:txBody>
      </p:sp>
    </p:spTree>
    <p:extLst>
      <p:ext uri="{BB962C8B-B14F-4D97-AF65-F5344CB8AC3E}">
        <p14:creationId xmlns:p14="http://schemas.microsoft.com/office/powerpoint/2010/main" val="3905716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A1649A-58B2-4CDD-A199-AC2B78C26C5A}" type="datetimeFigureOut">
              <a:rPr lang="en-US" smtClean="0"/>
              <a:t>10/31/2018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162B489-5FCC-4D83-8F89-AE2CE602F091}" type="slidenum">
              <a:rPr lang="en-US" smtClean="0"/>
              <a:t>‹#›</a:t>
            </a:fld>
            <a:endParaRPr lang="en-US" dirty="0"/>
          </a:p>
        </p:txBody>
      </p:sp>
    </p:spTree>
    <p:extLst>
      <p:ext uri="{BB962C8B-B14F-4D97-AF65-F5344CB8AC3E}">
        <p14:creationId xmlns:p14="http://schemas.microsoft.com/office/powerpoint/2010/main" val="157459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A1649A-58B2-4CDD-A199-AC2B78C26C5A}" type="datetimeFigureOut">
              <a:rPr lang="en-US" smtClean="0"/>
              <a:t>10/31/2018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162B489-5FCC-4D83-8F89-AE2CE602F091}" type="slidenum">
              <a:rPr lang="en-US" smtClean="0"/>
              <a:t>‹#›</a:t>
            </a:fld>
            <a:endParaRPr lang="en-US" dirty="0"/>
          </a:p>
        </p:txBody>
      </p:sp>
    </p:spTree>
    <p:extLst>
      <p:ext uri="{BB962C8B-B14F-4D97-AF65-F5344CB8AC3E}">
        <p14:creationId xmlns:p14="http://schemas.microsoft.com/office/powerpoint/2010/main" val="1015684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8A1649A-58B2-4CDD-A199-AC2B78C26C5A}" type="datetimeFigureOut">
              <a:rPr lang="en-US" smtClean="0"/>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62B489-5FCC-4D83-8F89-AE2CE602F091}" type="slidenum">
              <a:rPr lang="en-US" smtClean="0"/>
              <a:t>‹#›</a:t>
            </a:fld>
            <a:endParaRPr lang="en-US" dirty="0"/>
          </a:p>
        </p:txBody>
      </p:sp>
    </p:spTree>
    <p:extLst>
      <p:ext uri="{BB962C8B-B14F-4D97-AF65-F5344CB8AC3E}">
        <p14:creationId xmlns:p14="http://schemas.microsoft.com/office/powerpoint/2010/main" val="2189083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8A1649A-58B2-4CDD-A199-AC2B78C26C5A}" type="datetimeFigureOut">
              <a:rPr lang="en-US" smtClean="0"/>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62B489-5FCC-4D83-8F89-AE2CE602F091}" type="slidenum">
              <a:rPr lang="en-US" smtClean="0"/>
              <a:t>‹#›</a:t>
            </a:fld>
            <a:endParaRPr lang="en-US" dirty="0"/>
          </a:p>
        </p:txBody>
      </p:sp>
    </p:spTree>
    <p:extLst>
      <p:ext uri="{BB962C8B-B14F-4D97-AF65-F5344CB8AC3E}">
        <p14:creationId xmlns:p14="http://schemas.microsoft.com/office/powerpoint/2010/main" val="247167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A1649A-58B2-4CDD-A199-AC2B78C26C5A}" type="datetimeFigureOut">
              <a:rPr lang="en-US" smtClean="0"/>
              <a:t>10/31/2018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2B489-5FCC-4D83-8F89-AE2CE602F091}" type="slidenum">
              <a:rPr lang="en-US" smtClean="0"/>
              <a:t>‹#›</a:t>
            </a:fld>
            <a:endParaRPr lang="en-US" dirty="0"/>
          </a:p>
        </p:txBody>
      </p:sp>
    </p:spTree>
    <p:extLst>
      <p:ext uri="{BB962C8B-B14F-4D97-AF65-F5344CB8AC3E}">
        <p14:creationId xmlns:p14="http://schemas.microsoft.com/office/powerpoint/2010/main" val="444005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3" Type="http://schemas.openxmlformats.org/officeDocument/2006/relationships/hyperlink" Target="http://commons.wikimedia.org/wiki/File:Wavy_arrow_down_right.svg"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hyperlink" Target="http://commons.wikimedia.org/wiki/File:Wavy_arrow_down_right.svg"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585" y="757884"/>
            <a:ext cx="10902830" cy="1956948"/>
          </a:xfrm>
        </p:spPr>
        <p:txBody>
          <a:bodyPr>
            <a:normAutofit/>
          </a:bodyPr>
          <a:lstStyle/>
          <a:p>
            <a:pPr>
              <a:lnSpc>
                <a:spcPts val="3600"/>
              </a:lnSpc>
            </a:pPr>
            <a:r>
              <a:rPr lang="en-US" dirty="0"/>
              <a:t>Fan the Waves of Quality:</a:t>
            </a:r>
            <a:br>
              <a:rPr lang="en-US" dirty="0"/>
            </a:br>
            <a:br>
              <a:rPr lang="en-US" dirty="0"/>
            </a:br>
            <a:r>
              <a:rPr lang="en-US" sz="4400" dirty="0"/>
              <a:t>Accreditation as a Catalyst for QM Engagement</a:t>
            </a:r>
          </a:p>
        </p:txBody>
      </p:sp>
      <p:sp>
        <p:nvSpPr>
          <p:cNvPr id="3" name="Subtitle 2"/>
          <p:cNvSpPr>
            <a:spLocks noGrp="1"/>
          </p:cNvSpPr>
          <p:nvPr>
            <p:ph type="subTitle" idx="1"/>
          </p:nvPr>
        </p:nvSpPr>
        <p:spPr>
          <a:xfrm>
            <a:off x="1524000" y="3228506"/>
            <a:ext cx="9144000" cy="1956948"/>
          </a:xfrm>
        </p:spPr>
        <p:txBody>
          <a:bodyPr>
            <a:noAutofit/>
          </a:bodyPr>
          <a:lstStyle/>
          <a:p>
            <a:r>
              <a:rPr lang="en-US" sz="2800" dirty="0"/>
              <a:t>Dr. Johnette Moody and Dr. Loretta Cochran</a:t>
            </a:r>
          </a:p>
          <a:p>
            <a:r>
              <a:rPr lang="en-US" sz="2800" dirty="0"/>
              <a:t>QM Connect</a:t>
            </a:r>
          </a:p>
          <a:p>
            <a:r>
              <a:rPr lang="en-US" sz="2800" dirty="0"/>
              <a:t>St. Louis, Missouri</a:t>
            </a:r>
          </a:p>
          <a:p>
            <a:r>
              <a:rPr lang="en-US" sz="2800" dirty="0"/>
              <a:t>November 1, 2018</a:t>
            </a:r>
          </a:p>
        </p:txBody>
      </p:sp>
      <p:pic>
        <p:nvPicPr>
          <p:cNvPr id="9" name="Picture 8">
            <a:extLst>
              <a:ext uri="{FF2B5EF4-FFF2-40B4-BE49-F238E27FC236}">
                <a16:creationId xmlns:a16="http://schemas.microsoft.com/office/drawing/2014/main" id="{78AABA67-DC6F-4075-8E56-1870C3F28D85}"/>
              </a:ext>
            </a:extLst>
          </p:cNvPr>
          <p:cNvPicPr>
            <a:picLocks noChangeAspect="1"/>
          </p:cNvPicPr>
          <p:nvPr/>
        </p:nvPicPr>
        <p:blipFill rotWithShape="1">
          <a:blip r:embed="rId2">
            <a:extLst>
              <a:ext uri="{28A0092B-C50C-407E-A947-70E740481C1C}">
                <a14:useLocalDpi xmlns:a14="http://schemas.microsoft.com/office/drawing/2010/main" val="0"/>
              </a:ext>
            </a:extLst>
          </a:blip>
          <a:srcRect l="14811" t="264" r="17561" b="12376"/>
          <a:stretch/>
        </p:blipFill>
        <p:spPr>
          <a:xfrm>
            <a:off x="9554087" y="3937286"/>
            <a:ext cx="1932495" cy="2496336"/>
          </a:xfrm>
          <a:prstGeom prst="rect">
            <a:avLst/>
          </a:prstGeom>
        </p:spPr>
      </p:pic>
      <p:pic>
        <p:nvPicPr>
          <p:cNvPr id="4" name="Picture 3">
            <a:extLst>
              <a:ext uri="{FF2B5EF4-FFF2-40B4-BE49-F238E27FC236}">
                <a16:creationId xmlns:a16="http://schemas.microsoft.com/office/drawing/2014/main" id="{BB1778E0-0B14-48D9-8F94-1824DD116786}"/>
              </a:ext>
            </a:extLst>
          </p:cNvPr>
          <p:cNvPicPr>
            <a:picLocks noChangeAspect="1"/>
          </p:cNvPicPr>
          <p:nvPr/>
        </p:nvPicPr>
        <p:blipFill>
          <a:blip r:embed="rId3"/>
          <a:stretch>
            <a:fillRect/>
          </a:stretch>
        </p:blipFill>
        <p:spPr>
          <a:xfrm>
            <a:off x="474905" y="4711206"/>
            <a:ext cx="3608760" cy="1703230"/>
          </a:xfrm>
          <a:prstGeom prst="rect">
            <a:avLst/>
          </a:prstGeom>
        </p:spPr>
      </p:pic>
    </p:spTree>
    <p:extLst>
      <p:ext uri="{BB962C8B-B14F-4D97-AF65-F5344CB8AC3E}">
        <p14:creationId xmlns:p14="http://schemas.microsoft.com/office/powerpoint/2010/main" val="2499520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2EA5D57-44C3-4435-B89B-86E0E7A6BEAA}"/>
              </a:ext>
            </a:extLst>
          </p:cNvPr>
          <p:cNvSpPr/>
          <p:nvPr/>
        </p:nvSpPr>
        <p:spPr>
          <a:xfrm>
            <a:off x="643987" y="1502716"/>
            <a:ext cx="5239656" cy="5047536"/>
          </a:xfrm>
          <a:prstGeom prst="rect">
            <a:avLst/>
          </a:prstGeom>
          <a:solidFill>
            <a:srgbClr val="FFFFCC"/>
          </a:solidFill>
        </p:spPr>
        <p:txBody>
          <a:bodyPr wrap="square">
            <a:spAutoFit/>
          </a:bodyPr>
          <a:lstStyle/>
          <a:p>
            <a:r>
              <a:rPr lang="en-US" sz="1400" b="1" dirty="0">
                <a:latin typeface="Calibri" panose="020F0502020204030204" pitchFamily="34" charset="0"/>
                <a:ea typeface="Calibri" panose="020F0502020204030204" pitchFamily="34" charset="0"/>
                <a:cs typeface="Times New Roman" panose="02020603050405020304" pitchFamily="18" charset="0"/>
              </a:rPr>
              <a:t>HIM Accreditation Standards</a:t>
            </a:r>
          </a:p>
          <a:p>
            <a:r>
              <a:rPr lang="en-US" sz="1400" u="sng" dirty="0">
                <a:latin typeface="Calibri" panose="020F0502020204030204" pitchFamily="34" charset="0"/>
                <a:ea typeface="Calibri" panose="020F0502020204030204" pitchFamily="34" charset="0"/>
                <a:cs typeface="Times New Roman" panose="02020603050405020304" pitchFamily="18" charset="0"/>
              </a:rPr>
              <a:t>3 Program Effectiveness Measures/5 Program Planning &amp;  Assessment</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systematic evaluation of mission, goals and measurable outcomes</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ongoing effort to determine its effectiveness/quality improvement cycle</a:t>
            </a:r>
          </a:p>
          <a:p>
            <a:r>
              <a:rPr lang="en-US" sz="1400" u="sng" dirty="0">
                <a:latin typeface="Calibri" panose="020F0502020204030204" pitchFamily="34" charset="0"/>
                <a:ea typeface="Calibri" panose="020F0502020204030204" pitchFamily="34" charset="0"/>
                <a:cs typeface="Times New Roman" panose="02020603050405020304" pitchFamily="18" charset="0"/>
              </a:rPr>
              <a:t>18 Curriculum</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Teaching and assessment methods should be active, and evidence based. </a:t>
            </a:r>
          </a:p>
          <a:p>
            <a:r>
              <a:rPr lang="en-US" sz="1400" u="sng" dirty="0">
                <a:latin typeface="Calibri" panose="020F0502020204030204" pitchFamily="34" charset="0"/>
                <a:ea typeface="Calibri" panose="020F0502020204030204" pitchFamily="34" charset="0"/>
                <a:cs typeface="Times New Roman" panose="02020603050405020304" pitchFamily="18" charset="0"/>
              </a:rPr>
              <a:t>19 Syllabi</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must document standard curriculum competencies</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be clearly written &amp; include course objectives/evaluation methods that assess student learning outcomes</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must include the entry-level competencies</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Stated what is required/expected/will be experienced/evaluation for successful completion of course</a:t>
            </a:r>
          </a:p>
          <a:p>
            <a:r>
              <a:rPr lang="en-US" sz="1400" u="sng" dirty="0">
                <a:latin typeface="Calibri" panose="020F0502020204030204" pitchFamily="34" charset="0"/>
                <a:ea typeface="Calibri" panose="020F0502020204030204" pitchFamily="34" charset="0"/>
                <a:cs typeface="Times New Roman" panose="02020603050405020304" pitchFamily="18" charset="0"/>
              </a:rPr>
              <a:t>22 Curriculum—Evaluation of Students</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indications of the students’ progress toward and achievement of the competencies stated in the curriculum</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methodologies must be conducted frequently, and must be able to test the different cognitive levels</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must show students are being taught and assessed at a variety of taxonomic levels, with emphasis being placed on the use of application and problem-solving techniques</a:t>
            </a:r>
          </a:p>
        </p:txBody>
      </p:sp>
      <p:sp>
        <p:nvSpPr>
          <p:cNvPr id="5" name="Rectangle 4">
            <a:extLst>
              <a:ext uri="{FF2B5EF4-FFF2-40B4-BE49-F238E27FC236}">
                <a16:creationId xmlns:a16="http://schemas.microsoft.com/office/drawing/2014/main" id="{42F6B2E1-3135-4324-A6E1-A5291081477A}"/>
              </a:ext>
            </a:extLst>
          </p:cNvPr>
          <p:cNvSpPr/>
          <p:nvPr/>
        </p:nvSpPr>
        <p:spPr>
          <a:xfrm>
            <a:off x="6308357" y="1547690"/>
            <a:ext cx="5239656" cy="3754874"/>
          </a:xfrm>
          <a:prstGeom prst="rect">
            <a:avLst/>
          </a:prstGeom>
          <a:solidFill>
            <a:srgbClr val="FFFFCC"/>
          </a:solidFill>
        </p:spPr>
        <p:txBody>
          <a:bodyPr wrap="square">
            <a:spAutoFit/>
          </a:bodyPr>
          <a:lstStyle/>
          <a:p>
            <a:r>
              <a:rPr lang="en-US" sz="1400" b="1" dirty="0"/>
              <a:t>Health Informatics Standards</a:t>
            </a:r>
          </a:p>
          <a:p>
            <a:r>
              <a:rPr lang="en-US" sz="1400" u="sng" dirty="0"/>
              <a:t>3 Program Effectiveness Measures/4 Program Planning</a:t>
            </a:r>
          </a:p>
          <a:p>
            <a:pPr marL="285750" indent="-285750">
              <a:buFont typeface="Arial" panose="020B0604020202020204" pitchFamily="34" charset="0"/>
              <a:buChar char="•"/>
            </a:pPr>
            <a:r>
              <a:rPr lang="en-US" sz="1400" dirty="0"/>
              <a:t>ongoing effort to determine its effectiveness/quality improvement cycle</a:t>
            </a:r>
          </a:p>
          <a:p>
            <a:pPr marL="285750" indent="-285750">
              <a:buFont typeface="Arial" panose="020B0604020202020204" pitchFamily="34" charset="0"/>
              <a:buChar char="•"/>
            </a:pPr>
            <a:r>
              <a:rPr lang="en-US" sz="1400" dirty="0"/>
              <a:t>program’s goals must be stated as educational outcomes to be achieved; made sufficiently explicit; defined with measurable target outcome statements</a:t>
            </a:r>
          </a:p>
          <a:p>
            <a:pPr marL="285750" indent="-285750">
              <a:buFont typeface="Arial" panose="020B0604020202020204" pitchFamily="34" charset="0"/>
              <a:buChar char="•"/>
            </a:pPr>
            <a:r>
              <a:rPr lang="en-US" sz="1400" dirty="0"/>
              <a:t>systematic evaluation of the mission, goals and outcomes and a process for continuous improvement</a:t>
            </a:r>
          </a:p>
          <a:p>
            <a:pPr marL="285750" indent="-285750">
              <a:buFont typeface="Arial" panose="020B0604020202020204" pitchFamily="34" charset="0"/>
              <a:buChar char="•"/>
            </a:pPr>
            <a:r>
              <a:rPr lang="en-US" sz="1400" u="sng" dirty="0">
                <a:latin typeface="Calibri" panose="020F0502020204030204" pitchFamily="34" charset="0"/>
                <a:ea typeface="Calibri" panose="020F0502020204030204" pitchFamily="34" charset="0"/>
                <a:cs typeface="Times New Roman" panose="02020603050405020304" pitchFamily="18" charset="0"/>
              </a:rPr>
              <a:t>13 Program-Specific Curriculum</a:t>
            </a:r>
            <a:br>
              <a:rPr lang="en-US" sz="1400" dirty="0">
                <a:latin typeface="Calibri" panose="020F0502020204030204" pitchFamily="34" charset="0"/>
                <a:ea typeface="Calibri" panose="020F0502020204030204" pitchFamily="34" charset="0"/>
                <a:cs typeface="Times New Roman" panose="02020603050405020304" pitchFamily="18" charset="0"/>
              </a:rPr>
            </a:br>
            <a:r>
              <a:rPr lang="en-US" sz="1400" dirty="0">
                <a:latin typeface="Calibri" panose="020F0502020204030204" pitchFamily="34" charset="0"/>
                <a:ea typeface="Calibri" panose="020F0502020204030204" pitchFamily="34" charset="0"/>
                <a:cs typeface="Times New Roman" panose="02020603050405020304" pitchFamily="18" charset="0"/>
              </a:rPr>
              <a:t>reflect the program’s mission, goals and objectives</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must include evaluation methods used to assess student learning outcomes</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curriculum must focus on program’s defined knowledge, skills and values </a:t>
            </a:r>
          </a:p>
          <a:p>
            <a:pPr marL="285750"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Requires alignment of competencies and outcome assessments with the program’s mission, goals and objectives</a:t>
            </a:r>
            <a:endParaRPr lang="en-US" sz="1400" dirty="0"/>
          </a:p>
        </p:txBody>
      </p:sp>
      <p:sp>
        <p:nvSpPr>
          <p:cNvPr id="7" name="Title 1">
            <a:extLst>
              <a:ext uri="{FF2B5EF4-FFF2-40B4-BE49-F238E27FC236}">
                <a16:creationId xmlns:a16="http://schemas.microsoft.com/office/drawing/2014/main" id="{703F6B13-31D8-4015-A440-EF034F344A39}"/>
              </a:ext>
            </a:extLst>
          </p:cNvPr>
          <p:cNvSpPr>
            <a:spLocks noGrp="1"/>
          </p:cNvSpPr>
          <p:nvPr>
            <p:ph type="title"/>
          </p:nvPr>
        </p:nvSpPr>
        <p:spPr>
          <a:xfrm>
            <a:off x="336905" y="463280"/>
            <a:ext cx="11093475" cy="747238"/>
          </a:xfrm>
          <a:solidFill>
            <a:schemeClr val="bg1"/>
          </a:solidFill>
        </p:spPr>
        <p:txBody>
          <a:bodyPr>
            <a:normAutofit/>
          </a:bodyPr>
          <a:lstStyle/>
          <a:p>
            <a:r>
              <a:rPr lang="en-US" dirty="0"/>
              <a:t>QM Matters &amp; AHIMA Standards</a:t>
            </a:r>
          </a:p>
        </p:txBody>
      </p:sp>
      <p:pic>
        <p:nvPicPr>
          <p:cNvPr id="6" name="Picture 5">
            <a:extLst>
              <a:ext uri="{FF2B5EF4-FFF2-40B4-BE49-F238E27FC236}">
                <a16:creationId xmlns:a16="http://schemas.microsoft.com/office/drawing/2014/main" id="{D44B924D-315F-4BC7-82EB-93F7CFCBCFF5}"/>
              </a:ext>
            </a:extLst>
          </p:cNvPr>
          <p:cNvPicPr>
            <a:picLocks noChangeAspect="1"/>
          </p:cNvPicPr>
          <p:nvPr/>
        </p:nvPicPr>
        <p:blipFill>
          <a:blip r:embed="rId2"/>
          <a:stretch>
            <a:fillRect/>
          </a:stretch>
        </p:blipFill>
        <p:spPr>
          <a:xfrm>
            <a:off x="7239970" y="5465842"/>
            <a:ext cx="3754513" cy="1084410"/>
          </a:xfrm>
          <a:prstGeom prst="rect">
            <a:avLst/>
          </a:prstGeom>
        </p:spPr>
      </p:pic>
    </p:spTree>
    <p:extLst>
      <p:ext uri="{BB962C8B-B14F-4D97-AF65-F5344CB8AC3E}">
        <p14:creationId xmlns:p14="http://schemas.microsoft.com/office/powerpoint/2010/main" val="3870545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2F87590-02FF-48E1-8BB8-6ABA8FC3C630}"/>
              </a:ext>
            </a:extLst>
          </p:cNvPr>
          <p:cNvPicPr>
            <a:picLocks noChangeAspect="1"/>
          </p:cNvPicPr>
          <p:nvPr/>
        </p:nvPicPr>
        <p:blipFill>
          <a:blip r:embed="rId2"/>
          <a:stretch>
            <a:fillRect/>
          </a:stretch>
        </p:blipFill>
        <p:spPr>
          <a:xfrm>
            <a:off x="523456" y="5397671"/>
            <a:ext cx="3282074" cy="947956"/>
          </a:xfrm>
          <a:prstGeom prst="rect">
            <a:avLst/>
          </a:prstGeom>
        </p:spPr>
      </p:pic>
      <p:pic>
        <p:nvPicPr>
          <p:cNvPr id="17" name="Picture 16">
            <a:extLst>
              <a:ext uri="{FF2B5EF4-FFF2-40B4-BE49-F238E27FC236}">
                <a16:creationId xmlns:a16="http://schemas.microsoft.com/office/drawing/2014/main" id="{6EF2F6AF-8BA4-488A-AD70-91FC9D5036A1}"/>
              </a:ext>
            </a:extLst>
          </p:cNvPr>
          <p:cNvPicPr>
            <a:picLocks noChangeAspect="1"/>
          </p:cNvPicPr>
          <p:nvPr/>
        </p:nvPicPr>
        <p:blipFill rotWithShape="1">
          <a:blip r:embed="rId3"/>
          <a:srcRect l="15928" t="21561" r="20564"/>
          <a:stretch/>
        </p:blipFill>
        <p:spPr>
          <a:xfrm>
            <a:off x="523456" y="512373"/>
            <a:ext cx="11096459" cy="1987406"/>
          </a:xfrm>
          <a:prstGeom prst="rect">
            <a:avLst/>
          </a:prstGeom>
        </p:spPr>
      </p:pic>
      <p:pic>
        <p:nvPicPr>
          <p:cNvPr id="11" name="Picture 10">
            <a:extLst>
              <a:ext uri="{FF2B5EF4-FFF2-40B4-BE49-F238E27FC236}">
                <a16:creationId xmlns:a16="http://schemas.microsoft.com/office/drawing/2014/main" id="{1F0FF708-F6F3-49E6-B25E-C1792A8E9471}"/>
              </a:ext>
            </a:extLst>
          </p:cNvPr>
          <p:cNvPicPr>
            <a:picLocks noChangeAspect="1"/>
          </p:cNvPicPr>
          <p:nvPr/>
        </p:nvPicPr>
        <p:blipFill>
          <a:blip r:embed="rId4"/>
          <a:stretch>
            <a:fillRect/>
          </a:stretch>
        </p:blipFill>
        <p:spPr>
          <a:xfrm>
            <a:off x="4101763" y="1564580"/>
            <a:ext cx="7514793" cy="4948765"/>
          </a:xfrm>
          <a:prstGeom prst="rect">
            <a:avLst/>
          </a:prstGeom>
        </p:spPr>
      </p:pic>
      <p:sp>
        <p:nvSpPr>
          <p:cNvPr id="9" name="Title 1">
            <a:extLst>
              <a:ext uri="{FF2B5EF4-FFF2-40B4-BE49-F238E27FC236}">
                <a16:creationId xmlns:a16="http://schemas.microsoft.com/office/drawing/2014/main" id="{688DAB8B-1E92-43ED-A036-CC9B8E900FAF}"/>
              </a:ext>
            </a:extLst>
          </p:cNvPr>
          <p:cNvSpPr>
            <a:spLocks noGrp="1"/>
          </p:cNvSpPr>
          <p:nvPr>
            <p:ph type="title"/>
          </p:nvPr>
        </p:nvSpPr>
        <p:spPr>
          <a:xfrm>
            <a:off x="209207" y="1074097"/>
            <a:ext cx="2278499" cy="490483"/>
          </a:xfrm>
          <a:solidFill>
            <a:schemeClr val="bg1"/>
          </a:solidFill>
        </p:spPr>
        <p:txBody>
          <a:bodyPr>
            <a:normAutofit/>
          </a:bodyPr>
          <a:lstStyle/>
          <a:p>
            <a:r>
              <a:rPr lang="en-US" sz="2400" b="1" dirty="0"/>
              <a:t>For each course:</a:t>
            </a:r>
          </a:p>
        </p:txBody>
      </p:sp>
    </p:spTree>
    <p:extLst>
      <p:ext uri="{BB962C8B-B14F-4D97-AF65-F5344CB8AC3E}">
        <p14:creationId xmlns:p14="http://schemas.microsoft.com/office/powerpoint/2010/main" val="3573547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43762-B189-4036-A9E6-435CECF433B2}"/>
              </a:ext>
            </a:extLst>
          </p:cNvPr>
          <p:cNvSpPr>
            <a:spLocks noGrp="1"/>
          </p:cNvSpPr>
          <p:nvPr>
            <p:ph type="title"/>
          </p:nvPr>
        </p:nvSpPr>
        <p:spPr/>
        <p:txBody>
          <a:bodyPr/>
          <a:lstStyle/>
          <a:p>
            <a:r>
              <a:rPr lang="en-US" dirty="0"/>
              <a:t>Institutional Progress with QM</a:t>
            </a:r>
          </a:p>
        </p:txBody>
      </p:sp>
      <p:sp>
        <p:nvSpPr>
          <p:cNvPr id="4" name="TextBox 3">
            <a:extLst>
              <a:ext uri="{FF2B5EF4-FFF2-40B4-BE49-F238E27FC236}">
                <a16:creationId xmlns:a16="http://schemas.microsoft.com/office/drawing/2014/main" id="{D4BEC1FC-FE3A-48C6-9AD4-853C208656D9}"/>
              </a:ext>
            </a:extLst>
          </p:cNvPr>
          <p:cNvSpPr txBox="1"/>
          <p:nvPr/>
        </p:nvSpPr>
        <p:spPr>
          <a:xfrm>
            <a:off x="1391478" y="1690688"/>
            <a:ext cx="7991103" cy="4154984"/>
          </a:xfrm>
          <a:prstGeom prst="rect">
            <a:avLst/>
          </a:prstGeom>
          <a:noFill/>
        </p:spPr>
        <p:txBody>
          <a:bodyPr wrap="square" rtlCol="0">
            <a:spAutoFit/>
          </a:bodyPr>
          <a:lstStyle/>
          <a:p>
            <a:pPr marL="342900" indent="-342900">
              <a:buFont typeface="Arial" panose="020B0604020202020204" pitchFamily="34" charset="0"/>
              <a:buChar char="•"/>
            </a:pPr>
            <a:r>
              <a:rPr lang="en-US" sz="2400" dirty="0"/>
              <a:t>QMUG – </a:t>
            </a:r>
            <a:r>
              <a:rPr lang="en-US" sz="2400" strike="sngStrike" dirty="0"/>
              <a:t>30</a:t>
            </a:r>
            <a:r>
              <a:rPr lang="en-US" sz="2400" dirty="0"/>
              <a:t> </a:t>
            </a:r>
            <a:r>
              <a:rPr lang="en-US" sz="2400" strike="sngStrike" dirty="0">
                <a:solidFill>
                  <a:srgbClr val="FF0000"/>
                </a:solidFill>
              </a:rPr>
              <a:t>62</a:t>
            </a:r>
            <a:r>
              <a:rPr lang="en-US" sz="2400" dirty="0"/>
              <a:t> </a:t>
            </a:r>
            <a:r>
              <a:rPr lang="en-US" sz="2400" b="1" dirty="0">
                <a:solidFill>
                  <a:srgbClr val="0070C0"/>
                </a:solidFill>
              </a:rPr>
              <a:t>70</a:t>
            </a:r>
            <a:r>
              <a:rPr lang="en-US" sz="2400" dirty="0"/>
              <a:t> members strong</a:t>
            </a:r>
          </a:p>
          <a:p>
            <a:pPr marL="342900" indent="-342900">
              <a:buFont typeface="Arial" panose="020B0604020202020204" pitchFamily="34" charset="0"/>
              <a:buChar char="•"/>
            </a:pPr>
            <a:r>
              <a:rPr lang="en-US" sz="2400" dirty="0"/>
              <a:t> </a:t>
            </a:r>
            <a:r>
              <a:rPr lang="en-US" sz="2400" strike="sngStrike" dirty="0"/>
              <a:t>14</a:t>
            </a:r>
            <a:r>
              <a:rPr lang="en-US" sz="2400" dirty="0"/>
              <a:t> </a:t>
            </a:r>
            <a:r>
              <a:rPr lang="en-US" sz="2400" strike="sngStrike" dirty="0">
                <a:solidFill>
                  <a:srgbClr val="FF0000"/>
                </a:solidFill>
              </a:rPr>
              <a:t>22</a:t>
            </a:r>
            <a:r>
              <a:rPr lang="en-US" sz="2400" dirty="0"/>
              <a:t> </a:t>
            </a:r>
            <a:r>
              <a:rPr lang="en-US" sz="2400" b="1" dirty="0">
                <a:solidFill>
                  <a:srgbClr val="0070C0"/>
                </a:solidFill>
              </a:rPr>
              <a:t>29 </a:t>
            </a:r>
            <a:r>
              <a:rPr lang="en-US" sz="2400" dirty="0"/>
              <a:t>Faculty and Staff have created QM User Accounts 		</a:t>
            </a:r>
            <a:r>
              <a:rPr lang="en-US" sz="2400" i="1" dirty="0"/>
              <a:t>(representing Ozark &amp; Russellville)</a:t>
            </a:r>
          </a:p>
          <a:p>
            <a:pPr marL="342900" indent="-342900">
              <a:buFont typeface="Arial" panose="020B0604020202020204" pitchFamily="34" charset="0"/>
              <a:buChar char="•"/>
            </a:pPr>
            <a:r>
              <a:rPr lang="en-US" sz="2400" dirty="0"/>
              <a:t> </a:t>
            </a:r>
            <a:r>
              <a:rPr lang="en-US" sz="2400" strike="sngStrike" dirty="0"/>
              <a:t>12 </a:t>
            </a:r>
            <a:r>
              <a:rPr lang="en-US" sz="2400" strike="sngStrike" dirty="0">
                <a:solidFill>
                  <a:srgbClr val="FF0000"/>
                </a:solidFill>
              </a:rPr>
              <a:t>16</a:t>
            </a:r>
            <a:r>
              <a:rPr lang="en-US" sz="2400" strike="sngStrike" dirty="0"/>
              <a:t> </a:t>
            </a:r>
            <a:r>
              <a:rPr lang="en-US" sz="2400" b="1" dirty="0">
                <a:solidFill>
                  <a:srgbClr val="0070C0"/>
                </a:solidFill>
              </a:rPr>
              <a:t> 9 </a:t>
            </a:r>
            <a:r>
              <a:rPr lang="en-US" sz="2400" dirty="0"/>
              <a:t>are currently registered for QM Courses</a:t>
            </a:r>
            <a:br>
              <a:rPr lang="en-US" sz="2400" dirty="0"/>
            </a:br>
            <a:r>
              <a:rPr lang="en-US" sz="2400" dirty="0"/>
              <a:t>		</a:t>
            </a:r>
            <a:r>
              <a:rPr lang="en-US" sz="2400" i="1" dirty="0"/>
              <a:t>(including APPQMR, PRC, AFFC, RCPR courses)</a:t>
            </a:r>
          </a:p>
          <a:p>
            <a:pPr marL="342900" indent="-342900">
              <a:buFont typeface="Arial" panose="020B0604020202020204" pitchFamily="34" charset="0"/>
              <a:buChar char="•"/>
            </a:pPr>
            <a:r>
              <a:rPr lang="en-US" sz="2400" dirty="0"/>
              <a:t> </a:t>
            </a:r>
            <a:r>
              <a:rPr lang="en-US" sz="2400" strike="sngStrike" dirty="0"/>
              <a:t>5</a:t>
            </a:r>
            <a:r>
              <a:rPr lang="en-US" sz="2400" dirty="0"/>
              <a:t> </a:t>
            </a:r>
            <a:r>
              <a:rPr lang="en-US" sz="2400" strike="sngStrike" dirty="0">
                <a:solidFill>
                  <a:srgbClr val="FF0000"/>
                </a:solidFill>
              </a:rPr>
              <a:t>40</a:t>
            </a:r>
            <a:r>
              <a:rPr lang="en-US" sz="2400" dirty="0"/>
              <a:t> </a:t>
            </a:r>
            <a:r>
              <a:rPr lang="en-US" sz="2400" b="1" dirty="0">
                <a:solidFill>
                  <a:srgbClr val="0070C0"/>
                </a:solidFill>
              </a:rPr>
              <a:t>110</a:t>
            </a:r>
            <a:r>
              <a:rPr lang="en-US" sz="2400" dirty="0"/>
              <a:t> completed QM Courses</a:t>
            </a:r>
          </a:p>
          <a:p>
            <a:pPr marL="342900" indent="-342900">
              <a:buFont typeface="Arial" panose="020B0604020202020204" pitchFamily="34" charset="0"/>
              <a:buChar char="•"/>
            </a:pPr>
            <a:r>
              <a:rPr lang="en-US" sz="2400" dirty="0">
                <a:solidFill>
                  <a:srgbClr val="FF0000"/>
                </a:solidFill>
              </a:rPr>
              <a:t> </a:t>
            </a:r>
            <a:r>
              <a:rPr lang="en-US" sz="2400" strike="sngStrike" dirty="0">
                <a:solidFill>
                  <a:srgbClr val="FF0000"/>
                </a:solidFill>
              </a:rPr>
              <a:t>13</a:t>
            </a:r>
            <a:r>
              <a:rPr lang="en-US" sz="2400" dirty="0">
                <a:solidFill>
                  <a:srgbClr val="FF0000"/>
                </a:solidFill>
              </a:rPr>
              <a:t> </a:t>
            </a:r>
            <a:r>
              <a:rPr lang="en-US" sz="2400" b="1" dirty="0">
                <a:solidFill>
                  <a:srgbClr val="0070C0"/>
                </a:solidFill>
              </a:rPr>
              <a:t>22 </a:t>
            </a:r>
            <a:r>
              <a:rPr lang="en-US" sz="2400" dirty="0">
                <a:solidFill>
                  <a:srgbClr val="FF0000"/>
                </a:solidFill>
              </a:rPr>
              <a:t>External Course Reviews Completed</a:t>
            </a:r>
          </a:p>
          <a:p>
            <a:pPr marL="342900" indent="-342900">
              <a:buFont typeface="Arial" panose="020B0604020202020204" pitchFamily="34" charset="0"/>
              <a:buChar char="•"/>
            </a:pPr>
            <a:r>
              <a:rPr lang="en-US" sz="2400" dirty="0">
                <a:solidFill>
                  <a:srgbClr val="FF0000"/>
                </a:solidFill>
              </a:rPr>
              <a:t> </a:t>
            </a:r>
            <a:r>
              <a:rPr lang="en-US" sz="2400" strike="sngStrike" dirty="0">
                <a:solidFill>
                  <a:srgbClr val="FF0000"/>
                </a:solidFill>
              </a:rPr>
              <a:t>6</a:t>
            </a:r>
            <a:r>
              <a:rPr lang="en-US" sz="2400" dirty="0">
                <a:solidFill>
                  <a:srgbClr val="FF0000"/>
                </a:solidFill>
              </a:rPr>
              <a:t> </a:t>
            </a:r>
            <a:r>
              <a:rPr lang="en-US" sz="2400" b="1" dirty="0">
                <a:solidFill>
                  <a:srgbClr val="0070C0"/>
                </a:solidFill>
              </a:rPr>
              <a:t>7</a:t>
            </a:r>
            <a:r>
              <a:rPr lang="en-US" sz="2400" b="1" dirty="0">
                <a:solidFill>
                  <a:srgbClr val="FF0000"/>
                </a:solidFill>
              </a:rPr>
              <a:t> </a:t>
            </a:r>
            <a:r>
              <a:rPr lang="en-US" sz="2400" dirty="0">
                <a:solidFill>
                  <a:srgbClr val="FF0000"/>
                </a:solidFill>
              </a:rPr>
              <a:t>are Peer Reviewers</a:t>
            </a:r>
          </a:p>
          <a:p>
            <a:pPr marL="342900" indent="-342900">
              <a:buFont typeface="Arial" panose="020B0604020202020204" pitchFamily="34" charset="0"/>
              <a:buChar char="•"/>
            </a:pPr>
            <a:r>
              <a:rPr lang="en-US" sz="2400" dirty="0">
                <a:solidFill>
                  <a:srgbClr val="FF0000"/>
                </a:solidFill>
              </a:rPr>
              <a:t> </a:t>
            </a:r>
            <a:r>
              <a:rPr lang="en-US" sz="2400" strike="sngStrike" dirty="0">
                <a:solidFill>
                  <a:srgbClr val="FF0000"/>
                </a:solidFill>
              </a:rPr>
              <a:t>4 are Registered for Master Reviewer Course</a:t>
            </a:r>
          </a:p>
          <a:p>
            <a:pPr marL="342900" indent="-342900">
              <a:buFont typeface="Arial" panose="020B0604020202020204" pitchFamily="34" charset="0"/>
              <a:buChar char="•"/>
            </a:pPr>
            <a:r>
              <a:rPr lang="en-US" sz="2400" b="1" dirty="0">
                <a:solidFill>
                  <a:srgbClr val="0070C0"/>
                </a:solidFill>
              </a:rPr>
              <a:t>4 are Master Reviewers</a:t>
            </a:r>
          </a:p>
          <a:p>
            <a:pPr marL="342900" indent="-342900">
              <a:buFont typeface="Arial" panose="020B0604020202020204" pitchFamily="34" charset="0"/>
              <a:buChar char="•"/>
            </a:pPr>
            <a:r>
              <a:rPr lang="en-US" sz="2400" dirty="0"/>
              <a:t>6</a:t>
            </a:r>
            <a:r>
              <a:rPr lang="en-US" sz="2400" baseline="30000" dirty="0"/>
              <a:t>th</a:t>
            </a:r>
            <a:r>
              <a:rPr lang="en-US" sz="2400" dirty="0"/>
              <a:t> Edition QM Rubric books have been distributed to users</a:t>
            </a:r>
          </a:p>
        </p:txBody>
      </p:sp>
      <p:pic>
        <p:nvPicPr>
          <p:cNvPr id="6" name="Picture 5">
            <a:extLst>
              <a:ext uri="{FF2B5EF4-FFF2-40B4-BE49-F238E27FC236}">
                <a16:creationId xmlns:a16="http://schemas.microsoft.com/office/drawing/2014/main" id="{17BA0B4E-962D-45F3-B095-0FB7D9E43EE9}"/>
              </a:ext>
            </a:extLst>
          </p:cNvPr>
          <p:cNvPicPr>
            <a:picLocks noChangeAspect="1"/>
          </p:cNvPicPr>
          <p:nvPr/>
        </p:nvPicPr>
        <p:blipFill rotWithShape="1">
          <a:blip r:embed="rId2">
            <a:extLst>
              <a:ext uri="{28A0092B-C50C-407E-A947-70E740481C1C}">
                <a14:useLocalDpi xmlns:a14="http://schemas.microsoft.com/office/drawing/2010/main" val="0"/>
              </a:ext>
            </a:extLst>
          </a:blip>
          <a:srcRect l="14811" t="264" r="17561" b="12376"/>
          <a:stretch/>
        </p:blipFill>
        <p:spPr>
          <a:xfrm>
            <a:off x="9421305" y="3718667"/>
            <a:ext cx="1932495" cy="2496336"/>
          </a:xfrm>
          <a:prstGeom prst="rect">
            <a:avLst/>
          </a:prstGeom>
        </p:spPr>
      </p:pic>
    </p:spTree>
    <p:extLst>
      <p:ext uri="{BB962C8B-B14F-4D97-AF65-F5344CB8AC3E}">
        <p14:creationId xmlns:p14="http://schemas.microsoft.com/office/powerpoint/2010/main" val="2445065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Us</a:t>
            </a:r>
          </a:p>
        </p:txBody>
      </p:sp>
      <p:sp>
        <p:nvSpPr>
          <p:cNvPr id="5" name="Content Placeholder 4"/>
          <p:cNvSpPr>
            <a:spLocks noGrp="1"/>
          </p:cNvSpPr>
          <p:nvPr>
            <p:ph sz="half" idx="2"/>
          </p:nvPr>
        </p:nvSpPr>
        <p:spPr>
          <a:xfrm>
            <a:off x="6172200" y="1613593"/>
            <a:ext cx="5181600" cy="4351338"/>
          </a:xfrm>
        </p:spPr>
        <p:txBody>
          <a:bodyPr/>
          <a:lstStyle/>
          <a:p>
            <a:pPr marL="0" indent="0">
              <a:buNone/>
            </a:pPr>
            <a:r>
              <a:rPr lang="en-US" dirty="0"/>
              <a:t>Dr. Johnette Moody</a:t>
            </a:r>
          </a:p>
          <a:p>
            <a:pPr marL="0" indent="0">
              <a:buNone/>
            </a:pPr>
            <a:r>
              <a:rPr lang="en-US" dirty="0"/>
              <a:t>Arkansas Tech University</a:t>
            </a:r>
          </a:p>
          <a:p>
            <a:pPr marL="0" indent="0">
              <a:buNone/>
            </a:pPr>
            <a:r>
              <a:rPr lang="en-US" dirty="0"/>
              <a:t>1811 North Boulder Avenue</a:t>
            </a:r>
          </a:p>
          <a:p>
            <a:pPr marL="0" indent="0">
              <a:buNone/>
            </a:pPr>
            <a:r>
              <a:rPr lang="en-US" dirty="0"/>
              <a:t>Corley 238</a:t>
            </a:r>
          </a:p>
          <a:p>
            <a:pPr marL="0" indent="0">
              <a:buNone/>
            </a:pPr>
            <a:r>
              <a:rPr lang="en-US" dirty="0"/>
              <a:t>Russellville, AR 72801</a:t>
            </a:r>
          </a:p>
          <a:p>
            <a:pPr marL="0" indent="0">
              <a:buNone/>
            </a:pPr>
            <a:r>
              <a:rPr lang="en-US" dirty="0"/>
              <a:t>479.968.0670</a:t>
            </a:r>
          </a:p>
          <a:p>
            <a:pPr marL="0" indent="0">
              <a:buNone/>
            </a:pPr>
            <a:r>
              <a:rPr lang="en-US" u="sng" dirty="0"/>
              <a:t>jmoody@atu.edu</a:t>
            </a:r>
          </a:p>
          <a:p>
            <a:endParaRPr lang="en-US" dirty="0"/>
          </a:p>
        </p:txBody>
      </p:sp>
      <p:pic>
        <p:nvPicPr>
          <p:cNvPr id="7" name="Picture 6">
            <a:extLst>
              <a:ext uri="{FF2B5EF4-FFF2-40B4-BE49-F238E27FC236}">
                <a16:creationId xmlns:a16="http://schemas.microsoft.com/office/drawing/2014/main" id="{DF883153-7879-47D7-8901-DB5B0176E7CC}"/>
              </a:ext>
            </a:extLst>
          </p:cNvPr>
          <p:cNvPicPr>
            <a:picLocks noChangeAspect="1"/>
          </p:cNvPicPr>
          <p:nvPr/>
        </p:nvPicPr>
        <p:blipFill rotWithShape="1">
          <a:blip r:embed="rId2">
            <a:extLst>
              <a:ext uri="{28A0092B-C50C-407E-A947-70E740481C1C}">
                <a14:useLocalDpi xmlns:a14="http://schemas.microsoft.com/office/drawing/2010/main" val="0"/>
              </a:ext>
            </a:extLst>
          </a:blip>
          <a:srcRect b="11840"/>
          <a:stretch/>
        </p:blipFill>
        <p:spPr>
          <a:xfrm>
            <a:off x="185098" y="4675563"/>
            <a:ext cx="1973640" cy="1739961"/>
          </a:xfrm>
          <a:prstGeom prst="rect">
            <a:avLst/>
          </a:prstGeom>
        </p:spPr>
      </p:pic>
      <p:sp>
        <p:nvSpPr>
          <p:cNvPr id="4" name="Content Placeholder 3"/>
          <p:cNvSpPr>
            <a:spLocks noGrp="1"/>
          </p:cNvSpPr>
          <p:nvPr>
            <p:ph sz="half" idx="1"/>
          </p:nvPr>
        </p:nvSpPr>
        <p:spPr>
          <a:xfrm>
            <a:off x="1866506" y="1613593"/>
            <a:ext cx="4153293" cy="4351338"/>
          </a:xfrm>
        </p:spPr>
        <p:txBody>
          <a:bodyPr/>
          <a:lstStyle/>
          <a:p>
            <a:pPr marL="0" indent="0">
              <a:buNone/>
            </a:pPr>
            <a:r>
              <a:rPr lang="en-US" dirty="0"/>
              <a:t>Dr. Loretta Cochran</a:t>
            </a:r>
          </a:p>
          <a:p>
            <a:pPr marL="0" indent="0">
              <a:buNone/>
            </a:pPr>
            <a:r>
              <a:rPr lang="en-US" dirty="0"/>
              <a:t>Arkansas Tech University</a:t>
            </a:r>
          </a:p>
          <a:p>
            <a:pPr marL="0" indent="0">
              <a:buNone/>
            </a:pPr>
            <a:r>
              <a:rPr lang="en-US" dirty="0"/>
              <a:t>106 West O Street</a:t>
            </a:r>
          </a:p>
          <a:p>
            <a:pPr marL="0" indent="0">
              <a:buNone/>
            </a:pPr>
            <a:r>
              <a:rPr lang="en-US" dirty="0"/>
              <a:t>Rothwell 441</a:t>
            </a:r>
          </a:p>
          <a:p>
            <a:pPr marL="0" indent="0">
              <a:buNone/>
            </a:pPr>
            <a:r>
              <a:rPr lang="en-US" dirty="0"/>
              <a:t>Russellville, AR 72801</a:t>
            </a:r>
          </a:p>
          <a:p>
            <a:pPr marL="0" indent="0">
              <a:buNone/>
            </a:pPr>
            <a:r>
              <a:rPr lang="en-US" dirty="0"/>
              <a:t>479.964.3250</a:t>
            </a:r>
          </a:p>
          <a:p>
            <a:pPr marL="0" indent="0">
              <a:buNone/>
            </a:pPr>
            <a:r>
              <a:rPr lang="en-US" u="sng" dirty="0"/>
              <a:t>lcochran@atu.edu</a:t>
            </a:r>
            <a:endParaRPr lang="en-US" dirty="0"/>
          </a:p>
        </p:txBody>
      </p:sp>
      <p:pic>
        <p:nvPicPr>
          <p:cNvPr id="8" name="Picture 7">
            <a:extLst>
              <a:ext uri="{FF2B5EF4-FFF2-40B4-BE49-F238E27FC236}">
                <a16:creationId xmlns:a16="http://schemas.microsoft.com/office/drawing/2014/main" id="{79F5DEFE-8E56-4A39-A504-BA4A42FBEC76}"/>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8665077" y="4982817"/>
            <a:ext cx="3035582" cy="1432707"/>
          </a:xfrm>
          <a:prstGeom prst="rect">
            <a:avLst/>
          </a:prstGeom>
        </p:spPr>
      </p:pic>
    </p:spTree>
    <p:extLst>
      <p:ext uri="{BB962C8B-B14F-4D97-AF65-F5344CB8AC3E}">
        <p14:creationId xmlns:p14="http://schemas.microsoft.com/office/powerpoint/2010/main" val="1322720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Institutional Outcomes with QM</a:t>
            </a:r>
          </a:p>
        </p:txBody>
      </p:sp>
      <p:sp>
        <p:nvSpPr>
          <p:cNvPr id="3" name="Content Placeholder 2"/>
          <p:cNvSpPr>
            <a:spLocks noGrp="1"/>
          </p:cNvSpPr>
          <p:nvPr>
            <p:ph idx="1"/>
          </p:nvPr>
        </p:nvSpPr>
        <p:spPr/>
        <p:txBody>
          <a:bodyPr/>
          <a:lstStyle/>
          <a:p>
            <a:pPr marL="285750" indent="-285750"/>
            <a:r>
              <a:rPr lang="en-US" dirty="0"/>
              <a:t>Aiding the accreditation process</a:t>
            </a:r>
          </a:p>
          <a:p>
            <a:pPr marL="285750" indent="-285750"/>
            <a:r>
              <a:rPr lang="en-US" dirty="0"/>
              <a:t>Improving learner outcomes — persistence, retention, etc.</a:t>
            </a:r>
          </a:p>
          <a:p>
            <a:pPr marL="285750" indent="-285750"/>
            <a:r>
              <a:rPr lang="en-US" dirty="0"/>
              <a:t>Consistency in course design (although not necessarily course content)</a:t>
            </a:r>
          </a:p>
          <a:p>
            <a:pPr marL="285750" indent="-285750"/>
            <a:r>
              <a:rPr lang="en-US" dirty="0"/>
              <a:t>Maximizing organizational resources</a:t>
            </a:r>
          </a:p>
          <a:p>
            <a:pPr marL="285750" indent="-285750"/>
            <a:r>
              <a:rPr lang="en-US" dirty="0"/>
              <a:t>Showcasing the quality of online courses</a:t>
            </a:r>
          </a:p>
          <a:p>
            <a:pPr marL="285750" indent="-285750"/>
            <a:r>
              <a:rPr lang="en-US" dirty="0"/>
              <a:t>Creating an evidence-based process for maintaining online learning quality</a:t>
            </a:r>
          </a:p>
          <a:p>
            <a:pPr marL="0" indent="0">
              <a:buNone/>
            </a:pPr>
            <a:endParaRPr lang="en-US" dirty="0"/>
          </a:p>
        </p:txBody>
      </p:sp>
      <p:pic>
        <p:nvPicPr>
          <p:cNvPr id="5" name="Picture 4">
            <a:extLst>
              <a:ext uri="{FF2B5EF4-FFF2-40B4-BE49-F238E27FC236}">
                <a16:creationId xmlns:a16="http://schemas.microsoft.com/office/drawing/2014/main" id="{645465E3-FC65-4827-B2E0-1D18EB478FF2}"/>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4811" t="264" r="17561" b="12376"/>
          <a:stretch/>
        </p:blipFill>
        <p:spPr>
          <a:xfrm>
            <a:off x="9837355" y="153077"/>
            <a:ext cx="1932495" cy="2496336"/>
          </a:xfrm>
          <a:prstGeom prst="rect">
            <a:avLst/>
          </a:prstGeom>
        </p:spPr>
      </p:pic>
    </p:spTree>
    <p:extLst>
      <p:ext uri="{BB962C8B-B14F-4D97-AF65-F5344CB8AC3E}">
        <p14:creationId xmlns:p14="http://schemas.microsoft.com/office/powerpoint/2010/main" val="1628400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Arkansas Tech University’s Application</a:t>
            </a:r>
          </a:p>
        </p:txBody>
      </p:sp>
      <p:sp>
        <p:nvSpPr>
          <p:cNvPr id="3" name="Content Placeholder 2"/>
          <p:cNvSpPr>
            <a:spLocks noGrp="1"/>
          </p:cNvSpPr>
          <p:nvPr>
            <p:ph idx="1"/>
          </p:nvPr>
        </p:nvSpPr>
        <p:spPr>
          <a:xfrm>
            <a:off x="838200" y="1825625"/>
            <a:ext cx="9856304" cy="4351338"/>
          </a:xfrm>
        </p:spPr>
        <p:txBody>
          <a:bodyPr>
            <a:normAutofit/>
          </a:bodyPr>
          <a:lstStyle/>
          <a:p>
            <a:pPr marL="342900" indent="-342900"/>
            <a:r>
              <a:rPr lang="en-US" sz="2400" dirty="0"/>
              <a:t>Use the QM Rubric/Framework to organize and guide the accreditation process</a:t>
            </a:r>
          </a:p>
          <a:p>
            <a:pPr marL="800100" lvl="1" indent="-342900"/>
            <a:r>
              <a:rPr lang="en-US" dirty="0"/>
              <a:t>Includes HLC, ABET, AACSB, CAHIIM</a:t>
            </a:r>
          </a:p>
          <a:p>
            <a:pPr marL="800100" lvl="1" indent="-342900"/>
            <a:r>
              <a:rPr lang="en-US" dirty="0"/>
              <a:t>Have not reviewed ACEN, ACPHA, COAPRT, CORE, CAEME, NASM or NCATE … yet</a:t>
            </a:r>
          </a:p>
          <a:p>
            <a:pPr marL="342900" indent="-342900"/>
            <a:r>
              <a:rPr lang="en-US" sz="2400" dirty="0"/>
              <a:t>Dovetail in Assessment activities to streamline and coordinate efforts</a:t>
            </a:r>
          </a:p>
          <a:p>
            <a:pPr marL="342900" indent="-342900"/>
            <a:r>
              <a:rPr lang="en-US" sz="2400" dirty="0"/>
              <a:t>Incorporate into Curriculum and Course Development</a:t>
            </a:r>
          </a:p>
          <a:p>
            <a:endParaRPr lang="en-US" sz="2400" dirty="0"/>
          </a:p>
          <a:p>
            <a:pPr marL="914400" lvl="1" indent="-457200">
              <a:buFont typeface="+mj-lt"/>
              <a:buAutoNum type="arabicPeriod"/>
            </a:pPr>
            <a:endParaRPr lang="en-US" dirty="0"/>
          </a:p>
        </p:txBody>
      </p:sp>
      <p:pic>
        <p:nvPicPr>
          <p:cNvPr id="5" name="Picture 4">
            <a:extLst>
              <a:ext uri="{FF2B5EF4-FFF2-40B4-BE49-F238E27FC236}">
                <a16:creationId xmlns:a16="http://schemas.microsoft.com/office/drawing/2014/main" id="{57ADF1D3-FF96-4000-8AC6-120245CB1E2D}"/>
              </a:ext>
            </a:extLst>
          </p:cNvPr>
          <p:cNvPicPr>
            <a:picLocks noChangeAspect="1"/>
          </p:cNvPicPr>
          <p:nvPr/>
        </p:nvPicPr>
        <p:blipFill rotWithShape="1">
          <a:blip r:embed="rId2">
            <a:extLst>
              <a:ext uri="{28A0092B-C50C-407E-A947-70E740481C1C}">
                <a14:useLocalDpi xmlns:a14="http://schemas.microsoft.com/office/drawing/2010/main" val="0"/>
              </a:ext>
            </a:extLst>
          </a:blip>
          <a:srcRect l="14811" t="264" r="17561" b="12376"/>
          <a:stretch/>
        </p:blipFill>
        <p:spPr>
          <a:xfrm>
            <a:off x="9893626" y="3815564"/>
            <a:ext cx="1932495" cy="2496336"/>
          </a:xfrm>
          <a:prstGeom prst="rect">
            <a:avLst/>
          </a:prstGeom>
        </p:spPr>
      </p:pic>
    </p:spTree>
    <p:extLst>
      <p:ext uri="{BB962C8B-B14F-4D97-AF65-F5344CB8AC3E}">
        <p14:creationId xmlns:p14="http://schemas.microsoft.com/office/powerpoint/2010/main" val="2383178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DF5C1CA3-E71F-45E3-B482-1C5E644CC301}"/>
              </a:ext>
            </a:extLst>
          </p:cNvPr>
          <p:cNvSpPr/>
          <p:nvPr/>
        </p:nvSpPr>
        <p:spPr>
          <a:xfrm>
            <a:off x="397562" y="3665587"/>
            <a:ext cx="5489673" cy="8196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Criteria 2E: </a:t>
            </a:r>
            <a:r>
              <a:rPr lang="en-US" dirty="0">
                <a:solidFill>
                  <a:schemeClr val="tx1"/>
                </a:solidFill>
              </a:rPr>
              <a:t>The institution’s policies and procedures call for responsible acquisition, discovery and application of knowledge by its faculty, students and staff. </a:t>
            </a:r>
          </a:p>
        </p:txBody>
      </p:sp>
      <p:sp>
        <p:nvSpPr>
          <p:cNvPr id="27" name="Rectangle 26">
            <a:extLst>
              <a:ext uri="{FF2B5EF4-FFF2-40B4-BE49-F238E27FC236}">
                <a16:creationId xmlns:a16="http://schemas.microsoft.com/office/drawing/2014/main" id="{2A8F7068-1BF8-4DFD-9F35-C9DEB7379108}"/>
              </a:ext>
            </a:extLst>
          </p:cNvPr>
          <p:cNvSpPr/>
          <p:nvPr/>
        </p:nvSpPr>
        <p:spPr>
          <a:xfrm>
            <a:off x="1084917" y="4620842"/>
            <a:ext cx="4799780" cy="755629"/>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dirty="0">
                <a:solidFill>
                  <a:schemeClr val="tx1"/>
                </a:solidFill>
              </a:rPr>
              <a:t>1. The institution provides effective oversight and support services to ensure the integrity of research and scholarly practice conducted by its faculty, staff, and students.</a:t>
            </a:r>
          </a:p>
        </p:txBody>
      </p:sp>
      <p:sp>
        <p:nvSpPr>
          <p:cNvPr id="28" name="Rectangle 27">
            <a:extLst>
              <a:ext uri="{FF2B5EF4-FFF2-40B4-BE49-F238E27FC236}">
                <a16:creationId xmlns:a16="http://schemas.microsoft.com/office/drawing/2014/main" id="{3CD4B1CE-3568-41DA-8BCE-08DAFF93DBD0}"/>
              </a:ext>
            </a:extLst>
          </p:cNvPr>
          <p:cNvSpPr/>
          <p:nvPr/>
        </p:nvSpPr>
        <p:spPr>
          <a:xfrm>
            <a:off x="1084918" y="5883625"/>
            <a:ext cx="4799778" cy="531841"/>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3. The institution has and enforces policies on academic honesty and integrity.</a:t>
            </a:r>
          </a:p>
        </p:txBody>
      </p:sp>
      <p:sp>
        <p:nvSpPr>
          <p:cNvPr id="29" name="Rectangle 28">
            <a:extLst>
              <a:ext uri="{FF2B5EF4-FFF2-40B4-BE49-F238E27FC236}">
                <a16:creationId xmlns:a16="http://schemas.microsoft.com/office/drawing/2014/main" id="{67B34424-7C89-4F1B-A656-D5CE3FEBEFC3}"/>
              </a:ext>
            </a:extLst>
          </p:cNvPr>
          <p:cNvSpPr/>
          <p:nvPr/>
        </p:nvSpPr>
        <p:spPr>
          <a:xfrm>
            <a:off x="1084916" y="5349394"/>
            <a:ext cx="4799780" cy="531840"/>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2. Students are offered guidance in the ethical use of information resources.</a:t>
            </a:r>
            <a:endParaRPr lang="en-US" dirty="0">
              <a:solidFill>
                <a:schemeClr val="tx1"/>
              </a:solidFill>
            </a:endParaRPr>
          </a:p>
        </p:txBody>
      </p:sp>
      <p:sp>
        <p:nvSpPr>
          <p:cNvPr id="31" name="Rectangle 30">
            <a:extLst>
              <a:ext uri="{FF2B5EF4-FFF2-40B4-BE49-F238E27FC236}">
                <a16:creationId xmlns:a16="http://schemas.microsoft.com/office/drawing/2014/main" id="{03CBFD8C-75D9-43BD-8B29-CA59E8D6B200}"/>
              </a:ext>
            </a:extLst>
          </p:cNvPr>
          <p:cNvSpPr/>
          <p:nvPr/>
        </p:nvSpPr>
        <p:spPr>
          <a:xfrm>
            <a:off x="6307304" y="265110"/>
            <a:ext cx="5489673" cy="63444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Criteria 3A: </a:t>
            </a:r>
            <a:r>
              <a:rPr lang="en-US" dirty="0">
                <a:solidFill>
                  <a:schemeClr val="tx1"/>
                </a:solidFill>
              </a:rPr>
              <a:t>The institution’s degree programs are appropriate to higher education.</a:t>
            </a:r>
          </a:p>
        </p:txBody>
      </p:sp>
      <p:sp>
        <p:nvSpPr>
          <p:cNvPr id="32" name="Rectangle 31">
            <a:extLst>
              <a:ext uri="{FF2B5EF4-FFF2-40B4-BE49-F238E27FC236}">
                <a16:creationId xmlns:a16="http://schemas.microsoft.com/office/drawing/2014/main" id="{80822753-F028-4969-9A1F-96C910BCA0A0}"/>
              </a:ext>
            </a:extLst>
          </p:cNvPr>
          <p:cNvSpPr/>
          <p:nvPr/>
        </p:nvSpPr>
        <p:spPr>
          <a:xfrm>
            <a:off x="6307305" y="1045241"/>
            <a:ext cx="4799780" cy="755629"/>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dirty="0">
                <a:solidFill>
                  <a:schemeClr val="tx1"/>
                </a:solidFill>
              </a:rPr>
              <a:t>1.Courses and programs are current and require levels of performance by students appropriate to the degree or certificate awarded.</a:t>
            </a:r>
          </a:p>
        </p:txBody>
      </p:sp>
      <p:sp>
        <p:nvSpPr>
          <p:cNvPr id="33" name="Rectangle 32">
            <a:extLst>
              <a:ext uri="{FF2B5EF4-FFF2-40B4-BE49-F238E27FC236}">
                <a16:creationId xmlns:a16="http://schemas.microsoft.com/office/drawing/2014/main" id="{FDDB46F6-D881-4740-869F-80F14AF6F47F}"/>
              </a:ext>
            </a:extLst>
          </p:cNvPr>
          <p:cNvSpPr/>
          <p:nvPr/>
        </p:nvSpPr>
        <p:spPr>
          <a:xfrm>
            <a:off x="6307306" y="2519044"/>
            <a:ext cx="4799778" cy="1146543"/>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3.The institution’s program quality and learning goals are consistent across all modes of delivery and all locations (on the main campus, at additional locations, by distance delivery, as dual credit, through contractual or consortia arrangements, or any other modality)</a:t>
            </a:r>
          </a:p>
        </p:txBody>
      </p:sp>
      <p:sp>
        <p:nvSpPr>
          <p:cNvPr id="34" name="Rectangle 33">
            <a:extLst>
              <a:ext uri="{FF2B5EF4-FFF2-40B4-BE49-F238E27FC236}">
                <a16:creationId xmlns:a16="http://schemas.microsoft.com/office/drawing/2014/main" id="{30668D0C-1B15-4291-8E28-CA1D64B12C9C}"/>
              </a:ext>
            </a:extLst>
          </p:cNvPr>
          <p:cNvSpPr/>
          <p:nvPr/>
        </p:nvSpPr>
        <p:spPr>
          <a:xfrm>
            <a:off x="6307304" y="1773792"/>
            <a:ext cx="4799780" cy="756929"/>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2.The institution articulates and differentiates learning goals for its undergraduate, graduate, post-baccalaureate, post-grad, and certificate programs</a:t>
            </a:r>
            <a:endParaRPr lang="en-US" dirty="0">
              <a:solidFill>
                <a:schemeClr val="tx1"/>
              </a:solidFill>
            </a:endParaRPr>
          </a:p>
        </p:txBody>
      </p:sp>
      <p:pic>
        <p:nvPicPr>
          <p:cNvPr id="35" name="Picture 34">
            <a:extLst>
              <a:ext uri="{FF2B5EF4-FFF2-40B4-BE49-F238E27FC236}">
                <a16:creationId xmlns:a16="http://schemas.microsoft.com/office/drawing/2014/main" id="{ECB00F4B-D26D-4517-9F4C-28847078E1EB}"/>
              </a:ext>
            </a:extLst>
          </p:cNvPr>
          <p:cNvPicPr>
            <a:picLocks noChangeAspect="1"/>
          </p:cNvPicPr>
          <p:nvPr/>
        </p:nvPicPr>
        <p:blipFill rotWithShape="1">
          <a:blip r:embed="rId2"/>
          <a:srcRect t="8481" b="17514"/>
          <a:stretch/>
        </p:blipFill>
        <p:spPr>
          <a:xfrm>
            <a:off x="196963" y="1114036"/>
            <a:ext cx="3420183" cy="1687434"/>
          </a:xfrm>
          <a:prstGeom prst="rect">
            <a:avLst/>
          </a:prstGeom>
        </p:spPr>
      </p:pic>
      <p:pic>
        <p:nvPicPr>
          <p:cNvPr id="20" name="Graphic 19" descr="Line Arrow: Clockwise curve">
            <a:extLst>
              <a:ext uri="{FF2B5EF4-FFF2-40B4-BE49-F238E27FC236}">
                <a16:creationId xmlns:a16="http://schemas.microsoft.com/office/drawing/2014/main" id="{D0CDDC28-F675-456F-9B5F-A61A81F08E5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11127272" y="735572"/>
            <a:ext cx="756928" cy="756928"/>
          </a:xfrm>
          <a:prstGeom prst="rect">
            <a:avLst/>
          </a:prstGeom>
        </p:spPr>
      </p:pic>
      <p:pic>
        <p:nvPicPr>
          <p:cNvPr id="21" name="Graphic 20" descr="Line Arrow: Clockwise curve">
            <a:extLst>
              <a:ext uri="{FF2B5EF4-FFF2-40B4-BE49-F238E27FC236}">
                <a16:creationId xmlns:a16="http://schemas.microsoft.com/office/drawing/2014/main" id="{5D232287-D5F6-4D6F-9564-A65CC265E52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11136822" y="1492499"/>
            <a:ext cx="756928" cy="756928"/>
          </a:xfrm>
          <a:prstGeom prst="rect">
            <a:avLst/>
          </a:prstGeom>
        </p:spPr>
      </p:pic>
      <p:cxnSp>
        <p:nvCxnSpPr>
          <p:cNvPr id="22" name="Straight Connector 21">
            <a:extLst>
              <a:ext uri="{FF2B5EF4-FFF2-40B4-BE49-F238E27FC236}">
                <a16:creationId xmlns:a16="http://schemas.microsoft.com/office/drawing/2014/main" id="{4A6A11E3-2BAA-4154-8EF9-02D488127EC7}"/>
              </a:ext>
            </a:extLst>
          </p:cNvPr>
          <p:cNvCxnSpPr>
            <a:cxnSpLocks/>
          </p:cNvCxnSpPr>
          <p:nvPr/>
        </p:nvCxnSpPr>
        <p:spPr>
          <a:xfrm>
            <a:off x="11786175" y="899931"/>
            <a:ext cx="5401" cy="161911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23" name="Graphic 22" descr="Line Arrow: Clockwise curve">
            <a:extLst>
              <a:ext uri="{FF2B5EF4-FFF2-40B4-BE49-F238E27FC236}">
                <a16:creationId xmlns:a16="http://schemas.microsoft.com/office/drawing/2014/main" id="{2A8AE647-9163-4FD7-9F7D-CD56080356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flipH="1">
            <a:off x="353671" y="4342397"/>
            <a:ext cx="756928" cy="756928"/>
          </a:xfrm>
          <a:prstGeom prst="rect">
            <a:avLst/>
          </a:prstGeom>
        </p:spPr>
      </p:pic>
      <p:pic>
        <p:nvPicPr>
          <p:cNvPr id="24" name="Graphic 23" descr="Line Arrow: Clockwise curve">
            <a:extLst>
              <a:ext uri="{FF2B5EF4-FFF2-40B4-BE49-F238E27FC236}">
                <a16:creationId xmlns:a16="http://schemas.microsoft.com/office/drawing/2014/main" id="{80858267-25C1-41CF-A8B6-9F0BBAAD760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flipH="1">
            <a:off x="309861" y="5673428"/>
            <a:ext cx="756928" cy="756928"/>
          </a:xfrm>
          <a:prstGeom prst="rect">
            <a:avLst/>
          </a:prstGeom>
        </p:spPr>
      </p:pic>
      <p:cxnSp>
        <p:nvCxnSpPr>
          <p:cNvPr id="25" name="Straight Connector 24">
            <a:extLst>
              <a:ext uri="{FF2B5EF4-FFF2-40B4-BE49-F238E27FC236}">
                <a16:creationId xmlns:a16="http://schemas.microsoft.com/office/drawing/2014/main" id="{5118842E-5D43-44EB-8D3E-C8E1536A3563}"/>
              </a:ext>
            </a:extLst>
          </p:cNvPr>
          <p:cNvCxnSpPr>
            <a:cxnSpLocks/>
          </p:cNvCxnSpPr>
          <p:nvPr/>
        </p:nvCxnSpPr>
        <p:spPr>
          <a:xfrm flipH="1">
            <a:off x="392161" y="4475021"/>
            <a:ext cx="22251" cy="1367173"/>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0" name="Graphic 29" descr="Line Arrow: Clockwise curve">
            <a:extLst>
              <a:ext uri="{FF2B5EF4-FFF2-40B4-BE49-F238E27FC236}">
                <a16:creationId xmlns:a16="http://schemas.microsoft.com/office/drawing/2014/main" id="{3EAACA9D-BD1A-4F58-BA1D-BA868A72E2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11136822" y="2325800"/>
            <a:ext cx="756928" cy="756928"/>
          </a:xfrm>
          <a:prstGeom prst="rect">
            <a:avLst/>
          </a:prstGeom>
        </p:spPr>
      </p:pic>
      <p:pic>
        <p:nvPicPr>
          <p:cNvPr id="36" name="Graphic 35" descr="Line Arrow: Clockwise curve">
            <a:extLst>
              <a:ext uri="{FF2B5EF4-FFF2-40B4-BE49-F238E27FC236}">
                <a16:creationId xmlns:a16="http://schemas.microsoft.com/office/drawing/2014/main" id="{470FFF61-A344-4DFA-AB00-1823434D14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flipH="1">
            <a:off x="323933" y="5075679"/>
            <a:ext cx="756928" cy="756928"/>
          </a:xfrm>
          <a:prstGeom prst="rect">
            <a:avLst/>
          </a:prstGeom>
        </p:spPr>
      </p:pic>
      <p:sp>
        <p:nvSpPr>
          <p:cNvPr id="44" name="Rectangle 43">
            <a:extLst>
              <a:ext uri="{FF2B5EF4-FFF2-40B4-BE49-F238E27FC236}">
                <a16:creationId xmlns:a16="http://schemas.microsoft.com/office/drawing/2014/main" id="{1CC357F5-8371-4C32-81D2-3DF5850C0445}"/>
              </a:ext>
            </a:extLst>
          </p:cNvPr>
          <p:cNvSpPr/>
          <p:nvPr/>
        </p:nvSpPr>
        <p:spPr>
          <a:xfrm>
            <a:off x="6296502" y="3925394"/>
            <a:ext cx="5489673" cy="120263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Criteria 3B: I</a:t>
            </a:r>
            <a:r>
              <a:rPr lang="en-US" dirty="0">
                <a:solidFill>
                  <a:schemeClr val="tx1"/>
                </a:solidFill>
              </a:rPr>
              <a:t>nstitution demonstrates that the exercise of intellectual inquiry and the acquisition, application, and integration of broad learning and skills are integral to its educational programs.</a:t>
            </a:r>
          </a:p>
        </p:txBody>
      </p:sp>
      <p:sp>
        <p:nvSpPr>
          <p:cNvPr id="45" name="Rectangle 44">
            <a:extLst>
              <a:ext uri="{FF2B5EF4-FFF2-40B4-BE49-F238E27FC236}">
                <a16:creationId xmlns:a16="http://schemas.microsoft.com/office/drawing/2014/main" id="{10D75AC5-208C-43AC-B064-CE6FBEBCC4FF}"/>
              </a:ext>
            </a:extLst>
          </p:cNvPr>
          <p:cNvSpPr/>
          <p:nvPr/>
        </p:nvSpPr>
        <p:spPr>
          <a:xfrm>
            <a:off x="6296502" y="5255432"/>
            <a:ext cx="4799780" cy="1160034"/>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dirty="0">
                <a:solidFill>
                  <a:schemeClr val="tx1"/>
                </a:solidFill>
              </a:rPr>
              <a:t>2. …articulates purposes/content/intended learning outcomes of its undergrad general education requirements. … imparts broad knowledge &amp; intellectual concepts to students &amp; develops skills/attitudes institution believes every college-educated person should possess.</a:t>
            </a:r>
          </a:p>
        </p:txBody>
      </p:sp>
      <p:pic>
        <p:nvPicPr>
          <p:cNvPr id="47" name="Graphic 46" descr="Line Arrow: Clockwise curve">
            <a:extLst>
              <a:ext uri="{FF2B5EF4-FFF2-40B4-BE49-F238E27FC236}">
                <a16:creationId xmlns:a16="http://schemas.microsoft.com/office/drawing/2014/main" id="{5B0D1E44-B89D-47D0-AB35-081AFEE00D9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11114409" y="4973487"/>
            <a:ext cx="756928" cy="756928"/>
          </a:xfrm>
          <a:prstGeom prst="rect">
            <a:avLst/>
          </a:prstGeom>
        </p:spPr>
      </p:pic>
      <p:sp>
        <p:nvSpPr>
          <p:cNvPr id="48" name="Title 1">
            <a:extLst>
              <a:ext uri="{FF2B5EF4-FFF2-40B4-BE49-F238E27FC236}">
                <a16:creationId xmlns:a16="http://schemas.microsoft.com/office/drawing/2014/main" id="{3EF0B1B2-735E-4F2D-ADA5-FFA8D84D72ED}"/>
              </a:ext>
            </a:extLst>
          </p:cNvPr>
          <p:cNvSpPr>
            <a:spLocks noGrp="1"/>
          </p:cNvSpPr>
          <p:nvPr>
            <p:ph type="title"/>
          </p:nvPr>
        </p:nvSpPr>
        <p:spPr>
          <a:xfrm>
            <a:off x="209948" y="268568"/>
            <a:ext cx="6024602" cy="747238"/>
          </a:xfrm>
          <a:solidFill>
            <a:schemeClr val="bg1"/>
          </a:solidFill>
        </p:spPr>
        <p:txBody>
          <a:bodyPr>
            <a:normAutofit/>
          </a:bodyPr>
          <a:lstStyle/>
          <a:p>
            <a:r>
              <a:rPr lang="en-US" dirty="0"/>
              <a:t>QM &amp; HLC Accreditation</a:t>
            </a:r>
          </a:p>
        </p:txBody>
      </p:sp>
    </p:spTree>
    <p:extLst>
      <p:ext uri="{BB962C8B-B14F-4D97-AF65-F5344CB8AC3E}">
        <p14:creationId xmlns:p14="http://schemas.microsoft.com/office/powerpoint/2010/main" val="564753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E87DB008-056E-415C-9B8F-11C5AE7B1446}"/>
              </a:ext>
            </a:extLst>
          </p:cNvPr>
          <p:cNvSpPr/>
          <p:nvPr/>
        </p:nvSpPr>
        <p:spPr>
          <a:xfrm>
            <a:off x="372507" y="3840917"/>
            <a:ext cx="5489672" cy="6635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Criteria 3D:  I</a:t>
            </a:r>
            <a:r>
              <a:rPr lang="en-US" dirty="0">
                <a:solidFill>
                  <a:schemeClr val="tx1"/>
                </a:solidFill>
              </a:rPr>
              <a:t>nstitution provides support for student learning &amp; effective teaching. </a:t>
            </a:r>
          </a:p>
        </p:txBody>
      </p:sp>
      <p:sp>
        <p:nvSpPr>
          <p:cNvPr id="23" name="Rectangle 22">
            <a:extLst>
              <a:ext uri="{FF2B5EF4-FFF2-40B4-BE49-F238E27FC236}">
                <a16:creationId xmlns:a16="http://schemas.microsoft.com/office/drawing/2014/main" id="{EAA2F8DF-7529-4541-A82B-E637291C21C8}"/>
              </a:ext>
            </a:extLst>
          </p:cNvPr>
          <p:cNvSpPr/>
          <p:nvPr/>
        </p:nvSpPr>
        <p:spPr>
          <a:xfrm>
            <a:off x="6327373" y="1841171"/>
            <a:ext cx="5489672" cy="10701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Criteria 4B:  I</a:t>
            </a:r>
            <a:r>
              <a:rPr lang="en-US" dirty="0">
                <a:solidFill>
                  <a:schemeClr val="tx1"/>
                </a:solidFill>
              </a:rPr>
              <a:t>nstitution demonstrates a commitment to educational achievement &amp; improvement through ongoing assessment of student learning. </a:t>
            </a:r>
          </a:p>
        </p:txBody>
      </p:sp>
      <p:sp>
        <p:nvSpPr>
          <p:cNvPr id="16" name="Rectangle 15">
            <a:extLst>
              <a:ext uri="{FF2B5EF4-FFF2-40B4-BE49-F238E27FC236}">
                <a16:creationId xmlns:a16="http://schemas.microsoft.com/office/drawing/2014/main" id="{F807DC52-968C-4937-B7C9-7CD3857663C0}"/>
              </a:ext>
            </a:extLst>
          </p:cNvPr>
          <p:cNvSpPr/>
          <p:nvPr/>
        </p:nvSpPr>
        <p:spPr>
          <a:xfrm>
            <a:off x="6331468" y="3772212"/>
            <a:ext cx="4799780" cy="584523"/>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2. …assesses achievement of the learning outcomes that it claims for its curricular … programs. </a:t>
            </a:r>
          </a:p>
        </p:txBody>
      </p:sp>
      <p:sp>
        <p:nvSpPr>
          <p:cNvPr id="20" name="Rectangle 19">
            <a:extLst>
              <a:ext uri="{FF2B5EF4-FFF2-40B4-BE49-F238E27FC236}">
                <a16:creationId xmlns:a16="http://schemas.microsoft.com/office/drawing/2014/main" id="{E93983F6-40CD-4B0B-A942-AC9C542A6B97}"/>
              </a:ext>
            </a:extLst>
          </p:cNvPr>
          <p:cNvSpPr/>
          <p:nvPr/>
        </p:nvSpPr>
        <p:spPr>
          <a:xfrm>
            <a:off x="6331468" y="3015283"/>
            <a:ext cx="4799780" cy="756929"/>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1. …has clearly stated goals for student learning &amp; effective processes for assessment student learning &amp; achievement of learning goals. </a:t>
            </a:r>
          </a:p>
        </p:txBody>
      </p:sp>
      <p:sp>
        <p:nvSpPr>
          <p:cNvPr id="26" name="Rectangle 25">
            <a:extLst>
              <a:ext uri="{FF2B5EF4-FFF2-40B4-BE49-F238E27FC236}">
                <a16:creationId xmlns:a16="http://schemas.microsoft.com/office/drawing/2014/main" id="{1E188DA4-A2BD-49CE-9CB2-30188BDBCDDF}"/>
              </a:ext>
            </a:extLst>
          </p:cNvPr>
          <p:cNvSpPr/>
          <p:nvPr/>
        </p:nvSpPr>
        <p:spPr>
          <a:xfrm>
            <a:off x="1068930" y="4599722"/>
            <a:ext cx="4799780" cy="533400"/>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5. …provides to students guidance in the effective use of research and information resources.</a:t>
            </a:r>
          </a:p>
        </p:txBody>
      </p:sp>
      <p:pic>
        <p:nvPicPr>
          <p:cNvPr id="3" name="Picture 2">
            <a:extLst>
              <a:ext uri="{FF2B5EF4-FFF2-40B4-BE49-F238E27FC236}">
                <a16:creationId xmlns:a16="http://schemas.microsoft.com/office/drawing/2014/main" id="{95FAB80E-15CA-4764-BB62-0DB21CE3B538}"/>
              </a:ext>
            </a:extLst>
          </p:cNvPr>
          <p:cNvPicPr>
            <a:picLocks noChangeAspect="1"/>
          </p:cNvPicPr>
          <p:nvPr/>
        </p:nvPicPr>
        <p:blipFill rotWithShape="1">
          <a:blip r:embed="rId2"/>
          <a:srcRect t="8481" b="17514"/>
          <a:stretch/>
        </p:blipFill>
        <p:spPr>
          <a:xfrm>
            <a:off x="9033013" y="172151"/>
            <a:ext cx="2729020" cy="1346431"/>
          </a:xfrm>
          <a:prstGeom prst="rect">
            <a:avLst/>
          </a:prstGeom>
        </p:spPr>
      </p:pic>
      <p:sp>
        <p:nvSpPr>
          <p:cNvPr id="14" name="Rectangle 13">
            <a:extLst>
              <a:ext uri="{FF2B5EF4-FFF2-40B4-BE49-F238E27FC236}">
                <a16:creationId xmlns:a16="http://schemas.microsoft.com/office/drawing/2014/main" id="{1EFEBCFC-376A-4145-BBC5-9A9291506AA5}"/>
              </a:ext>
            </a:extLst>
          </p:cNvPr>
          <p:cNvSpPr/>
          <p:nvPr/>
        </p:nvSpPr>
        <p:spPr>
          <a:xfrm>
            <a:off x="383135" y="1842673"/>
            <a:ext cx="5489673" cy="75692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Criteria 3C:</a:t>
            </a:r>
            <a:r>
              <a:rPr lang="en-US" dirty="0">
                <a:solidFill>
                  <a:schemeClr val="tx1"/>
                </a:solidFill>
              </a:rPr>
              <a:t> Institution has the faculty/staff needed for effective, high-quality programs &amp; student services.</a:t>
            </a:r>
          </a:p>
        </p:txBody>
      </p:sp>
      <p:sp>
        <p:nvSpPr>
          <p:cNvPr id="18" name="Rectangle 17">
            <a:extLst>
              <a:ext uri="{FF2B5EF4-FFF2-40B4-BE49-F238E27FC236}">
                <a16:creationId xmlns:a16="http://schemas.microsoft.com/office/drawing/2014/main" id="{EA9693F8-0F12-4F7F-9F1B-B2381A594B14}"/>
              </a:ext>
            </a:extLst>
          </p:cNvPr>
          <p:cNvSpPr/>
          <p:nvPr/>
        </p:nvSpPr>
        <p:spPr>
          <a:xfrm>
            <a:off x="1064849" y="2709964"/>
            <a:ext cx="4799780" cy="756929"/>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4. …has processes and resources for assuring that instructors are current in their disciplines and adept in their teaching roles; it supports their professional development.</a:t>
            </a:r>
            <a:endParaRPr lang="en-US" dirty="0">
              <a:solidFill>
                <a:schemeClr val="tx1"/>
              </a:solidFill>
            </a:endParaRPr>
          </a:p>
        </p:txBody>
      </p:sp>
      <p:pic>
        <p:nvPicPr>
          <p:cNvPr id="9" name="Graphic 8" descr="Line Arrow: Clockwise curve">
            <a:extLst>
              <a:ext uri="{FF2B5EF4-FFF2-40B4-BE49-F238E27FC236}">
                <a16:creationId xmlns:a16="http://schemas.microsoft.com/office/drawing/2014/main" id="{87B1271B-3832-46E8-8FA4-B9437C7A3B5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flipH="1">
            <a:off x="312002" y="2466978"/>
            <a:ext cx="756928" cy="756928"/>
          </a:xfrm>
          <a:prstGeom prst="rect">
            <a:avLst/>
          </a:prstGeom>
        </p:spPr>
      </p:pic>
      <p:pic>
        <p:nvPicPr>
          <p:cNvPr id="25" name="Graphic 24" descr="Line Arrow: Clockwise curve">
            <a:extLst>
              <a:ext uri="{FF2B5EF4-FFF2-40B4-BE49-F238E27FC236}">
                <a16:creationId xmlns:a16="http://schemas.microsoft.com/office/drawing/2014/main" id="{8D8FE37C-DE1A-4CA6-A260-AEC31AD257A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11121675" y="4919410"/>
            <a:ext cx="756928" cy="756928"/>
          </a:xfrm>
          <a:prstGeom prst="rect">
            <a:avLst/>
          </a:prstGeom>
        </p:spPr>
      </p:pic>
      <p:pic>
        <p:nvPicPr>
          <p:cNvPr id="29" name="Graphic 28" descr="Line Arrow: Clockwise curve">
            <a:extLst>
              <a:ext uri="{FF2B5EF4-FFF2-40B4-BE49-F238E27FC236}">
                <a16:creationId xmlns:a16="http://schemas.microsoft.com/office/drawing/2014/main" id="{D6FD5612-9EAC-4D15-9D0A-377FA83A80F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11144695" y="2747006"/>
            <a:ext cx="756928" cy="756928"/>
          </a:xfrm>
          <a:prstGeom prst="rect">
            <a:avLst/>
          </a:prstGeom>
        </p:spPr>
      </p:pic>
      <p:pic>
        <p:nvPicPr>
          <p:cNvPr id="30" name="Graphic 29" descr="Line Arrow: Clockwise curve">
            <a:extLst>
              <a:ext uri="{FF2B5EF4-FFF2-40B4-BE49-F238E27FC236}">
                <a16:creationId xmlns:a16="http://schemas.microsoft.com/office/drawing/2014/main" id="{D05E28CE-4634-4C2E-9C02-C16E8240ADB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11154245" y="3503933"/>
            <a:ext cx="756928" cy="756928"/>
          </a:xfrm>
          <a:prstGeom prst="rect">
            <a:avLst/>
          </a:prstGeom>
        </p:spPr>
      </p:pic>
      <p:cxnSp>
        <p:nvCxnSpPr>
          <p:cNvPr id="32" name="Straight Connector 31">
            <a:extLst>
              <a:ext uri="{FF2B5EF4-FFF2-40B4-BE49-F238E27FC236}">
                <a16:creationId xmlns:a16="http://schemas.microsoft.com/office/drawing/2014/main" id="{729CFDDA-CDF5-457B-860B-9E48B70908A5}"/>
              </a:ext>
            </a:extLst>
          </p:cNvPr>
          <p:cNvCxnSpPr/>
          <p:nvPr/>
        </p:nvCxnSpPr>
        <p:spPr>
          <a:xfrm>
            <a:off x="11803598" y="2911365"/>
            <a:ext cx="17545" cy="765395"/>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Title 1">
            <a:extLst>
              <a:ext uri="{FF2B5EF4-FFF2-40B4-BE49-F238E27FC236}">
                <a16:creationId xmlns:a16="http://schemas.microsoft.com/office/drawing/2014/main" id="{21D9F46B-CD80-471C-8454-91494095F5E6}"/>
              </a:ext>
            </a:extLst>
          </p:cNvPr>
          <p:cNvSpPr>
            <a:spLocks noGrp="1"/>
          </p:cNvSpPr>
          <p:nvPr>
            <p:ph type="title"/>
          </p:nvPr>
        </p:nvSpPr>
        <p:spPr>
          <a:xfrm>
            <a:off x="306866" y="408162"/>
            <a:ext cx="6024602" cy="747238"/>
          </a:xfrm>
          <a:solidFill>
            <a:schemeClr val="bg1"/>
          </a:solidFill>
        </p:spPr>
        <p:txBody>
          <a:bodyPr>
            <a:normAutofit/>
          </a:bodyPr>
          <a:lstStyle/>
          <a:p>
            <a:r>
              <a:rPr lang="en-US" dirty="0"/>
              <a:t>QM &amp; HLC Accreditation</a:t>
            </a:r>
          </a:p>
        </p:txBody>
      </p:sp>
      <p:sp>
        <p:nvSpPr>
          <p:cNvPr id="48" name="Rectangle 47">
            <a:extLst>
              <a:ext uri="{FF2B5EF4-FFF2-40B4-BE49-F238E27FC236}">
                <a16:creationId xmlns:a16="http://schemas.microsoft.com/office/drawing/2014/main" id="{B05C4313-18FE-4AE7-A960-571C7D93AE6C}"/>
              </a:ext>
            </a:extLst>
          </p:cNvPr>
          <p:cNvSpPr/>
          <p:nvPr/>
        </p:nvSpPr>
        <p:spPr>
          <a:xfrm>
            <a:off x="6323290" y="4679324"/>
            <a:ext cx="5489672" cy="369332"/>
          </a:xfrm>
          <a:prstGeom prst="rect">
            <a:avLst/>
          </a:prstGeom>
          <a:solidFill>
            <a:schemeClr val="bg1"/>
          </a:solidFill>
          <a:ln>
            <a:solidFill>
              <a:schemeClr val="accent5"/>
            </a:solidFill>
          </a:ln>
        </p:spPr>
        <p:txBody>
          <a:bodyPr wrap="square">
            <a:spAutoFit/>
          </a:bodyPr>
          <a:lstStyle/>
          <a:p>
            <a:r>
              <a:rPr lang="en-US" b="1" dirty="0"/>
              <a:t>ASSUMED PRACTICES:  C. TEACHING &amp; LEARNING</a:t>
            </a:r>
          </a:p>
        </p:txBody>
      </p:sp>
      <p:sp>
        <p:nvSpPr>
          <p:cNvPr id="49" name="Rectangle 48">
            <a:extLst>
              <a:ext uri="{FF2B5EF4-FFF2-40B4-BE49-F238E27FC236}">
                <a16:creationId xmlns:a16="http://schemas.microsoft.com/office/drawing/2014/main" id="{27CBCD98-0037-451A-AECA-8A4F2046893F}"/>
              </a:ext>
            </a:extLst>
          </p:cNvPr>
          <p:cNvSpPr/>
          <p:nvPr/>
        </p:nvSpPr>
        <p:spPr>
          <a:xfrm>
            <a:off x="6323290" y="5133122"/>
            <a:ext cx="4799780" cy="584523"/>
          </a:xfrm>
          <a:prstGeom prst="rect">
            <a:avLst/>
          </a:prstGeom>
          <a:solidFill>
            <a:srgbClr val="FFFF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5. Instructors communicate course requirements to students in writing and in a timely manner.</a:t>
            </a:r>
          </a:p>
        </p:txBody>
      </p:sp>
      <p:pic>
        <p:nvPicPr>
          <p:cNvPr id="50" name="Graphic 49" descr="Line Arrow: Clockwise curve">
            <a:extLst>
              <a:ext uri="{FF2B5EF4-FFF2-40B4-BE49-F238E27FC236}">
                <a16:creationId xmlns:a16="http://schemas.microsoft.com/office/drawing/2014/main" id="{09C0B739-C8FB-4B93-A32C-361010ABB9D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flipH="1">
            <a:off x="306866" y="4356735"/>
            <a:ext cx="756928" cy="756928"/>
          </a:xfrm>
          <a:prstGeom prst="rect">
            <a:avLst/>
          </a:prstGeom>
        </p:spPr>
      </p:pic>
    </p:spTree>
    <p:extLst>
      <p:ext uri="{BB962C8B-B14F-4D97-AF65-F5344CB8AC3E}">
        <p14:creationId xmlns:p14="http://schemas.microsoft.com/office/powerpoint/2010/main" val="1058548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314FCCF-C505-49F7-85EC-B41B70CA312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16200000" flipH="1">
            <a:off x="2703280" y="-2705102"/>
            <a:ext cx="6785442" cy="12192001"/>
          </a:xfrm>
          <a:prstGeom prst="rect">
            <a:avLst/>
          </a:prstGeom>
        </p:spPr>
      </p:pic>
      <p:sp>
        <p:nvSpPr>
          <p:cNvPr id="2" name="Title 1">
            <a:extLst>
              <a:ext uri="{FF2B5EF4-FFF2-40B4-BE49-F238E27FC236}">
                <a16:creationId xmlns:a16="http://schemas.microsoft.com/office/drawing/2014/main" id="{A28A286C-A78E-436D-9B22-84E1606578F8}"/>
              </a:ext>
            </a:extLst>
          </p:cNvPr>
          <p:cNvSpPr>
            <a:spLocks noGrp="1"/>
          </p:cNvSpPr>
          <p:nvPr>
            <p:ph type="title"/>
          </p:nvPr>
        </p:nvSpPr>
        <p:spPr>
          <a:xfrm>
            <a:off x="192348" y="4513397"/>
            <a:ext cx="4128655" cy="1931158"/>
          </a:xfrm>
          <a:noFill/>
        </p:spPr>
        <p:txBody>
          <a:bodyPr>
            <a:normAutofit/>
          </a:bodyPr>
          <a:lstStyle/>
          <a:p>
            <a:pPr algn="ctr"/>
            <a:r>
              <a:rPr lang="en-US" dirty="0"/>
              <a:t>Quality Matters </a:t>
            </a:r>
            <a:br>
              <a:rPr lang="en-US" dirty="0"/>
            </a:br>
            <a:r>
              <a:rPr lang="en-US" dirty="0"/>
              <a:t>and</a:t>
            </a:r>
            <a:br>
              <a:rPr lang="en-US" dirty="0"/>
            </a:br>
            <a:r>
              <a:rPr lang="en-US" dirty="0"/>
              <a:t>AACSB Standards</a:t>
            </a:r>
          </a:p>
        </p:txBody>
      </p:sp>
      <p:sp>
        <p:nvSpPr>
          <p:cNvPr id="6" name="TextBox 5">
            <a:extLst>
              <a:ext uri="{FF2B5EF4-FFF2-40B4-BE49-F238E27FC236}">
                <a16:creationId xmlns:a16="http://schemas.microsoft.com/office/drawing/2014/main" id="{B0224390-5028-4268-BC8F-6A6C11461FB5}"/>
              </a:ext>
            </a:extLst>
          </p:cNvPr>
          <p:cNvSpPr txBox="1"/>
          <p:nvPr/>
        </p:nvSpPr>
        <p:spPr>
          <a:xfrm>
            <a:off x="295317" y="758791"/>
            <a:ext cx="3249637" cy="954107"/>
          </a:xfrm>
          <a:prstGeom prst="rect">
            <a:avLst/>
          </a:prstGeom>
          <a:solidFill>
            <a:srgbClr val="FFFFCC"/>
          </a:solidFill>
          <a:ln w="28575">
            <a:solidFill>
              <a:schemeClr val="accent5">
                <a:lumMod val="75000"/>
              </a:schemeClr>
            </a:solidFill>
          </a:ln>
        </p:spPr>
        <p:txBody>
          <a:bodyPr wrap="square" rtlCol="0">
            <a:spAutoFit/>
          </a:bodyPr>
          <a:lstStyle/>
          <a:p>
            <a:r>
              <a:rPr lang="en-US" sz="1400" dirty="0"/>
              <a:t>Standard 3: The financial model must support high-quality degree programs for all teaching and learning delivery modes. (2013 Standards/2017 update, pg. 24)</a:t>
            </a:r>
          </a:p>
        </p:txBody>
      </p:sp>
      <p:sp>
        <p:nvSpPr>
          <p:cNvPr id="7" name="TextBox 6">
            <a:extLst>
              <a:ext uri="{FF2B5EF4-FFF2-40B4-BE49-F238E27FC236}">
                <a16:creationId xmlns:a16="http://schemas.microsoft.com/office/drawing/2014/main" id="{B14489B6-4EE7-4CE8-A805-88488BD7F60E}"/>
              </a:ext>
            </a:extLst>
          </p:cNvPr>
          <p:cNvSpPr txBox="1"/>
          <p:nvPr/>
        </p:nvSpPr>
        <p:spPr>
          <a:xfrm>
            <a:off x="8641147" y="5112470"/>
            <a:ext cx="3249637" cy="1169551"/>
          </a:xfrm>
          <a:prstGeom prst="rect">
            <a:avLst/>
          </a:prstGeom>
          <a:solidFill>
            <a:srgbClr val="FFFFCC"/>
          </a:solidFill>
          <a:ln w="28575">
            <a:solidFill>
              <a:schemeClr val="accent5">
                <a:lumMod val="75000"/>
              </a:schemeClr>
            </a:solidFill>
          </a:ln>
        </p:spPr>
        <p:txBody>
          <a:bodyPr wrap="square" rtlCol="0">
            <a:spAutoFit/>
          </a:bodyPr>
          <a:lstStyle/>
          <a:p>
            <a:r>
              <a:rPr lang="en-US" sz="1400" dirty="0"/>
              <a:t>Standard 11: Expectations for student effort for the same degree credentials are equivalent in terms of depth and rigor, regardless of delivery mode or location. (2013 Standards/2017 update, pg. 37)</a:t>
            </a:r>
          </a:p>
        </p:txBody>
      </p:sp>
      <p:sp>
        <p:nvSpPr>
          <p:cNvPr id="8" name="TextBox 7">
            <a:extLst>
              <a:ext uri="{FF2B5EF4-FFF2-40B4-BE49-F238E27FC236}">
                <a16:creationId xmlns:a16="http://schemas.microsoft.com/office/drawing/2014/main" id="{3864E076-8B47-4083-B378-A30406ACCCD3}"/>
              </a:ext>
            </a:extLst>
          </p:cNvPr>
          <p:cNvSpPr txBox="1"/>
          <p:nvPr/>
        </p:nvSpPr>
        <p:spPr>
          <a:xfrm>
            <a:off x="854611" y="2698402"/>
            <a:ext cx="3249637" cy="1384995"/>
          </a:xfrm>
          <a:prstGeom prst="rect">
            <a:avLst/>
          </a:prstGeom>
          <a:solidFill>
            <a:srgbClr val="FFFFCC"/>
          </a:solidFill>
          <a:ln w="28575">
            <a:solidFill>
              <a:schemeClr val="accent5">
                <a:lumMod val="75000"/>
              </a:schemeClr>
            </a:solidFill>
          </a:ln>
        </p:spPr>
        <p:txBody>
          <a:bodyPr wrap="square" rtlCol="0">
            <a:spAutoFit/>
          </a:bodyPr>
          <a:lstStyle/>
          <a:p>
            <a:r>
              <a:rPr lang="en-US" sz="1400" dirty="0"/>
              <a:t>Standard 5:  Students in all programs, disciplines, locations, and delivery modes have the opportunity to receive instruction from appropriately qualified faculty. (2013 Standards/2017 update, pg. 28)</a:t>
            </a:r>
          </a:p>
        </p:txBody>
      </p:sp>
      <p:sp>
        <p:nvSpPr>
          <p:cNvPr id="12" name="TextBox 11">
            <a:extLst>
              <a:ext uri="{FF2B5EF4-FFF2-40B4-BE49-F238E27FC236}">
                <a16:creationId xmlns:a16="http://schemas.microsoft.com/office/drawing/2014/main" id="{9E8FA7B6-19ED-4AF5-935F-E64A089AC457}"/>
              </a:ext>
            </a:extLst>
          </p:cNvPr>
          <p:cNvSpPr txBox="1"/>
          <p:nvPr/>
        </p:nvSpPr>
        <p:spPr>
          <a:xfrm>
            <a:off x="4776222" y="2708097"/>
            <a:ext cx="3249637" cy="1815882"/>
          </a:xfrm>
          <a:prstGeom prst="rect">
            <a:avLst/>
          </a:prstGeom>
          <a:solidFill>
            <a:srgbClr val="FFFFCC"/>
          </a:solidFill>
          <a:ln w="28575">
            <a:solidFill>
              <a:schemeClr val="accent5">
                <a:lumMod val="75000"/>
              </a:schemeClr>
            </a:solidFill>
          </a:ln>
        </p:spPr>
        <p:txBody>
          <a:bodyPr wrap="square" rtlCol="0">
            <a:spAutoFit/>
          </a:bodyPr>
          <a:lstStyle/>
          <a:p>
            <a:r>
              <a:rPr lang="en-US" sz="1400" dirty="0"/>
              <a:t>Standard 10: Student-faculty interactions involve all types of faculty members… For any teaching/learning model employed, students have access to content experts (for instruction, dialogue, and feedback) in curricula and extracurricular situations for instruction. (2013 Standards/2017 update, pg. 36)</a:t>
            </a:r>
          </a:p>
        </p:txBody>
      </p:sp>
      <p:sp>
        <p:nvSpPr>
          <p:cNvPr id="13" name="TextBox 12">
            <a:extLst>
              <a:ext uri="{FF2B5EF4-FFF2-40B4-BE49-F238E27FC236}">
                <a16:creationId xmlns:a16="http://schemas.microsoft.com/office/drawing/2014/main" id="{1BC0DAF5-4A98-4B93-A936-3286F9456BE7}"/>
              </a:ext>
            </a:extLst>
          </p:cNvPr>
          <p:cNvSpPr txBox="1"/>
          <p:nvPr/>
        </p:nvSpPr>
        <p:spPr>
          <a:xfrm>
            <a:off x="4242227" y="758791"/>
            <a:ext cx="3249637" cy="1600438"/>
          </a:xfrm>
          <a:prstGeom prst="rect">
            <a:avLst/>
          </a:prstGeom>
          <a:solidFill>
            <a:srgbClr val="FFFFCC"/>
          </a:solidFill>
          <a:ln w="28575">
            <a:solidFill>
              <a:schemeClr val="accent5">
                <a:lumMod val="75000"/>
              </a:schemeClr>
            </a:solidFill>
          </a:ln>
        </p:spPr>
        <p:txBody>
          <a:bodyPr wrap="square" rtlCol="0">
            <a:spAutoFit/>
          </a:bodyPr>
          <a:lstStyle/>
          <a:p>
            <a:r>
              <a:rPr lang="en-US" sz="1400" dirty="0"/>
              <a:t>Learning and Teaching (Standards 8-12): Educational programs are structured to ensure consistent, high-quality education for the same degree programs regardless of difference and changes in technology and delivery modes. (2013 Standards/2017 update, pg. 32)</a:t>
            </a:r>
          </a:p>
        </p:txBody>
      </p:sp>
      <p:sp>
        <p:nvSpPr>
          <p:cNvPr id="14" name="TextBox 13">
            <a:extLst>
              <a:ext uri="{FF2B5EF4-FFF2-40B4-BE49-F238E27FC236}">
                <a16:creationId xmlns:a16="http://schemas.microsoft.com/office/drawing/2014/main" id="{D6541F61-C1A2-4FEA-B4D1-03F277329F55}"/>
              </a:ext>
            </a:extLst>
          </p:cNvPr>
          <p:cNvSpPr txBox="1"/>
          <p:nvPr/>
        </p:nvSpPr>
        <p:spPr>
          <a:xfrm>
            <a:off x="4776223" y="5124133"/>
            <a:ext cx="3249637" cy="1384995"/>
          </a:xfrm>
          <a:prstGeom prst="rect">
            <a:avLst/>
          </a:prstGeom>
          <a:solidFill>
            <a:srgbClr val="FFFFCC"/>
          </a:solidFill>
          <a:ln w="28575">
            <a:solidFill>
              <a:schemeClr val="accent5">
                <a:lumMod val="75000"/>
              </a:schemeClr>
            </a:solidFill>
          </a:ln>
        </p:spPr>
        <p:txBody>
          <a:bodyPr wrap="square" rtlCol="0">
            <a:spAutoFit/>
          </a:bodyPr>
          <a:lstStyle/>
          <a:p>
            <a:r>
              <a:rPr lang="en-US" sz="1400" dirty="0"/>
              <a:t>Standard 10: Curricula include opportunities for student-student and student-faculty interaction to facilitate learning across program types and delivery modes. (2013 Standards/2017 update, pg. 37)</a:t>
            </a:r>
          </a:p>
        </p:txBody>
      </p:sp>
      <p:sp>
        <p:nvSpPr>
          <p:cNvPr id="15" name="TextBox 14">
            <a:extLst>
              <a:ext uri="{FF2B5EF4-FFF2-40B4-BE49-F238E27FC236}">
                <a16:creationId xmlns:a16="http://schemas.microsoft.com/office/drawing/2014/main" id="{F4C7D05D-F5A5-47BC-A383-8B2FA739BDA4}"/>
              </a:ext>
            </a:extLst>
          </p:cNvPr>
          <p:cNvSpPr txBox="1"/>
          <p:nvPr/>
        </p:nvSpPr>
        <p:spPr>
          <a:xfrm>
            <a:off x="8641148" y="2071669"/>
            <a:ext cx="3249637" cy="2031325"/>
          </a:xfrm>
          <a:prstGeom prst="rect">
            <a:avLst/>
          </a:prstGeom>
          <a:solidFill>
            <a:srgbClr val="FFFFCC"/>
          </a:solidFill>
          <a:ln w="28575">
            <a:solidFill>
              <a:schemeClr val="accent5">
                <a:lumMod val="75000"/>
              </a:schemeClr>
            </a:solidFill>
          </a:ln>
        </p:spPr>
        <p:txBody>
          <a:bodyPr wrap="square" rtlCol="0">
            <a:spAutoFit/>
          </a:bodyPr>
          <a:lstStyle/>
          <a:p>
            <a:r>
              <a:rPr lang="en-US" sz="1400" dirty="0"/>
              <a:t>Standard 11: Teaching/Learning Models include traditional face-to-face classroom models, distance (online) models, blended models that employ face-to-face and distance (online) components, other forms of technologically enhanced instruction, or any other form of instructional methodology. (2013 Standards/2017 update, pg. 37)</a:t>
            </a:r>
          </a:p>
        </p:txBody>
      </p:sp>
      <p:pic>
        <p:nvPicPr>
          <p:cNvPr id="16" name="Picture 15">
            <a:extLst>
              <a:ext uri="{FF2B5EF4-FFF2-40B4-BE49-F238E27FC236}">
                <a16:creationId xmlns:a16="http://schemas.microsoft.com/office/drawing/2014/main" id="{4F27DC49-6BE8-4A21-9E16-AF03D3905DC8}"/>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8307240" y="218886"/>
            <a:ext cx="3583545" cy="1706450"/>
          </a:xfrm>
          <a:prstGeom prst="rect">
            <a:avLst/>
          </a:prstGeom>
        </p:spPr>
      </p:pic>
    </p:spTree>
    <p:extLst>
      <p:ext uri="{BB962C8B-B14F-4D97-AF65-F5344CB8AC3E}">
        <p14:creationId xmlns:p14="http://schemas.microsoft.com/office/powerpoint/2010/main" val="3549230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10E3CC4F-A291-4FC6-8A4F-D39EAB34C52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flipH="1" flipV="1">
            <a:off x="2675696" y="-2670187"/>
            <a:ext cx="6785442" cy="12192001"/>
          </a:xfrm>
          <a:prstGeom prst="rect">
            <a:avLst/>
          </a:prstGeom>
        </p:spPr>
      </p:pic>
      <p:sp>
        <p:nvSpPr>
          <p:cNvPr id="6" name="TextBox 5">
            <a:extLst>
              <a:ext uri="{FF2B5EF4-FFF2-40B4-BE49-F238E27FC236}">
                <a16:creationId xmlns:a16="http://schemas.microsoft.com/office/drawing/2014/main" id="{B0224390-5028-4268-BC8F-6A6C11461FB5}"/>
              </a:ext>
            </a:extLst>
          </p:cNvPr>
          <p:cNvSpPr txBox="1"/>
          <p:nvPr/>
        </p:nvSpPr>
        <p:spPr>
          <a:xfrm>
            <a:off x="4369892" y="3501743"/>
            <a:ext cx="3249637" cy="1600438"/>
          </a:xfrm>
          <a:prstGeom prst="rect">
            <a:avLst/>
          </a:prstGeom>
          <a:solidFill>
            <a:srgbClr val="FFFFCC"/>
          </a:solidFill>
          <a:ln w="28575">
            <a:solidFill>
              <a:schemeClr val="accent5">
                <a:lumMod val="75000"/>
              </a:schemeClr>
            </a:solidFill>
          </a:ln>
        </p:spPr>
        <p:txBody>
          <a:bodyPr wrap="square" rtlCol="0">
            <a:spAutoFit/>
          </a:bodyPr>
          <a:lstStyle/>
          <a:p>
            <a:r>
              <a:rPr lang="en-US" sz="1400" dirty="0"/>
              <a:t>5. Faculty: Implementing distance learning programs requires new technical and pedagogical skills.  The school must provide resources to expand and develop these skills in the faculty. (1999 Quality Issues in Distance Learning/2007 Revision, pg. 9)</a:t>
            </a:r>
          </a:p>
        </p:txBody>
      </p:sp>
      <p:sp>
        <p:nvSpPr>
          <p:cNvPr id="7" name="TextBox 6">
            <a:extLst>
              <a:ext uri="{FF2B5EF4-FFF2-40B4-BE49-F238E27FC236}">
                <a16:creationId xmlns:a16="http://schemas.microsoft.com/office/drawing/2014/main" id="{B14489B6-4EE7-4CE8-A805-88488BD7F60E}"/>
              </a:ext>
            </a:extLst>
          </p:cNvPr>
          <p:cNvSpPr txBox="1"/>
          <p:nvPr/>
        </p:nvSpPr>
        <p:spPr>
          <a:xfrm>
            <a:off x="4369893" y="751755"/>
            <a:ext cx="3249637" cy="2031325"/>
          </a:xfrm>
          <a:prstGeom prst="rect">
            <a:avLst/>
          </a:prstGeom>
          <a:solidFill>
            <a:srgbClr val="FFFFCC"/>
          </a:solidFill>
          <a:ln w="28575">
            <a:solidFill>
              <a:schemeClr val="accent5">
                <a:lumMod val="75000"/>
              </a:schemeClr>
            </a:solidFill>
          </a:ln>
        </p:spPr>
        <p:txBody>
          <a:bodyPr wrap="square" rtlCol="0">
            <a:spAutoFit/>
          </a:bodyPr>
          <a:lstStyle/>
          <a:p>
            <a:r>
              <a:rPr lang="en-US" sz="1400" dirty="0"/>
              <a:t>6. Curriculum and Learning Issues: The design of learning experiences will greatly influence the success of a distance learning program. ... Supplement content specialists with people who have specific expertise in learning design to create appropriate learning experiences.  (1999 Quality Issues in Distance Learning/2007 Revision, pg. 10)</a:t>
            </a:r>
          </a:p>
        </p:txBody>
      </p:sp>
      <p:sp>
        <p:nvSpPr>
          <p:cNvPr id="13" name="TextBox 12">
            <a:extLst>
              <a:ext uri="{FF2B5EF4-FFF2-40B4-BE49-F238E27FC236}">
                <a16:creationId xmlns:a16="http://schemas.microsoft.com/office/drawing/2014/main" id="{1BC0DAF5-4A98-4B93-A936-3286F9456BE7}"/>
              </a:ext>
            </a:extLst>
          </p:cNvPr>
          <p:cNvSpPr txBox="1"/>
          <p:nvPr/>
        </p:nvSpPr>
        <p:spPr>
          <a:xfrm>
            <a:off x="8124944" y="302186"/>
            <a:ext cx="3249637" cy="1600438"/>
          </a:xfrm>
          <a:prstGeom prst="rect">
            <a:avLst/>
          </a:prstGeom>
          <a:solidFill>
            <a:srgbClr val="FFFFCC"/>
          </a:solidFill>
          <a:ln w="28575">
            <a:solidFill>
              <a:schemeClr val="accent5">
                <a:lumMod val="75000"/>
              </a:schemeClr>
            </a:solidFill>
          </a:ln>
        </p:spPr>
        <p:txBody>
          <a:bodyPr wrap="square" rtlCol="0">
            <a:spAutoFit/>
          </a:bodyPr>
          <a:lstStyle/>
          <a:p>
            <a:r>
              <a:rPr lang="en-US" sz="1400" dirty="0"/>
              <a:t>7. Instructional Resources:  Design, implementation, and assessment of distance learning programs should place additional emphasis on  access to, and utilization of, learning resources. (1999 Quality Issues in Distance Learning/2007 Revision, pg. 12)</a:t>
            </a:r>
          </a:p>
        </p:txBody>
      </p:sp>
      <p:sp>
        <p:nvSpPr>
          <p:cNvPr id="14" name="TextBox 13">
            <a:extLst>
              <a:ext uri="{FF2B5EF4-FFF2-40B4-BE49-F238E27FC236}">
                <a16:creationId xmlns:a16="http://schemas.microsoft.com/office/drawing/2014/main" id="{B374EEB8-BFE7-4171-85DB-C54A212170D4}"/>
              </a:ext>
            </a:extLst>
          </p:cNvPr>
          <p:cNvSpPr txBox="1"/>
          <p:nvPr/>
        </p:nvSpPr>
        <p:spPr>
          <a:xfrm>
            <a:off x="395601" y="4983417"/>
            <a:ext cx="3249637" cy="1600438"/>
          </a:xfrm>
          <a:prstGeom prst="rect">
            <a:avLst/>
          </a:prstGeom>
          <a:solidFill>
            <a:srgbClr val="FFFFCC"/>
          </a:solidFill>
          <a:ln w="28575">
            <a:solidFill>
              <a:schemeClr val="accent5">
                <a:lumMod val="75000"/>
              </a:schemeClr>
            </a:solidFill>
          </a:ln>
        </p:spPr>
        <p:txBody>
          <a:bodyPr wrap="square" rtlCol="0">
            <a:spAutoFit/>
          </a:bodyPr>
          <a:lstStyle/>
          <a:p>
            <a:r>
              <a:rPr lang="en-US" sz="1400" dirty="0"/>
              <a:t>Standard 12: The school has policies and process to enhance the teaching effectiveness of faculty and staff involved with teaching across the range of its educational programs and delivery modes. (2013 Standards/2017 update, pg. 38)</a:t>
            </a:r>
          </a:p>
        </p:txBody>
      </p:sp>
      <p:sp>
        <p:nvSpPr>
          <p:cNvPr id="15" name="TextBox 14">
            <a:extLst>
              <a:ext uri="{FF2B5EF4-FFF2-40B4-BE49-F238E27FC236}">
                <a16:creationId xmlns:a16="http://schemas.microsoft.com/office/drawing/2014/main" id="{55A839F1-59FA-472C-959D-5B97FB77B042}"/>
              </a:ext>
            </a:extLst>
          </p:cNvPr>
          <p:cNvSpPr txBox="1"/>
          <p:nvPr/>
        </p:nvSpPr>
        <p:spPr>
          <a:xfrm>
            <a:off x="728962" y="2143762"/>
            <a:ext cx="3249637" cy="2246769"/>
          </a:xfrm>
          <a:prstGeom prst="rect">
            <a:avLst/>
          </a:prstGeom>
          <a:solidFill>
            <a:srgbClr val="FFFFCC"/>
          </a:solidFill>
          <a:ln w="28575">
            <a:solidFill>
              <a:schemeClr val="accent5">
                <a:lumMod val="75000"/>
              </a:schemeClr>
            </a:solidFill>
          </a:ln>
        </p:spPr>
        <p:txBody>
          <a:bodyPr wrap="square" rtlCol="0">
            <a:spAutoFit/>
          </a:bodyPr>
          <a:lstStyle/>
          <a:p>
            <a:r>
              <a:rPr lang="en-US" sz="1400" dirty="0"/>
              <a:t>Standard 12: The school provides development activities focused on teaching enhancement to all faculty members, appropriate professional staff, and graduate students who have teaching responsibilities across all delivery modes. Faculty are adequately prepared to teach while employing the modalities and pedagogies of degree programs. (2013 Standards/2017 update, pg. 38) </a:t>
            </a:r>
          </a:p>
        </p:txBody>
      </p:sp>
      <p:pic>
        <p:nvPicPr>
          <p:cNvPr id="12" name="Picture 11">
            <a:extLst>
              <a:ext uri="{FF2B5EF4-FFF2-40B4-BE49-F238E27FC236}">
                <a16:creationId xmlns:a16="http://schemas.microsoft.com/office/drawing/2014/main" id="{34FF7F9C-26CC-429A-B73B-798153969869}"/>
              </a:ext>
            </a:extLst>
          </p:cNvPr>
          <p:cNvPicPr>
            <a:picLocks noChangeAspect="1"/>
          </p:cNvPicPr>
          <p:nvPr/>
        </p:nvPicPr>
        <p:blipFill>
          <a:blip r:embed="rId4"/>
          <a:stretch>
            <a:fillRect/>
          </a:stretch>
        </p:blipFill>
        <p:spPr>
          <a:xfrm>
            <a:off x="109347" y="125206"/>
            <a:ext cx="3360920" cy="1600438"/>
          </a:xfrm>
          <a:prstGeom prst="rect">
            <a:avLst/>
          </a:prstGeom>
        </p:spPr>
      </p:pic>
      <p:sp>
        <p:nvSpPr>
          <p:cNvPr id="17" name="Title 1">
            <a:extLst>
              <a:ext uri="{FF2B5EF4-FFF2-40B4-BE49-F238E27FC236}">
                <a16:creationId xmlns:a16="http://schemas.microsoft.com/office/drawing/2014/main" id="{8742CD8C-34C8-42AC-9B1E-59B703B34C69}"/>
              </a:ext>
            </a:extLst>
          </p:cNvPr>
          <p:cNvSpPr>
            <a:spLocks noGrp="1"/>
          </p:cNvSpPr>
          <p:nvPr>
            <p:ph type="title"/>
          </p:nvPr>
        </p:nvSpPr>
        <p:spPr>
          <a:xfrm>
            <a:off x="7751938" y="4391781"/>
            <a:ext cx="4128655" cy="1931158"/>
          </a:xfrm>
          <a:noFill/>
        </p:spPr>
        <p:txBody>
          <a:bodyPr>
            <a:normAutofit/>
          </a:bodyPr>
          <a:lstStyle/>
          <a:p>
            <a:pPr algn="ctr"/>
            <a:r>
              <a:rPr lang="en-US" dirty="0"/>
              <a:t>Quality Matters </a:t>
            </a:r>
            <a:br>
              <a:rPr lang="en-US" dirty="0"/>
            </a:br>
            <a:r>
              <a:rPr lang="en-US" dirty="0"/>
              <a:t>and</a:t>
            </a:r>
            <a:br>
              <a:rPr lang="en-US" dirty="0"/>
            </a:br>
            <a:r>
              <a:rPr lang="en-US" dirty="0"/>
              <a:t>AACSB Standards</a:t>
            </a:r>
          </a:p>
        </p:txBody>
      </p:sp>
    </p:spTree>
    <p:extLst>
      <p:ext uri="{BB962C8B-B14F-4D97-AF65-F5344CB8AC3E}">
        <p14:creationId xmlns:p14="http://schemas.microsoft.com/office/powerpoint/2010/main" val="3991179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65CC278-78DB-409C-B763-CC4BAB78CF54}"/>
              </a:ext>
            </a:extLst>
          </p:cNvPr>
          <p:cNvPicPr>
            <a:picLocks noChangeAspect="1"/>
          </p:cNvPicPr>
          <p:nvPr/>
        </p:nvPicPr>
        <p:blipFill>
          <a:blip r:embed="rId2"/>
          <a:stretch>
            <a:fillRect/>
          </a:stretch>
        </p:blipFill>
        <p:spPr>
          <a:xfrm>
            <a:off x="3890450" y="207814"/>
            <a:ext cx="1905000" cy="1905000"/>
          </a:xfrm>
          <a:prstGeom prst="rect">
            <a:avLst/>
          </a:prstGeom>
        </p:spPr>
      </p:pic>
      <p:sp>
        <p:nvSpPr>
          <p:cNvPr id="7" name="Rectangle 6">
            <a:extLst>
              <a:ext uri="{FF2B5EF4-FFF2-40B4-BE49-F238E27FC236}">
                <a16:creationId xmlns:a16="http://schemas.microsoft.com/office/drawing/2014/main" id="{E1638B89-0C23-4178-8D9E-7344DD60B9C2}"/>
              </a:ext>
            </a:extLst>
          </p:cNvPr>
          <p:cNvSpPr/>
          <p:nvPr/>
        </p:nvSpPr>
        <p:spPr>
          <a:xfrm>
            <a:off x="6396404" y="2674565"/>
            <a:ext cx="5434523" cy="3816429"/>
          </a:xfrm>
          <a:prstGeom prst="rect">
            <a:avLst/>
          </a:prstGeom>
          <a:solidFill>
            <a:srgbClr val="FFFFCC"/>
          </a:solidFill>
        </p:spPr>
        <p:txBody>
          <a:bodyPr wrap="square">
            <a:spAutoFit/>
          </a:bodyPr>
          <a:lstStyle/>
          <a:p>
            <a:r>
              <a:rPr lang="en-US" b="1" dirty="0"/>
              <a:t>Criterion 4. Continuous Improvement </a:t>
            </a:r>
          </a:p>
          <a:p>
            <a:pPr marL="285750" indent="-285750">
              <a:buFont typeface="Arial" panose="020B0604020202020204" pitchFamily="34" charset="0"/>
              <a:buChar char="•"/>
            </a:pPr>
            <a:r>
              <a:rPr lang="en-US" sz="1400" dirty="0"/>
              <a:t>Must regularly use appropriate, documented processes for assessing and evaluating level that student outcomes are being attained.</a:t>
            </a:r>
          </a:p>
          <a:p>
            <a:pPr marL="285750" indent="-285750">
              <a:buFont typeface="Arial" panose="020B0604020202020204" pitchFamily="34" charset="0"/>
              <a:buChar char="•"/>
            </a:pPr>
            <a:r>
              <a:rPr lang="en-US" sz="1400" dirty="0"/>
              <a:t>Results of these evaluations must be systematically utilized as input for the continuous improvement of program. </a:t>
            </a:r>
          </a:p>
          <a:p>
            <a:r>
              <a:rPr lang="en-US" sz="1400" u="sng" dirty="0"/>
              <a:t>Self-Study Report:</a:t>
            </a:r>
            <a:r>
              <a:rPr lang="en-US" sz="1400" dirty="0"/>
              <a:t>  Summarize processes for regularly assessing and evaluating extent student outcomes are being attained/used for continuous improvement of the program.</a:t>
            </a:r>
          </a:p>
          <a:p>
            <a:pPr marL="285750" indent="-285750">
              <a:buFont typeface="Arial" panose="020B0604020202020204" pitchFamily="34" charset="0"/>
              <a:buChar char="•"/>
            </a:pPr>
            <a:r>
              <a:rPr lang="en-US" sz="1400" i="1" dirty="0"/>
              <a:t>Assessment Metrics and Methods of Student Outcomes:  </a:t>
            </a:r>
            <a:r>
              <a:rPr lang="en-US" sz="1400" dirty="0"/>
              <a:t>list the metric(s), measure(s) or indicator(s) used for each student outcome.  Describe the process for collecting data or making assessments for each.</a:t>
            </a:r>
          </a:p>
          <a:p>
            <a:pPr marL="285750" indent="-285750">
              <a:buFont typeface="Arial" panose="020B0604020202020204" pitchFamily="34" charset="0"/>
              <a:buChar char="•"/>
            </a:pPr>
            <a:r>
              <a:rPr lang="en-US" sz="1400" i="1" dirty="0"/>
              <a:t>Assessment Schedule and Frequency:  </a:t>
            </a:r>
            <a:r>
              <a:rPr lang="en-US" sz="1400" dirty="0"/>
              <a:t>present the schedule and frequency for each type of assessment as well as points of accountability.</a:t>
            </a:r>
          </a:p>
          <a:p>
            <a:pPr marL="285750" indent="-285750">
              <a:buFont typeface="Arial" panose="020B0604020202020204" pitchFamily="34" charset="0"/>
              <a:buChar char="•"/>
            </a:pPr>
            <a:r>
              <a:rPr lang="en-US" sz="1400" i="1" dirty="0"/>
              <a:t>Evaluation</a:t>
            </a:r>
            <a:r>
              <a:rPr lang="en-US" sz="1400" dirty="0"/>
              <a:t>:  present evaluation schedule, points of accountability, and expected level of attainment for each student outcome.</a:t>
            </a:r>
          </a:p>
        </p:txBody>
      </p:sp>
      <p:sp>
        <p:nvSpPr>
          <p:cNvPr id="9" name="Rectangle 8">
            <a:extLst>
              <a:ext uri="{FF2B5EF4-FFF2-40B4-BE49-F238E27FC236}">
                <a16:creationId xmlns:a16="http://schemas.microsoft.com/office/drawing/2014/main" id="{DDB2E010-D9CF-448E-9238-18E5C40FCBD7}"/>
              </a:ext>
            </a:extLst>
          </p:cNvPr>
          <p:cNvSpPr/>
          <p:nvPr/>
        </p:nvSpPr>
        <p:spPr>
          <a:xfrm>
            <a:off x="361072" y="4829001"/>
            <a:ext cx="5434523" cy="1661993"/>
          </a:xfrm>
          <a:prstGeom prst="rect">
            <a:avLst/>
          </a:prstGeom>
          <a:solidFill>
            <a:srgbClr val="FFFFCC"/>
          </a:solidFill>
        </p:spPr>
        <p:txBody>
          <a:bodyPr wrap="square">
            <a:spAutoFit/>
          </a:bodyPr>
          <a:lstStyle/>
          <a:p>
            <a:r>
              <a:rPr lang="en-US" b="1" dirty="0"/>
              <a:t>Criterion 1. Students </a:t>
            </a:r>
          </a:p>
          <a:p>
            <a:pPr marL="285750" indent="-285750">
              <a:buFont typeface="Arial" panose="020B0604020202020204" pitchFamily="34" charset="0"/>
              <a:buChar char="•"/>
            </a:pPr>
            <a:r>
              <a:rPr lang="en-US" sz="1400" dirty="0"/>
              <a:t>Student performance must be evaluated.</a:t>
            </a:r>
          </a:p>
          <a:p>
            <a:pPr marL="285750" indent="-285750">
              <a:buFont typeface="Arial" panose="020B0604020202020204" pitchFamily="34" charset="0"/>
              <a:buChar char="•"/>
            </a:pPr>
            <a:r>
              <a:rPr lang="en-US" sz="1400" dirty="0"/>
              <a:t>Student progress must be monitored to foster success in attaining student outcomes, thereby enabling graduates to attain program educational objectives.</a:t>
            </a:r>
          </a:p>
          <a:p>
            <a:r>
              <a:rPr lang="en-US" sz="1400" u="sng" dirty="0"/>
              <a:t>Self Study Report: </a:t>
            </a:r>
            <a:r>
              <a:rPr lang="en-US" sz="1400" dirty="0"/>
              <a:t>List the student outcomes for the program.  Indicate where the student outcomes are documented.</a:t>
            </a:r>
          </a:p>
        </p:txBody>
      </p:sp>
      <p:sp>
        <p:nvSpPr>
          <p:cNvPr id="10" name="Rectangle 9">
            <a:extLst>
              <a:ext uri="{FF2B5EF4-FFF2-40B4-BE49-F238E27FC236}">
                <a16:creationId xmlns:a16="http://schemas.microsoft.com/office/drawing/2014/main" id="{63825D52-EBBB-4646-8698-6E7B306EBD2C}"/>
              </a:ext>
            </a:extLst>
          </p:cNvPr>
          <p:cNvSpPr/>
          <p:nvPr/>
        </p:nvSpPr>
        <p:spPr>
          <a:xfrm>
            <a:off x="6396403" y="342529"/>
            <a:ext cx="5434523" cy="2092881"/>
          </a:xfrm>
          <a:prstGeom prst="rect">
            <a:avLst/>
          </a:prstGeom>
          <a:solidFill>
            <a:srgbClr val="FFFFCC"/>
          </a:solidFill>
        </p:spPr>
        <p:txBody>
          <a:bodyPr wrap="square">
            <a:spAutoFit/>
          </a:bodyPr>
          <a:lstStyle/>
          <a:p>
            <a:r>
              <a:rPr lang="en-US" b="1" dirty="0"/>
              <a:t>Criterion 3. Student Outcomes </a:t>
            </a:r>
          </a:p>
          <a:p>
            <a:pPr marL="285750" indent="-285750">
              <a:buFont typeface="Arial" panose="020B0604020202020204" pitchFamily="34" charset="0"/>
              <a:buChar char="•"/>
            </a:pPr>
            <a:r>
              <a:rPr lang="en-US" sz="1400" dirty="0"/>
              <a:t>Have documented student outcomes that prepare graduates to attain program objectives.</a:t>
            </a:r>
          </a:p>
          <a:p>
            <a:r>
              <a:rPr lang="en-US" sz="1400" u="sng" dirty="0"/>
              <a:t>Self Study Report:</a:t>
            </a:r>
            <a:r>
              <a:rPr lang="en-US" sz="1400" dirty="0"/>
              <a:t>  Describe mapping of program’s student outcomes to the learned capabilities and requirements listed in program criteria.</a:t>
            </a:r>
          </a:p>
          <a:p>
            <a:pPr marL="285750" indent="-285750">
              <a:buFont typeface="Arial" panose="020B0604020202020204" pitchFamily="34" charset="0"/>
              <a:buChar char="•"/>
            </a:pPr>
            <a:r>
              <a:rPr lang="en-US" sz="1400" dirty="0"/>
              <a:t>[Program criteria could include statements to add specificity to the requirements for student outcomes.  </a:t>
            </a:r>
            <a:r>
              <a:rPr lang="en-US" sz="1400" dirty="0" err="1"/>
              <a:t>Add’l</a:t>
            </a:r>
            <a:r>
              <a:rPr lang="en-US" sz="1400" dirty="0"/>
              <a:t> statements differentiate the discipline designated by the program’s title and are included in the mapping to the program’s student outcomes.]</a:t>
            </a:r>
          </a:p>
        </p:txBody>
      </p:sp>
      <p:sp>
        <p:nvSpPr>
          <p:cNvPr id="11" name="Rectangle 10">
            <a:extLst>
              <a:ext uri="{FF2B5EF4-FFF2-40B4-BE49-F238E27FC236}">
                <a16:creationId xmlns:a16="http://schemas.microsoft.com/office/drawing/2014/main" id="{323A7702-FC30-452C-B4B3-8AB9AF3B9C75}"/>
              </a:ext>
            </a:extLst>
          </p:cNvPr>
          <p:cNvSpPr/>
          <p:nvPr/>
        </p:nvSpPr>
        <p:spPr>
          <a:xfrm>
            <a:off x="361072" y="3194618"/>
            <a:ext cx="5434523" cy="1446550"/>
          </a:xfrm>
          <a:prstGeom prst="rect">
            <a:avLst/>
          </a:prstGeom>
          <a:solidFill>
            <a:srgbClr val="FFFFCC"/>
          </a:solidFill>
        </p:spPr>
        <p:txBody>
          <a:bodyPr wrap="square">
            <a:spAutoFit/>
          </a:bodyPr>
          <a:lstStyle/>
          <a:p>
            <a:r>
              <a:rPr lang="en-US" b="1" dirty="0"/>
              <a:t>SYLLABI Requirements</a:t>
            </a:r>
          </a:p>
          <a:p>
            <a:pPr marL="285750" indent="-285750">
              <a:buFont typeface="Arial" panose="020B0604020202020204" pitchFamily="34" charset="0"/>
              <a:buChar char="•"/>
            </a:pPr>
            <a:r>
              <a:rPr lang="en-US" sz="1400" dirty="0"/>
              <a:t>Instructor’s or course coordinator’s name</a:t>
            </a:r>
          </a:p>
          <a:p>
            <a:pPr marL="285750" indent="-285750">
              <a:buFont typeface="Arial" panose="020B0604020202020204" pitchFamily="34" charset="0"/>
              <a:buChar char="•"/>
            </a:pPr>
            <a:r>
              <a:rPr lang="en-US" sz="1400" dirty="0"/>
              <a:t>Textbook information and other supplemental materials</a:t>
            </a:r>
          </a:p>
          <a:p>
            <a:pPr marL="285750" indent="-285750">
              <a:buFont typeface="Arial" panose="020B0604020202020204" pitchFamily="34" charset="0"/>
              <a:buChar char="•"/>
            </a:pPr>
            <a:r>
              <a:rPr lang="en-US" sz="1400" dirty="0"/>
              <a:t>Specific course information and prerequisites or co-requisites</a:t>
            </a:r>
          </a:p>
          <a:p>
            <a:pPr marL="285750" indent="-285750">
              <a:buFont typeface="Arial" panose="020B0604020202020204" pitchFamily="34" charset="0"/>
              <a:buChar char="•"/>
            </a:pPr>
            <a:r>
              <a:rPr lang="en-US" sz="1400" dirty="0"/>
              <a:t>Specific goals for the course/student outcomes</a:t>
            </a:r>
          </a:p>
          <a:p>
            <a:pPr marL="285750" indent="-285750">
              <a:buFont typeface="Arial" panose="020B0604020202020204" pitchFamily="34" charset="0"/>
              <a:buChar char="•"/>
            </a:pPr>
            <a:r>
              <a:rPr lang="en-US" sz="1400" dirty="0"/>
              <a:t>Brief list of topics to be covered</a:t>
            </a:r>
          </a:p>
        </p:txBody>
      </p:sp>
      <p:sp>
        <p:nvSpPr>
          <p:cNvPr id="12" name="Rectangle 11">
            <a:extLst>
              <a:ext uri="{FF2B5EF4-FFF2-40B4-BE49-F238E27FC236}">
                <a16:creationId xmlns:a16="http://schemas.microsoft.com/office/drawing/2014/main" id="{3B6E8108-8924-4BBD-A0AF-BB0B0CEC6792}"/>
              </a:ext>
            </a:extLst>
          </p:cNvPr>
          <p:cNvSpPr/>
          <p:nvPr/>
        </p:nvSpPr>
        <p:spPr>
          <a:xfrm>
            <a:off x="361072" y="422224"/>
            <a:ext cx="5134045" cy="2366482"/>
          </a:xfrm>
          <a:prstGeom prst="rect">
            <a:avLst/>
          </a:prstGeom>
        </p:spPr>
        <p:txBody>
          <a:bodyPr wrap="square">
            <a:spAutoFit/>
          </a:bodyPr>
          <a:lstStyle/>
          <a:p>
            <a:pPr>
              <a:lnSpc>
                <a:spcPct val="125000"/>
              </a:lnSpc>
            </a:pPr>
            <a:r>
              <a:rPr lang="en-US" sz="2400" b="1" dirty="0">
                <a:solidFill>
                  <a:srgbClr val="002060"/>
                </a:solidFill>
              </a:rPr>
              <a:t>Engineering</a:t>
            </a:r>
          </a:p>
          <a:p>
            <a:pPr>
              <a:lnSpc>
                <a:spcPct val="125000"/>
              </a:lnSpc>
            </a:pPr>
            <a:r>
              <a:rPr lang="en-US" sz="2400" b="1" dirty="0">
                <a:solidFill>
                  <a:srgbClr val="002060"/>
                </a:solidFill>
              </a:rPr>
              <a:t>Engineering Technology</a:t>
            </a:r>
          </a:p>
          <a:p>
            <a:pPr>
              <a:lnSpc>
                <a:spcPct val="125000"/>
              </a:lnSpc>
            </a:pPr>
            <a:r>
              <a:rPr lang="en-US" sz="2400" b="1" dirty="0">
                <a:solidFill>
                  <a:srgbClr val="002060"/>
                </a:solidFill>
              </a:rPr>
              <a:t>Applied &amp; Natural Science</a:t>
            </a:r>
          </a:p>
          <a:p>
            <a:pPr>
              <a:lnSpc>
                <a:spcPct val="125000"/>
              </a:lnSpc>
            </a:pPr>
            <a:r>
              <a:rPr lang="en-US" sz="2400" b="1" dirty="0">
                <a:solidFill>
                  <a:srgbClr val="002060"/>
                </a:solidFill>
              </a:rPr>
              <a:t>Computing (v. 2.0) </a:t>
            </a:r>
          </a:p>
          <a:p>
            <a:pPr>
              <a:lnSpc>
                <a:spcPct val="125000"/>
              </a:lnSpc>
            </a:pPr>
            <a:r>
              <a:rPr lang="en-US" sz="2400" b="1" dirty="0">
                <a:solidFill>
                  <a:srgbClr val="002060"/>
                </a:solidFill>
              </a:rPr>
              <a:t>Baccalaureate Program Accreditation</a:t>
            </a:r>
          </a:p>
        </p:txBody>
      </p:sp>
    </p:spTree>
    <p:extLst>
      <p:ext uri="{BB962C8B-B14F-4D97-AF65-F5344CB8AC3E}">
        <p14:creationId xmlns:p14="http://schemas.microsoft.com/office/powerpoint/2010/main" val="3068006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C718069-5462-4788-BF5B-3F98C14A0259}"/>
              </a:ext>
            </a:extLst>
          </p:cNvPr>
          <p:cNvSpPr/>
          <p:nvPr/>
        </p:nvSpPr>
        <p:spPr>
          <a:xfrm>
            <a:off x="493616" y="1082871"/>
            <a:ext cx="5349167" cy="1661993"/>
          </a:xfrm>
          <a:prstGeom prst="rect">
            <a:avLst/>
          </a:prstGeom>
          <a:solidFill>
            <a:srgbClr val="FFFFCC"/>
          </a:solidFill>
        </p:spPr>
        <p:txBody>
          <a:bodyPr wrap="square">
            <a:spAutoFit/>
          </a:bodyPr>
          <a:lstStyle/>
          <a:p>
            <a:r>
              <a:rPr lang="en-US" b="1" dirty="0"/>
              <a:t>CAHIIM Mission Statement</a:t>
            </a:r>
          </a:p>
          <a:p>
            <a:r>
              <a:rPr lang="en-US" sz="1400" dirty="0"/>
              <a:t>CAHIIM serves the public interest in advancing the value of health informatics and health information management through quality education by…</a:t>
            </a:r>
          </a:p>
          <a:p>
            <a:pPr marL="285750" indent="-285750">
              <a:buFont typeface="Arial" panose="020B0604020202020204" pitchFamily="34" charset="0"/>
              <a:buChar char="•"/>
            </a:pPr>
            <a:r>
              <a:rPr lang="en-US" sz="1400" dirty="0"/>
              <a:t>Assessing student achievement …</a:t>
            </a:r>
          </a:p>
          <a:p>
            <a:pPr marL="285750" indent="-285750">
              <a:buFont typeface="Arial" panose="020B0604020202020204" pitchFamily="34" charset="0"/>
              <a:buChar char="•"/>
            </a:pPr>
            <a:r>
              <a:rPr lang="en-US" sz="1400" dirty="0"/>
              <a:t>Emphasizing the principle of volunteerism and peer review …</a:t>
            </a:r>
          </a:p>
          <a:p>
            <a:pPr marL="285750" indent="-285750">
              <a:buFont typeface="Arial" panose="020B0604020202020204" pitchFamily="34" charset="0"/>
              <a:buChar char="•"/>
            </a:pPr>
            <a:r>
              <a:rPr lang="en-US" sz="1400" dirty="0"/>
              <a:t>Embracing a culture of continuous quality improvement.</a:t>
            </a:r>
          </a:p>
        </p:txBody>
      </p:sp>
      <p:sp>
        <p:nvSpPr>
          <p:cNvPr id="9" name="Rectangle 8">
            <a:extLst>
              <a:ext uri="{FF2B5EF4-FFF2-40B4-BE49-F238E27FC236}">
                <a16:creationId xmlns:a16="http://schemas.microsoft.com/office/drawing/2014/main" id="{5A59047C-41E1-4338-BDFA-3CFDFF860995}"/>
              </a:ext>
            </a:extLst>
          </p:cNvPr>
          <p:cNvSpPr/>
          <p:nvPr/>
        </p:nvSpPr>
        <p:spPr>
          <a:xfrm>
            <a:off x="493616" y="3246356"/>
            <a:ext cx="5349167" cy="3170099"/>
          </a:xfrm>
          <a:prstGeom prst="rect">
            <a:avLst/>
          </a:prstGeom>
          <a:solidFill>
            <a:srgbClr val="FFFFCC"/>
          </a:solidFill>
        </p:spPr>
        <p:txBody>
          <a:bodyPr wrap="square">
            <a:spAutoFit/>
          </a:bodyPr>
          <a:lstStyle/>
          <a:p>
            <a:r>
              <a:rPr lang="en-US" b="1" dirty="0"/>
              <a:t>Public Value</a:t>
            </a:r>
          </a:p>
          <a:p>
            <a:r>
              <a:rPr lang="en-US" sz="1400" dirty="0"/>
              <a:t>By stating that a program has met established academic standards, CAHIIM accreditation provides the following values for Academic Institutions:</a:t>
            </a:r>
          </a:p>
          <a:p>
            <a:pPr marL="285750" indent="-285750">
              <a:buFont typeface="Arial" panose="020B0604020202020204" pitchFamily="34" charset="0"/>
              <a:buChar char="•"/>
            </a:pPr>
            <a:r>
              <a:rPr lang="en-US" sz="1400" dirty="0"/>
              <a:t>Provides a structured framework for ensuring sound educational practices, which involve faculty and staff in a comprehensive evaluation plan for the academic program;</a:t>
            </a:r>
          </a:p>
          <a:p>
            <a:pPr marL="285750" indent="-285750">
              <a:buFont typeface="Arial" panose="020B0604020202020204" pitchFamily="34" charset="0"/>
              <a:buChar char="•"/>
            </a:pPr>
            <a:r>
              <a:rPr lang="en-US" sz="1400" dirty="0"/>
              <a:t>Stimulates self-improvement by providing nationally acceptable standards against which the program can self evaluate to meet the needs of students, the profession, and the public;</a:t>
            </a:r>
          </a:p>
          <a:p>
            <a:pPr marL="285750" indent="-285750">
              <a:buFont typeface="Arial" panose="020B0604020202020204" pitchFamily="34" charset="0"/>
              <a:buChar char="•"/>
            </a:pPr>
            <a:r>
              <a:rPr lang="en-US" sz="1400" dirty="0"/>
              <a:t>Provides a frame of reference for the program to identify resources that may be needed to maintain or enhance the curriculum;</a:t>
            </a:r>
          </a:p>
          <a:p>
            <a:pPr marL="285750" indent="-285750">
              <a:buFont typeface="Arial" panose="020B0604020202020204" pitchFamily="34" charset="0"/>
              <a:buChar char="•"/>
            </a:pPr>
            <a:r>
              <a:rPr lang="en-US" sz="1400" dirty="0"/>
              <a:t>Provides consultative feedback on possible areas of concern and where excellence is achieved.</a:t>
            </a:r>
          </a:p>
        </p:txBody>
      </p:sp>
      <p:sp>
        <p:nvSpPr>
          <p:cNvPr id="12" name="Rectangle 11">
            <a:extLst>
              <a:ext uri="{FF2B5EF4-FFF2-40B4-BE49-F238E27FC236}">
                <a16:creationId xmlns:a16="http://schemas.microsoft.com/office/drawing/2014/main" id="{4E803781-47FF-4224-A475-A5477115EBFE}"/>
              </a:ext>
            </a:extLst>
          </p:cNvPr>
          <p:cNvSpPr/>
          <p:nvPr/>
        </p:nvSpPr>
        <p:spPr>
          <a:xfrm>
            <a:off x="6382332" y="1298314"/>
            <a:ext cx="5349167" cy="1446550"/>
          </a:xfrm>
          <a:prstGeom prst="rect">
            <a:avLst/>
          </a:prstGeom>
          <a:solidFill>
            <a:srgbClr val="FFFFCC"/>
          </a:solidFill>
        </p:spPr>
        <p:txBody>
          <a:bodyPr wrap="square">
            <a:spAutoFit/>
          </a:bodyPr>
          <a:lstStyle/>
          <a:p>
            <a:r>
              <a:rPr lang="en-US" b="1" dirty="0"/>
              <a:t>Content Mapping</a:t>
            </a:r>
          </a:p>
          <a:p>
            <a:r>
              <a:rPr lang="en-US" sz="1400" dirty="0"/>
              <a:t>After identifying the courses in the core curriculum, the faculty set about the task of mapping the content of each course to the CAHIIM standards. This mapping process led to a systematic way of ensuring consistency of content being taught, and also demonstrates that our student learning outcomes were both reasonable and measurable.</a:t>
            </a:r>
          </a:p>
        </p:txBody>
      </p:sp>
      <p:sp>
        <p:nvSpPr>
          <p:cNvPr id="10" name="Rectangle 9">
            <a:extLst>
              <a:ext uri="{FF2B5EF4-FFF2-40B4-BE49-F238E27FC236}">
                <a16:creationId xmlns:a16="http://schemas.microsoft.com/office/drawing/2014/main" id="{58506E6C-5549-4B3A-8643-0699464C3CED}"/>
              </a:ext>
            </a:extLst>
          </p:cNvPr>
          <p:cNvSpPr/>
          <p:nvPr/>
        </p:nvSpPr>
        <p:spPr>
          <a:xfrm>
            <a:off x="6349219" y="3246356"/>
            <a:ext cx="5349167" cy="2739211"/>
          </a:xfrm>
          <a:prstGeom prst="rect">
            <a:avLst/>
          </a:prstGeom>
          <a:solidFill>
            <a:srgbClr val="FFFFCC"/>
          </a:solidFill>
        </p:spPr>
        <p:txBody>
          <a:bodyPr wrap="square">
            <a:spAutoFit/>
          </a:bodyPr>
          <a:lstStyle/>
          <a:p>
            <a:r>
              <a:rPr lang="en-US" b="1" dirty="0"/>
              <a:t>Useful Syllabus</a:t>
            </a:r>
          </a:p>
          <a:p>
            <a:pPr marL="285750" indent="-285750">
              <a:buFont typeface="Arial" panose="020B0604020202020204" pitchFamily="34" charset="0"/>
              <a:buChar char="•"/>
            </a:pPr>
            <a:r>
              <a:rPr lang="en-US" sz="1400" dirty="0"/>
              <a:t>Fully inform students of course expectations, timeline, how course fits into program</a:t>
            </a:r>
          </a:p>
          <a:p>
            <a:pPr marL="285750" indent="-285750">
              <a:buFont typeface="Arial" panose="020B0604020202020204" pitchFamily="34" charset="0"/>
              <a:buChar char="•"/>
            </a:pPr>
            <a:r>
              <a:rPr lang="en-US" sz="1400" dirty="0"/>
              <a:t>Prerequisite knowledge/courses</a:t>
            </a:r>
          </a:p>
          <a:p>
            <a:pPr marL="285750" indent="-285750">
              <a:buFont typeface="Arial" panose="020B0604020202020204" pitchFamily="34" charset="0"/>
              <a:buChar char="•"/>
            </a:pPr>
            <a:r>
              <a:rPr lang="en-US" sz="1400" dirty="0"/>
              <a:t>Faculty information</a:t>
            </a:r>
          </a:p>
          <a:p>
            <a:pPr marL="285750" indent="-285750">
              <a:buFont typeface="Arial" panose="020B0604020202020204" pitchFamily="34" charset="0"/>
              <a:buChar char="•"/>
            </a:pPr>
            <a:r>
              <a:rPr lang="en-US" sz="1400" dirty="0"/>
              <a:t>Course Objectives/Learning Outcomes</a:t>
            </a:r>
          </a:p>
          <a:p>
            <a:pPr marL="285750" indent="-285750">
              <a:buFont typeface="Arial" panose="020B0604020202020204" pitchFamily="34" charset="0"/>
              <a:buChar char="•"/>
            </a:pPr>
            <a:r>
              <a:rPr lang="en-US" sz="1400" dirty="0"/>
              <a:t>AHIMA Curriculum Competencies mapped</a:t>
            </a:r>
          </a:p>
          <a:p>
            <a:pPr marL="285750" indent="-285750">
              <a:buFont typeface="Arial" panose="020B0604020202020204" pitchFamily="34" charset="0"/>
              <a:buChar char="•"/>
            </a:pPr>
            <a:r>
              <a:rPr lang="en-US" sz="1400" dirty="0"/>
              <a:t>Polices:  attendance, grading, other relevant institutional procedures</a:t>
            </a:r>
          </a:p>
          <a:p>
            <a:pPr marL="285750" indent="-285750">
              <a:buFont typeface="Arial" panose="020B0604020202020204" pitchFamily="34" charset="0"/>
              <a:buChar char="•"/>
            </a:pPr>
            <a:r>
              <a:rPr lang="en-US" sz="1400" dirty="0"/>
              <a:t>Course Schedule including course activities  &amp; what content they cover</a:t>
            </a:r>
          </a:p>
          <a:p>
            <a:pPr marL="285750" indent="-285750">
              <a:buFont typeface="Arial" panose="020B0604020202020204" pitchFamily="34" charset="0"/>
              <a:buChar char="•"/>
            </a:pPr>
            <a:r>
              <a:rPr lang="en-US" sz="1400" dirty="0"/>
              <a:t>Resources needed/additional costs/textbooks</a:t>
            </a:r>
          </a:p>
        </p:txBody>
      </p:sp>
      <p:sp>
        <p:nvSpPr>
          <p:cNvPr id="11" name="Title 1">
            <a:extLst>
              <a:ext uri="{FF2B5EF4-FFF2-40B4-BE49-F238E27FC236}">
                <a16:creationId xmlns:a16="http://schemas.microsoft.com/office/drawing/2014/main" id="{8B2BFA7B-B453-48E3-9F6B-1F7257565CA2}"/>
              </a:ext>
            </a:extLst>
          </p:cNvPr>
          <p:cNvSpPr>
            <a:spLocks noGrp="1"/>
          </p:cNvSpPr>
          <p:nvPr>
            <p:ph type="title"/>
          </p:nvPr>
        </p:nvSpPr>
        <p:spPr>
          <a:xfrm>
            <a:off x="493616" y="235222"/>
            <a:ext cx="11093475" cy="747238"/>
          </a:xfrm>
          <a:solidFill>
            <a:schemeClr val="bg1"/>
          </a:solidFill>
        </p:spPr>
        <p:txBody>
          <a:bodyPr>
            <a:normAutofit/>
          </a:bodyPr>
          <a:lstStyle/>
          <a:p>
            <a:r>
              <a:rPr lang="en-US" dirty="0"/>
              <a:t>QM Matters &amp; AHIMA Standards</a:t>
            </a:r>
          </a:p>
        </p:txBody>
      </p:sp>
      <p:pic>
        <p:nvPicPr>
          <p:cNvPr id="7" name="Picture 6">
            <a:extLst>
              <a:ext uri="{FF2B5EF4-FFF2-40B4-BE49-F238E27FC236}">
                <a16:creationId xmlns:a16="http://schemas.microsoft.com/office/drawing/2014/main" id="{72F87590-02FF-48E1-8BB8-6ABA8FC3C630}"/>
              </a:ext>
            </a:extLst>
          </p:cNvPr>
          <p:cNvPicPr>
            <a:picLocks noChangeAspect="1"/>
          </p:cNvPicPr>
          <p:nvPr/>
        </p:nvPicPr>
        <p:blipFill>
          <a:blip r:embed="rId2"/>
          <a:stretch>
            <a:fillRect/>
          </a:stretch>
        </p:blipFill>
        <p:spPr>
          <a:xfrm>
            <a:off x="8471943" y="300957"/>
            <a:ext cx="3414301" cy="986147"/>
          </a:xfrm>
          <a:prstGeom prst="rect">
            <a:avLst/>
          </a:prstGeom>
        </p:spPr>
      </p:pic>
    </p:spTree>
    <p:extLst>
      <p:ext uri="{BB962C8B-B14F-4D97-AF65-F5344CB8AC3E}">
        <p14:creationId xmlns:p14="http://schemas.microsoft.com/office/powerpoint/2010/main" val="889198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602</TotalTime>
  <Words>2010</Words>
  <Application>Microsoft Office PowerPoint</Application>
  <PresentationFormat>Widescreen</PresentationFormat>
  <Paragraphs>153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Fan the Waves of Quality:  Accreditation as a Catalyst for QM Engagement</vt:lpstr>
      <vt:lpstr>Institutional Outcomes with QM</vt:lpstr>
      <vt:lpstr>Arkansas Tech University’s Application</vt:lpstr>
      <vt:lpstr>QM &amp; HLC Accreditation</vt:lpstr>
      <vt:lpstr>QM &amp; HLC Accreditation</vt:lpstr>
      <vt:lpstr>Quality Matters  and AACSB Standards</vt:lpstr>
      <vt:lpstr>Quality Matters  and AACSB Standards</vt:lpstr>
      <vt:lpstr>PowerPoint Presentation</vt:lpstr>
      <vt:lpstr>QM Matters &amp; AHIMA Standards</vt:lpstr>
      <vt:lpstr>QM Matters &amp; AHIMA Standards</vt:lpstr>
      <vt:lpstr>For each course:</vt:lpstr>
      <vt:lpstr>Institutional Progress with QM</vt:lpstr>
      <vt:lpstr>Contact Us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Johnette Moody</dc:creator>
  <cp:lastModifiedBy>Loretta Cochran</cp:lastModifiedBy>
  <cp:revision>54</cp:revision>
  <dcterms:created xsi:type="dcterms:W3CDTF">2018-04-25T00:03:11Z</dcterms:created>
  <dcterms:modified xsi:type="dcterms:W3CDTF">2018-11-01T04:35:20Z</dcterms:modified>
</cp:coreProperties>
</file>