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8"/>
    <p:restoredTop sz="94611"/>
  </p:normalViewPr>
  <p:slideViewPr>
    <p:cSldViewPr snapToGrid="0" snapToObjects="1">
      <p:cViewPr varScale="1">
        <p:scale>
          <a:sx n="116" d="100"/>
          <a:sy n="116" d="100"/>
        </p:scale>
        <p:origin x="20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F7E8B6-4F28-204E-BEB9-27B4430D548B}" type="datetimeFigureOut">
              <a:rPr lang="en-US" smtClean="0"/>
              <a:t>9/25/17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079121-BC56-3E42-A22F-B409C1C24836}" type="slidenum">
              <a:rPr lang="en-US" smtClean="0"/>
              <a:t>‹#›</a:t>
            </a:fld>
            <a:endParaRPr lang="en-US"/>
          </a:p>
        </p:txBody>
      </p:sp>
    </p:spTree>
    <p:extLst>
      <p:ext uri="{BB962C8B-B14F-4D97-AF65-F5344CB8AC3E}">
        <p14:creationId xmlns:p14="http://schemas.microsoft.com/office/powerpoint/2010/main" val="1645661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Welcome to “Fast Track to K12 Standard 8 Alignment.”  I am Kristi Peacock, one of several instructional designers at Michigan Virtual who develops K12 courses.  I am here today with our Course Development Manager, Krista Tomaselli.</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CA125-A151-458D-907F-EB0ADE5848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6722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Roman and Midori experienced one of our courses as if they were hearing impaired.  They quickly found that QUALITY closed captioning was imperative to success. Most</a:t>
            </a:r>
            <a:r>
              <a:rPr lang="en-US" sz="1200" kern="1200" baseline="0" dirty="0">
                <a:solidFill>
                  <a:schemeClr val="tx1"/>
                </a:solidFill>
                <a:effectLst/>
                <a:latin typeface="+mn-lt"/>
                <a:ea typeface="+mn-ea"/>
                <a:cs typeface="+mn-cs"/>
              </a:rPr>
              <a:t> of the </a:t>
            </a:r>
            <a:r>
              <a:rPr lang="en-US" sz="1200" kern="1200" dirty="0">
                <a:solidFill>
                  <a:schemeClr val="tx1"/>
                </a:solidFill>
                <a:effectLst/>
                <a:latin typeface="+mn-lt"/>
                <a:ea typeface="+mn-ea"/>
                <a:cs typeface="+mn-cs"/>
              </a:rPr>
              <a:t>auto-generated captioning was not sufficient and caused</a:t>
            </a:r>
            <a:r>
              <a:rPr lang="en-US" sz="1200" kern="1200" baseline="0" dirty="0">
                <a:solidFill>
                  <a:schemeClr val="tx1"/>
                </a:solidFill>
                <a:effectLst/>
                <a:latin typeface="+mn-lt"/>
                <a:ea typeface="+mn-ea"/>
                <a:cs typeface="+mn-cs"/>
              </a:rPr>
              <a:t> confusion</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CA125-A151-458D-907F-EB0ADE5848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3371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event that we struggle to find an appropriate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video with quality captioning, </a:t>
            </a:r>
            <a:r>
              <a:rPr lang="en-US" sz="1200" kern="1200" dirty="0" err="1">
                <a:solidFill>
                  <a:schemeClr val="tx1"/>
                </a:solidFill>
                <a:effectLst/>
                <a:latin typeface="+mn-lt"/>
                <a:ea typeface="+mn-ea"/>
                <a:cs typeface="+mn-cs"/>
              </a:rPr>
              <a:t>CaptionSync</a:t>
            </a:r>
            <a:r>
              <a:rPr lang="en-US" sz="1200" kern="1200" dirty="0">
                <a:solidFill>
                  <a:schemeClr val="tx1"/>
                </a:solidFill>
                <a:effectLst/>
                <a:latin typeface="+mn-lt"/>
                <a:ea typeface="+mn-ea"/>
                <a:cs typeface="+mn-cs"/>
              </a:rPr>
              <a:t> provides a low cost alternative.  They produce a captioning track file and a URL to their own smart player with captioning included</a:t>
            </a:r>
            <a:r>
              <a:rPr lang="en-US" sz="1200" kern="1200" baseline="0" dirty="0">
                <a:solidFill>
                  <a:schemeClr val="tx1"/>
                </a:solidFill>
                <a:effectLst/>
                <a:latin typeface="+mn-lt"/>
                <a:ea typeface="+mn-ea"/>
                <a:cs typeface="+mn-cs"/>
              </a:rPr>
              <a:t> on the video</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CA125-A151-458D-907F-EB0ADE5848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4863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Carla and Andrew experienced a course as screen reader users.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takeaways here are that screen readers have a learning curve</a:t>
            </a:r>
            <a:r>
              <a:rPr lang="en-US" sz="1200" kern="1200" baseline="0" dirty="0">
                <a:solidFill>
                  <a:schemeClr val="tx1"/>
                </a:solidFill>
                <a:effectLst/>
                <a:latin typeface="+mn-lt"/>
                <a:ea typeface="+mn-ea"/>
                <a:cs typeface="+mn-cs"/>
              </a:rPr>
              <a:t> and that a</a:t>
            </a:r>
            <a:r>
              <a:rPr lang="en-US" sz="1200" kern="1200" dirty="0">
                <a:solidFill>
                  <a:schemeClr val="tx1"/>
                </a:solidFill>
                <a:effectLst/>
                <a:latin typeface="+mn-lt"/>
                <a:ea typeface="+mn-ea"/>
                <a:cs typeface="+mn-cs"/>
              </a:rPr>
              <a:t>ppropriate alt-text, meaningful link titles, and proper use of headings are imperative to a meaningful experience.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CA125-A151-458D-907F-EB0ADE5848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508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this experience NVDA was utilized.  NVDA is a free download, and the nice part is, you can load it and set preferences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on a removable flash drive. Within the Student Orientation, we share several options, including NVDA, with our learners.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CA125-A151-458D-907F-EB0ADE5848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6160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David and Michael experienced a course as if they were color vision impaired. Roughly 1 in 12 males and 1 in 200 females have some form of color vision impairment. If your school has at least 12 male students, you have at least one student to consider.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CA125-A151-458D-907F-EB0ADE5848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9008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can emulate the three types of color impairment by using a free tool called Color Oracle.  It simply runs in the system tray and allows you to quickly</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easily experience your work as if you had each of the three types of color impairment.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CA125-A151-458D-907F-EB0ADE5848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9373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experience led our team to make changes to course content we were developing.  Without modification, the satisfaction meters in this Storyline activity were not going to be meaningful to a learner with red-green color impairment.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CA125-A151-458D-907F-EB0ADE5848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9381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Addressing Standard 8.3, we considered students with mobility impairment.  Steph and Tara experienced mouth sticks.  We improvised a bit and used free chopsticks, and mini-marshmallows.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CA125-A151-458D-907F-EB0ADE5848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9601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experience reinforced the need to be cognizant of tab order!  If tab order is set correctly, you can tab through the content in a meaningful way.  Controlling a video with the tab key is often not possible.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CA125-A151-458D-907F-EB0ADE5848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04221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Standard 8.4 addresses the readability of the course. In addition to good design knowledge</a:t>
            </a:r>
            <a:r>
              <a:rPr lang="en-US" sz="1200" kern="1200" baseline="0" dirty="0">
                <a:solidFill>
                  <a:schemeClr val="tx1"/>
                </a:solidFill>
                <a:effectLst/>
                <a:latin typeface="+mn-lt"/>
                <a:ea typeface="+mn-ea"/>
                <a:cs typeface="+mn-cs"/>
              </a:rPr>
              <a:t> and proofreading our work,</a:t>
            </a:r>
            <a:r>
              <a:rPr lang="en-US" sz="1200" kern="1200" dirty="0">
                <a:solidFill>
                  <a:schemeClr val="tx1"/>
                </a:solidFill>
                <a:effectLst/>
                <a:latin typeface="+mn-lt"/>
                <a:ea typeface="+mn-ea"/>
                <a:cs typeface="+mn-cs"/>
              </a:rPr>
              <a:t> we utilize </a:t>
            </a:r>
            <a:r>
              <a:rPr lang="en-US" sz="1200" kern="1200" dirty="0" err="1">
                <a:solidFill>
                  <a:schemeClr val="tx1"/>
                </a:solidFill>
                <a:effectLst/>
                <a:latin typeface="+mn-lt"/>
                <a:ea typeface="+mn-ea"/>
                <a:cs typeface="+mn-cs"/>
              </a:rPr>
              <a:t>Grammarly</a:t>
            </a:r>
            <a:r>
              <a:rPr lang="en-US" sz="1200" kern="1200" dirty="0">
                <a:solidFill>
                  <a:schemeClr val="tx1"/>
                </a:solidFill>
                <a:effectLst/>
                <a:latin typeface="+mn-lt"/>
                <a:ea typeface="+mn-ea"/>
                <a:cs typeface="+mn-cs"/>
              </a:rPr>
              <a:t> to catch errors and WAVE to check color contrast. There is a free basic version of </a:t>
            </a:r>
            <a:r>
              <a:rPr lang="en-US" sz="1200" kern="1200" dirty="0" err="1">
                <a:solidFill>
                  <a:schemeClr val="tx1"/>
                </a:solidFill>
                <a:effectLst/>
                <a:latin typeface="+mn-lt"/>
                <a:ea typeface="+mn-ea"/>
                <a:cs typeface="+mn-cs"/>
              </a:rPr>
              <a:t>Grammarly</a:t>
            </a:r>
            <a:r>
              <a:rPr lang="en-US" sz="1200" kern="1200" dirty="0">
                <a:solidFill>
                  <a:schemeClr val="tx1"/>
                </a:solidFill>
                <a:effectLst/>
                <a:latin typeface="+mn-lt"/>
                <a:ea typeface="+mn-ea"/>
                <a:cs typeface="+mn-cs"/>
              </a:rPr>
              <a:t>.  WAVE is free.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CA125-A151-458D-907F-EB0ADE5848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2427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are here to share a quick overview of what our team learned on its journey to creating accessible K12 courses.  Today we will share some of the free and low-cost tools and techniques that we discovered along the way.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CA125-A151-458D-907F-EB0ADE5848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6175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Last, but certainly not least.  Standard 8.5 addresses course multimedia. In</a:t>
            </a:r>
            <a:r>
              <a:rPr lang="en-US" sz="1200" kern="1200" baseline="0" dirty="0">
                <a:solidFill>
                  <a:schemeClr val="tx1"/>
                </a:solidFill>
                <a:effectLst/>
                <a:latin typeface="+mn-lt"/>
                <a:ea typeface="+mn-ea"/>
                <a:cs typeface="+mn-cs"/>
              </a:rPr>
              <a:t> addition to </a:t>
            </a:r>
            <a:r>
              <a:rPr lang="en-US" sz="1200" kern="1200" dirty="0">
                <a:solidFill>
                  <a:schemeClr val="tx1"/>
                </a:solidFill>
                <a:effectLst/>
                <a:latin typeface="+mn-lt"/>
                <a:ea typeface="+mn-ea"/>
                <a:cs typeface="+mn-cs"/>
              </a:rPr>
              <a:t>instructional design best practices for images, one way we address this standard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with a free tool called H5P.  Many times, long video content is unavoidable, but with this tool it is easy to add interactive questions.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our quest to build courses with high-quality, clear audio, we are investigating Amazon Polly.  Our work queue for this year includes several world language courses, so this may very well be a tool we can share more about at a future conference.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CA125-A151-458D-907F-EB0ADE5848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3548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Standard 8 addresses the accessibility and usability of our courses and sets forth 5 specific standards that our courses must meet.  In the next 4.5 minutes, I hope to share some hints, tips, and tricks for addressing each of them.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CA125-A151-458D-907F-EB0ADE5848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5504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Standard 8.1 addresses consistency in course navigation. Developing a master course shell in our LMS and a template for our course lessons, which we currently build in SoftChalk, was a great first step toward addressing several standards.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CA125-A151-458D-907F-EB0ADE5848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7888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consistent navigation and predictability allowed us to create a Student Orientation module included</a:t>
            </a:r>
            <a:r>
              <a:rPr lang="en-US" baseline="0" dirty="0"/>
              <a:t> in every Michigan Virtual course</a:t>
            </a:r>
            <a:r>
              <a:rPr lang="en-US" dirty="0"/>
              <a:t> that provides text-based</a:t>
            </a:r>
            <a:r>
              <a:rPr lang="en-US" baseline="0" dirty="0"/>
              <a:t> information</a:t>
            </a:r>
            <a:r>
              <a:rPr lang="en-US" dirty="0"/>
              <a:t>, interactive activities, and video.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CA125-A151-458D-907F-EB0ADE5848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8907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Standard 8.2 was easily addressed by adding the VPATs for our LMS and any third party software in our Getting Help module. This module also includes many other resources for getting help as quickly and efficiently as possible.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CA125-A151-458D-907F-EB0ADE5848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05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Clicking on the Accommodations &amp; Accessibility Guidelines link in the Getting Help module, gives students, parents, and mentors quick access to what they can expect Michigan Virtual to do to accommodate diverse learners.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CA125-A151-458D-907F-EB0ADE5848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2282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an effort to provide accessible activities within our courses, we choose our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tools carefully. This example is how we use the keyhole icon within SoftChalk to include a text version of the information that is housed in the Articulate accordion activity.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CA125-A151-458D-907F-EB0ADE5848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5559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Standard 8.3 forced us to rethink our definition of audience. We used a handful of tools to help us do this. We did a book study, took a course on Lynda.com, and included a hands on experience in one of our quarterly get-togethers.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CA125-A151-458D-907F-EB0ADE5848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229616-A119-6746-8A83-578EAAC91052}" type="datetimeFigureOut">
              <a:rPr lang="en-US" smtClean="0"/>
              <a:t>9/25/17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5A19A-101C-FC45-AA0D-B050082F22B2}" type="slidenum">
              <a:rPr lang="en-US" smtClean="0"/>
              <a:t>‹#›</a:t>
            </a:fld>
            <a:endParaRPr lang="en-US"/>
          </a:p>
        </p:txBody>
      </p:sp>
    </p:spTree>
    <p:extLst>
      <p:ext uri="{BB962C8B-B14F-4D97-AF65-F5344CB8AC3E}">
        <p14:creationId xmlns:p14="http://schemas.microsoft.com/office/powerpoint/2010/main" val="395747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229616-A119-6746-8A83-578EAAC91052}" type="datetimeFigureOut">
              <a:rPr lang="en-US" smtClean="0"/>
              <a:t>9/25/17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5A19A-101C-FC45-AA0D-B050082F22B2}" type="slidenum">
              <a:rPr lang="en-US" smtClean="0"/>
              <a:t>‹#›</a:t>
            </a:fld>
            <a:endParaRPr lang="en-US"/>
          </a:p>
        </p:txBody>
      </p:sp>
    </p:spTree>
    <p:extLst>
      <p:ext uri="{BB962C8B-B14F-4D97-AF65-F5344CB8AC3E}">
        <p14:creationId xmlns:p14="http://schemas.microsoft.com/office/powerpoint/2010/main" val="2015498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229616-A119-6746-8A83-578EAAC91052}" type="datetimeFigureOut">
              <a:rPr lang="en-US" smtClean="0"/>
              <a:t>9/25/17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5A19A-101C-FC45-AA0D-B050082F22B2}" type="slidenum">
              <a:rPr lang="en-US" smtClean="0"/>
              <a:t>‹#›</a:t>
            </a:fld>
            <a:endParaRPr lang="en-US"/>
          </a:p>
        </p:txBody>
      </p:sp>
    </p:spTree>
    <p:extLst>
      <p:ext uri="{BB962C8B-B14F-4D97-AF65-F5344CB8AC3E}">
        <p14:creationId xmlns:p14="http://schemas.microsoft.com/office/powerpoint/2010/main" val="77115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229616-A119-6746-8A83-578EAAC91052}" type="datetimeFigureOut">
              <a:rPr lang="en-US" smtClean="0"/>
              <a:t>9/25/17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5A19A-101C-FC45-AA0D-B050082F22B2}" type="slidenum">
              <a:rPr lang="en-US" smtClean="0"/>
              <a:t>‹#›</a:t>
            </a:fld>
            <a:endParaRPr lang="en-US"/>
          </a:p>
        </p:txBody>
      </p:sp>
    </p:spTree>
    <p:extLst>
      <p:ext uri="{BB962C8B-B14F-4D97-AF65-F5344CB8AC3E}">
        <p14:creationId xmlns:p14="http://schemas.microsoft.com/office/powerpoint/2010/main" val="578789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229616-A119-6746-8A83-578EAAC91052}" type="datetimeFigureOut">
              <a:rPr lang="en-US" smtClean="0"/>
              <a:t>9/25/17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5A19A-101C-FC45-AA0D-B050082F22B2}" type="slidenum">
              <a:rPr lang="en-US" smtClean="0"/>
              <a:t>‹#›</a:t>
            </a:fld>
            <a:endParaRPr lang="en-US"/>
          </a:p>
        </p:txBody>
      </p:sp>
    </p:spTree>
    <p:extLst>
      <p:ext uri="{BB962C8B-B14F-4D97-AF65-F5344CB8AC3E}">
        <p14:creationId xmlns:p14="http://schemas.microsoft.com/office/powerpoint/2010/main" val="1763840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229616-A119-6746-8A83-578EAAC91052}" type="datetimeFigureOut">
              <a:rPr lang="en-US" smtClean="0"/>
              <a:t>9/25/17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5A19A-101C-FC45-AA0D-B050082F22B2}" type="slidenum">
              <a:rPr lang="en-US" smtClean="0"/>
              <a:t>‹#›</a:t>
            </a:fld>
            <a:endParaRPr lang="en-US"/>
          </a:p>
        </p:txBody>
      </p:sp>
    </p:spTree>
    <p:extLst>
      <p:ext uri="{BB962C8B-B14F-4D97-AF65-F5344CB8AC3E}">
        <p14:creationId xmlns:p14="http://schemas.microsoft.com/office/powerpoint/2010/main" val="1003574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229616-A119-6746-8A83-578EAAC91052}" type="datetimeFigureOut">
              <a:rPr lang="en-US" smtClean="0"/>
              <a:t>9/25/17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A5A19A-101C-FC45-AA0D-B050082F22B2}" type="slidenum">
              <a:rPr lang="en-US" smtClean="0"/>
              <a:t>‹#›</a:t>
            </a:fld>
            <a:endParaRPr lang="en-US"/>
          </a:p>
        </p:txBody>
      </p:sp>
    </p:spTree>
    <p:extLst>
      <p:ext uri="{BB962C8B-B14F-4D97-AF65-F5344CB8AC3E}">
        <p14:creationId xmlns:p14="http://schemas.microsoft.com/office/powerpoint/2010/main" val="747503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229616-A119-6746-8A83-578EAAC91052}" type="datetimeFigureOut">
              <a:rPr lang="en-US" smtClean="0"/>
              <a:t>9/25/17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A5A19A-101C-FC45-AA0D-B050082F22B2}" type="slidenum">
              <a:rPr lang="en-US" smtClean="0"/>
              <a:t>‹#›</a:t>
            </a:fld>
            <a:endParaRPr lang="en-US"/>
          </a:p>
        </p:txBody>
      </p:sp>
    </p:spTree>
    <p:extLst>
      <p:ext uri="{BB962C8B-B14F-4D97-AF65-F5344CB8AC3E}">
        <p14:creationId xmlns:p14="http://schemas.microsoft.com/office/powerpoint/2010/main" val="511367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229616-A119-6746-8A83-578EAAC91052}" type="datetimeFigureOut">
              <a:rPr lang="en-US" smtClean="0"/>
              <a:t>9/25/17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A5A19A-101C-FC45-AA0D-B050082F22B2}" type="slidenum">
              <a:rPr lang="en-US" smtClean="0"/>
              <a:t>‹#›</a:t>
            </a:fld>
            <a:endParaRPr lang="en-US"/>
          </a:p>
        </p:txBody>
      </p:sp>
    </p:spTree>
    <p:extLst>
      <p:ext uri="{BB962C8B-B14F-4D97-AF65-F5344CB8AC3E}">
        <p14:creationId xmlns:p14="http://schemas.microsoft.com/office/powerpoint/2010/main" val="32722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229616-A119-6746-8A83-578EAAC91052}" type="datetimeFigureOut">
              <a:rPr lang="en-US" smtClean="0"/>
              <a:t>9/25/17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5A19A-101C-FC45-AA0D-B050082F22B2}" type="slidenum">
              <a:rPr lang="en-US" smtClean="0"/>
              <a:t>‹#›</a:t>
            </a:fld>
            <a:endParaRPr lang="en-US"/>
          </a:p>
        </p:txBody>
      </p:sp>
    </p:spTree>
    <p:extLst>
      <p:ext uri="{BB962C8B-B14F-4D97-AF65-F5344CB8AC3E}">
        <p14:creationId xmlns:p14="http://schemas.microsoft.com/office/powerpoint/2010/main" val="4333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229616-A119-6746-8A83-578EAAC91052}" type="datetimeFigureOut">
              <a:rPr lang="en-US" smtClean="0"/>
              <a:t>9/25/17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5A19A-101C-FC45-AA0D-B050082F22B2}" type="slidenum">
              <a:rPr lang="en-US" smtClean="0"/>
              <a:t>‹#›</a:t>
            </a:fld>
            <a:endParaRPr lang="en-US"/>
          </a:p>
        </p:txBody>
      </p:sp>
    </p:spTree>
    <p:extLst>
      <p:ext uri="{BB962C8B-B14F-4D97-AF65-F5344CB8AC3E}">
        <p14:creationId xmlns:p14="http://schemas.microsoft.com/office/powerpoint/2010/main" val="19717876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229616-A119-6746-8A83-578EAAC91052}" type="datetimeFigureOut">
              <a:rPr lang="en-US" smtClean="0"/>
              <a:t>9/25/17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A5A19A-101C-FC45-AA0D-B050082F22B2}" type="slidenum">
              <a:rPr lang="en-US" smtClean="0"/>
              <a:t>‹#›</a:t>
            </a:fld>
            <a:endParaRPr lang="en-US"/>
          </a:p>
        </p:txBody>
      </p:sp>
    </p:spTree>
    <p:extLst>
      <p:ext uri="{BB962C8B-B14F-4D97-AF65-F5344CB8AC3E}">
        <p14:creationId xmlns:p14="http://schemas.microsoft.com/office/powerpoint/2010/main" val="239598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9.jpeg"/><Relationship Id="rId1" Type="http://schemas.openxmlformats.org/officeDocument/2006/relationships/tags" Target="../tags/tag10.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20.png"/><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21.jpeg"/><Relationship Id="rId5" Type="http://schemas.openxmlformats.org/officeDocument/2006/relationships/image" Target="../media/image22.jpeg"/><Relationship Id="rId1" Type="http://schemas.openxmlformats.org/officeDocument/2006/relationships/tags" Target="../tags/tag12.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hyperlink" Target="https://www.nvaccess.org/download" TargetMode="External"/><Relationship Id="rId1" Type="http://schemas.openxmlformats.org/officeDocument/2006/relationships/tags" Target="../tags/tag13.x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25.jpeg"/><Relationship Id="rId5" Type="http://schemas.openxmlformats.org/officeDocument/2006/relationships/image" Target="../media/image26.jpeg"/><Relationship Id="rId1" Type="http://schemas.openxmlformats.org/officeDocument/2006/relationships/tags" Target="../tags/tag14.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hyperlink" Target="http://colororacle.org/" TargetMode="External"/><Relationship Id="rId5" Type="http://schemas.openxmlformats.org/officeDocument/2006/relationships/image" Target="../media/image27.png"/><Relationship Id="rId1" Type="http://schemas.openxmlformats.org/officeDocument/2006/relationships/tags" Target="../tags/tag15.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28.jpeg"/><Relationship Id="rId5" Type="http://schemas.openxmlformats.org/officeDocument/2006/relationships/image" Target="../media/image29.jpeg"/><Relationship Id="rId1" Type="http://schemas.openxmlformats.org/officeDocument/2006/relationships/tags" Target="../tags/tag16.x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30.jpeg"/><Relationship Id="rId5" Type="http://schemas.openxmlformats.org/officeDocument/2006/relationships/image" Target="../media/image31.jpeg"/><Relationship Id="rId1" Type="http://schemas.openxmlformats.org/officeDocument/2006/relationships/tags" Target="../tags/tag17.x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32.png"/><Relationship Id="rId1" Type="http://schemas.openxmlformats.org/officeDocument/2006/relationships/tags" Target="../tags/tag18.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1" Type="http://schemas.openxmlformats.org/officeDocument/2006/relationships/tags" Target="../tags/tag19.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7" Type="http://schemas.openxmlformats.org/officeDocument/2006/relationships/image" Target="../media/image40.png"/><Relationship Id="rId1" Type="http://schemas.openxmlformats.org/officeDocument/2006/relationships/tags" Target="../tags/tag20.x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1.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2.png"/><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3.png"/><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tags" Target="../tags/tag8.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jpeg"/><Relationship Id="rId1" Type="http://schemas.openxmlformats.org/officeDocument/2006/relationships/tags" Target="../tags/tag9.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503" y="402616"/>
            <a:ext cx="6849686" cy="2492206"/>
          </a:xfrm>
        </p:spPr>
        <p:txBody>
          <a:bodyPr>
            <a:normAutofit/>
          </a:bodyPr>
          <a:lstStyle/>
          <a:p>
            <a:r>
              <a:rPr lang="en-US" dirty="0"/>
              <a:t>Fast Track to K-12 Standard 8 Alignment</a:t>
            </a:r>
          </a:p>
        </p:txBody>
      </p:sp>
      <p:sp>
        <p:nvSpPr>
          <p:cNvPr id="3" name="Subtitle 2"/>
          <p:cNvSpPr>
            <a:spLocks noGrp="1"/>
          </p:cNvSpPr>
          <p:nvPr>
            <p:ph type="subTitle" idx="1"/>
          </p:nvPr>
        </p:nvSpPr>
        <p:spPr>
          <a:xfrm>
            <a:off x="5062451" y="4102645"/>
            <a:ext cx="6834477" cy="1772154"/>
          </a:xfrm>
        </p:spPr>
        <p:txBody>
          <a:bodyPr/>
          <a:lstStyle/>
          <a:p>
            <a:r>
              <a:rPr lang="en-US" dirty="0"/>
              <a:t>Kristi Peacock – Instructional Designer</a:t>
            </a:r>
          </a:p>
          <a:p>
            <a:r>
              <a:rPr lang="en-US" dirty="0"/>
              <a:t>Krista Tomaselli – Course Development Manager</a:t>
            </a:r>
          </a:p>
        </p:txBody>
      </p:sp>
    </p:spTree>
    <p:custDataLst>
      <p:tags r:id="rId1"/>
    </p:custDataLst>
    <p:extLst>
      <p:ext uri="{BB962C8B-B14F-4D97-AF65-F5344CB8AC3E}">
        <p14:creationId xmlns:p14="http://schemas.microsoft.com/office/powerpoint/2010/main" val="164837179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xplosion 2 6"/>
          <p:cNvSpPr/>
          <p:nvPr/>
        </p:nvSpPr>
        <p:spPr>
          <a:xfrm rot="1189622">
            <a:off x="7524689" y="1889729"/>
            <a:ext cx="4522078" cy="3629895"/>
          </a:xfrm>
          <a:prstGeom prst="irregularSeal2">
            <a:avLst/>
          </a:prstGeom>
          <a:solidFill>
            <a:srgbClr val="197C93">
              <a:alpha val="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 name="Title 1"/>
          <p:cNvSpPr>
            <a:spLocks noGrp="1"/>
          </p:cNvSpPr>
          <p:nvPr>
            <p:ph type="title"/>
          </p:nvPr>
        </p:nvSpPr>
        <p:spPr/>
        <p:txBody>
          <a:bodyPr/>
          <a:lstStyle/>
          <a:p>
            <a:r>
              <a:rPr lang="en-US" dirty="0"/>
              <a:t>Instructional Design PD</a:t>
            </a:r>
          </a:p>
        </p:txBody>
      </p:sp>
      <p:sp>
        <p:nvSpPr>
          <p:cNvPr id="3" name="Content Placeholder 2"/>
          <p:cNvSpPr>
            <a:spLocks noGrp="1"/>
          </p:cNvSpPr>
          <p:nvPr>
            <p:ph idx="1"/>
          </p:nvPr>
        </p:nvSpPr>
        <p:spPr>
          <a:xfrm>
            <a:off x="313878" y="1225840"/>
            <a:ext cx="10571570" cy="591173"/>
          </a:xfrm>
        </p:spPr>
        <p:txBody>
          <a:bodyPr/>
          <a:lstStyle/>
          <a:p>
            <a:pPr marL="0" indent="0">
              <a:buNone/>
            </a:pPr>
            <a:r>
              <a:rPr lang="en-US" dirty="0"/>
              <a:t>Building empathy for students with auditory impairments.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796" y="1817013"/>
            <a:ext cx="6839953" cy="3847754"/>
          </a:xfrm>
          <a:prstGeom prst="rect">
            <a:avLst/>
          </a:prstGeom>
        </p:spPr>
      </p:pic>
      <p:sp>
        <p:nvSpPr>
          <p:cNvPr id="4" name="TextBox 3"/>
          <p:cNvSpPr txBox="1"/>
          <p:nvPr/>
        </p:nvSpPr>
        <p:spPr>
          <a:xfrm>
            <a:off x="8351240" y="3009073"/>
            <a:ext cx="306902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Franklin Gothic Book" panose="020B0503020102020204"/>
                <a:ea typeface="+mn-ea"/>
                <a:cs typeface="+mn-cs"/>
              </a:rPr>
              <a:t>When learning about chemistry, the difference between “atom” and “Adam” is important!</a:t>
            </a:r>
          </a:p>
        </p:txBody>
      </p:sp>
    </p:spTree>
    <p:custDataLst>
      <p:tags r:id="rId1"/>
    </p:custDataLst>
    <p:extLst>
      <p:ext uri="{BB962C8B-B14F-4D97-AF65-F5344CB8AC3E}">
        <p14:creationId xmlns:p14="http://schemas.microsoft.com/office/powerpoint/2010/main" val="67794395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Auditory Impairment Tool</a:t>
            </a:r>
          </a:p>
        </p:txBody>
      </p:sp>
      <p:sp>
        <p:nvSpPr>
          <p:cNvPr id="3" name="Content Placeholder 2"/>
          <p:cNvSpPr>
            <a:spLocks noGrp="1"/>
          </p:cNvSpPr>
          <p:nvPr>
            <p:ph idx="1"/>
          </p:nvPr>
        </p:nvSpPr>
        <p:spPr>
          <a:xfrm>
            <a:off x="799070" y="1309816"/>
            <a:ext cx="10571570" cy="4542344"/>
          </a:xfrm>
        </p:spPr>
        <p:txBody>
          <a:bodyPr>
            <a:normAutofit lnSpcReduction="10000"/>
          </a:bodyPr>
          <a:lstStyle/>
          <a:p>
            <a:pPr marL="0" indent="0">
              <a:buNone/>
            </a:pPr>
            <a:r>
              <a:rPr lang="en-US" dirty="0"/>
              <a:t>Transcripts and captioning are imperative to learning!</a:t>
            </a:r>
          </a:p>
          <a:p>
            <a:pPr lvl="1"/>
            <a:r>
              <a:rPr lang="en-US" dirty="0"/>
              <a:t>Publish outside activities as text-based documents that can be added as transcripts.</a:t>
            </a:r>
            <a:br>
              <a:rPr lang="en-US" dirty="0"/>
            </a:br>
            <a:endParaRPr lang="en-US" dirty="0"/>
          </a:p>
          <a:p>
            <a:pPr lvl="1"/>
            <a:r>
              <a:rPr lang="en-US" dirty="0"/>
              <a:t>Choose video wisely so that you get quality captioning.  Auto captioning is often unclear or full of errors.</a:t>
            </a:r>
            <a:br>
              <a:rPr lang="en-US" dirty="0"/>
            </a:br>
            <a:endParaRPr lang="en-US" dirty="0"/>
          </a:p>
          <a:p>
            <a:pPr lvl="1"/>
            <a:r>
              <a:rPr lang="en-US" dirty="0" err="1"/>
              <a:t>CaptionSync</a:t>
            </a:r>
            <a:r>
              <a:rPr lang="en-US" dirty="0"/>
              <a:t> – Low cost</a:t>
            </a:r>
          </a:p>
          <a:p>
            <a:pPr marL="457200" lvl="1" indent="0">
              <a:buNone/>
            </a:pPr>
            <a:r>
              <a:rPr lang="en-US" dirty="0"/>
              <a:t> 	 </a:t>
            </a:r>
          </a:p>
          <a:p>
            <a:pPr marL="457200" lvl="1" indent="0">
              <a:buNone/>
            </a:pPr>
            <a:endParaRPr lang="en-US" dirty="0"/>
          </a:p>
          <a:p>
            <a:pPr marL="457200" lvl="1" indent="0">
              <a:buNone/>
            </a:pPr>
            <a:endParaRPr lang="en-US" dirty="0"/>
          </a:p>
          <a:p>
            <a:pPr marL="457200" lvl="1" indent="0">
              <a:buNone/>
            </a:pPr>
            <a:endParaRPr lang="en-US" dirty="0"/>
          </a:p>
          <a:p>
            <a:pPr marL="457200" lvl="1" indent="0" algn="ctr">
              <a:buNone/>
            </a:pPr>
            <a:r>
              <a:rPr lang="en-US" i="1" dirty="0">
                <a:solidFill>
                  <a:srgbClr val="0070C0"/>
                </a:solidFill>
              </a:rPr>
              <a:t>http://www.automaticsync.com/captionsync/</a:t>
            </a:r>
          </a:p>
          <a:p>
            <a:pPr marL="457200" lvl="1" indent="0">
              <a:buNone/>
            </a:pPr>
            <a:endParaRPr lang="en-US" dirty="0"/>
          </a:p>
        </p:txBody>
      </p:sp>
      <p:pic>
        <p:nvPicPr>
          <p:cNvPr id="4" name="Picture 3"/>
          <p:cNvPicPr>
            <a:picLocks noChangeAspect="1"/>
          </p:cNvPicPr>
          <p:nvPr/>
        </p:nvPicPr>
        <p:blipFill>
          <a:blip r:embed="rId4" cstate="print"/>
          <a:stretch>
            <a:fillRect/>
          </a:stretch>
        </p:blipFill>
        <p:spPr>
          <a:xfrm>
            <a:off x="5481605" y="3230666"/>
            <a:ext cx="2123741" cy="2123741"/>
          </a:xfrm>
          <a:prstGeom prst="rect">
            <a:avLst/>
          </a:prstGeom>
        </p:spPr>
      </p:pic>
    </p:spTree>
    <p:custDataLst>
      <p:tags r:id="rId1"/>
    </p:custDataLst>
    <p:extLst>
      <p:ext uri="{BB962C8B-B14F-4D97-AF65-F5344CB8AC3E}">
        <p14:creationId xmlns:p14="http://schemas.microsoft.com/office/powerpoint/2010/main" val="182940133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Instructional Design PD</a:t>
            </a:r>
          </a:p>
        </p:txBody>
      </p:sp>
      <p:sp>
        <p:nvSpPr>
          <p:cNvPr id="3" name="Content Placeholder 2"/>
          <p:cNvSpPr>
            <a:spLocks noGrp="1"/>
          </p:cNvSpPr>
          <p:nvPr>
            <p:ph idx="1"/>
          </p:nvPr>
        </p:nvSpPr>
        <p:spPr>
          <a:xfrm>
            <a:off x="799070" y="1360872"/>
            <a:ext cx="10571570" cy="555079"/>
          </a:xfrm>
        </p:spPr>
        <p:txBody>
          <a:bodyPr/>
          <a:lstStyle/>
          <a:p>
            <a:pPr marL="0" indent="0">
              <a:buNone/>
            </a:pPr>
            <a:r>
              <a:rPr lang="en-US" dirty="0"/>
              <a:t>Experiencing a course with a screen reader.</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6052" y="2307389"/>
            <a:ext cx="5204588" cy="292779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070" y="2311509"/>
            <a:ext cx="5197265" cy="2923674"/>
          </a:xfrm>
          <a:prstGeom prst="rect">
            <a:avLst/>
          </a:prstGeom>
        </p:spPr>
      </p:pic>
    </p:spTree>
    <p:custDataLst>
      <p:tags r:id="rId1"/>
    </p:custDataLst>
    <p:extLst>
      <p:ext uri="{BB962C8B-B14F-4D97-AF65-F5344CB8AC3E}">
        <p14:creationId xmlns:p14="http://schemas.microsoft.com/office/powerpoint/2010/main" val="49833538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Acuity Impairment Tools</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6793" y="1085521"/>
            <a:ext cx="5987143" cy="5013940"/>
          </a:xfrm>
          <a:prstGeom prst="rect">
            <a:avLst/>
          </a:prstGeom>
          <a:ln w="15875">
            <a:solidFill>
              <a:srgbClr val="1A829A"/>
            </a:solidFill>
          </a:ln>
        </p:spPr>
      </p:pic>
      <p:sp>
        <p:nvSpPr>
          <p:cNvPr id="4" name="Rectangle 3"/>
          <p:cNvSpPr/>
          <p:nvPr/>
        </p:nvSpPr>
        <p:spPr>
          <a:xfrm>
            <a:off x="286165" y="2770972"/>
            <a:ext cx="5339300" cy="258532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What is NVDA?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NVDA (</a:t>
            </a:r>
            <a:r>
              <a:rPr kumimoji="0" lang="en-US" sz="1800" b="0" i="0" u="none" strike="noStrike" kern="1200" cap="none" spc="0" normalizeH="0" baseline="0" noProof="0" dirty="0" err="1">
                <a:ln>
                  <a:noFill/>
                </a:ln>
                <a:solidFill>
                  <a:prstClr val="black"/>
                </a:solidFill>
                <a:effectLst/>
                <a:uLnTx/>
                <a:uFillTx/>
                <a:latin typeface="Franklin Gothic Book" panose="020B0503020102020204"/>
                <a:ea typeface="+mn-ea"/>
                <a:cs typeface="+mn-cs"/>
              </a:rPr>
              <a:t>NonVisual</a:t>
            </a:r>
            <a:r>
              <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 Desktop Access) is a free “screen reader” which enables blind and vision impaired people to use computers.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NVDA can also convert the text into braille if the computer user owns a device called a “braille display.”</a:t>
            </a:r>
          </a:p>
        </p:txBody>
      </p:sp>
      <p:pic>
        <p:nvPicPr>
          <p:cNvPr id="9" name="Picture 8"/>
          <p:cNvPicPr>
            <a:picLocks noChangeAspect="1"/>
          </p:cNvPicPr>
          <p:nvPr/>
        </p:nvPicPr>
        <p:blipFill>
          <a:blip r:embed="rId5" cstate="print"/>
          <a:stretch>
            <a:fillRect/>
          </a:stretch>
        </p:blipFill>
        <p:spPr>
          <a:xfrm>
            <a:off x="286165" y="1346820"/>
            <a:ext cx="1256159" cy="1256159"/>
          </a:xfrm>
          <a:prstGeom prst="rect">
            <a:avLst/>
          </a:prstGeom>
        </p:spPr>
      </p:pic>
      <p:sp>
        <p:nvSpPr>
          <p:cNvPr id="10" name="Rectangle 9"/>
          <p:cNvSpPr/>
          <p:nvPr/>
        </p:nvSpPr>
        <p:spPr>
          <a:xfrm>
            <a:off x="1542324" y="5550292"/>
            <a:ext cx="386913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hlinkClick r:id="rId6"/>
              </a:rPr>
              <a:t>https://www.nvaccess.org/download</a:t>
            </a:r>
            <a:r>
              <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a:t>
            </a:r>
          </a:p>
        </p:txBody>
      </p:sp>
    </p:spTree>
    <p:custDataLst>
      <p:tags r:id="rId1"/>
    </p:custDataLst>
    <p:extLst>
      <p:ext uri="{BB962C8B-B14F-4D97-AF65-F5344CB8AC3E}">
        <p14:creationId xmlns:p14="http://schemas.microsoft.com/office/powerpoint/2010/main" val="137156396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Instructional Design PD</a:t>
            </a:r>
          </a:p>
        </p:txBody>
      </p:sp>
      <p:sp>
        <p:nvSpPr>
          <p:cNvPr id="3" name="Content Placeholder 2"/>
          <p:cNvSpPr>
            <a:spLocks noGrp="1"/>
          </p:cNvSpPr>
          <p:nvPr>
            <p:ph idx="1"/>
          </p:nvPr>
        </p:nvSpPr>
        <p:spPr>
          <a:xfrm>
            <a:off x="827055" y="1481220"/>
            <a:ext cx="10571570" cy="567110"/>
          </a:xfrm>
        </p:spPr>
        <p:txBody>
          <a:bodyPr/>
          <a:lstStyle/>
          <a:p>
            <a:pPr marL="0" indent="0">
              <a:buNone/>
            </a:pPr>
            <a:r>
              <a:rPr lang="en-US" dirty="0"/>
              <a:t>How does color affect learning?</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691" y="2520688"/>
            <a:ext cx="5079503" cy="2857429"/>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09523" y="2555996"/>
            <a:ext cx="5016738" cy="2822121"/>
          </a:xfrm>
          <a:prstGeom prst="rect">
            <a:avLst/>
          </a:prstGeom>
        </p:spPr>
      </p:pic>
    </p:spTree>
    <p:custDataLst>
      <p:tags r:id="rId1"/>
    </p:custDataLst>
    <p:extLst>
      <p:ext uri="{BB962C8B-B14F-4D97-AF65-F5344CB8AC3E}">
        <p14:creationId xmlns:p14="http://schemas.microsoft.com/office/powerpoint/2010/main" val="167315225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 Impairment Tool</a:t>
            </a:r>
          </a:p>
        </p:txBody>
      </p:sp>
      <p:sp>
        <p:nvSpPr>
          <p:cNvPr id="3" name="Content Placeholder 2"/>
          <p:cNvSpPr>
            <a:spLocks noGrp="1"/>
          </p:cNvSpPr>
          <p:nvPr>
            <p:ph idx="1"/>
          </p:nvPr>
        </p:nvSpPr>
        <p:spPr>
          <a:xfrm>
            <a:off x="799070" y="1309816"/>
            <a:ext cx="10967814" cy="4032205"/>
          </a:xfrm>
        </p:spPr>
        <p:txBody>
          <a:bodyPr>
            <a:normAutofit/>
          </a:bodyPr>
          <a:lstStyle/>
          <a:p>
            <a:pPr marL="0" indent="0">
              <a:buNone/>
            </a:pPr>
            <a:r>
              <a:rPr lang="en-US" dirty="0"/>
              <a:t>Along with a new sense of awareness, Color Oracle was a huge help!</a:t>
            </a:r>
          </a:p>
          <a:p>
            <a:pPr marL="0" indent="0">
              <a:buNone/>
            </a:pPr>
            <a:endParaRPr lang="en-US" dirty="0"/>
          </a:p>
          <a:p>
            <a:pPr marL="0" indent="0">
              <a:buNone/>
            </a:pPr>
            <a:r>
              <a:rPr lang="en-US" dirty="0"/>
              <a:t>Color Oracle is a </a:t>
            </a:r>
            <a:r>
              <a:rPr lang="en-US" b="1" i="1" dirty="0">
                <a:solidFill>
                  <a:srgbClr val="FF0000"/>
                </a:solidFill>
              </a:rPr>
              <a:t>free</a:t>
            </a:r>
            <a:r>
              <a:rPr lang="en-US" b="1" dirty="0">
                <a:solidFill>
                  <a:srgbClr val="FF0000"/>
                </a:solidFill>
              </a:rPr>
              <a:t> </a:t>
            </a:r>
            <a:r>
              <a:rPr lang="en-US" dirty="0"/>
              <a:t>color blindness simulator for Windows, Mac and Linux. It takes the guesswork out of designing for color blindness by showing you in real time what people with common color vision impairments will see.</a:t>
            </a:r>
          </a:p>
          <a:p>
            <a:pPr marL="0" indent="0">
              <a:buNone/>
            </a:pPr>
            <a:endParaRPr lang="en-US" dirty="0"/>
          </a:p>
          <a:p>
            <a:pPr marL="0" indent="0">
              <a:buNone/>
            </a:pPr>
            <a:r>
              <a:rPr lang="en-US" dirty="0">
                <a:hlinkClick r:id="rId4"/>
              </a:rPr>
              <a:t>http://colororacle.org/</a:t>
            </a:r>
            <a:endParaRPr lang="en-US"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03550" y="3908603"/>
            <a:ext cx="1528011" cy="1528011"/>
          </a:xfrm>
          <a:prstGeom prst="rect">
            <a:avLst/>
          </a:prstGeom>
        </p:spPr>
      </p:pic>
    </p:spTree>
    <p:custDataLst>
      <p:tags r:id="rId1"/>
    </p:custDataLst>
    <p:extLst>
      <p:ext uri="{BB962C8B-B14F-4D97-AF65-F5344CB8AC3E}">
        <p14:creationId xmlns:p14="http://schemas.microsoft.com/office/powerpoint/2010/main" val="69428083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Vision Color Impairment</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524" y="1968716"/>
            <a:ext cx="5825445" cy="3277052"/>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8490" y="1968716"/>
            <a:ext cx="5825446" cy="3277052"/>
          </a:xfrm>
          <a:prstGeom prst="rect">
            <a:avLst/>
          </a:prstGeom>
        </p:spPr>
      </p:pic>
      <p:sp>
        <p:nvSpPr>
          <p:cNvPr id="6" name="TextBox 5"/>
          <p:cNvSpPr txBox="1"/>
          <p:nvPr/>
        </p:nvSpPr>
        <p:spPr>
          <a:xfrm>
            <a:off x="221745" y="1209525"/>
            <a:ext cx="1008931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Franklin Gothic Book" panose="020B0503020102020204"/>
                <a:ea typeface="+mn-ea"/>
                <a:cs typeface="+mn-cs"/>
              </a:rPr>
              <a:t>Look what we learned in just one little experiment!</a:t>
            </a:r>
          </a:p>
        </p:txBody>
      </p:sp>
      <p:sp>
        <p:nvSpPr>
          <p:cNvPr id="3" name="Left-Right Arrow 2"/>
          <p:cNvSpPr/>
          <p:nvPr/>
        </p:nvSpPr>
        <p:spPr>
          <a:xfrm>
            <a:off x="4320271" y="3425295"/>
            <a:ext cx="4784817" cy="363894"/>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7" name="TextBox 6"/>
          <p:cNvSpPr txBox="1"/>
          <p:nvPr/>
        </p:nvSpPr>
        <p:spPr>
          <a:xfrm>
            <a:off x="1061544" y="5512392"/>
            <a:ext cx="104367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Franklin Gothic Book" panose="020B0503020102020204"/>
                <a:ea typeface="+mn-ea"/>
                <a:cs typeface="+mn-cs"/>
              </a:rPr>
              <a:t> </a:t>
            </a:r>
            <a:r>
              <a:rPr kumimoji="0" lang="en-US" sz="2400" b="0" i="1" u="none" strike="noStrike" kern="1200" cap="none" spc="0" normalizeH="0" baseline="0" noProof="0" dirty="0">
                <a:ln>
                  <a:noFill/>
                </a:ln>
                <a:solidFill>
                  <a:prstClr val="black"/>
                </a:solidFill>
                <a:effectLst/>
                <a:uLnTx/>
                <a:uFillTx/>
                <a:latin typeface="Franklin Gothic Book" panose="020B0503020102020204"/>
                <a:ea typeface="+mn-ea"/>
                <a:cs typeface="+mn-cs"/>
              </a:rPr>
              <a:t>Rest assured, - and + icons were included to add meaning for these students.</a:t>
            </a:r>
          </a:p>
        </p:txBody>
      </p:sp>
    </p:spTree>
    <p:custDataLst>
      <p:tags r:id="rId1"/>
    </p:custDataLst>
    <p:extLst>
      <p:ext uri="{BB962C8B-B14F-4D97-AF65-F5344CB8AC3E}">
        <p14:creationId xmlns:p14="http://schemas.microsoft.com/office/powerpoint/2010/main" val="139407365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Instructional Design PD</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6421" y="2189747"/>
            <a:ext cx="5817515" cy="327259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2488" y="2189747"/>
            <a:ext cx="5731964" cy="3224464"/>
          </a:xfrm>
          <a:prstGeom prst="rect">
            <a:avLst/>
          </a:prstGeom>
        </p:spPr>
      </p:pic>
      <p:sp>
        <p:nvSpPr>
          <p:cNvPr id="6" name="TextBox 5"/>
          <p:cNvSpPr txBox="1"/>
          <p:nvPr/>
        </p:nvSpPr>
        <p:spPr>
          <a:xfrm>
            <a:off x="281641" y="1320040"/>
            <a:ext cx="1128562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Franklin Gothic Book" panose="020B0503020102020204"/>
                <a:ea typeface="+mn-ea"/>
                <a:cs typeface="+mn-cs"/>
              </a:rPr>
              <a:t>What happens if you tab through a course without using your hands?</a:t>
            </a:r>
          </a:p>
        </p:txBody>
      </p:sp>
    </p:spTree>
    <p:custDataLst>
      <p:tags r:id="rId1"/>
    </p:custDataLst>
    <p:extLst>
      <p:ext uri="{BB962C8B-B14F-4D97-AF65-F5344CB8AC3E}">
        <p14:creationId xmlns:p14="http://schemas.microsoft.com/office/powerpoint/2010/main" val="103502868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77" y="37801"/>
            <a:ext cx="11782191" cy="963826"/>
          </a:xfrm>
        </p:spPr>
        <p:txBody>
          <a:bodyPr/>
          <a:lstStyle/>
          <a:p>
            <a:r>
              <a:rPr lang="en-US" dirty="0"/>
              <a:t>Motor Impairment Challenges &amp; Solutions</a:t>
            </a:r>
          </a:p>
        </p:txBody>
      </p:sp>
      <p:sp>
        <p:nvSpPr>
          <p:cNvPr id="6" name="TextBox 5"/>
          <p:cNvSpPr txBox="1"/>
          <p:nvPr/>
        </p:nvSpPr>
        <p:spPr>
          <a:xfrm>
            <a:off x="233777" y="1279366"/>
            <a:ext cx="762796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Franklin Gothic Book" panose="020B0503020102020204"/>
                <a:ea typeface="+mn-ea"/>
                <a:cs typeface="+mn-cs"/>
              </a:rPr>
              <a:t>What did we learn? Tab order is important.</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3781" y="1880851"/>
            <a:ext cx="8284941" cy="4110807"/>
          </a:xfrm>
          <a:prstGeom prst="rect">
            <a:avLst/>
          </a:prstGeom>
          <a:solidFill>
            <a:srgbClr val="FF0000"/>
          </a:solidFill>
          <a:ln w="15875">
            <a:solidFill>
              <a:srgbClr val="135E6F"/>
            </a:solidFill>
          </a:ln>
        </p:spPr>
      </p:pic>
      <p:sp>
        <p:nvSpPr>
          <p:cNvPr id="10" name="Right Arrow 9"/>
          <p:cNvSpPr/>
          <p:nvPr/>
        </p:nvSpPr>
        <p:spPr>
          <a:xfrm rot="10800000">
            <a:off x="5951739" y="1856907"/>
            <a:ext cx="1371600" cy="25907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Tree>
    <p:custDataLst>
      <p:tags r:id="rId1"/>
    </p:custDataLst>
    <p:extLst>
      <p:ext uri="{BB962C8B-B14F-4D97-AF65-F5344CB8AC3E}">
        <p14:creationId xmlns:p14="http://schemas.microsoft.com/office/powerpoint/2010/main" val="32793261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8.4</a:t>
            </a:r>
          </a:p>
        </p:txBody>
      </p:sp>
      <p:sp>
        <p:nvSpPr>
          <p:cNvPr id="3" name="Content Placeholder 2"/>
          <p:cNvSpPr>
            <a:spLocks noGrp="1"/>
          </p:cNvSpPr>
          <p:nvPr>
            <p:ph idx="1"/>
          </p:nvPr>
        </p:nvSpPr>
        <p:spPr>
          <a:xfrm>
            <a:off x="678754" y="1309816"/>
            <a:ext cx="10571570" cy="544666"/>
          </a:xfrm>
        </p:spPr>
        <p:txBody>
          <a:bodyPr/>
          <a:lstStyle/>
          <a:p>
            <a:pPr marL="0" indent="0">
              <a:buNone/>
            </a:pPr>
            <a:r>
              <a:rPr lang="en-US" i="1" dirty="0"/>
              <a:t>8.4 The course design facilitates readability.</a:t>
            </a:r>
          </a:p>
        </p:txBody>
      </p:sp>
      <p:pic>
        <p:nvPicPr>
          <p:cNvPr id="4" name="Picture 3"/>
          <p:cNvPicPr>
            <a:picLocks noChangeAspect="1"/>
          </p:cNvPicPr>
          <p:nvPr/>
        </p:nvPicPr>
        <p:blipFill>
          <a:blip r:embed="rId4" cstate="print"/>
          <a:stretch>
            <a:fillRect/>
          </a:stretch>
        </p:blipFill>
        <p:spPr>
          <a:xfrm>
            <a:off x="221745" y="1711402"/>
            <a:ext cx="3381375" cy="135255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427" y="2727452"/>
            <a:ext cx="6459265" cy="3087279"/>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7876" y="1678718"/>
            <a:ext cx="4906060" cy="1857634"/>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97876" y="3180394"/>
            <a:ext cx="4906060" cy="2889665"/>
          </a:xfrm>
          <a:prstGeom prst="rect">
            <a:avLst/>
          </a:prstGeom>
        </p:spPr>
      </p:pic>
      <p:sp>
        <p:nvSpPr>
          <p:cNvPr id="5" name="Rectangle 4"/>
          <p:cNvSpPr/>
          <p:nvPr/>
        </p:nvSpPr>
        <p:spPr>
          <a:xfrm>
            <a:off x="337736" y="2019964"/>
            <a:ext cx="6366871" cy="3880828"/>
          </a:xfrm>
          <a:prstGeom prst="rect">
            <a:avLst/>
          </a:prstGeom>
          <a:solidFill>
            <a:schemeClr val="bg1">
              <a:alpha val="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0" name="Rectangle 9"/>
          <p:cNvSpPr/>
          <p:nvPr/>
        </p:nvSpPr>
        <p:spPr>
          <a:xfrm>
            <a:off x="7097876" y="1855239"/>
            <a:ext cx="4906060" cy="4214820"/>
          </a:xfrm>
          <a:prstGeom prst="rect">
            <a:avLst/>
          </a:prstGeom>
          <a:solidFill>
            <a:schemeClr val="bg1">
              <a:alpha val="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Tree>
    <p:custDataLst>
      <p:tags r:id="rId1"/>
    </p:custDataLst>
    <p:extLst>
      <p:ext uri="{BB962C8B-B14F-4D97-AF65-F5344CB8AC3E}">
        <p14:creationId xmlns:p14="http://schemas.microsoft.com/office/powerpoint/2010/main" val="179766822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sp>
        <p:nvSpPr>
          <p:cNvPr id="3" name="Content Placeholder 2"/>
          <p:cNvSpPr>
            <a:spLocks noGrp="1"/>
          </p:cNvSpPr>
          <p:nvPr>
            <p:ph idx="1"/>
          </p:nvPr>
        </p:nvSpPr>
        <p:spPr/>
        <p:txBody>
          <a:bodyPr/>
          <a:lstStyle/>
          <a:p>
            <a:pPr marL="0" indent="0">
              <a:buNone/>
            </a:pPr>
            <a:r>
              <a:rPr lang="en-US" b="1" u="sng" dirty="0"/>
              <a:t>Description:</a:t>
            </a:r>
          </a:p>
          <a:p>
            <a:pPr marL="0" indent="0">
              <a:buNone/>
            </a:pPr>
            <a:r>
              <a:rPr lang="en-US" dirty="0"/>
              <a:t>This session will offer a quick presentation on the hints, tips, and tricks that one organization has gleaned on its journey to accessibility.</a:t>
            </a:r>
          </a:p>
          <a:p>
            <a:pPr marL="0" indent="0">
              <a:buNone/>
            </a:pPr>
            <a:endParaRPr lang="en-US" dirty="0"/>
          </a:p>
          <a:p>
            <a:pPr marL="0" indent="0">
              <a:buNone/>
            </a:pPr>
            <a:r>
              <a:rPr lang="en-US" b="1" u="sng" dirty="0"/>
              <a:t>Objective:</a:t>
            </a:r>
          </a:p>
          <a:p>
            <a:pPr marL="0" indent="0">
              <a:buNone/>
            </a:pPr>
            <a:r>
              <a:rPr lang="en-US" dirty="0"/>
              <a:t>Discover free or low-cost tools and techniques that will help design teams build accessible courses.</a:t>
            </a:r>
          </a:p>
        </p:txBody>
      </p:sp>
    </p:spTree>
    <p:custDataLst>
      <p:tags r:id="rId1"/>
    </p:custDataLst>
    <p:extLst>
      <p:ext uri="{BB962C8B-B14F-4D97-AF65-F5344CB8AC3E}">
        <p14:creationId xmlns:p14="http://schemas.microsoft.com/office/powerpoint/2010/main" val="212893861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4207" y="1893910"/>
            <a:ext cx="4614033" cy="4219751"/>
          </a:xfrm>
          <a:prstGeom prst="rect">
            <a:avLst/>
          </a:prstGeom>
        </p:spPr>
      </p:pic>
      <p:sp>
        <p:nvSpPr>
          <p:cNvPr id="2" name="Title 1"/>
          <p:cNvSpPr>
            <a:spLocks noGrp="1"/>
          </p:cNvSpPr>
          <p:nvPr>
            <p:ph type="title"/>
          </p:nvPr>
        </p:nvSpPr>
        <p:spPr/>
        <p:txBody>
          <a:bodyPr/>
          <a:lstStyle/>
          <a:p>
            <a:r>
              <a:rPr lang="en-US" dirty="0"/>
              <a:t>Standard 8.5</a:t>
            </a:r>
          </a:p>
        </p:txBody>
      </p:sp>
      <p:sp>
        <p:nvSpPr>
          <p:cNvPr id="3" name="Content Placeholder 2"/>
          <p:cNvSpPr>
            <a:spLocks noGrp="1"/>
          </p:cNvSpPr>
          <p:nvPr>
            <p:ph idx="1"/>
          </p:nvPr>
        </p:nvSpPr>
        <p:spPr>
          <a:xfrm>
            <a:off x="799070" y="1309816"/>
            <a:ext cx="11204866" cy="4467583"/>
          </a:xfrm>
        </p:spPr>
        <p:txBody>
          <a:bodyPr/>
          <a:lstStyle/>
          <a:p>
            <a:pPr marL="0" indent="0">
              <a:buNone/>
            </a:pPr>
            <a:r>
              <a:rPr lang="en-US" i="1" dirty="0"/>
              <a:t>8.5 Course multimedia facilitate ease of use.</a:t>
            </a:r>
            <a:br>
              <a:rPr lang="en-US" i="1" dirty="0"/>
            </a:br>
            <a:endParaRPr lang="en-US" i="1"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4680" y="2052023"/>
            <a:ext cx="1655563" cy="1655563"/>
          </a:xfrm>
          <a:prstGeom prst="rect">
            <a:avLst/>
          </a:prstGeom>
        </p:spPr>
      </p:pic>
      <p:sp>
        <p:nvSpPr>
          <p:cNvPr id="10" name="Rectangle 9"/>
          <p:cNvSpPr/>
          <p:nvPr/>
        </p:nvSpPr>
        <p:spPr>
          <a:xfrm>
            <a:off x="6771154" y="3708934"/>
            <a:ext cx="6096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Text to Speech in 47 Voices and 24 Languages</a:t>
            </a:r>
          </a:p>
        </p:txBody>
      </p:sp>
      <p:pic>
        <p:nvPicPr>
          <p:cNvPr id="5" name="Picture 4"/>
          <p:cNvPicPr>
            <a:picLocks noChangeAspect="1"/>
          </p:cNvPicPr>
          <p:nvPr/>
        </p:nvPicPr>
        <p:blipFill>
          <a:blip r:embed="rId6" cstate="print"/>
          <a:stretch>
            <a:fillRect/>
          </a:stretch>
        </p:blipFill>
        <p:spPr>
          <a:xfrm>
            <a:off x="1139061" y="1893909"/>
            <a:ext cx="4679179" cy="4219751"/>
          </a:xfrm>
          <a:prstGeom prst="rect">
            <a:avLst/>
          </a:prstGeom>
        </p:spPr>
      </p:pic>
      <p:pic>
        <p:nvPicPr>
          <p:cNvPr id="6" name="Picture 5"/>
          <p:cNvPicPr>
            <a:picLocks noChangeAspect="1"/>
          </p:cNvPicPr>
          <p:nvPr/>
        </p:nvPicPr>
        <p:blipFill>
          <a:blip r:embed="rId6" cstate="print"/>
          <a:stretch>
            <a:fillRect/>
          </a:stretch>
        </p:blipFill>
        <p:spPr>
          <a:xfrm>
            <a:off x="6771154" y="1893909"/>
            <a:ext cx="4631953" cy="2613546"/>
          </a:xfrm>
          <a:prstGeom prst="rect">
            <a:avLst/>
          </a:prstGeom>
        </p:spPr>
      </p:pic>
      <p:pic>
        <p:nvPicPr>
          <p:cNvPr id="4" name="Picture 3"/>
          <p:cNvPicPr>
            <a:picLocks noChangeAspect="1"/>
          </p:cNvPicPr>
          <p:nvPr/>
        </p:nvPicPr>
        <p:blipFill>
          <a:blip r:embed="rId7" cstate="print"/>
          <a:stretch>
            <a:fillRect/>
          </a:stretch>
        </p:blipFill>
        <p:spPr>
          <a:xfrm>
            <a:off x="121855" y="1893910"/>
            <a:ext cx="1496203" cy="1163713"/>
          </a:xfrm>
          <a:prstGeom prst="rect">
            <a:avLst/>
          </a:prstGeom>
        </p:spPr>
      </p:pic>
    </p:spTree>
    <p:custDataLst>
      <p:tags r:id="rId1"/>
    </p:custDataLst>
    <p:extLst>
      <p:ext uri="{BB962C8B-B14F-4D97-AF65-F5344CB8AC3E}">
        <p14:creationId xmlns:p14="http://schemas.microsoft.com/office/powerpoint/2010/main" val="282934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K-12 Standard 8 – Accessibility &amp; Usability</a:t>
            </a:r>
          </a:p>
        </p:txBody>
      </p:sp>
      <p:sp>
        <p:nvSpPr>
          <p:cNvPr id="5" name="TextBox 4"/>
          <p:cNvSpPr txBox="1"/>
          <p:nvPr/>
        </p:nvSpPr>
        <p:spPr>
          <a:xfrm>
            <a:off x="221745" y="1268406"/>
            <a:ext cx="11655020" cy="4154984"/>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Franklin Gothic Book" panose="020B0503020102020204"/>
                <a:ea typeface="+mn-ea"/>
                <a:cs typeface="+mn-cs"/>
              </a:rPr>
              <a:t>8.1 Navigation throughout the course is logical, consistent, efficient, and intuitive.</a:t>
            </a:r>
            <a:br>
              <a:rPr kumimoji="0" lang="en-US" sz="2400" b="0" i="0" u="none" strike="noStrike" kern="1200" cap="none" spc="0" normalizeH="0" baseline="0" noProof="0" dirty="0">
                <a:ln>
                  <a:noFill/>
                </a:ln>
                <a:solidFill>
                  <a:prstClr val="black"/>
                </a:solidFill>
                <a:effectLst/>
                <a:uLnTx/>
                <a:uFillTx/>
                <a:latin typeface="Franklin Gothic Book" panose="020B0503020102020204"/>
                <a:ea typeface="+mn-ea"/>
                <a:cs typeface="+mn-cs"/>
              </a:rPr>
            </a:br>
            <a:endParaRPr kumimoji="0" lang="en-US" sz="24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Franklin Gothic Book" panose="020B0503020102020204"/>
                <a:ea typeface="+mn-ea"/>
                <a:cs typeface="+mn-cs"/>
              </a:rPr>
              <a:t>8.2 Information is provided about the accessibility of all technologies required in the course.</a:t>
            </a:r>
            <a:br>
              <a:rPr kumimoji="0" lang="en-US" sz="2400" b="0" i="0" u="none" strike="noStrike" kern="1200" cap="none" spc="0" normalizeH="0" baseline="0" noProof="0" dirty="0">
                <a:ln>
                  <a:noFill/>
                </a:ln>
                <a:solidFill>
                  <a:prstClr val="black"/>
                </a:solidFill>
                <a:effectLst/>
                <a:uLnTx/>
                <a:uFillTx/>
                <a:latin typeface="Franklin Gothic Book" panose="020B0503020102020204"/>
                <a:ea typeface="+mn-ea"/>
                <a:cs typeface="+mn-cs"/>
              </a:rPr>
            </a:br>
            <a:endParaRPr kumimoji="0" lang="en-US" sz="24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Franklin Gothic Book" panose="020B0503020102020204"/>
                <a:ea typeface="+mn-ea"/>
                <a:cs typeface="+mn-cs"/>
              </a:rPr>
              <a:t>8.3 The course provides alternative formations of course materials that meet the needs of diverse learners in order to accommodate alternative means of access.</a:t>
            </a:r>
            <a:br>
              <a:rPr kumimoji="0" lang="en-US" sz="2400" b="0" i="0" u="none" strike="noStrike" kern="1200" cap="none" spc="0" normalizeH="0" baseline="0" noProof="0" dirty="0">
                <a:ln>
                  <a:noFill/>
                </a:ln>
                <a:solidFill>
                  <a:prstClr val="black"/>
                </a:solidFill>
                <a:effectLst/>
                <a:uLnTx/>
                <a:uFillTx/>
                <a:latin typeface="Franklin Gothic Book" panose="020B0503020102020204"/>
                <a:ea typeface="+mn-ea"/>
                <a:cs typeface="+mn-cs"/>
              </a:rPr>
            </a:br>
            <a:endParaRPr kumimoji="0" lang="en-US" sz="24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Franklin Gothic Book" panose="020B0503020102020204"/>
                <a:ea typeface="+mn-ea"/>
                <a:cs typeface="+mn-cs"/>
              </a:rPr>
              <a:t>8.4 The course design facilitates readability.</a:t>
            </a:r>
            <a:br>
              <a:rPr kumimoji="0" lang="en-US" sz="2400" b="0" i="0" u="none" strike="noStrike" kern="1200" cap="none" spc="0" normalizeH="0" baseline="0" noProof="0" dirty="0">
                <a:ln>
                  <a:noFill/>
                </a:ln>
                <a:solidFill>
                  <a:prstClr val="black"/>
                </a:solidFill>
                <a:effectLst/>
                <a:uLnTx/>
                <a:uFillTx/>
                <a:latin typeface="Franklin Gothic Book" panose="020B0503020102020204"/>
                <a:ea typeface="+mn-ea"/>
                <a:cs typeface="+mn-cs"/>
              </a:rPr>
            </a:br>
            <a:endParaRPr kumimoji="0" lang="en-US" sz="24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Franklin Gothic Book" panose="020B0503020102020204"/>
                <a:ea typeface="+mn-ea"/>
                <a:cs typeface="+mn-cs"/>
              </a:rPr>
              <a:t>8.5 Course multimedia facilitate ease of use.</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82821" y="4396957"/>
            <a:ext cx="2065826" cy="1547375"/>
          </a:xfrm>
          <a:prstGeom prst="rect">
            <a:avLst/>
          </a:prstGeom>
        </p:spPr>
      </p:pic>
    </p:spTree>
    <p:custDataLst>
      <p:tags r:id="rId1"/>
    </p:custDataLst>
    <p:extLst>
      <p:ext uri="{BB962C8B-B14F-4D97-AF65-F5344CB8AC3E}">
        <p14:creationId xmlns:p14="http://schemas.microsoft.com/office/powerpoint/2010/main" val="182962776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4400307" y="1762467"/>
            <a:ext cx="7679229" cy="4344744"/>
          </a:xfrm>
          <a:prstGeom prst="rect">
            <a:avLst/>
          </a:prstGeom>
        </p:spPr>
      </p:pic>
      <p:sp>
        <p:nvSpPr>
          <p:cNvPr id="2" name="Title 1"/>
          <p:cNvSpPr>
            <a:spLocks noGrp="1"/>
          </p:cNvSpPr>
          <p:nvPr>
            <p:ph type="title"/>
          </p:nvPr>
        </p:nvSpPr>
        <p:spPr/>
        <p:txBody>
          <a:bodyPr>
            <a:noAutofit/>
          </a:bodyPr>
          <a:lstStyle/>
          <a:p>
            <a:r>
              <a:rPr lang="en-US" sz="4000" dirty="0"/>
              <a:t>Standard 8.1</a:t>
            </a:r>
          </a:p>
        </p:txBody>
      </p:sp>
      <p:sp>
        <p:nvSpPr>
          <p:cNvPr id="3" name="Content Placeholder 2"/>
          <p:cNvSpPr>
            <a:spLocks noGrp="1"/>
          </p:cNvSpPr>
          <p:nvPr>
            <p:ph idx="1"/>
          </p:nvPr>
        </p:nvSpPr>
        <p:spPr>
          <a:xfrm>
            <a:off x="433954" y="1251285"/>
            <a:ext cx="10936686" cy="818148"/>
          </a:xfrm>
        </p:spPr>
        <p:txBody>
          <a:bodyPr>
            <a:normAutofit lnSpcReduction="10000"/>
          </a:bodyPr>
          <a:lstStyle/>
          <a:p>
            <a:pPr marL="0" indent="0">
              <a:buNone/>
            </a:pPr>
            <a:r>
              <a:rPr lang="en-US" i="1" dirty="0"/>
              <a:t>8.1 Navigation throughout the course is logical, consistent, efficient, and intuitive.</a:t>
            </a:r>
          </a:p>
          <a:p>
            <a:pPr marL="0" indent="0">
              <a:buNone/>
            </a:pPr>
            <a:endParaRPr lang="en-US"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460" y="2089387"/>
            <a:ext cx="1539316" cy="399787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00307" y="1762467"/>
            <a:ext cx="1204530" cy="4346989"/>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51043" y="3728139"/>
            <a:ext cx="4353533" cy="828791"/>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65725" y="4922954"/>
            <a:ext cx="6138211" cy="853872"/>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02297" y="1843871"/>
            <a:ext cx="1522235" cy="1468957"/>
          </a:xfrm>
          <a:prstGeom prst="rect">
            <a:avLst/>
          </a:prstGeom>
        </p:spPr>
      </p:pic>
      <p:pic>
        <p:nvPicPr>
          <p:cNvPr id="15" name="Picture 14"/>
          <p:cNvPicPr>
            <a:picLocks noChangeAspect="1"/>
          </p:cNvPicPr>
          <p:nvPr/>
        </p:nvPicPr>
        <p:blipFill>
          <a:blip r:embed="rId10" cstate="print"/>
          <a:stretch>
            <a:fillRect/>
          </a:stretch>
        </p:blipFill>
        <p:spPr>
          <a:xfrm rot="21334850">
            <a:off x="2248634" y="2325943"/>
            <a:ext cx="1416878" cy="1090996"/>
          </a:xfrm>
          <a:prstGeom prst="rect">
            <a:avLst/>
          </a:prstGeom>
        </p:spPr>
      </p:pic>
      <p:sp>
        <p:nvSpPr>
          <p:cNvPr id="4" name="Rectangle 3"/>
          <p:cNvSpPr/>
          <p:nvPr/>
        </p:nvSpPr>
        <p:spPr>
          <a:xfrm>
            <a:off x="432460" y="2069433"/>
            <a:ext cx="3552497" cy="399787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Tree>
    <p:custDataLst>
      <p:tags r:id="rId1"/>
    </p:custDataLst>
    <p:extLst>
      <p:ext uri="{BB962C8B-B14F-4D97-AF65-F5344CB8AC3E}">
        <p14:creationId xmlns:p14="http://schemas.microsoft.com/office/powerpoint/2010/main" val="71602420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Standard 8.1</a:t>
            </a:r>
          </a:p>
        </p:txBody>
      </p:sp>
      <p:pic>
        <p:nvPicPr>
          <p:cNvPr id="9" name="Picture 8"/>
          <p:cNvPicPr>
            <a:picLocks noChangeAspect="1"/>
          </p:cNvPicPr>
          <p:nvPr/>
        </p:nvPicPr>
        <p:blipFill>
          <a:blip r:embed="rId4" cstate="print"/>
          <a:stretch>
            <a:fillRect/>
          </a:stretch>
        </p:blipFill>
        <p:spPr>
          <a:xfrm>
            <a:off x="107221" y="1204445"/>
            <a:ext cx="6005619" cy="2266544"/>
          </a:xfrm>
          <a:prstGeom prst="rect">
            <a:avLst/>
          </a:prstGeom>
          <a:ln w="15875">
            <a:solidFill>
              <a:srgbClr val="135E6F"/>
            </a:solidFill>
          </a:ln>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3336" y="1739013"/>
            <a:ext cx="5217565" cy="3925733"/>
          </a:xfrm>
          <a:prstGeom prst="rect">
            <a:avLst/>
          </a:prstGeom>
          <a:ln w="15875">
            <a:solidFill>
              <a:srgbClr val="1A829A"/>
            </a:solidFill>
          </a:ln>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854" y="3206974"/>
            <a:ext cx="4541146" cy="2783283"/>
          </a:xfrm>
          <a:prstGeom prst="rect">
            <a:avLst/>
          </a:prstGeom>
          <a:ln w="15875">
            <a:solidFill>
              <a:srgbClr val="1A829A"/>
            </a:solidFill>
          </a:ln>
        </p:spPr>
      </p:pic>
    </p:spTree>
    <p:custDataLst>
      <p:tags r:id="rId1"/>
    </p:custDataLst>
    <p:extLst>
      <p:ext uri="{BB962C8B-B14F-4D97-AF65-F5344CB8AC3E}">
        <p14:creationId xmlns:p14="http://schemas.microsoft.com/office/powerpoint/2010/main" val="169233666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Standard 8.2</a:t>
            </a:r>
          </a:p>
        </p:txBody>
      </p:sp>
      <p:sp>
        <p:nvSpPr>
          <p:cNvPr id="3" name="Content Placeholder 2"/>
          <p:cNvSpPr>
            <a:spLocks noGrp="1"/>
          </p:cNvSpPr>
          <p:nvPr>
            <p:ph idx="1"/>
          </p:nvPr>
        </p:nvSpPr>
        <p:spPr>
          <a:xfrm>
            <a:off x="558438" y="1430133"/>
            <a:ext cx="10571570" cy="785530"/>
          </a:xfrm>
        </p:spPr>
        <p:txBody>
          <a:bodyPr>
            <a:normAutofit lnSpcReduction="10000"/>
          </a:bodyPr>
          <a:lstStyle/>
          <a:p>
            <a:pPr marL="0" indent="0">
              <a:buNone/>
            </a:pPr>
            <a:r>
              <a:rPr lang="en-US" i="1" dirty="0"/>
              <a:t>8.2 Information is provided about the accessibility of all technologies required in the course.</a:t>
            </a:r>
          </a:p>
        </p:txBody>
      </p:sp>
      <p:pic>
        <p:nvPicPr>
          <p:cNvPr id="8" name="Picture 7"/>
          <p:cNvPicPr>
            <a:picLocks noChangeAspect="1"/>
          </p:cNvPicPr>
          <p:nvPr/>
        </p:nvPicPr>
        <p:blipFill>
          <a:blip r:embed="rId4" cstate="print"/>
          <a:stretch>
            <a:fillRect/>
          </a:stretch>
        </p:blipFill>
        <p:spPr>
          <a:xfrm>
            <a:off x="860173" y="2306918"/>
            <a:ext cx="9968099" cy="3701996"/>
          </a:xfrm>
          <a:prstGeom prst="rect">
            <a:avLst/>
          </a:prstGeom>
        </p:spPr>
      </p:pic>
    </p:spTree>
    <p:custDataLst>
      <p:tags r:id="rId1"/>
    </p:custDataLst>
    <p:extLst>
      <p:ext uri="{BB962C8B-B14F-4D97-AF65-F5344CB8AC3E}">
        <p14:creationId xmlns:p14="http://schemas.microsoft.com/office/powerpoint/2010/main" val="151973659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Standard 8.2</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484" y="1467333"/>
            <a:ext cx="11560712" cy="4056389"/>
          </a:xfrm>
          <a:prstGeom prst="rect">
            <a:avLst/>
          </a:prstGeom>
          <a:ln w="15875">
            <a:solidFill>
              <a:srgbClr val="1A829A"/>
            </a:solidFill>
          </a:ln>
        </p:spPr>
      </p:pic>
    </p:spTree>
    <p:custDataLst>
      <p:tags r:id="rId1"/>
    </p:custDataLst>
    <p:extLst>
      <p:ext uri="{BB962C8B-B14F-4D97-AF65-F5344CB8AC3E}">
        <p14:creationId xmlns:p14="http://schemas.microsoft.com/office/powerpoint/2010/main" val="141978777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04084" y="3165332"/>
            <a:ext cx="2866291" cy="41323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 name="Title 1"/>
          <p:cNvSpPr>
            <a:spLocks noGrp="1"/>
          </p:cNvSpPr>
          <p:nvPr>
            <p:ph type="title"/>
          </p:nvPr>
        </p:nvSpPr>
        <p:spPr/>
        <p:txBody>
          <a:bodyPr>
            <a:normAutofit/>
          </a:bodyPr>
          <a:lstStyle/>
          <a:p>
            <a:r>
              <a:rPr lang="en-US" sz="4000" dirty="0"/>
              <a:t>Standard 8.2</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745" y="1225481"/>
            <a:ext cx="9136083" cy="4292940"/>
          </a:xfrm>
          <a:prstGeom prst="rect">
            <a:avLst/>
          </a:prstGeom>
          <a:ln w="15875">
            <a:solidFill>
              <a:srgbClr val="1A829A"/>
            </a:solidFill>
          </a:ln>
          <a:effectLst>
            <a:outerShdw blurRad="50800" dist="50800" dir="5400000" algn="ctr" rotWithShape="0">
              <a:srgbClr val="000000">
                <a:alpha val="0"/>
              </a:srgbClr>
            </a:outerShdw>
          </a:effectLst>
        </p:spPr>
      </p:pic>
      <p:sp>
        <p:nvSpPr>
          <p:cNvPr id="6" name="Rounded Rectangle 5"/>
          <p:cNvSpPr/>
          <p:nvPr/>
        </p:nvSpPr>
        <p:spPr>
          <a:xfrm>
            <a:off x="6304084" y="3165332"/>
            <a:ext cx="2866291" cy="246185"/>
          </a:xfrm>
          <a:prstGeom prst="roundRect">
            <a:avLst/>
          </a:prstGeom>
          <a:solidFill>
            <a:srgbClr val="FFFF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93133" y="2323407"/>
            <a:ext cx="4282751" cy="3659102"/>
          </a:xfrm>
          <a:prstGeom prst="rect">
            <a:avLst/>
          </a:prstGeom>
          <a:ln w="19050">
            <a:solidFill>
              <a:srgbClr val="1A829A"/>
            </a:solidFill>
          </a:ln>
        </p:spPr>
      </p:pic>
    </p:spTree>
    <p:custDataLst>
      <p:tags r:id="rId1"/>
    </p:custDataLst>
    <p:extLst>
      <p:ext uri="{BB962C8B-B14F-4D97-AF65-F5344CB8AC3E}">
        <p14:creationId xmlns:p14="http://schemas.microsoft.com/office/powerpoint/2010/main" val="34702050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59" y="0"/>
            <a:ext cx="11782191" cy="963826"/>
          </a:xfrm>
        </p:spPr>
        <p:txBody>
          <a:bodyPr>
            <a:noAutofit/>
          </a:bodyPr>
          <a:lstStyle/>
          <a:p>
            <a:r>
              <a:rPr lang="en-US" sz="4000" dirty="0"/>
              <a:t> Standard 8.3</a:t>
            </a:r>
          </a:p>
        </p:txBody>
      </p:sp>
      <p:sp>
        <p:nvSpPr>
          <p:cNvPr id="3" name="Content Placeholder 2"/>
          <p:cNvSpPr>
            <a:spLocks noGrp="1"/>
          </p:cNvSpPr>
          <p:nvPr>
            <p:ph idx="1"/>
          </p:nvPr>
        </p:nvSpPr>
        <p:spPr>
          <a:xfrm>
            <a:off x="799070" y="1309817"/>
            <a:ext cx="10571570" cy="1275122"/>
          </a:xfrm>
        </p:spPr>
        <p:txBody>
          <a:bodyPr>
            <a:normAutofit/>
          </a:bodyPr>
          <a:lstStyle/>
          <a:p>
            <a:pPr marL="0" indent="0">
              <a:buNone/>
            </a:pPr>
            <a:r>
              <a:rPr lang="en-US" i="1" dirty="0"/>
              <a:t>8.3 The course provides alternative formations of course materials that meet the needs of diverse learners in order to accommodate alternative means of access.</a:t>
            </a:r>
          </a:p>
        </p:txBody>
      </p:sp>
      <p:pic>
        <p:nvPicPr>
          <p:cNvPr id="5" name="Picture 4"/>
          <p:cNvPicPr>
            <a:picLocks noChangeAspect="1"/>
          </p:cNvPicPr>
          <p:nvPr/>
        </p:nvPicPr>
        <p:blipFill>
          <a:blip r:embed="rId4" cstate="print"/>
          <a:stretch>
            <a:fillRect/>
          </a:stretch>
        </p:blipFill>
        <p:spPr>
          <a:xfrm>
            <a:off x="1389185" y="2862598"/>
            <a:ext cx="1988176" cy="2987696"/>
          </a:xfrm>
          <a:prstGeom prst="rect">
            <a:avLst/>
          </a:prstGeom>
        </p:spPr>
      </p:pic>
      <p:pic>
        <p:nvPicPr>
          <p:cNvPr id="6" name="Picture 5"/>
          <p:cNvPicPr>
            <a:picLocks noChangeAspect="1"/>
          </p:cNvPicPr>
          <p:nvPr/>
        </p:nvPicPr>
        <p:blipFill>
          <a:blip r:embed="rId5" cstate="print"/>
          <a:stretch>
            <a:fillRect/>
          </a:stretch>
        </p:blipFill>
        <p:spPr>
          <a:xfrm>
            <a:off x="4470532" y="2930930"/>
            <a:ext cx="2143125" cy="214312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34390" y="2874834"/>
            <a:ext cx="3438520" cy="1934308"/>
          </a:xfrm>
          <a:prstGeom prst="rect">
            <a:avLst/>
          </a:prstGeom>
        </p:spPr>
      </p:pic>
      <p:sp>
        <p:nvSpPr>
          <p:cNvPr id="4" name="TextBox 3"/>
          <p:cNvSpPr txBox="1"/>
          <p:nvPr/>
        </p:nvSpPr>
        <p:spPr>
          <a:xfrm>
            <a:off x="4470532" y="5235380"/>
            <a:ext cx="23890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UX Design Techniques</a:t>
            </a:r>
          </a:p>
        </p:txBody>
      </p:sp>
    </p:spTree>
    <p:custDataLst>
      <p:tags r:id="rId1"/>
    </p:custDataLst>
    <p:extLst>
      <p:ext uri="{BB962C8B-B14F-4D97-AF65-F5344CB8AC3E}">
        <p14:creationId xmlns:p14="http://schemas.microsoft.com/office/powerpoint/2010/main" val="199952232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1365</Words>
  <Application>Microsoft Macintosh PowerPoint</Application>
  <PresentationFormat>Widescreen</PresentationFormat>
  <Paragraphs>109</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Franklin Gothic Book</vt:lpstr>
      <vt:lpstr>Office Theme</vt:lpstr>
      <vt:lpstr>Fast Track to K-12 Standard 8 Alignment</vt:lpstr>
      <vt:lpstr>Welcome</vt:lpstr>
      <vt:lpstr>K-12 Standard 8 – Accessibility &amp; Usability</vt:lpstr>
      <vt:lpstr>Standard 8.1</vt:lpstr>
      <vt:lpstr>Standard 8.1</vt:lpstr>
      <vt:lpstr>Standard 8.2</vt:lpstr>
      <vt:lpstr>Standard 8.2</vt:lpstr>
      <vt:lpstr>Standard 8.2</vt:lpstr>
      <vt:lpstr> Standard 8.3</vt:lpstr>
      <vt:lpstr>Instructional Design PD</vt:lpstr>
      <vt:lpstr>Auditory Impairment Tool</vt:lpstr>
      <vt:lpstr>Instructional Design PD</vt:lpstr>
      <vt:lpstr>Acuity Impairment Tools</vt:lpstr>
      <vt:lpstr>Instructional Design PD</vt:lpstr>
      <vt:lpstr>Color Impairment Tool</vt:lpstr>
      <vt:lpstr>Vision Color Impairment</vt:lpstr>
      <vt:lpstr>Instructional Design PD</vt:lpstr>
      <vt:lpstr>Motor Impairment Challenges &amp; Solutions</vt:lpstr>
      <vt:lpstr>Standard 8.4</vt:lpstr>
      <vt:lpstr>Standard 8.5</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Fast Track to K-12 Standard 8 Alignment</dc:title>
  <dc:creator>Microsoft Office User</dc:creator>
  <cp:lastModifiedBy>Microsoft Office User</cp:lastModifiedBy>
  <cp:revision>1</cp:revision>
  <dcterms:created xsi:type="dcterms:W3CDTF">2017-09-25T21:17:39Z</dcterms:created>
  <dcterms:modified xsi:type="dcterms:W3CDTF">2017-09-25T21:20:52Z</dcterms:modified>
</cp:coreProperties>
</file>