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65" r:id="rId4"/>
    <p:sldId id="271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69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88"/>
  </p:normalViewPr>
  <p:slideViewPr>
    <p:cSldViewPr snapToObjects="1">
      <p:cViewPr varScale="1">
        <p:scale>
          <a:sx n="76" d="100"/>
          <a:sy n="76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7713B-693A-0F42-B911-ED1423B1493E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CC652-76AD-5B40-9C05-DA7F7AC65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Skit- Courtney: Blah what’s the point of engaging content (Portfolio)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8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8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6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3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4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7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1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9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5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33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CC652-76AD-5B40-9C05-DA7F7AC65A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9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8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9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7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2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42D60-3B9C-984A-901A-50C3BFEBBF92}" type="datetimeFigureOut">
              <a:rPr lang="en-US" smtClean="0"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D1ABC-741F-7B45-AF44-B9DE07BACA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rise.articulate.com/share/k2nLevQDT9ynDuwlQiKHDs-RYs-kf0A_#/?_k=kee05q" TargetMode="External"/><Relationship Id="rId4" Type="http://schemas.openxmlformats.org/officeDocument/2006/relationships/hyperlink" Target="https://www.dropbox.com/s/6gwr382y5amlfvn/CSU1000-OLC.pdf?dl=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31865" y="1668860"/>
            <a:ext cx="6639339" cy="16149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Fresh Ideas with Accessibility Baked-in!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830956" y="3591339"/>
            <a:ext cx="5883964" cy="12987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Nov. 1, 2018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Matters</a:t>
            </a: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ptions read, &quot;we lead the way in making educational content accessible!&quot;">
            <a:extLst>
              <a:ext uri="{FF2B5EF4-FFF2-40B4-BE49-F238E27FC236}">
                <a16:creationId xmlns:a16="http://schemas.microsoft.com/office/drawing/2014/main" id="{70DE54FC-D8BF-F648-8C0C-44EEC89F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4372"/>
            <a:ext cx="9906000" cy="186362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205345"/>
            <a:ext cx="10515600" cy="497161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Is it accessible?</a:t>
            </a:r>
          </a:p>
          <a:p>
            <a:pPr marL="0" indent="0">
              <a:buNone/>
            </a:pPr>
            <a:r>
              <a:rPr lang="en-US" sz="3200" dirty="0"/>
              <a:t>Videos – Are they captioned? Are captions accurate?</a:t>
            </a:r>
          </a:p>
          <a:p>
            <a:pPr marL="0" indent="0">
              <a:buNone/>
            </a:pPr>
            <a:r>
              <a:rPr lang="en-US" sz="3200" dirty="0"/>
              <a:t>Videos – Do videos need audio description? Can you bake-in audio description?</a:t>
            </a:r>
          </a:p>
          <a:p>
            <a:pPr marL="0" indent="0">
              <a:buNone/>
            </a:pPr>
            <a:r>
              <a:rPr lang="en-US" sz="3200" dirty="0"/>
              <a:t>YouTube (Kaltura) – Requires editing</a:t>
            </a:r>
          </a:p>
          <a:p>
            <a:pPr marL="0" indent="0">
              <a:buNone/>
            </a:pPr>
            <a:r>
              <a:rPr lang="en-US" sz="3200" dirty="0"/>
              <a:t>Third party vendor –  Relevant? Establish budget in advance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Recorded content</a:t>
            </a:r>
          </a:p>
        </p:txBody>
      </p:sp>
    </p:spTree>
    <p:extLst>
      <p:ext uri="{BB962C8B-B14F-4D97-AF65-F5344CB8AC3E}">
        <p14:creationId xmlns:p14="http://schemas.microsoft.com/office/powerpoint/2010/main" val="1804845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descr="decorative image">
            <a:extLst>
              <a:ext uri="{FF2B5EF4-FFF2-40B4-BE49-F238E27FC236}">
                <a16:creationId xmlns:a16="http://schemas.microsoft.com/office/drawing/2014/main" id="{951771F0-5CED-5248-9569-6900C95F1F80}"/>
              </a:ext>
            </a:extLst>
          </p:cNvPr>
          <p:cNvCxnSpPr>
            <a:cxnSpLocks/>
          </p:cNvCxnSpPr>
          <p:nvPr/>
        </p:nvCxnSpPr>
        <p:spPr>
          <a:xfrm>
            <a:off x="6019800" y="1062319"/>
            <a:ext cx="0" cy="5138985"/>
          </a:xfrm>
          <a:prstGeom prst="line">
            <a:avLst/>
          </a:prstGeom>
          <a:ln w="76200">
            <a:solidFill>
              <a:srgbClr val="123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initure graphics of earth, heart, happy face, star, cellular device, peson's face. ">
            <a:extLst>
              <a:ext uri="{FF2B5EF4-FFF2-40B4-BE49-F238E27FC236}">
                <a16:creationId xmlns:a16="http://schemas.microsoft.com/office/drawing/2014/main" id="{3779FBDD-ED66-A24E-8775-780E63102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219200"/>
            <a:ext cx="5105400" cy="5105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47244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Are these accessible?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Discussion boards </a:t>
            </a:r>
          </a:p>
          <a:p>
            <a:pPr marL="0" indent="0">
              <a:buNone/>
            </a:pPr>
            <a:r>
              <a:rPr lang="en-US" dirty="0"/>
              <a:t>Email</a:t>
            </a:r>
          </a:p>
          <a:p>
            <a:pPr marL="0" indent="0">
              <a:buNone/>
            </a:pPr>
            <a:r>
              <a:rPr lang="en-US" dirty="0"/>
              <a:t>Chat rooms </a:t>
            </a:r>
          </a:p>
          <a:p>
            <a:pPr marL="0" indent="0">
              <a:buNone/>
            </a:pPr>
            <a:r>
              <a:rPr lang="en-US" dirty="0"/>
              <a:t>Online office hours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Student Interaction</a:t>
            </a:r>
          </a:p>
        </p:txBody>
      </p:sp>
    </p:spTree>
    <p:extLst>
      <p:ext uri="{BB962C8B-B14F-4D97-AF65-F5344CB8AC3E}">
        <p14:creationId xmlns:p14="http://schemas.microsoft.com/office/powerpoint/2010/main" val="235749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k with tablet, pencil and pad, glasses, potted plant, and a hand holding a coffee cup. ">
            <a:extLst>
              <a:ext uri="{FF2B5EF4-FFF2-40B4-BE49-F238E27FC236}">
                <a16:creationId xmlns:a16="http://schemas.microsoft.com/office/drawing/2014/main" id="{CD554A31-C7CC-2248-B4ED-A70FE6B6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651"/>
            <a:ext cx="3999346" cy="266623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24746" y="1828799"/>
            <a:ext cx="8167254" cy="4348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Online exams/quizzes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Publisher content quizzes</a:t>
            </a:r>
          </a:p>
          <a:p>
            <a:pPr marL="0" indent="0">
              <a:buNone/>
            </a:pPr>
            <a:r>
              <a:rPr lang="en-US" dirty="0"/>
              <a:t>Online papers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Flipped content:</a:t>
            </a:r>
          </a:p>
          <a:p>
            <a:pPr marL="0" indent="0">
              <a:buNone/>
            </a:pPr>
            <a:r>
              <a:rPr lang="en-US" dirty="0"/>
              <a:t>Peer review assessments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dirty="0"/>
              <a:t>Alternative assignments (online portfolio submission, video submission, infographics submission, etc.)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225DA-1201-D045-ADD3-7D2B19A5AD68}"/>
              </a:ext>
            </a:extLst>
          </p:cNvPr>
          <p:cNvSpPr txBox="1"/>
          <p:nvPr/>
        </p:nvSpPr>
        <p:spPr>
          <a:xfrm>
            <a:off x="0" y="126724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Are these accessible?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Student Assessments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3F310-A25B-9C48-8044-2FAADF633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86583"/>
            <a:ext cx="3999346" cy="22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4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 of comment bubble.">
            <a:extLst>
              <a:ext uri="{FF2B5EF4-FFF2-40B4-BE49-F238E27FC236}">
                <a16:creationId xmlns:a16="http://schemas.microsoft.com/office/drawing/2014/main" id="{27CD960E-E930-564E-8207-6B99C528D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" y="1141212"/>
            <a:ext cx="5523484" cy="573372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57351" y="1523999"/>
            <a:ext cx="5796449" cy="502920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sz="5900" dirty="0"/>
              <a:t>Are you using any of the materials discussed- are they accessible?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sz="2200" dirty="0"/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sz="5900" dirty="0"/>
              <a:t>Tell us about a challenge you faced in creating accessible content. How did you solve it?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sz="2200" dirty="0"/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sz="5900" dirty="0"/>
              <a:t>Presenter challenge – what instructional content do you need help with?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Join us for a “lunch chat”…</a:t>
            </a:r>
          </a:p>
        </p:txBody>
      </p:sp>
    </p:spTree>
    <p:extLst>
      <p:ext uri="{BB962C8B-B14F-4D97-AF65-F5344CB8AC3E}">
        <p14:creationId xmlns:p14="http://schemas.microsoft.com/office/powerpoint/2010/main" val="290930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72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Sheryl Ballenger, Ph.D.</a:t>
            </a:r>
          </a:p>
          <a:p>
            <a:pPr marL="0" indent="0">
              <a:buNone/>
            </a:pPr>
            <a:r>
              <a:rPr lang="en-US" dirty="0"/>
              <a:t>AMAC Accessibility, College of Design, Georgia Tech</a:t>
            </a:r>
          </a:p>
          <a:p>
            <a:pPr marL="0" indent="0">
              <a:buNone/>
            </a:pPr>
            <a:r>
              <a:rPr lang="en-US" dirty="0"/>
              <a:t>sheryl.Ballenger@amac.gatech.edu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Courtney DuBois, M.S.</a:t>
            </a:r>
          </a:p>
          <a:p>
            <a:pPr marL="0" indent="0">
              <a:buNone/>
            </a:pPr>
            <a:r>
              <a:rPr lang="en-US" dirty="0"/>
              <a:t>Center for Excellence in Learning and Teaching, Clayton State University, </a:t>
            </a:r>
          </a:p>
          <a:p>
            <a:pPr marL="0" indent="0">
              <a:buNone/>
            </a:pPr>
            <a:r>
              <a:rPr lang="en-US" dirty="0" err="1"/>
              <a:t>courtneydubois@clayton.edu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935606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12705" y="2777020"/>
            <a:ext cx="6158948" cy="13179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www.amacusg.org</a:t>
            </a:r>
          </a:p>
        </p:txBody>
      </p:sp>
    </p:spTree>
    <p:extLst>
      <p:ext uri="{BB962C8B-B14F-4D97-AF65-F5344CB8AC3E}">
        <p14:creationId xmlns:p14="http://schemas.microsoft.com/office/powerpoint/2010/main" val="53532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98500" y="4424082"/>
            <a:ext cx="6722571" cy="11187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Baking in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54012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women smiling during lunch">
            <a:extLst>
              <a:ext uri="{FF2B5EF4-FFF2-40B4-BE49-F238E27FC236}">
                <a16:creationId xmlns:a16="http://schemas.microsoft.com/office/drawing/2014/main" id="{A0EF246F-99F8-7F49-A04F-E63651638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6065"/>
            <a:ext cx="4622568" cy="5730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81090F-E46C-DB4D-8ED3-3B46AAA56329}"/>
              </a:ext>
            </a:extLst>
          </p:cNvPr>
          <p:cNvSpPr/>
          <p:nvPr/>
        </p:nvSpPr>
        <p:spPr>
          <a:xfrm>
            <a:off x="5435600" y="1739135"/>
            <a:ext cx="652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Sheryl Ballenger, Ph.D.</a:t>
            </a:r>
          </a:p>
          <a:p>
            <a:r>
              <a:rPr lang="en-US" sz="3200" dirty="0"/>
              <a:t>AMAC Accessibility, College of Design, Georgia Tech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Courtney DuBois, M.S.</a:t>
            </a:r>
          </a:p>
          <a:p>
            <a:r>
              <a:rPr lang="en-US" sz="3200" dirty="0"/>
              <a:t>Center for Excellence in Learning and Teaching, </a:t>
            </a:r>
          </a:p>
          <a:p>
            <a:r>
              <a:rPr lang="en-US" sz="3200" dirty="0"/>
              <a:t>Clayton State University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did I just see? </a:t>
            </a:r>
          </a:p>
        </p:txBody>
      </p:sp>
    </p:spTree>
    <p:extLst>
      <p:ext uri="{BB962C8B-B14F-4D97-AF65-F5344CB8AC3E}">
        <p14:creationId xmlns:p14="http://schemas.microsoft.com/office/powerpoint/2010/main" val="21977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Objective 1:   Recognize the importance of proactively incorporating accessible design practices into your course(s).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Learning Objective 2:   Develop a list of ways to add accessibility into your course design.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Learning Objective 3:   Discuss how accessible multimedia enables users to access content.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58639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pcakes with meringue on baking sheet">
            <a:extLst>
              <a:ext uri="{FF2B5EF4-FFF2-40B4-BE49-F238E27FC236}">
                <a16:creationId xmlns:a16="http://schemas.microsoft.com/office/drawing/2014/main" id="{DCDF7424-8306-B447-BF2B-A4AF5E4B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5717"/>
            <a:ext cx="4461164" cy="252799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45673" y="1371601"/>
            <a:ext cx="9608127" cy="53201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300" dirty="0">
                <a:solidFill>
                  <a:schemeClr val="accent1">
                    <a:lumMod val="50000"/>
                  </a:schemeClr>
                </a:solidFill>
              </a:rPr>
              <a:t>Is it accessible?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3500" dirty="0"/>
              <a:t>Create instructional content with the </a:t>
            </a:r>
          </a:p>
          <a:p>
            <a:pPr marL="0" indent="0">
              <a:buNone/>
            </a:pPr>
            <a:r>
              <a:rPr lang="en-US" sz="3500" dirty="0"/>
              <a:t>accessibility baked into the design. 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Don’t wait until your students need accessible materials. </a:t>
            </a:r>
          </a:p>
          <a:p>
            <a:pPr marL="0" indent="0">
              <a:buNone/>
            </a:pPr>
            <a:r>
              <a:rPr lang="en-US" sz="3500" dirty="0"/>
              <a:t>Don’t retrofit.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you have a fresh idea?</a:t>
            </a:r>
          </a:p>
        </p:txBody>
      </p:sp>
    </p:spTree>
    <p:extLst>
      <p:ext uri="{BB962C8B-B14F-4D97-AF65-F5344CB8AC3E}">
        <p14:creationId xmlns:p14="http://schemas.microsoft.com/office/powerpoint/2010/main" val="192914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ank chalk board with wooden pencil">
            <a:extLst>
              <a:ext uri="{FF2B5EF4-FFF2-40B4-BE49-F238E27FC236}">
                <a16:creationId xmlns:a16="http://schemas.microsoft.com/office/drawing/2014/main" id="{E91F44B8-DA77-AA4B-B432-C15B703C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67" y="1825625"/>
            <a:ext cx="3945467" cy="394546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92202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300" dirty="0">
                <a:solidFill>
                  <a:schemeClr val="accent1">
                    <a:lumMod val="50000"/>
                  </a:schemeClr>
                </a:solidFill>
              </a:rPr>
              <a:t>Is it accessible?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WYSIWYG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No reheated content, must be fresh-baked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Example:</a:t>
            </a:r>
          </a:p>
          <a:p>
            <a:pPr marL="0" indent="0">
              <a:buNone/>
            </a:pPr>
            <a:r>
              <a:rPr lang="en-US" sz="3200" dirty="0"/>
              <a:t>Scanned documents as images </a:t>
            </a:r>
          </a:p>
          <a:p>
            <a:pPr marL="0" indent="0">
              <a:buNone/>
            </a:pPr>
            <a:r>
              <a:rPr lang="en-US" sz="3200" dirty="0"/>
              <a:t>Memes</a:t>
            </a:r>
          </a:p>
          <a:p>
            <a:pPr marL="0" indent="0">
              <a:buNone/>
            </a:pPr>
            <a:r>
              <a:rPr lang="en-US" sz="3200" dirty="0"/>
              <a:t>Step away from the mouse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Online course- LMS</a:t>
            </a:r>
          </a:p>
        </p:txBody>
      </p:sp>
    </p:spTree>
    <p:extLst>
      <p:ext uri="{BB962C8B-B14F-4D97-AF65-F5344CB8AC3E}">
        <p14:creationId xmlns:p14="http://schemas.microsoft.com/office/powerpoint/2010/main" val="194712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51040" y="1185333"/>
            <a:ext cx="5702759" cy="5080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Is it accessible?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Graphical syllabus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Interactive syllabu</a:t>
            </a:r>
            <a:r>
              <a:rPr lang="en-US" dirty="0">
                <a:hlinkClick r:id="rId5"/>
              </a:rPr>
              <a:t>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Pdf</a:t>
            </a:r>
          </a:p>
          <a:p>
            <a:pPr marL="0" indent="0">
              <a:buNone/>
            </a:pPr>
            <a:r>
              <a:rPr lang="en-US" dirty="0"/>
              <a:t>Doc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Different design is not best practice</a:t>
            </a:r>
          </a:p>
          <a:p>
            <a:pPr marL="0" indent="0">
              <a:buNone/>
            </a:pPr>
            <a:r>
              <a:rPr lang="en-US" dirty="0"/>
              <a:t>Include description with pictures</a:t>
            </a:r>
          </a:p>
          <a:p>
            <a:pPr marL="0" indent="0">
              <a:buNone/>
            </a:pPr>
            <a:r>
              <a:rPr lang="en-US" dirty="0"/>
              <a:t>Authoring tools should allow mark-up with proper heading structure, tab order, color contrast.</a:t>
            </a:r>
          </a:p>
          <a:p>
            <a:pPr marL="0" indent="0">
              <a:buNone/>
            </a:pPr>
            <a:r>
              <a:rPr lang="en-US" dirty="0"/>
              <a:t>Contact info to inform of problems</a:t>
            </a:r>
          </a:p>
        </p:txBody>
      </p:sp>
      <p:pic>
        <p:nvPicPr>
          <p:cNvPr id="9" name="Picture 8" descr="A meme with mountian background reads, &quot;Where's my syllabus to guide me through life?&quot; Megan McCafferty">
            <a:extLst>
              <a:ext uri="{FF2B5EF4-FFF2-40B4-BE49-F238E27FC236}">
                <a16:creationId xmlns:a16="http://schemas.microsoft.com/office/drawing/2014/main" id="{BCB61CB0-312B-BD48-B6C2-F783204DF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5333"/>
            <a:ext cx="5672667" cy="567266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Syllabus</a:t>
            </a:r>
          </a:p>
        </p:txBody>
      </p:sp>
    </p:spTree>
    <p:extLst>
      <p:ext uri="{BB962C8B-B14F-4D97-AF65-F5344CB8AC3E}">
        <p14:creationId xmlns:p14="http://schemas.microsoft.com/office/powerpoint/2010/main" val="44015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 stacked books ">
            <a:extLst>
              <a:ext uri="{FF2B5EF4-FFF2-40B4-BE49-F238E27FC236}">
                <a16:creationId xmlns:a16="http://schemas.microsoft.com/office/drawing/2014/main" id="{550E3440-904E-4044-90ED-4FAA14D7D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1148"/>
            <a:ext cx="10012223" cy="59531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E68D62-E623-944C-9EAA-D17A2BE40C13}"/>
              </a:ext>
            </a:extLst>
          </p:cNvPr>
          <p:cNvSpPr/>
          <p:nvPr/>
        </p:nvSpPr>
        <p:spPr>
          <a:xfrm>
            <a:off x="3138449" y="1235015"/>
            <a:ext cx="4393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Are they accessible?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72E3BF-FEF0-FB49-AEDE-8DE80DD7BAF7}"/>
              </a:ext>
            </a:extLst>
          </p:cNvPr>
          <p:cNvSpPr/>
          <p:nvPr/>
        </p:nvSpPr>
        <p:spPr>
          <a:xfrm>
            <a:off x="1295400" y="2389257"/>
            <a:ext cx="6422014" cy="616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sz="2400" b="1" dirty="0"/>
              <a:t>Amazon, online bookstores, publisher content,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C9E130-55C9-9848-A050-6B7B1572B90E}"/>
              </a:ext>
            </a:extLst>
          </p:cNvPr>
          <p:cNvSpPr/>
          <p:nvPr/>
        </p:nvSpPr>
        <p:spPr>
          <a:xfrm>
            <a:off x="762000" y="3354147"/>
            <a:ext cx="7428700" cy="616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sz="2400" b="1" dirty="0"/>
              <a:t>Different idea of accessible – online, location, searchable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A3B43-49CB-6C43-A788-76083556C6AF}"/>
              </a:ext>
            </a:extLst>
          </p:cNvPr>
          <p:cNvSpPr/>
          <p:nvPr/>
        </p:nvSpPr>
        <p:spPr>
          <a:xfrm>
            <a:off x="1484197" y="4448603"/>
            <a:ext cx="4474686" cy="616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sz="2400" b="1" dirty="0"/>
              <a:t>Pages need reading order defined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E5B78-99F7-A047-9EB2-C9007AD7A289}"/>
              </a:ext>
            </a:extLst>
          </p:cNvPr>
          <p:cNvSpPr/>
          <p:nvPr/>
        </p:nvSpPr>
        <p:spPr>
          <a:xfrm>
            <a:off x="1295400" y="5543059"/>
            <a:ext cx="6914072" cy="616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sz="2400" b="1" dirty="0"/>
              <a:t>Photos with alt description, graphs described, more.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Textbooks online</a:t>
            </a:r>
          </a:p>
        </p:txBody>
      </p:sp>
    </p:spTree>
    <p:extLst>
      <p:ext uri="{BB962C8B-B14F-4D97-AF65-F5344CB8AC3E}">
        <p14:creationId xmlns:p14="http://schemas.microsoft.com/office/powerpoint/2010/main" val="275312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showing cell content to elderly woman.">
            <a:extLst>
              <a:ext uri="{FF2B5EF4-FFF2-40B4-BE49-F238E27FC236}">
                <a16:creationId xmlns:a16="http://schemas.microsoft.com/office/drawing/2014/main" id="{1BB9A17A-4EB1-8B4D-9FFA-5AB26D8C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7126"/>
            <a:ext cx="6428510" cy="428567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34666" y="1062319"/>
            <a:ext cx="4919134" cy="51146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Are they accessible?</a:t>
            </a:r>
          </a:p>
          <a:p>
            <a:pPr marL="0" indent="0">
              <a:buNone/>
            </a:pPr>
            <a:endParaRPr lang="en-US" sz="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PowerPoint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Voiceover PowerPoint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Synchronous learning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Interactive synchronous learning (webinar style)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"/>
            <a:ext cx="9072282" cy="10623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Course presentation tools</a:t>
            </a:r>
          </a:p>
        </p:txBody>
      </p:sp>
    </p:spTree>
    <p:extLst>
      <p:ext uri="{BB962C8B-B14F-4D97-AF65-F5344CB8AC3E}">
        <p14:creationId xmlns:p14="http://schemas.microsoft.com/office/powerpoint/2010/main" val="278401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AC PPT 2018" id="{D190E571-3B7A-9843-9600-CAD5EDCB00D1}" vid="{C3E03409-B10A-6A4E-9340-E6A0C93598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AMAC PPT 2018</Template>
  <TotalTime>16425</TotalTime>
  <Words>442</Words>
  <Application>Microsoft Macintosh PowerPoint</Application>
  <PresentationFormat>Widescreen</PresentationFormat>
  <Paragraphs>122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Fresh Ideas with Accessibility Baked-in! </vt:lpstr>
      <vt:lpstr>Baking in Accessibility</vt:lpstr>
      <vt:lpstr>What did I just see? </vt:lpstr>
      <vt:lpstr>Objectives</vt:lpstr>
      <vt:lpstr>So, you have a fresh idea?</vt:lpstr>
      <vt:lpstr>Online course- LMS</vt:lpstr>
      <vt:lpstr>Syllabus</vt:lpstr>
      <vt:lpstr>Textbooks online</vt:lpstr>
      <vt:lpstr>Course presentation tools</vt:lpstr>
      <vt:lpstr>Recorded content</vt:lpstr>
      <vt:lpstr>Student Interaction</vt:lpstr>
      <vt:lpstr>Student Assessments</vt:lpstr>
      <vt:lpstr>Join us for a “lunch chat”…</vt:lpstr>
      <vt:lpstr>Contact us</vt:lpstr>
      <vt:lpstr>www.amacusg.org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Zebrauskas, Raminta</dc:creator>
  <cp:lastModifiedBy>Ballenger, Sheryl D</cp:lastModifiedBy>
  <cp:revision>90</cp:revision>
  <dcterms:created xsi:type="dcterms:W3CDTF">2018-09-17T16:17:46Z</dcterms:created>
  <dcterms:modified xsi:type="dcterms:W3CDTF">2018-10-23T17:42:44Z</dcterms:modified>
</cp:coreProperties>
</file>