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ProximaNova-bold.fntdata"/><Relationship Id="rId10" Type="http://schemas.openxmlformats.org/officeDocument/2006/relationships/slide" Target="slides/slide5.xml"/><Relationship Id="rId21" Type="http://schemas.openxmlformats.org/officeDocument/2006/relationships/font" Target="fonts/ProximaNova-regular.fntdata"/><Relationship Id="rId13" Type="http://schemas.openxmlformats.org/officeDocument/2006/relationships/slide" Target="slides/slide8.xml"/><Relationship Id="rId24" Type="http://schemas.openxmlformats.org/officeDocument/2006/relationships/font" Target="fonts/ProximaNova-boldItalic.fntdata"/><Relationship Id="rId12" Type="http://schemas.openxmlformats.org/officeDocument/2006/relationships/slide" Target="slides/slide7.xml"/><Relationship Id="rId23" Type="http://schemas.openxmlformats.org/officeDocument/2006/relationships/font" Target="fonts/ProximaNov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llev.com/caranhoward55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8c9bcc42c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8c9bcc42c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8c9bcc42c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8c9bcc42c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c9bcc42c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8c9bcc42c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c9bcc42c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c9bcc42c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8c9bcc42c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8c9bcc42c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8c9bcc42c4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8c9bcc42c4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8c9bcc42c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8c9bcc42c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8c9bcc42c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8c9bcc42c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https://pollev.com/caranhoward559</a:t>
            </a: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8c9bcc42c4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8c9bcc42c4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9b57ee81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9b57ee81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8c9bcc42c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8c9bcc42c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8c9bcc42c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8c9bcc42c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8c9bcc42c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8c9bcc42c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c9bcc42c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8c9bcc42c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Purp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4"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4"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2988125" y="626950"/>
            <a:ext cx="3167749" cy="9280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11"/>
          <p:cNvPicPr preferRelativeResize="0"/>
          <p:nvPr/>
        </p:nvPicPr>
        <p:blipFill>
          <a:blip r:embed="rId2">
            <a:alphaModFix/>
          </a:blip>
          <a:stretch>
            <a:fillRect/>
          </a:stretch>
        </p:blipFill>
        <p:spPr>
          <a:xfrm>
            <a:off x="7042800" y="4581350"/>
            <a:ext cx="1716751" cy="502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12"/>
          <p:cNvPicPr preferRelativeResize="0"/>
          <p:nvPr/>
        </p:nvPicPr>
        <p:blipFill>
          <a:blip r:embed="rId2">
            <a:alphaModFix/>
          </a:blip>
          <a:stretch>
            <a:fillRect/>
          </a:stretch>
        </p:blipFill>
        <p:spPr>
          <a:xfrm>
            <a:off x="86825" y="4581350"/>
            <a:ext cx="1716751" cy="5029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3"/>
          <p:cNvPicPr preferRelativeResize="0"/>
          <p:nvPr/>
        </p:nvPicPr>
        <p:blipFill>
          <a:blip r:embed="rId2">
            <a:alphaModFix/>
          </a:blip>
          <a:stretch>
            <a:fillRect/>
          </a:stretch>
        </p:blipFill>
        <p:spPr>
          <a:xfrm>
            <a:off x="3371850" y="3595000"/>
            <a:ext cx="2400302" cy="703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2" name="Google Shape;22;p4"/>
          <p:cNvPicPr preferRelativeResize="0"/>
          <p:nvPr/>
        </p:nvPicPr>
        <p:blipFill>
          <a:blip r:embed="rId2">
            <a:alphaModFix/>
          </a:blip>
          <a:stretch>
            <a:fillRect/>
          </a:stretch>
        </p:blipFill>
        <p:spPr>
          <a:xfrm>
            <a:off x="7062400" y="555175"/>
            <a:ext cx="1716751" cy="5029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5"/>
          <p:cNvPicPr preferRelativeResize="0"/>
          <p:nvPr/>
        </p:nvPicPr>
        <p:blipFill>
          <a:blip r:embed="rId2">
            <a:alphaModFix/>
          </a:blip>
          <a:stretch>
            <a:fillRect/>
          </a:stretch>
        </p:blipFill>
        <p:spPr>
          <a:xfrm>
            <a:off x="7062400" y="555175"/>
            <a:ext cx="1716751" cy="502950"/>
          </a:xfrm>
          <a:prstGeom prst="rect">
            <a:avLst/>
          </a:prstGeom>
          <a:noFill/>
          <a:ln>
            <a:noFill/>
          </a:ln>
        </p:spPr>
      </p:pic>
    </p:spTree>
  </p:cSld>
  <p:clrMapOvr>
    <a:masterClrMapping/>
  </p:clrMapOvr>
  <p:extLst>
    <p:ext uri="{DCECCB84-F9BA-43D5-87BE-67443E8EF086}">
      <p15:sldGuideLst>
        <p15:guide id="1" orient="horz" pos="552">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2" name="Google Shape;32;p6"/>
          <p:cNvPicPr preferRelativeResize="0"/>
          <p:nvPr/>
        </p:nvPicPr>
        <p:blipFill>
          <a:blip r:embed="rId2">
            <a:alphaModFix/>
          </a:blip>
          <a:stretch>
            <a:fillRect/>
          </a:stretch>
        </p:blipFill>
        <p:spPr>
          <a:xfrm>
            <a:off x="7062400" y="555175"/>
            <a:ext cx="1716751" cy="5029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37" name="Google Shape;37;p7"/>
          <p:cNvPicPr preferRelativeResize="0"/>
          <p:nvPr/>
        </p:nvPicPr>
        <p:blipFill>
          <a:blip r:embed="rId2">
            <a:alphaModFix/>
          </a:blip>
          <a:stretch>
            <a:fillRect/>
          </a:stretch>
        </p:blipFill>
        <p:spPr>
          <a:xfrm>
            <a:off x="7062400" y="4569000"/>
            <a:ext cx="1716751" cy="502950"/>
          </a:xfrm>
          <a:prstGeom prst="rect">
            <a:avLst/>
          </a:prstGeom>
          <a:noFill/>
          <a:ln>
            <a:noFill/>
          </a:ln>
        </p:spPr>
      </p:pic>
    </p:spTree>
  </p:cSld>
  <p:clrMapOvr>
    <a:masterClrMapping/>
  </p:clrMapOvr>
  <p:extLst>
    <p:ext uri="{DCECCB84-F9BA-43D5-87BE-67443E8EF086}">
      <p15:sldGuideLst>
        <p15:guide id="1" orient="horz" pos="309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a:blip r:embed="rId2">
            <a:alphaModFix/>
          </a:blip>
          <a:stretch>
            <a:fillRect/>
          </a:stretch>
        </p:blipFill>
        <p:spPr>
          <a:xfrm>
            <a:off x="7062400" y="555175"/>
            <a:ext cx="1716751" cy="5029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25"/>
            <a:ext cx="45720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5" name="Google Shape;45;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48" name="Google Shape;48;p9"/>
          <p:cNvPicPr preferRelativeResize="0"/>
          <p:nvPr/>
        </p:nvPicPr>
        <p:blipFill>
          <a:blip r:embed="rId2">
            <a:alphaModFix/>
          </a:blip>
          <a:stretch>
            <a:fillRect/>
          </a:stretch>
        </p:blipFill>
        <p:spPr>
          <a:xfrm>
            <a:off x="210925" y="4419300"/>
            <a:ext cx="1716751" cy="5029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2" name="Google Shape;52;p10"/>
          <p:cNvPicPr preferRelativeResize="0"/>
          <p:nvPr/>
        </p:nvPicPr>
        <p:blipFill>
          <a:blip r:embed="rId2">
            <a:alphaModFix/>
          </a:blip>
          <a:stretch>
            <a:fillRect/>
          </a:stretch>
        </p:blipFill>
        <p:spPr>
          <a:xfrm>
            <a:off x="7042800" y="4581350"/>
            <a:ext cx="1716751" cy="5029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Proxima Nova"/>
              <a:buChar char="●"/>
              <a:defRPr sz="1800">
                <a:solidFill>
                  <a:schemeClr val="lt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lt2"/>
              </a:buClr>
              <a:buSzPts val="1400"/>
              <a:buFont typeface="Proxima Nova"/>
              <a:buChar char="○"/>
              <a:defRPr>
                <a:solidFill>
                  <a:schemeClr val="lt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lt2"/>
              </a:buClr>
              <a:buSzPts val="1400"/>
              <a:buFont typeface="Proxima Nova"/>
              <a:buChar char="■"/>
              <a:defRPr>
                <a:solidFill>
                  <a:schemeClr val="lt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Proxima Nova"/>
                <a:ea typeface="Proxima Nova"/>
                <a:cs typeface="Proxima Nova"/>
                <a:sym typeface="Proxima Nova"/>
              </a:defRPr>
            </a:lvl1pPr>
            <a:lvl2pPr lvl="1" algn="r">
              <a:buNone/>
              <a:defRPr sz="1000">
                <a:solidFill>
                  <a:schemeClr val="lt2"/>
                </a:solidFill>
                <a:latin typeface="Proxima Nova"/>
                <a:ea typeface="Proxima Nova"/>
                <a:cs typeface="Proxima Nova"/>
                <a:sym typeface="Proxima Nova"/>
              </a:defRPr>
            </a:lvl2pPr>
            <a:lvl3pPr lvl="2" algn="r">
              <a:buNone/>
              <a:defRPr sz="1000">
                <a:solidFill>
                  <a:schemeClr val="lt2"/>
                </a:solidFill>
                <a:latin typeface="Proxima Nova"/>
                <a:ea typeface="Proxima Nova"/>
                <a:cs typeface="Proxima Nova"/>
                <a:sym typeface="Proxima Nova"/>
              </a:defRPr>
            </a:lvl3pPr>
            <a:lvl4pPr lvl="3" algn="r">
              <a:buNone/>
              <a:defRPr sz="1000">
                <a:solidFill>
                  <a:schemeClr val="lt2"/>
                </a:solidFill>
                <a:latin typeface="Proxima Nova"/>
                <a:ea typeface="Proxima Nova"/>
                <a:cs typeface="Proxima Nova"/>
                <a:sym typeface="Proxima Nova"/>
              </a:defRPr>
            </a:lvl4pPr>
            <a:lvl5pPr lvl="4" algn="r">
              <a:buNone/>
              <a:defRPr sz="1000">
                <a:solidFill>
                  <a:schemeClr val="lt2"/>
                </a:solidFill>
                <a:latin typeface="Proxima Nova"/>
                <a:ea typeface="Proxima Nova"/>
                <a:cs typeface="Proxima Nova"/>
                <a:sym typeface="Proxima Nova"/>
              </a:defRPr>
            </a:lvl5pPr>
            <a:lvl6pPr lvl="5" algn="r">
              <a:buNone/>
              <a:defRPr sz="1000">
                <a:solidFill>
                  <a:schemeClr val="lt2"/>
                </a:solidFill>
                <a:latin typeface="Proxima Nova"/>
                <a:ea typeface="Proxima Nova"/>
                <a:cs typeface="Proxima Nova"/>
                <a:sym typeface="Proxima Nova"/>
              </a:defRPr>
            </a:lvl6pPr>
            <a:lvl7pPr lvl="6" algn="r">
              <a:buNone/>
              <a:defRPr sz="1000">
                <a:solidFill>
                  <a:schemeClr val="lt2"/>
                </a:solidFill>
                <a:latin typeface="Proxima Nova"/>
                <a:ea typeface="Proxima Nova"/>
                <a:cs typeface="Proxima Nova"/>
                <a:sym typeface="Proxima Nova"/>
              </a:defRPr>
            </a:lvl7pPr>
            <a:lvl8pPr lvl="7" algn="r">
              <a:buNone/>
              <a:defRPr sz="1000">
                <a:solidFill>
                  <a:schemeClr val="lt2"/>
                </a:solidFill>
                <a:latin typeface="Proxima Nova"/>
                <a:ea typeface="Proxima Nova"/>
                <a:cs typeface="Proxima Nova"/>
                <a:sym typeface="Proxima Nova"/>
              </a:defRPr>
            </a:lvl8pPr>
            <a:lvl9pPr lvl="8" algn="r">
              <a:buNone/>
              <a:defRPr sz="1000">
                <a:solidFill>
                  <a:schemeClr val="lt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blog.usablenet.com/industry-experts-explain-what-digital-accessibility-means-to-them-2023" TargetMode="External"/><Relationship Id="rId4" Type="http://schemas.openxmlformats.org/officeDocument/2006/relationships/hyperlink" Target="https://www.deque.com/blog/10-affirmations-good-digital-accessibility/" TargetMode="External"/><Relationship Id="rId5" Type="http://schemas.openxmlformats.org/officeDocument/2006/relationships/hyperlink" Target="https://webaim.org/articles/training/motivate" TargetMode="External"/><Relationship Id="rId6" Type="http://schemas.openxmlformats.org/officeDocument/2006/relationships/hyperlink" Target="https://teaching.missouri.edu/blog/what-do-you-believe-about-digital-accessibilit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mailto:caran.howard@uni.edu" TargetMode="External"/><Relationship Id="rId4" Type="http://schemas.openxmlformats.org/officeDocument/2006/relationships/hyperlink" Target="mailto:caran.howard@uni.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3"/>
          <p:cNvSpPr txBox="1"/>
          <p:nvPr>
            <p:ph type="ctrTitle"/>
          </p:nvPr>
        </p:nvSpPr>
        <p:spPr>
          <a:xfrm>
            <a:off x="311700" y="568100"/>
            <a:ext cx="8520600" cy="1947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From Compliance to Culture:</a:t>
            </a:r>
            <a:endParaRPr/>
          </a:p>
        </p:txBody>
      </p:sp>
      <p:sp>
        <p:nvSpPr>
          <p:cNvPr id="66" name="Google Shape;66;p13"/>
          <p:cNvSpPr txBox="1"/>
          <p:nvPr>
            <p:ph idx="1" type="subTitle"/>
          </p:nvPr>
        </p:nvSpPr>
        <p:spPr>
          <a:xfrm>
            <a:off x="311700" y="2571750"/>
            <a:ext cx="8520600" cy="843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aseline="30000" lang="en" sz="3500"/>
              <a:t>UNI</a:t>
            </a:r>
            <a:r>
              <a:rPr baseline="30000" lang="en" sz="3500"/>
              <a:t>’s Journey Toward Digital Accessibility</a:t>
            </a:r>
            <a:endParaRPr baseline="30000" sz="3500"/>
          </a:p>
        </p:txBody>
      </p:sp>
      <p:sp>
        <p:nvSpPr>
          <p:cNvPr id="67" name="Google Shape;67;p13"/>
          <p:cNvSpPr txBox="1"/>
          <p:nvPr/>
        </p:nvSpPr>
        <p:spPr>
          <a:xfrm>
            <a:off x="2053200" y="3673725"/>
            <a:ext cx="4710900" cy="53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700">
                <a:solidFill>
                  <a:schemeClr val="lt2"/>
                </a:solidFill>
                <a:latin typeface="Proxima Nova"/>
                <a:ea typeface="Proxima Nova"/>
                <a:cs typeface="Proxima Nova"/>
                <a:sym typeface="Proxima Nova"/>
              </a:rPr>
              <a:t>Caran Howard</a:t>
            </a:r>
            <a:endParaRPr sz="1700">
              <a:solidFill>
                <a:schemeClr val="lt2"/>
              </a:solidFill>
              <a:latin typeface="Proxima Nova"/>
              <a:ea typeface="Proxima Nova"/>
              <a:cs typeface="Proxima Nova"/>
              <a:sym typeface="Proxima Nova"/>
            </a:endParaRPr>
          </a:p>
          <a:p>
            <a:pPr indent="0" lvl="0" marL="0" rtl="0" algn="ctr">
              <a:spcBef>
                <a:spcPts val="0"/>
              </a:spcBef>
              <a:spcAft>
                <a:spcPts val="0"/>
              </a:spcAft>
              <a:buNone/>
            </a:pPr>
            <a:r>
              <a:rPr lang="en" sz="1700">
                <a:solidFill>
                  <a:schemeClr val="lt2"/>
                </a:solidFill>
                <a:latin typeface="Proxima Nova"/>
                <a:ea typeface="Proxima Nova"/>
                <a:cs typeface="Proxima Nova"/>
                <a:sym typeface="Proxima Nova"/>
              </a:rPr>
              <a:t>Instructional Support Services Manager</a:t>
            </a:r>
            <a:endParaRPr sz="1700">
              <a:solidFill>
                <a:schemeClr val="lt2"/>
              </a:solidFill>
              <a:latin typeface="Proxima Nova"/>
              <a:ea typeface="Proxima Nova"/>
              <a:cs typeface="Proxima Nova"/>
              <a:sym typeface="Proxima Nova"/>
            </a:endParaRPr>
          </a:p>
          <a:p>
            <a:pPr indent="0" lvl="0" marL="0" rtl="0" algn="ctr">
              <a:spcBef>
                <a:spcPts val="0"/>
              </a:spcBef>
              <a:spcAft>
                <a:spcPts val="0"/>
              </a:spcAft>
              <a:buNone/>
            </a:pPr>
            <a:r>
              <a:rPr lang="en" sz="1700">
                <a:solidFill>
                  <a:schemeClr val="lt2"/>
                </a:solidFill>
                <a:latin typeface="Proxima Nova"/>
                <a:ea typeface="Proxima Nova"/>
                <a:cs typeface="Proxima Nova"/>
                <a:sym typeface="Proxima Nova"/>
              </a:rPr>
              <a:t>Online Education and Individual Studies</a:t>
            </a:r>
            <a:endParaRPr sz="1700">
              <a:solidFill>
                <a:schemeClr val="lt2"/>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Accessibility in Action</a:t>
            </a:r>
            <a:endParaRPr sz="3700"/>
          </a:p>
        </p:txBody>
      </p:sp>
      <p:sp>
        <p:nvSpPr>
          <p:cNvPr id="132" name="Google Shape;13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300"/>
          </a:p>
          <a:p>
            <a:pPr indent="0" lvl="0" marL="457200" rtl="0" algn="l">
              <a:spcBef>
                <a:spcPts val="1600"/>
              </a:spcBef>
              <a:spcAft>
                <a:spcPts val="1600"/>
              </a:spcAft>
              <a:buNone/>
            </a:pPr>
            <a:r>
              <a:t/>
            </a:r>
            <a:endParaRPr sz="2300"/>
          </a:p>
        </p:txBody>
      </p:sp>
      <p:sp>
        <p:nvSpPr>
          <p:cNvPr id="133" name="Google Shape;13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chemeClr val="dk1"/>
              </a:buClr>
              <a:buSzPts val="2300"/>
              <a:buChar char="●"/>
            </a:pPr>
            <a:r>
              <a:rPr lang="en" sz="2300">
                <a:solidFill>
                  <a:schemeClr val="dk1"/>
                </a:solidFill>
              </a:rPr>
              <a:t>C</a:t>
            </a:r>
            <a:r>
              <a:rPr lang="en" sz="2300">
                <a:solidFill>
                  <a:schemeClr val="dk1"/>
                </a:solidFill>
              </a:rPr>
              <a:t>ontent remediation (e.g., alt text, captioning, document structure)</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Field-specific challenges: music, math, media</a:t>
            </a:r>
            <a:endParaRPr sz="2300">
              <a:solidFill>
                <a:schemeClr val="dk1"/>
              </a:solidFill>
            </a:endParaRPr>
          </a:p>
          <a:p>
            <a:pPr indent="-374650" lvl="0" marL="457200" rtl="0" algn="l">
              <a:spcBef>
                <a:spcPts val="0"/>
              </a:spcBef>
              <a:spcAft>
                <a:spcPts val="0"/>
              </a:spcAft>
              <a:buClr>
                <a:schemeClr val="dk1"/>
              </a:buClr>
              <a:buSzPts val="2300"/>
              <a:buChar char="●"/>
            </a:pPr>
            <a:r>
              <a:rPr lang="en" sz="2300">
                <a:solidFill>
                  <a:schemeClr val="dk1"/>
                </a:solidFill>
              </a:rPr>
              <a:t>Moving Forward: Accessible from the start</a:t>
            </a:r>
            <a:endParaRPr sz="2300">
              <a:solidFill>
                <a:schemeClr val="dk1"/>
              </a:solidFill>
            </a:endParaRPr>
          </a:p>
        </p:txBody>
      </p:sp>
      <p:pic>
        <p:nvPicPr>
          <p:cNvPr descr="Screenshot of primary source A Modest Enquiry, John Hale, accessible in Blackboard course for the Online History MA program. " id="134" name="Google Shape;134;p22" title="Screenshot of primary source A Modest Enquiry, John Hale, accessible in Blackboard.jpg"/>
          <p:cNvPicPr preferRelativeResize="0"/>
          <p:nvPr/>
        </p:nvPicPr>
        <p:blipFill>
          <a:blip r:embed="rId3">
            <a:alphaModFix/>
          </a:blip>
          <a:stretch>
            <a:fillRect/>
          </a:stretch>
        </p:blipFill>
        <p:spPr>
          <a:xfrm>
            <a:off x="683296" y="1288650"/>
            <a:ext cx="3628299" cy="3618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265500" y="1123375"/>
            <a:ext cx="4045200" cy="376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Turning Compliance into Commitment</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descr="Meme with Woody and Buzz Lightyear from Toy Story. Buzz explains to a worried looking Woody: &quot;Your Course. Just Clearer, Kinder, and More Inclusive&quot;" id="140" name="Google Shape;140;p23" title="Clearer and Kinder Accessibility meme.jpg"/>
          <p:cNvPicPr preferRelativeResize="0"/>
          <p:nvPr/>
        </p:nvPicPr>
        <p:blipFill>
          <a:blip r:embed="rId3">
            <a:alphaModFix/>
          </a:blip>
          <a:stretch>
            <a:fillRect/>
          </a:stretch>
        </p:blipFill>
        <p:spPr>
          <a:xfrm>
            <a:off x="4806800" y="919225"/>
            <a:ext cx="4045199" cy="2867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600"/>
              <a:t>Your Turn</a:t>
            </a:r>
            <a:endParaRPr sz="4600"/>
          </a:p>
        </p:txBody>
      </p:sp>
      <p:sp>
        <p:nvSpPr>
          <p:cNvPr id="146" name="Google Shape;146;p24"/>
          <p:cNvSpPr txBox="1"/>
          <p:nvPr>
            <p:ph idx="1" type="body"/>
          </p:nvPr>
        </p:nvSpPr>
        <p:spPr>
          <a:xfrm>
            <a:off x="311700" y="1594000"/>
            <a:ext cx="3999900" cy="2975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100"/>
              <a:t>“What’s one strategy you could take back to support accessibility efforts on your campus?”</a:t>
            </a:r>
            <a:endParaRPr sz="3100"/>
          </a:p>
        </p:txBody>
      </p:sp>
      <p:sp>
        <p:nvSpPr>
          <p:cNvPr id="147" name="Google Shape;147;p24"/>
          <p:cNvSpPr txBox="1"/>
          <p:nvPr>
            <p:ph idx="2" type="body"/>
          </p:nvPr>
        </p:nvSpPr>
        <p:spPr>
          <a:xfrm>
            <a:off x="4832400" y="1594000"/>
            <a:ext cx="3999900" cy="304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Pair up or form small groups</a:t>
            </a:r>
            <a:endParaRPr sz="2400"/>
          </a:p>
          <a:p>
            <a:pPr indent="-381000" lvl="0" marL="457200" rtl="0" algn="l">
              <a:spcBef>
                <a:spcPts val="0"/>
              </a:spcBef>
              <a:spcAft>
                <a:spcPts val="0"/>
              </a:spcAft>
              <a:buSzPts val="2400"/>
              <a:buChar char="●"/>
            </a:pPr>
            <a:r>
              <a:rPr lang="en" sz="2400"/>
              <a:t>Share one challenge and one idea</a:t>
            </a:r>
            <a:endParaRPr sz="2400"/>
          </a:p>
          <a:p>
            <a:pPr indent="-381000" lvl="0" marL="457200" rtl="0" algn="l">
              <a:spcBef>
                <a:spcPts val="0"/>
              </a:spcBef>
              <a:spcAft>
                <a:spcPts val="0"/>
              </a:spcAft>
              <a:buSzPts val="2400"/>
              <a:buChar char="●"/>
            </a:pPr>
            <a:r>
              <a:rPr lang="en" sz="2400"/>
              <a:t>Jot down 1–2 practical takeaways</a:t>
            </a:r>
            <a:endParaRPr sz="2400"/>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265500" y="1233175"/>
            <a:ext cx="4045200" cy="2545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Questions, Ideas, and Shared Wisdom</a:t>
            </a:r>
            <a:endParaRPr/>
          </a:p>
          <a:p>
            <a:pPr indent="0" lvl="0" marL="0" rtl="0" algn="ctr">
              <a:spcBef>
                <a:spcPts val="0"/>
              </a:spcBef>
              <a:spcAft>
                <a:spcPts val="0"/>
              </a:spcAft>
              <a:buNone/>
            </a:pPr>
            <a:r>
              <a:t/>
            </a:r>
            <a:endParaRPr/>
          </a:p>
        </p:txBody>
      </p:sp>
      <p:sp>
        <p:nvSpPr>
          <p:cNvPr id="153" name="Google Shape;153;p25"/>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descr="Meme with Yoda from Star Wars: &quot;Accessible your course must be, or reach all students, it will not.&quot;" id="154" name="Google Shape;154;p25" title="Yoda Accessibility.jpg"/>
          <p:cNvPicPr preferRelativeResize="0"/>
          <p:nvPr/>
        </p:nvPicPr>
        <p:blipFill>
          <a:blip r:embed="rId3">
            <a:alphaModFix/>
          </a:blip>
          <a:stretch>
            <a:fillRect/>
          </a:stretch>
        </p:blipFill>
        <p:spPr>
          <a:xfrm>
            <a:off x="4919750" y="342762"/>
            <a:ext cx="3876500" cy="4457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900"/>
              <a:t>Food for Thought</a:t>
            </a:r>
            <a:endParaRPr sz="2900"/>
          </a:p>
          <a:p>
            <a:pPr indent="0" lvl="0" marL="0" rtl="0" algn="l">
              <a:spcBef>
                <a:spcPts val="0"/>
              </a:spcBef>
              <a:spcAft>
                <a:spcPts val="0"/>
              </a:spcAft>
              <a:buNone/>
            </a:pPr>
            <a:r>
              <a:t/>
            </a:r>
            <a:endParaRPr sz="2900"/>
          </a:p>
        </p:txBody>
      </p:sp>
      <p:sp>
        <p:nvSpPr>
          <p:cNvPr id="160" name="Google Shape;160;p26"/>
          <p:cNvSpPr txBox="1"/>
          <p:nvPr>
            <p:ph idx="1" type="body"/>
          </p:nvPr>
        </p:nvSpPr>
        <p:spPr>
          <a:xfrm>
            <a:off x="311700" y="1251625"/>
            <a:ext cx="7966800" cy="33174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Char char="●"/>
            </a:pPr>
            <a:r>
              <a:rPr lang="en" sz="2300" u="sng">
                <a:solidFill>
                  <a:schemeClr val="hlink"/>
                </a:solidFill>
                <a:hlinkClick r:id="rId3"/>
              </a:rPr>
              <a:t>Join the conversation: What is digital accessibility? (A GAAD Post) | UsableNet, Inc.</a:t>
            </a:r>
            <a:r>
              <a:rPr lang="en" sz="2300"/>
              <a:t> </a:t>
            </a:r>
            <a:endParaRPr sz="2300"/>
          </a:p>
          <a:p>
            <a:pPr indent="-374650" lvl="0" marL="457200" rtl="0" algn="l">
              <a:spcBef>
                <a:spcPts val="0"/>
              </a:spcBef>
              <a:spcAft>
                <a:spcPts val="0"/>
              </a:spcAft>
              <a:buSzPts val="2300"/>
              <a:buChar char="●"/>
            </a:pPr>
            <a:r>
              <a:rPr lang="en" sz="2300" u="sng">
                <a:solidFill>
                  <a:schemeClr val="hlink"/>
                </a:solidFill>
                <a:hlinkClick r:id="rId4"/>
              </a:rPr>
              <a:t>The 10 affirmations of good digital accessibility | Deque</a:t>
            </a:r>
            <a:endParaRPr sz="2300"/>
          </a:p>
          <a:p>
            <a:pPr indent="-374650" lvl="0" marL="457200" rtl="0" algn="l">
              <a:spcBef>
                <a:spcPts val="0"/>
              </a:spcBef>
              <a:spcAft>
                <a:spcPts val="0"/>
              </a:spcAft>
              <a:buSzPts val="2300"/>
              <a:buChar char="●"/>
            </a:pPr>
            <a:r>
              <a:rPr lang="en" sz="2300" u="sng">
                <a:solidFill>
                  <a:schemeClr val="hlink"/>
                </a:solidFill>
                <a:hlinkClick r:id="rId5"/>
              </a:rPr>
              <a:t>WebAIM: Training Others - Why Accessibility? Motivating Learners To Bring About Change</a:t>
            </a:r>
            <a:r>
              <a:rPr lang="en" sz="2300"/>
              <a:t> </a:t>
            </a:r>
            <a:r>
              <a:rPr lang="en" sz="2300"/>
              <a:t> </a:t>
            </a:r>
            <a:endParaRPr sz="2300"/>
          </a:p>
          <a:p>
            <a:pPr indent="-374650" lvl="0" marL="457200" rtl="0" algn="l">
              <a:spcBef>
                <a:spcPts val="0"/>
              </a:spcBef>
              <a:spcAft>
                <a:spcPts val="0"/>
              </a:spcAft>
              <a:buSzPts val="2300"/>
              <a:buChar char="●"/>
            </a:pPr>
            <a:r>
              <a:rPr lang="en" sz="2300" u="sng">
                <a:solidFill>
                  <a:schemeClr val="hlink"/>
                </a:solidFill>
                <a:hlinkClick r:id="rId6"/>
              </a:rPr>
              <a:t>What do you believe about digital accessibility? | Mizzou Online: Teaching</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7"/>
          <p:cNvSpPr txBox="1"/>
          <p:nvPr>
            <p:ph type="ctrTitle"/>
          </p:nvPr>
        </p:nvSpPr>
        <p:spPr>
          <a:xfrm>
            <a:off x="311700" y="1084525"/>
            <a:ext cx="8520600" cy="2491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Thank you for attending!</a:t>
            </a:r>
            <a:endParaRPr sz="3600"/>
          </a:p>
          <a:p>
            <a:pPr indent="0" lvl="0" marL="0" rtl="0" algn="ctr">
              <a:spcBef>
                <a:spcPts val="0"/>
              </a:spcBef>
              <a:spcAft>
                <a:spcPts val="0"/>
              </a:spcAft>
              <a:buNone/>
            </a:pPr>
            <a:r>
              <a:rPr lang="en" sz="2800"/>
              <a:t>Caran Howard</a:t>
            </a:r>
            <a:endParaRPr sz="2800"/>
          </a:p>
          <a:p>
            <a:pPr indent="0" lvl="0" marL="0" rtl="0" algn="ctr">
              <a:spcBef>
                <a:spcPts val="0"/>
              </a:spcBef>
              <a:spcAft>
                <a:spcPts val="0"/>
              </a:spcAft>
              <a:buNone/>
            </a:pPr>
            <a:r>
              <a:rPr lang="en" sz="2800" u="sng">
                <a:solidFill>
                  <a:schemeClr val="hlink"/>
                </a:solidFill>
                <a:hlinkClick r:id="rId3"/>
              </a:rPr>
              <a:t>c</a:t>
            </a:r>
            <a:r>
              <a:rPr lang="en" sz="2800" u="sng">
                <a:solidFill>
                  <a:schemeClr val="hlink"/>
                </a:solidFill>
                <a:hlinkClick r:id="rId4"/>
              </a:rPr>
              <a:t>aran.howard@uni.edu</a:t>
            </a:r>
            <a:r>
              <a:rPr lang="en" sz="3600"/>
              <a:t> </a:t>
            </a:r>
            <a:endParaRPr sz="3600"/>
          </a:p>
        </p:txBody>
      </p:sp>
      <p:sp>
        <p:nvSpPr>
          <p:cNvPr id="166" name="Google Shape;166;p27"/>
          <p:cNvSpPr txBox="1"/>
          <p:nvPr>
            <p:ph idx="1" type="subTitle"/>
          </p:nvPr>
        </p:nvSpPr>
        <p:spPr>
          <a:xfrm>
            <a:off x="311700" y="3575725"/>
            <a:ext cx="8520600" cy="1095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QR code for handout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Learning Objectives</a:t>
            </a:r>
            <a:endParaRPr sz="3600"/>
          </a:p>
        </p:txBody>
      </p:sp>
      <p:sp>
        <p:nvSpPr>
          <p:cNvPr id="73" name="Google Shape;73;p14"/>
          <p:cNvSpPr txBox="1"/>
          <p:nvPr>
            <p:ph idx="1" type="body"/>
          </p:nvPr>
        </p:nvSpPr>
        <p:spPr>
          <a:xfrm>
            <a:off x="311700" y="1531175"/>
            <a:ext cx="8520600" cy="30378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AutoNum type="arabicPeriod"/>
            </a:pPr>
            <a:r>
              <a:rPr lang="en" sz="2200"/>
              <a:t>Evaluate your current institutional strategies for digital accessibility compliance.</a:t>
            </a:r>
            <a:endParaRPr sz="2200"/>
          </a:p>
          <a:p>
            <a:pPr indent="-368300" lvl="0" marL="457200" rtl="0" algn="l">
              <a:spcBef>
                <a:spcPts val="0"/>
              </a:spcBef>
              <a:spcAft>
                <a:spcPts val="0"/>
              </a:spcAft>
              <a:buSzPts val="2200"/>
              <a:buAutoNum type="arabicPeriod"/>
            </a:pPr>
            <a:r>
              <a:rPr lang="en" sz="2200"/>
              <a:t>Explore scalable faculty development strategies that cultivate accessibility leadership across departments and support inclusive teaching practices.</a:t>
            </a:r>
            <a:endParaRPr sz="2200"/>
          </a:p>
          <a:p>
            <a:pPr indent="-368300" lvl="0" marL="457200" rtl="0" algn="l">
              <a:spcBef>
                <a:spcPts val="0"/>
              </a:spcBef>
              <a:spcAft>
                <a:spcPts val="0"/>
              </a:spcAft>
              <a:buSzPts val="2200"/>
              <a:buAutoNum type="arabicPeriod"/>
            </a:pPr>
            <a:r>
              <a:rPr lang="en" sz="2200"/>
              <a:t>Brainstorm storytelling, collaboration, and training strategies to foster a campus-wide culture of accessibility, engagement, and belonging.</a:t>
            </a:r>
            <a:endParaRPr sz="2100"/>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700"/>
              <a:t>What is Your Approach?</a:t>
            </a:r>
            <a:endParaRPr sz="3700"/>
          </a:p>
        </p:txBody>
      </p:sp>
      <p:sp>
        <p:nvSpPr>
          <p:cNvPr id="79" name="Google Shape;79;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400"/>
              <a:t>“How would you describe your institution’s current approach to digital accessibility?”</a:t>
            </a:r>
            <a:endParaRPr sz="2400"/>
          </a:p>
        </p:txBody>
      </p:sp>
      <p:sp>
        <p:nvSpPr>
          <p:cNvPr id="80" name="Google Shape;80;p15"/>
          <p:cNvSpPr txBox="1"/>
          <p:nvPr>
            <p:ph idx="2" type="body"/>
          </p:nvPr>
        </p:nvSpPr>
        <p:spPr>
          <a:xfrm>
            <a:off x="4832400" y="1152475"/>
            <a:ext cx="3999900" cy="34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1600"/>
              </a:spcBef>
              <a:spcAft>
                <a:spcPts val="0"/>
              </a:spcAft>
              <a:buNone/>
            </a:pPr>
            <a:r>
              <a:t/>
            </a:r>
            <a:endParaRPr i="1" sz="1600"/>
          </a:p>
          <a:p>
            <a:pPr indent="0" lvl="0" marL="0" rtl="0" algn="l">
              <a:spcBef>
                <a:spcPts val="1600"/>
              </a:spcBef>
              <a:spcAft>
                <a:spcPts val="0"/>
              </a:spcAft>
              <a:buNone/>
            </a:pPr>
            <a:r>
              <a:t/>
            </a:r>
            <a:endParaRPr i="1" sz="1600"/>
          </a:p>
          <a:p>
            <a:pPr indent="0" lvl="0" marL="0" rtl="0" algn="l">
              <a:spcBef>
                <a:spcPts val="1600"/>
              </a:spcBef>
              <a:spcAft>
                <a:spcPts val="0"/>
              </a:spcAft>
              <a:buNone/>
            </a:pPr>
            <a:r>
              <a:t/>
            </a:r>
            <a:endParaRPr i="1" sz="1600"/>
          </a:p>
          <a:p>
            <a:pPr indent="0" lvl="0" marL="0" rtl="0" algn="l">
              <a:spcBef>
                <a:spcPts val="1600"/>
              </a:spcBef>
              <a:spcAft>
                <a:spcPts val="0"/>
              </a:spcAft>
              <a:buNone/>
            </a:pPr>
            <a:r>
              <a:t/>
            </a:r>
            <a:endParaRPr i="1" sz="1600"/>
          </a:p>
          <a:p>
            <a:pPr indent="0" lvl="0" marL="0" rtl="0" algn="l">
              <a:spcBef>
                <a:spcPts val="1600"/>
              </a:spcBef>
              <a:spcAft>
                <a:spcPts val="1600"/>
              </a:spcAft>
              <a:buNone/>
            </a:pPr>
            <a:r>
              <a:t/>
            </a:r>
            <a:endParaRPr i="1" sz="1600"/>
          </a:p>
        </p:txBody>
      </p:sp>
      <p:pic>
        <p:nvPicPr>
          <p:cNvPr descr="A QR code for the Poll Everywhere question: &quot;How would you describe your institution's current approach to digital accessibility and the Title II mandate? Link: https://pollev.com/caranhoward559 " id="81" name="Google Shape;81;p15" title="Poll Everywhere QR Code for QM Conference.jpg"/>
          <p:cNvPicPr preferRelativeResize="0"/>
          <p:nvPr/>
        </p:nvPicPr>
        <p:blipFill>
          <a:blip r:embed="rId3">
            <a:alphaModFix/>
          </a:blip>
          <a:stretch>
            <a:fillRect/>
          </a:stretch>
        </p:blipFill>
        <p:spPr>
          <a:xfrm>
            <a:off x="5248024" y="1222738"/>
            <a:ext cx="3315175" cy="327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265500" y="1233175"/>
            <a:ext cx="4045200" cy="250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The Mandate and the Moment</a:t>
            </a:r>
            <a:endParaRPr/>
          </a:p>
          <a:p>
            <a:pPr indent="0" lvl="0" marL="0" rtl="0" algn="ctr">
              <a:spcBef>
                <a:spcPts val="0"/>
              </a:spcBef>
              <a:spcAft>
                <a:spcPts val="0"/>
              </a:spcAft>
              <a:buNone/>
            </a:pPr>
            <a:r>
              <a:t/>
            </a:r>
            <a:endParaRPr/>
          </a:p>
        </p:txBody>
      </p:sp>
      <p:sp>
        <p:nvSpPr>
          <p:cNvPr id="87" name="Google Shape;87;p1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pic>
        <p:nvPicPr>
          <p:cNvPr descr="Entrance to Gilchrist Hall, which houses administrative offices on the University of Northern Iowa campus. " id="88" name="Google Shape;88;p16" title="diverse students(1).jpg"/>
          <p:cNvPicPr preferRelativeResize="0"/>
          <p:nvPr/>
        </p:nvPicPr>
        <p:blipFill>
          <a:blip r:embed="rId3">
            <a:alphaModFix/>
          </a:blip>
          <a:stretch>
            <a:fillRect/>
          </a:stretch>
        </p:blipFill>
        <p:spPr>
          <a:xfrm>
            <a:off x="4939500" y="669125"/>
            <a:ext cx="3943174" cy="3750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Finding Our Approach at UNI</a:t>
            </a:r>
            <a:endParaRPr sz="3600"/>
          </a:p>
          <a:p>
            <a:pPr indent="0" lvl="0" marL="0" rtl="0" algn="l">
              <a:spcBef>
                <a:spcPts val="0"/>
              </a:spcBef>
              <a:spcAft>
                <a:spcPts val="0"/>
              </a:spcAft>
              <a:buNone/>
            </a:pPr>
            <a:r>
              <a:t/>
            </a:r>
            <a:endParaRPr/>
          </a:p>
        </p:txBody>
      </p:sp>
      <p:sp>
        <p:nvSpPr>
          <p:cNvPr id="94" name="Google Shape;94;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chemeClr val="dk1"/>
              </a:solidFill>
            </a:endParaRPr>
          </a:p>
          <a:p>
            <a:pPr indent="0" lvl="0" marL="0" rtl="0" algn="l">
              <a:spcBef>
                <a:spcPts val="1600"/>
              </a:spcBef>
              <a:spcAft>
                <a:spcPts val="1600"/>
              </a:spcAft>
              <a:buNone/>
            </a:pPr>
            <a:r>
              <a:t/>
            </a:r>
            <a:endParaRPr/>
          </a:p>
        </p:txBody>
      </p:sp>
      <p:sp>
        <p:nvSpPr>
          <p:cNvPr id="95" name="Google Shape;95;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dk1"/>
              </a:buClr>
              <a:buSzPts val="2400"/>
              <a:buChar char="●"/>
            </a:pPr>
            <a:r>
              <a:rPr lang="en" sz="2400">
                <a:solidFill>
                  <a:schemeClr val="dk1"/>
                </a:solidFill>
              </a:rPr>
              <a:t>DOJ’s 2024 ADA Rule → WCAG 2.1 AA by April 2026</a:t>
            </a:r>
            <a:endParaRPr sz="2400">
              <a:solidFill>
                <a:schemeClr val="dk1"/>
              </a:solidFill>
            </a:endParaRPr>
          </a:p>
          <a:p>
            <a:pPr indent="-381000" lvl="0" marL="457200" rtl="0" algn="l">
              <a:spcBef>
                <a:spcPts val="0"/>
              </a:spcBef>
              <a:spcAft>
                <a:spcPts val="0"/>
              </a:spcAft>
              <a:buClr>
                <a:schemeClr val="dk1"/>
              </a:buClr>
              <a:buSzPts val="2400"/>
              <a:buChar char="●"/>
            </a:pPr>
            <a:r>
              <a:rPr lang="en" sz="2400">
                <a:solidFill>
                  <a:schemeClr val="dk1"/>
                </a:solidFill>
              </a:rPr>
              <a:t>Accessibility as both a legal requirement and and cultural change to support all learners.</a:t>
            </a:r>
            <a:endParaRPr/>
          </a:p>
        </p:txBody>
      </p:sp>
      <p:pic>
        <p:nvPicPr>
          <p:cNvPr descr="A UNI student sitting in the UNI Wilson College of Business, using his laptop." id="96" name="Google Shape;96;p17" title="guy with computer.jpg"/>
          <p:cNvPicPr preferRelativeResize="0"/>
          <p:nvPr/>
        </p:nvPicPr>
        <p:blipFill>
          <a:blip r:embed="rId3">
            <a:alphaModFix/>
          </a:blip>
          <a:stretch>
            <a:fillRect/>
          </a:stretch>
        </p:blipFill>
        <p:spPr>
          <a:xfrm>
            <a:off x="418600" y="1333300"/>
            <a:ext cx="4153400" cy="2768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Building Infrastructure for Change</a:t>
            </a:r>
            <a:endParaRPr sz="3100"/>
          </a:p>
        </p:txBody>
      </p:sp>
      <p:sp>
        <p:nvSpPr>
          <p:cNvPr id="102" name="Google Shape;102;p18"/>
          <p:cNvSpPr txBox="1"/>
          <p:nvPr>
            <p:ph idx="1" type="body"/>
          </p:nvPr>
        </p:nvSpPr>
        <p:spPr>
          <a:xfrm>
            <a:off x="311700" y="1380775"/>
            <a:ext cx="42021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Teaching &amp; Learning Digital Accessibility Committee</a:t>
            </a:r>
            <a:endParaRPr sz="2200"/>
          </a:p>
          <a:p>
            <a:pPr indent="-368300" lvl="0" marL="457200" rtl="0" algn="l">
              <a:spcBef>
                <a:spcPts val="0"/>
              </a:spcBef>
              <a:spcAft>
                <a:spcPts val="0"/>
              </a:spcAft>
              <a:buSzPts val="2200"/>
              <a:buChar char="●"/>
            </a:pPr>
            <a:r>
              <a:rPr lang="en" sz="2200"/>
              <a:t>Digital Accessibility for UNI Faculty training course/hub</a:t>
            </a:r>
            <a:endParaRPr sz="2200"/>
          </a:p>
          <a:p>
            <a:pPr indent="-368300" lvl="0" marL="457200" rtl="0" algn="l">
              <a:spcBef>
                <a:spcPts val="0"/>
              </a:spcBef>
              <a:spcAft>
                <a:spcPts val="0"/>
              </a:spcAft>
              <a:buClr>
                <a:schemeClr val="dk1"/>
              </a:buClr>
              <a:buSzPts val="2200"/>
              <a:buChar char="●"/>
            </a:pPr>
            <a:r>
              <a:rPr lang="en" sz="2200"/>
              <a:t>Faculty Leadership: PALs</a:t>
            </a:r>
            <a:r>
              <a:rPr lang="en" sz="2200">
                <a:solidFill>
                  <a:schemeClr val="dk1"/>
                </a:solidFill>
              </a:rPr>
              <a:t> </a:t>
            </a:r>
            <a:endParaRPr sz="2200"/>
          </a:p>
          <a:p>
            <a:pPr indent="-368300" lvl="0" marL="457200" rtl="0" algn="l">
              <a:spcBef>
                <a:spcPts val="0"/>
              </a:spcBef>
              <a:spcAft>
                <a:spcPts val="0"/>
              </a:spcAft>
              <a:buSzPts val="2200"/>
              <a:buChar char="●"/>
            </a:pPr>
            <a:r>
              <a:rPr lang="en" sz="2200"/>
              <a:t>Campus-wide</a:t>
            </a:r>
            <a:r>
              <a:rPr lang="en" sz="2200"/>
              <a:t> workshops at college and department-levels</a:t>
            </a:r>
            <a:endParaRPr sz="2200"/>
          </a:p>
        </p:txBody>
      </p:sp>
      <p:sp>
        <p:nvSpPr>
          <p:cNvPr id="103" name="Google Shape;103;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The Campanile at the University of Northern Iowa, in an aerial view, at sunset." id="104" name="Google Shape;104;p18" title="Campanile (1).jpg"/>
          <p:cNvPicPr preferRelativeResize="0"/>
          <p:nvPr/>
        </p:nvPicPr>
        <p:blipFill>
          <a:blip r:embed="rId3">
            <a:alphaModFix/>
          </a:blip>
          <a:stretch>
            <a:fillRect/>
          </a:stretch>
        </p:blipFill>
        <p:spPr>
          <a:xfrm>
            <a:off x="4832400" y="1152476"/>
            <a:ext cx="3999900"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265500" y="1233175"/>
            <a:ext cx="4045200" cy="19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From Mandate to Momentum</a:t>
            </a:r>
            <a:endParaRPr/>
          </a:p>
        </p:txBody>
      </p:sp>
      <p:sp>
        <p:nvSpPr>
          <p:cNvPr id="110" name="Google Shape;110;p1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descr="“Working as a PAL has immensely helped my own teaching. My training has provided me with new insights into course improvement for accessibility that also makes me aware of how I design my classes. The result is greater attention to the preparation of my course materials that not only assists those needing accessibility accommodation, but all my students. This is particularly true for my PowerPoint presentations and all materials on my Blackboard Ultra Site.”&#10;" id="111" name="Google Shape;111;p19"/>
          <p:cNvSpPr txBox="1"/>
          <p:nvPr>
            <p:ph idx="4294967295" type="body"/>
          </p:nvPr>
        </p:nvSpPr>
        <p:spPr>
          <a:xfrm>
            <a:off x="4858050" y="246350"/>
            <a:ext cx="4153800" cy="46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1"/>
                </a:solidFill>
              </a:rPr>
              <a:t>From one of the PALs:</a:t>
            </a:r>
            <a:r>
              <a:rPr lang="en">
                <a:solidFill>
                  <a:schemeClr val="lt1"/>
                </a:solidFill>
              </a:rPr>
              <a:t> </a:t>
            </a:r>
            <a:endParaRPr>
              <a:solidFill>
                <a:schemeClr val="lt1"/>
              </a:solidFill>
            </a:endParaRPr>
          </a:p>
          <a:p>
            <a:pPr indent="0" lvl="0" marL="0" rtl="0" algn="l">
              <a:spcBef>
                <a:spcPts val="1600"/>
              </a:spcBef>
              <a:spcAft>
                <a:spcPts val="1600"/>
              </a:spcAft>
              <a:buNone/>
            </a:pPr>
            <a:r>
              <a:rPr lang="en" sz="1700">
                <a:solidFill>
                  <a:schemeClr val="lt1"/>
                </a:solidFill>
              </a:rPr>
              <a:t>“Working as a PAL has immensely helped my own teaching. My training has provided me with new insights into course improvement for accessibility that also makes me aware of how I design my classes. The result is greater attention to the preparation of my course materials that not only assists those needing accessibility accommodation, but all my students. This is particularly true for my PowerPoint presentations and all materials on my Blackboard Ultra Site.”</a:t>
            </a:r>
            <a:endParaRPr sz="17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500"/>
              <a:t>Faculty Engagement Strategies</a:t>
            </a:r>
            <a:endParaRPr sz="3500"/>
          </a:p>
        </p:txBody>
      </p:sp>
      <p:sp>
        <p:nvSpPr>
          <p:cNvPr id="117" name="Google Shape;117;p20"/>
          <p:cNvSpPr txBox="1"/>
          <p:nvPr>
            <p:ph idx="1" type="body"/>
          </p:nvPr>
        </p:nvSpPr>
        <p:spPr>
          <a:xfrm>
            <a:off x="4484750" y="1517225"/>
            <a:ext cx="4347600" cy="30516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Char char="●"/>
            </a:pPr>
            <a:r>
              <a:rPr lang="en" sz="2500"/>
              <a:t>PD offerings (asynchronous modules, </a:t>
            </a:r>
            <a:r>
              <a:rPr lang="en" sz="2500">
                <a:solidFill>
                  <a:schemeClr val="dk1"/>
                </a:solidFill>
              </a:rPr>
              <a:t>workshops, 1:1 help</a:t>
            </a:r>
            <a:r>
              <a:rPr lang="en" sz="2500"/>
              <a:t>)</a:t>
            </a:r>
            <a:endParaRPr sz="2500"/>
          </a:p>
          <a:p>
            <a:pPr indent="-387350" lvl="0" marL="457200" rtl="0" algn="l">
              <a:spcBef>
                <a:spcPts val="0"/>
              </a:spcBef>
              <a:spcAft>
                <a:spcPts val="0"/>
              </a:spcAft>
              <a:buSzPts val="2500"/>
              <a:buChar char="●"/>
            </a:pPr>
            <a:r>
              <a:rPr lang="en" sz="2500"/>
              <a:t>Peer mentorship via PALS</a:t>
            </a:r>
            <a:endParaRPr sz="2500"/>
          </a:p>
          <a:p>
            <a:pPr indent="-387350" lvl="0" marL="457200" rtl="0" algn="l">
              <a:spcBef>
                <a:spcPts val="0"/>
              </a:spcBef>
              <a:spcAft>
                <a:spcPts val="0"/>
              </a:spcAft>
              <a:buSzPts val="2500"/>
              <a:buChar char="●"/>
            </a:pPr>
            <a:r>
              <a:rPr lang="en" sz="2500"/>
              <a:t>Incentives: stipends, recognition, community</a:t>
            </a:r>
            <a:endParaRPr sz="2500"/>
          </a:p>
        </p:txBody>
      </p:sp>
      <p:pic>
        <p:nvPicPr>
          <p:cNvPr descr="Dr. Kenneth Atkinson, from the UNI History Department. A proud Panther Accessibility Leader (PAL)." id="118" name="Google Shape;118;p20" title="Professor Ken Atkinson in Office.jpg"/>
          <p:cNvPicPr preferRelativeResize="0"/>
          <p:nvPr/>
        </p:nvPicPr>
        <p:blipFill>
          <a:blip r:embed="rId3">
            <a:alphaModFix/>
          </a:blip>
          <a:stretch>
            <a:fillRect/>
          </a:stretch>
        </p:blipFill>
        <p:spPr>
          <a:xfrm>
            <a:off x="133525" y="1649713"/>
            <a:ext cx="4179951" cy="2786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400"/>
              <a:t>Workshop Responses from faculty</a:t>
            </a:r>
            <a:endParaRPr sz="3400"/>
          </a:p>
        </p:txBody>
      </p:sp>
      <p:sp>
        <p:nvSpPr>
          <p:cNvPr descr="Post-It Note shape, with writing: &quot;I am feeling that this may not be as difficult as I had feared.&quot;" id="124" name="Google Shape;124;p21"/>
          <p:cNvSpPr/>
          <p:nvPr/>
        </p:nvSpPr>
        <p:spPr>
          <a:xfrm rot="1654478">
            <a:off x="426047" y="2746736"/>
            <a:ext cx="2550855" cy="1676779"/>
          </a:xfrm>
          <a:prstGeom prst="rect">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2095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000">
                <a:highlight>
                  <a:srgbClr val="FFF2CC"/>
                </a:highlight>
                <a:latin typeface="Proxima Nova"/>
                <a:ea typeface="Proxima Nova"/>
                <a:cs typeface="Proxima Nova"/>
                <a:sym typeface="Proxima Nova"/>
              </a:rPr>
              <a:t>“I am feeling that this may not be as difficult as I had feared.”</a:t>
            </a:r>
            <a:endParaRPr sz="2000">
              <a:highlight>
                <a:srgbClr val="FFF2CC"/>
              </a:highlight>
              <a:latin typeface="Proxima Nova"/>
              <a:ea typeface="Proxima Nova"/>
              <a:cs typeface="Proxima Nova"/>
              <a:sym typeface="Proxima Nova"/>
            </a:endParaRPr>
          </a:p>
        </p:txBody>
      </p:sp>
      <p:sp>
        <p:nvSpPr>
          <p:cNvPr id="125" name="Google Shape;125;p21"/>
          <p:cNvSpPr/>
          <p:nvPr/>
        </p:nvSpPr>
        <p:spPr>
          <a:xfrm>
            <a:off x="3102794" y="1240807"/>
            <a:ext cx="2325300" cy="1971900"/>
          </a:xfrm>
          <a:prstGeom prst="rect">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3333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Proxima Nova"/>
                <a:ea typeface="Proxima Nova"/>
                <a:cs typeface="Proxima Nova"/>
                <a:sym typeface="Proxima Nova"/>
              </a:rPr>
              <a:t>“The overview was clear and the individual work time for target help and problem solving was very helpful and informative.”</a:t>
            </a:r>
            <a:endParaRPr sz="1700">
              <a:latin typeface="Proxima Nova"/>
              <a:ea typeface="Proxima Nova"/>
              <a:cs typeface="Proxima Nova"/>
              <a:sym typeface="Proxima Nova"/>
            </a:endParaRPr>
          </a:p>
        </p:txBody>
      </p:sp>
      <p:sp>
        <p:nvSpPr>
          <p:cNvPr id="126" name="Google Shape;126;p21"/>
          <p:cNvSpPr/>
          <p:nvPr/>
        </p:nvSpPr>
        <p:spPr>
          <a:xfrm rot="-1226861">
            <a:off x="5803084" y="1629842"/>
            <a:ext cx="2933431" cy="2147054"/>
          </a:xfrm>
          <a:prstGeom prst="rect">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304800">
              <a:srgbClr val="1E1E1E">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600">
                <a:latin typeface="Proxima Nova"/>
                <a:ea typeface="Proxima Nova"/>
                <a:cs typeface="Proxima Nova"/>
                <a:sym typeface="Proxima Nova"/>
              </a:rPr>
              <a:t>“I *really* appreciated the thought process submitted to us, to pick an accessibility "bad guy" and move on that. I know what mine is - PDFs - and looking at my classes in this way will be helpful (the headers kill me! LOL)!”</a:t>
            </a:r>
            <a:endParaRPr sz="1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Basic Purple">
  <a:themeElements>
    <a:clrScheme name="Simple Dark">
      <a:dk1>
        <a:srgbClr val="FFFFFF"/>
      </a:dk1>
      <a:lt1>
        <a:srgbClr val="500778"/>
      </a:lt1>
      <a:dk2>
        <a:srgbClr val="303030"/>
      </a:dk2>
      <a:lt2>
        <a:srgbClr val="FFFFFF"/>
      </a:lt2>
      <a:accent1>
        <a:srgbClr val="5CB8B2"/>
      </a:accent1>
      <a:accent2>
        <a:srgbClr val="E5E1E6"/>
      </a:accent2>
      <a:accent3>
        <a:srgbClr val="C6DAE7"/>
      </a:accent3>
      <a:accent4>
        <a:srgbClr val="FFB500"/>
      </a:accent4>
      <a:accent5>
        <a:srgbClr val="2E1A47"/>
      </a:accent5>
      <a:accent6>
        <a:srgbClr val="A7A8AA"/>
      </a:accent6>
      <a:hlink>
        <a:srgbClr val="FFB500"/>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