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66A94A8-4657-4743-9599-EEC691FAD5BF}">
  <a:tblStyle styleId="{B66A94A8-4657-4743-9599-EEC691FAD5B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920" y="-112"/>
      </p:cViewPr>
      <p:guideLst>
        <p:guide orient="horz" pos="2160"/>
        <p:guide pos="2880"/>
      </p:guideLst>
    </p:cSldViewPr>
  </p:slideViewPr>
  <p:notesTextViewPr>
    <p:cViewPr>
      <p:scale>
        <a:sx n="100" d="100"/>
        <a:sy n="100" d="100"/>
      </p:scale>
      <p:origin x="0" y="0"/>
    </p:cViewPr>
  </p:notesTextViewPr>
  <p:sorterViewPr>
    <p:cViewPr>
      <p:scale>
        <a:sx n="85" d="100"/>
        <a:sy n="8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294707220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icebreakers.ws/medium-group/sorts-and-mingle.html"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Faculty responsibilities in higher ed continue to grow. At the same time, there are more instructional designers in higher ed than ever before. How can these two groups of professionals collaborate for a more productive and higher-quality course design - making the best use their time? </a:t>
            </a:r>
            <a:r>
              <a:rPr lang="en" b="1"/>
              <a:t>Hand out noisemakers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r>
              <a:rPr lang="en-US" dirty="0" smtClean="0"/>
              <a:t>Penny</a:t>
            </a:r>
          </a:p>
          <a:p>
            <a:pPr lvl="0" rtl="0">
              <a:spcBef>
                <a:spcPts val="0"/>
              </a:spcBef>
              <a:buNone/>
            </a:pPr>
            <a:r>
              <a:rPr lang="en" dirty="0" smtClean="0"/>
              <a:t>5 </a:t>
            </a:r>
            <a:r>
              <a:rPr lang="en" dirty="0"/>
              <a:t>/ 10 minutes depending on participation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Penny</a:t>
            </a:r>
          </a:p>
          <a:p>
            <a:pPr lvl="0">
              <a:spcBef>
                <a:spcPts val="0"/>
              </a:spcBef>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Eddie +Penny will record ideas shared on </a:t>
            </a:r>
            <a:r>
              <a:rPr lang="en-US" dirty="0" err="1" smtClean="0"/>
              <a:t>google</a:t>
            </a:r>
            <a:r>
              <a:rPr lang="en-US" dirty="0" smtClean="0"/>
              <a:t> doc</a:t>
            </a:r>
          </a:p>
          <a:p>
            <a:pPr lvl="0">
              <a:spcBef>
                <a:spcPts val="0"/>
              </a:spcBef>
              <a:buNone/>
            </a:pPr>
            <a:r>
              <a:rPr lang="en" dirty="0" smtClean="0"/>
              <a:t>Give </a:t>
            </a:r>
            <a:r>
              <a:rPr lang="en" dirty="0"/>
              <a:t>away prizes for sharing a tip</a:t>
            </a:r>
            <a:r>
              <a:rPr lang="en" dirty="0" smtClean="0"/>
              <a:t>!</a:t>
            </a:r>
            <a:endParaRPr lang="e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ct val="100000"/>
              <a:buFontTx/>
              <a:buNone/>
              <a:tabLst/>
              <a:defRPr/>
            </a:pPr>
            <a:r>
              <a:rPr lang="en-US" dirty="0" smtClean="0"/>
              <a:t>Eddie +Penny will record ideas shared on </a:t>
            </a:r>
            <a:r>
              <a:rPr lang="en-US" dirty="0" err="1" smtClean="0"/>
              <a:t>google</a:t>
            </a:r>
            <a:r>
              <a:rPr lang="en-US" dirty="0" smtClean="0"/>
              <a:t> doc</a:t>
            </a:r>
          </a:p>
          <a:p>
            <a:pPr lvl="0">
              <a:spcBef>
                <a:spcPts val="0"/>
              </a:spcBef>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Eddie</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t>Penny - Call for questions</a:t>
            </a:r>
            <a:endParaRPr lang="en-US" dirty="0"/>
          </a:p>
        </p:txBody>
      </p:sp>
    </p:spTree>
    <p:extLst>
      <p:ext uri="{BB962C8B-B14F-4D97-AF65-F5344CB8AC3E}">
        <p14:creationId xmlns:p14="http://schemas.microsoft.com/office/powerpoint/2010/main" val="2749721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Penny</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Clr>
                <a:schemeClr val="dk2"/>
              </a:buClr>
              <a:buSzPct val="100000"/>
              <a:buFont typeface="Arial"/>
              <a:buNone/>
            </a:pPr>
            <a:r>
              <a:rPr lang="en-US" dirty="0" smtClean="0"/>
              <a:t>Penny</a:t>
            </a:r>
          </a:p>
          <a:p>
            <a:pPr lvl="0" rtl="0">
              <a:spcBef>
                <a:spcPts val="0"/>
              </a:spcBef>
              <a:buClr>
                <a:schemeClr val="dk2"/>
              </a:buClr>
              <a:buSzPct val="100000"/>
              <a:buFont typeface="Arial"/>
              <a:buNone/>
            </a:pPr>
            <a:r>
              <a:rPr lang="en" dirty="0" smtClean="0"/>
              <a:t>Faculty </a:t>
            </a:r>
            <a:r>
              <a:rPr lang="en" dirty="0"/>
              <a:t>/ ID</a:t>
            </a:r>
          </a:p>
          <a:p>
            <a:pPr lvl="0" rtl="0">
              <a:spcBef>
                <a:spcPts val="0"/>
              </a:spcBef>
              <a:buClr>
                <a:schemeClr val="dk2"/>
              </a:buClr>
              <a:buSzPct val="100000"/>
              <a:buFont typeface="Arial"/>
              <a:buNone/>
            </a:pPr>
            <a:r>
              <a:rPr lang="en" dirty="0"/>
              <a:t>Cat person / dog person</a:t>
            </a:r>
          </a:p>
          <a:p>
            <a:pPr lvl="0" rtl="0">
              <a:spcBef>
                <a:spcPts val="0"/>
              </a:spcBef>
              <a:buClr>
                <a:schemeClr val="dk2"/>
              </a:buClr>
              <a:buSzPct val="100000"/>
              <a:buFont typeface="Arial"/>
              <a:buNone/>
            </a:pPr>
            <a:r>
              <a:rPr lang="en" dirty="0"/>
              <a:t>Sweet / salty</a:t>
            </a:r>
          </a:p>
          <a:p>
            <a:pPr lvl="0" rtl="0">
              <a:spcBef>
                <a:spcPts val="0"/>
              </a:spcBef>
              <a:buClr>
                <a:schemeClr val="dk2"/>
              </a:buClr>
              <a:buSzPct val="100000"/>
              <a:buFont typeface="Arial"/>
              <a:buNone/>
            </a:pPr>
            <a:r>
              <a:rPr lang="en" dirty="0"/>
              <a:t>Nature / city</a:t>
            </a:r>
          </a:p>
          <a:p>
            <a:pPr lvl="0" rtl="0">
              <a:lnSpc>
                <a:spcPct val="115000"/>
              </a:lnSpc>
              <a:spcBef>
                <a:spcPts val="0"/>
              </a:spcBef>
              <a:spcAft>
                <a:spcPts val="1600"/>
              </a:spcAft>
              <a:buClr>
                <a:schemeClr val="dk1"/>
              </a:buClr>
              <a:buSzPct val="91666"/>
              <a:buFont typeface="Arial"/>
              <a:buNone/>
            </a:pPr>
            <a:r>
              <a:rPr lang="en" sz="1200" dirty="0"/>
              <a:t>Want to create quality online courses = </a:t>
            </a:r>
            <a:r>
              <a:rPr lang="en" sz="1200" b="1" dirty="0"/>
              <a:t>Common Goal</a:t>
            </a:r>
          </a:p>
          <a:p>
            <a:pPr lvl="0" rtl="0">
              <a:spcBef>
                <a:spcPts val="0"/>
              </a:spcBef>
              <a:buClr>
                <a:schemeClr val="dk2"/>
              </a:buClr>
              <a:buSzPct val="91666"/>
              <a:buFont typeface="Arial"/>
              <a:buNone/>
            </a:pPr>
            <a:r>
              <a:rPr lang="en" u="sng" dirty="0">
                <a:solidFill>
                  <a:schemeClr val="accent5"/>
                </a:solidFill>
                <a:hlinkClick r:id="rId3"/>
              </a:rPr>
              <a:t>http://www.icebreakers.ws/medium-group/sorts-and-mingle.html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Penny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dirty="0" smtClean="0"/>
              <a:t>Eddie - What roles do you fill? Post it exercise - different colors for faculty / IDs - </a:t>
            </a:r>
          </a:p>
          <a:p>
            <a:pPr lvl="0">
              <a:spcBef>
                <a:spcPts val="0"/>
              </a:spcBef>
              <a:buNone/>
            </a:pPr>
            <a:endParaRPr lang="en" dirty="0" smtClean="0"/>
          </a:p>
          <a:p>
            <a:pPr lvl="0">
              <a:spcBef>
                <a:spcPts val="0"/>
              </a:spcBef>
              <a:buNone/>
            </a:pPr>
            <a:r>
              <a:rPr lang="en" dirty="0" smtClean="0"/>
              <a:t>Any “Ahas”? </a:t>
            </a:r>
          </a:p>
          <a:p>
            <a:pPr lvl="0">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Penny</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Eddie (+Penny will help record ideas shared on </a:t>
            </a:r>
            <a:r>
              <a:rPr lang="en-US" dirty="0" err="1" smtClean="0"/>
              <a:t>google</a:t>
            </a:r>
            <a:r>
              <a:rPr lang="en-US" dirty="0" smtClean="0"/>
              <a:t> doc as needed)</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US" dirty="0" smtClean="0"/>
              <a:t>Penny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433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r>
              <a:rPr lang="en-US" dirty="0" smtClean="0"/>
              <a:t>Penny</a:t>
            </a:r>
          </a:p>
          <a:p>
            <a:pPr lvl="0" rtl="0">
              <a:spcBef>
                <a:spcPts val="0"/>
              </a:spcBef>
              <a:buNone/>
            </a:pPr>
            <a:r>
              <a:rPr lang="en-US" dirty="0" smtClean="0"/>
              <a:t>Break into pairs and talk about your specific</a:t>
            </a:r>
            <a:r>
              <a:rPr lang="en-US" baseline="0" dirty="0" smtClean="0"/>
              <a:t> situations and needs – use the questions provided</a:t>
            </a:r>
          </a:p>
          <a:p>
            <a:pPr lvl="0" rtl="0">
              <a:spcBef>
                <a:spcPts val="0"/>
              </a:spcBef>
              <a:buNone/>
            </a:pPr>
            <a:r>
              <a:rPr lang="en" dirty="0" smtClean="0"/>
              <a:t>5 </a:t>
            </a:r>
            <a:r>
              <a:rPr lang="en" dirty="0"/>
              <a:t>/ 10 minutes depending on participation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80700" y="3534800"/>
            <a:ext cx="8982600" cy="3215700"/>
          </a:xfrm>
          <a:prstGeom prst="rect">
            <a:avLst/>
          </a:prstGeom>
          <a:solidFill>
            <a:srgbClr val="1C4587"/>
          </a:solidFill>
          <a:ln>
            <a:noFill/>
          </a:ln>
        </p:spPr>
        <p:txBody>
          <a:bodyPr wrap="square"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485875" y="352633"/>
            <a:ext cx="8183700" cy="1964700"/>
          </a:xfrm>
          <a:prstGeom prst="rect">
            <a:avLst/>
          </a:prstGeom>
        </p:spPr>
        <p:txBody>
          <a:bodyPr wrap="square" lIns="91425" tIns="91425" rIns="91425" bIns="91425" anchor="b"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2" name="Shape 12"/>
          <p:cNvSpPr txBox="1">
            <a:spLocks noGrp="1"/>
          </p:cNvSpPr>
          <p:nvPr>
            <p:ph type="subTitle" idx="1"/>
          </p:nvPr>
        </p:nvSpPr>
        <p:spPr>
          <a:xfrm>
            <a:off x="485875" y="2317433"/>
            <a:ext cx="8183700" cy="1148100"/>
          </a:xfrm>
          <a:prstGeom prst="rect">
            <a:avLst/>
          </a:prstGeom>
        </p:spPr>
        <p:txBody>
          <a:bodyPr wrap="square" lIns="91425" tIns="91425" rIns="91425" bIns="91425" anchor="t" anchorCtr="0"/>
          <a:lstStyle>
            <a:lvl1pPr lvl="0">
              <a:lnSpc>
                <a:spcPct val="100000"/>
              </a:lnSpc>
              <a:spcBef>
                <a:spcPts val="0"/>
              </a:spcBef>
              <a:spcAft>
                <a:spcPts val="0"/>
              </a:spcAft>
              <a:buSzPct val="100000"/>
              <a:buNone/>
              <a:defRPr sz="2400"/>
            </a:lvl1pPr>
            <a:lvl2pPr lvl="1">
              <a:lnSpc>
                <a:spcPct val="100000"/>
              </a:lnSpc>
              <a:spcBef>
                <a:spcPts val="0"/>
              </a:spcBef>
              <a:spcAft>
                <a:spcPts val="0"/>
              </a:spcAft>
              <a:buSzPct val="100000"/>
              <a:buNone/>
              <a:defRPr sz="2400"/>
            </a:lvl2pPr>
            <a:lvl3pPr lvl="2">
              <a:lnSpc>
                <a:spcPct val="100000"/>
              </a:lnSpc>
              <a:spcBef>
                <a:spcPts val="0"/>
              </a:spcBef>
              <a:spcAft>
                <a:spcPts val="0"/>
              </a:spcAft>
              <a:buSzPct val="100000"/>
              <a:buNone/>
              <a:defRPr sz="2400"/>
            </a:lvl3pPr>
            <a:lvl4pPr lvl="3">
              <a:lnSpc>
                <a:spcPct val="100000"/>
              </a:lnSpc>
              <a:spcBef>
                <a:spcPts val="0"/>
              </a:spcBef>
              <a:spcAft>
                <a:spcPts val="0"/>
              </a:spcAft>
              <a:buSzPct val="100000"/>
              <a:buNone/>
              <a:defRPr sz="2400"/>
            </a:lvl4pPr>
            <a:lvl5pPr lvl="4">
              <a:lnSpc>
                <a:spcPct val="100000"/>
              </a:lnSpc>
              <a:spcBef>
                <a:spcPts val="0"/>
              </a:spcBef>
              <a:spcAft>
                <a:spcPts val="0"/>
              </a:spcAft>
              <a:buSzPct val="100000"/>
              <a:buNone/>
              <a:defRPr sz="2400"/>
            </a:lvl5pPr>
            <a:lvl6pPr lvl="5">
              <a:lnSpc>
                <a:spcPct val="100000"/>
              </a:lnSpc>
              <a:spcBef>
                <a:spcPts val="0"/>
              </a:spcBef>
              <a:spcAft>
                <a:spcPts val="0"/>
              </a:spcAft>
              <a:buSzPct val="100000"/>
              <a:buNone/>
              <a:defRPr sz="2400"/>
            </a:lvl6pPr>
            <a:lvl7pPr lvl="6">
              <a:lnSpc>
                <a:spcPct val="100000"/>
              </a:lnSpc>
              <a:spcBef>
                <a:spcPts val="0"/>
              </a:spcBef>
              <a:spcAft>
                <a:spcPts val="0"/>
              </a:spcAft>
              <a:buSzPct val="100000"/>
              <a:buNone/>
              <a:defRPr sz="2400"/>
            </a:lvl7pPr>
            <a:lvl8pPr lvl="7">
              <a:lnSpc>
                <a:spcPct val="100000"/>
              </a:lnSpc>
              <a:spcBef>
                <a:spcPts val="0"/>
              </a:spcBef>
              <a:spcAft>
                <a:spcPts val="0"/>
              </a:spcAft>
              <a:buSzPct val="100000"/>
              <a:buNone/>
              <a:defRPr sz="2400"/>
            </a:lvl8pPr>
            <a:lvl9pPr lvl="8">
              <a:lnSpc>
                <a:spcPct val="100000"/>
              </a:lnSpc>
              <a:spcBef>
                <a:spcPts val="0"/>
              </a:spcBef>
              <a:spcAft>
                <a:spcPts val="0"/>
              </a:spcAft>
              <a:buSzPct val="100000"/>
              <a:buNone/>
              <a:defRPr sz="2400"/>
            </a:lvl9pPr>
          </a:lstStyle>
          <a:p>
            <a:endParaRPr/>
          </a:p>
        </p:txBody>
      </p:sp>
      <p:sp>
        <p:nvSpPr>
          <p:cNvPr id="13" name="Shape 13"/>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p:nvPr/>
        </p:nvSpPr>
        <p:spPr>
          <a:xfrm>
            <a:off x="80700" y="3534800"/>
            <a:ext cx="8982600" cy="3215700"/>
          </a:xfrm>
          <a:prstGeom prst="rect">
            <a:avLst/>
          </a:prstGeom>
          <a:solidFill>
            <a:schemeClr val="accent2"/>
          </a:solidFill>
          <a:ln>
            <a:noFill/>
          </a:ln>
        </p:spPr>
        <p:txBody>
          <a:bodyPr wrap="square"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311700" y="990667"/>
            <a:ext cx="8520600" cy="2675099"/>
          </a:xfrm>
          <a:prstGeom prst="rect">
            <a:avLst/>
          </a:prstGeom>
        </p:spPr>
        <p:txBody>
          <a:bodyPr wrap="square" lIns="91425" tIns="91425" rIns="91425" bIns="91425" anchor="b" anchorCtr="0"/>
          <a:lstStyle>
            <a:lvl1pPr lvl="0" algn="ctr">
              <a:spcBef>
                <a:spcPts val="0"/>
              </a:spcBef>
              <a:buSzPct val="100000"/>
              <a:buFont typeface="Source Sans Pro"/>
              <a:defRPr sz="12000">
                <a:latin typeface="Source Sans Pro"/>
                <a:ea typeface="Source Sans Pro"/>
                <a:cs typeface="Source Sans Pro"/>
                <a:sym typeface="Source Sans Pro"/>
              </a:defRPr>
            </a:lvl1pPr>
            <a:lvl2pPr lvl="1" algn="ctr">
              <a:spcBef>
                <a:spcPts val="0"/>
              </a:spcBef>
              <a:buSzPct val="100000"/>
              <a:buFont typeface="Source Sans Pro"/>
              <a:defRPr sz="12000">
                <a:latin typeface="Source Sans Pro"/>
                <a:ea typeface="Source Sans Pro"/>
                <a:cs typeface="Source Sans Pro"/>
                <a:sym typeface="Source Sans Pro"/>
              </a:defRPr>
            </a:lvl2pPr>
            <a:lvl3pPr lvl="2" algn="ctr">
              <a:spcBef>
                <a:spcPts val="0"/>
              </a:spcBef>
              <a:buSzPct val="100000"/>
              <a:buFont typeface="Source Sans Pro"/>
              <a:defRPr sz="12000">
                <a:latin typeface="Source Sans Pro"/>
                <a:ea typeface="Source Sans Pro"/>
                <a:cs typeface="Source Sans Pro"/>
                <a:sym typeface="Source Sans Pro"/>
              </a:defRPr>
            </a:lvl3pPr>
            <a:lvl4pPr lvl="3" algn="ctr">
              <a:spcBef>
                <a:spcPts val="0"/>
              </a:spcBef>
              <a:buSzPct val="100000"/>
              <a:buFont typeface="Source Sans Pro"/>
              <a:defRPr sz="12000">
                <a:latin typeface="Source Sans Pro"/>
                <a:ea typeface="Source Sans Pro"/>
                <a:cs typeface="Source Sans Pro"/>
                <a:sym typeface="Source Sans Pro"/>
              </a:defRPr>
            </a:lvl4pPr>
            <a:lvl5pPr lvl="4" algn="ctr">
              <a:spcBef>
                <a:spcPts val="0"/>
              </a:spcBef>
              <a:buSzPct val="100000"/>
              <a:buFont typeface="Source Sans Pro"/>
              <a:defRPr sz="12000">
                <a:latin typeface="Source Sans Pro"/>
                <a:ea typeface="Source Sans Pro"/>
                <a:cs typeface="Source Sans Pro"/>
                <a:sym typeface="Source Sans Pro"/>
              </a:defRPr>
            </a:lvl5pPr>
            <a:lvl6pPr lvl="5" algn="ctr">
              <a:spcBef>
                <a:spcPts val="0"/>
              </a:spcBef>
              <a:buSzPct val="100000"/>
              <a:buFont typeface="Source Sans Pro"/>
              <a:defRPr sz="12000">
                <a:latin typeface="Source Sans Pro"/>
                <a:ea typeface="Source Sans Pro"/>
                <a:cs typeface="Source Sans Pro"/>
                <a:sym typeface="Source Sans Pro"/>
              </a:defRPr>
            </a:lvl6pPr>
            <a:lvl7pPr lvl="6" algn="ctr">
              <a:spcBef>
                <a:spcPts val="0"/>
              </a:spcBef>
              <a:buSzPct val="100000"/>
              <a:buFont typeface="Source Sans Pro"/>
              <a:defRPr sz="12000">
                <a:latin typeface="Source Sans Pro"/>
                <a:ea typeface="Source Sans Pro"/>
                <a:cs typeface="Source Sans Pro"/>
                <a:sym typeface="Source Sans Pro"/>
              </a:defRPr>
            </a:lvl7pPr>
            <a:lvl8pPr lvl="7" algn="ctr">
              <a:spcBef>
                <a:spcPts val="0"/>
              </a:spcBef>
              <a:buSzPct val="100000"/>
              <a:buFont typeface="Source Sans Pro"/>
              <a:defRPr sz="12000">
                <a:latin typeface="Source Sans Pro"/>
                <a:ea typeface="Source Sans Pro"/>
                <a:cs typeface="Source Sans Pro"/>
                <a:sym typeface="Source Sans Pro"/>
              </a:defRPr>
            </a:lvl8pPr>
            <a:lvl9pPr lvl="8" algn="ctr">
              <a:spcBef>
                <a:spcPts val="0"/>
              </a:spcBef>
              <a:buSzPct val="100000"/>
              <a:buFont typeface="Source Sans Pro"/>
              <a:defRPr sz="12000">
                <a:latin typeface="Source Sans Pro"/>
                <a:ea typeface="Source Sans Pro"/>
                <a:cs typeface="Source Sans Pro"/>
                <a:sym typeface="Source Sans Pro"/>
              </a:defRPr>
            </a:lvl9pPr>
          </a:lstStyle>
          <a:p>
            <a:endParaRPr/>
          </a:p>
        </p:txBody>
      </p:sp>
      <p:sp>
        <p:nvSpPr>
          <p:cNvPr id="50" name="Shape 50"/>
          <p:cNvSpPr txBox="1">
            <a:spLocks noGrp="1"/>
          </p:cNvSpPr>
          <p:nvPr>
            <p:ph type="body" idx="1"/>
          </p:nvPr>
        </p:nvSpPr>
        <p:spPr>
          <a:xfrm>
            <a:off x="311700" y="3793575"/>
            <a:ext cx="8520600" cy="1734300"/>
          </a:xfrm>
          <a:prstGeom prst="rect">
            <a:avLst/>
          </a:prstGeom>
        </p:spPr>
        <p:txBody>
          <a:bodyPr wrap="square"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p:nvPr/>
        </p:nvSpPr>
        <p:spPr>
          <a:xfrm>
            <a:off x="80700" y="3534800"/>
            <a:ext cx="8982600" cy="3215700"/>
          </a:xfrm>
          <a:prstGeom prst="rect">
            <a:avLst/>
          </a:prstGeom>
          <a:solidFill>
            <a:schemeClr val="accent2"/>
          </a:solidFill>
          <a:ln>
            <a:noFill/>
          </a:ln>
        </p:spPr>
        <p:txBody>
          <a:bodyPr wrap="square" lIns="91425" tIns="91425" rIns="91425" bIns="91425" anchor="ctr" anchorCtr="0">
            <a:noAutofit/>
          </a:bodyPr>
          <a:lstStyle/>
          <a:p>
            <a:pPr lvl="0">
              <a:spcBef>
                <a:spcPts val="0"/>
              </a:spcBef>
              <a:buNone/>
            </a:pPr>
            <a:endParaRPr/>
          </a:p>
        </p:txBody>
      </p:sp>
      <p:sp>
        <p:nvSpPr>
          <p:cNvPr id="16" name="Shape 16"/>
          <p:cNvSpPr txBox="1">
            <a:spLocks noGrp="1"/>
          </p:cNvSpPr>
          <p:nvPr>
            <p:ph type="title"/>
          </p:nvPr>
        </p:nvSpPr>
        <p:spPr>
          <a:xfrm>
            <a:off x="485875" y="2286000"/>
            <a:ext cx="8183700" cy="1047600"/>
          </a:xfrm>
          <a:prstGeom prst="rect">
            <a:avLst/>
          </a:prstGeom>
        </p:spPr>
        <p:txBody>
          <a:bodyPr wrap="square" lIns="91425" tIns="91425" rIns="91425" bIns="91425" anchor="b" anchorCtr="0"/>
          <a:lstStyle>
            <a:lvl1pPr lvl="0">
              <a:spcBef>
                <a:spcPts val="0"/>
              </a:spcBef>
              <a:buSzPct val="100000"/>
              <a:defRPr sz="3600"/>
            </a:lvl1pPr>
            <a:lvl2pPr lvl="1">
              <a:spcBef>
                <a:spcPts val="0"/>
              </a:spcBef>
              <a:buSzPct val="100000"/>
              <a:defRPr sz="3600"/>
            </a:lvl2pPr>
            <a:lvl3pPr lvl="2">
              <a:spcBef>
                <a:spcPts val="0"/>
              </a:spcBef>
              <a:buSzPct val="100000"/>
              <a:defRPr sz="3600"/>
            </a:lvl3pPr>
            <a:lvl4pPr lvl="3">
              <a:spcBef>
                <a:spcPts val="0"/>
              </a:spcBef>
              <a:buSzPct val="100000"/>
              <a:defRPr sz="3600"/>
            </a:lvl4pPr>
            <a:lvl5pPr lvl="4">
              <a:spcBef>
                <a:spcPts val="0"/>
              </a:spcBef>
              <a:buSzPct val="100000"/>
              <a:defRPr sz="3600"/>
            </a:lvl5pPr>
            <a:lvl6pPr lvl="5">
              <a:spcBef>
                <a:spcPts val="0"/>
              </a:spcBef>
              <a:buSzPct val="100000"/>
              <a:defRPr sz="3600"/>
            </a:lvl6pPr>
            <a:lvl7pPr lvl="6">
              <a:spcBef>
                <a:spcPts val="0"/>
              </a:spcBef>
              <a:buSzPct val="100000"/>
              <a:defRPr sz="3600"/>
            </a:lvl7pPr>
            <a:lvl8pPr lvl="7">
              <a:spcBef>
                <a:spcPts val="0"/>
              </a:spcBef>
              <a:buSzPct val="100000"/>
              <a:defRPr sz="3600"/>
            </a:lvl8pPr>
            <a:lvl9pPr lvl="8">
              <a:spcBef>
                <a:spcPts val="0"/>
              </a:spcBef>
              <a:buSzPct val="100000"/>
              <a:defRPr sz="3600"/>
            </a:lvl9pPr>
          </a:lstStyle>
          <a:p>
            <a:endParaRPr/>
          </a:p>
        </p:txBody>
      </p:sp>
      <p:sp>
        <p:nvSpPr>
          <p:cNvPr id="17" name="Shape 17"/>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593366"/>
            <a:ext cx="8520600" cy="8313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593366"/>
            <a:ext cx="8520600" cy="8313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593366"/>
            <a:ext cx="8520600" cy="8313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2" name="Shape 32"/>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2"/>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90250" y="701800"/>
            <a:ext cx="5604000" cy="5454300"/>
          </a:xfrm>
          <a:prstGeom prst="rect">
            <a:avLst/>
          </a:prstGeom>
        </p:spPr>
        <p:txBody>
          <a:bodyPr wrap="square"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6" name="Shape 36"/>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7"/>
        <p:cNvGrpSpPr/>
        <p:nvPr/>
      </p:nvGrpSpPr>
      <p:grpSpPr>
        <a:xfrm>
          <a:off x="0" y="0"/>
          <a:ext cx="0" cy="0"/>
          <a:chOff x="0" y="0"/>
          <a:chExt cx="0" cy="0"/>
        </a:xfrm>
      </p:grpSpPr>
      <p:sp>
        <p:nvSpPr>
          <p:cNvPr id="38" name="Shape 38"/>
          <p:cNvSpPr/>
          <p:nvPr/>
        </p:nvSpPr>
        <p:spPr>
          <a:xfrm>
            <a:off x="4636800" y="107600"/>
            <a:ext cx="4426500" cy="6642900"/>
          </a:xfrm>
          <a:prstGeom prst="rect">
            <a:avLst/>
          </a:prstGeom>
          <a:solidFill>
            <a:schemeClr val="accent2"/>
          </a:solidFill>
          <a:ln>
            <a:noFill/>
          </a:ln>
        </p:spPr>
        <p:txBody>
          <a:bodyPr wrap="square" lIns="91425" tIns="91425" rIns="91425" bIns="91425" anchor="ctr" anchorCtr="0">
            <a:noAutofit/>
          </a:bodyPr>
          <a:lstStyle/>
          <a:p>
            <a:pPr lvl="0">
              <a:spcBef>
                <a:spcPts val="0"/>
              </a:spcBef>
              <a:buNone/>
            </a:pPr>
            <a:endParaRPr/>
          </a:p>
        </p:txBody>
      </p:sp>
      <p:cxnSp>
        <p:nvCxnSpPr>
          <p:cNvPr id="39" name="Shape 39"/>
          <p:cNvCxnSpPr/>
          <p:nvPr/>
        </p:nvCxnSpPr>
        <p:spPr>
          <a:xfrm>
            <a:off x="5029675" y="5994000"/>
            <a:ext cx="468300" cy="0"/>
          </a:xfrm>
          <a:prstGeom prst="straightConnector1">
            <a:avLst/>
          </a:prstGeom>
          <a:noFill/>
          <a:ln w="19050" cap="flat" cmpd="sng">
            <a:solidFill>
              <a:schemeClr val="lt1"/>
            </a:solidFill>
            <a:prstDash val="solid"/>
            <a:round/>
            <a:headEnd type="none" w="med" len="med"/>
            <a:tailEnd type="none" w="med" len="med"/>
          </a:ln>
        </p:spPr>
      </p:cxnSp>
      <p:sp>
        <p:nvSpPr>
          <p:cNvPr id="40" name="Shape 40"/>
          <p:cNvSpPr txBox="1">
            <a:spLocks noGrp="1"/>
          </p:cNvSpPr>
          <p:nvPr>
            <p:ph type="title"/>
          </p:nvPr>
        </p:nvSpPr>
        <p:spPr>
          <a:xfrm>
            <a:off x="265500" y="1575600"/>
            <a:ext cx="4045200" cy="2044800"/>
          </a:xfrm>
          <a:prstGeom prst="rect">
            <a:avLst/>
          </a:prstGeom>
        </p:spPr>
        <p:txBody>
          <a:bodyPr wrap="square"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1" name="Shape 41"/>
          <p:cNvSpPr txBox="1">
            <a:spLocks noGrp="1"/>
          </p:cNvSpPr>
          <p:nvPr>
            <p:ph type="subTitle" idx="1"/>
          </p:nvPr>
        </p:nvSpPr>
        <p:spPr>
          <a:xfrm>
            <a:off x="265500" y="3692001"/>
            <a:ext cx="4045200" cy="17940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2" name="Shape 42"/>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3" name="Shape 43"/>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5640766"/>
            <a:ext cx="5998800" cy="806700"/>
          </a:xfrm>
          <a:prstGeom prst="rect">
            <a:avLst/>
          </a:prstGeom>
        </p:spPr>
        <p:txBody>
          <a:bodyPr wrap="square"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6" name="Shape 46"/>
          <p:cNvSpPr txBox="1">
            <a:spLocks noGrp="1"/>
          </p:cNvSpPr>
          <p:nvPr>
            <p:ph type="sldNum" idx="12"/>
          </p:nvPr>
        </p:nvSpPr>
        <p:spPr>
          <a:xfrm>
            <a:off x="8497999" y="6251678"/>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831300"/>
          </a:xfrm>
          <a:prstGeom prst="rect">
            <a:avLst/>
          </a:prstGeom>
          <a:noFill/>
          <a:ln>
            <a:noFill/>
          </a:ln>
        </p:spPr>
        <p:txBody>
          <a:bodyPr wrap="square" lIns="91425" tIns="91425" rIns="91425" bIns="91425" anchor="t" anchorCtr="0"/>
          <a:lstStyle>
            <a:lvl1pPr lvl="0">
              <a:spcBef>
                <a:spcPts val="0"/>
              </a:spcBef>
              <a:buClr>
                <a:schemeClr val="dk2"/>
              </a:buClr>
              <a:buSzPct val="100000"/>
              <a:buFont typeface="Raleway"/>
              <a:buNone/>
              <a:defRPr sz="3000" b="1">
                <a:solidFill>
                  <a:schemeClr val="dk2"/>
                </a:solidFill>
                <a:latin typeface="Raleway"/>
                <a:ea typeface="Raleway"/>
                <a:cs typeface="Raleway"/>
                <a:sym typeface="Raleway"/>
              </a:defRPr>
            </a:lvl1pPr>
            <a:lvl2pPr lvl="1">
              <a:spcBef>
                <a:spcPts val="0"/>
              </a:spcBef>
              <a:buClr>
                <a:schemeClr val="dk2"/>
              </a:buClr>
              <a:buSzPct val="100000"/>
              <a:buFont typeface="Raleway"/>
              <a:buNone/>
              <a:defRPr sz="3000" b="1">
                <a:solidFill>
                  <a:schemeClr val="dk2"/>
                </a:solidFill>
                <a:latin typeface="Raleway"/>
                <a:ea typeface="Raleway"/>
                <a:cs typeface="Raleway"/>
                <a:sym typeface="Raleway"/>
              </a:defRPr>
            </a:lvl2pPr>
            <a:lvl3pPr lvl="2">
              <a:spcBef>
                <a:spcPts val="0"/>
              </a:spcBef>
              <a:buClr>
                <a:schemeClr val="dk2"/>
              </a:buClr>
              <a:buSzPct val="100000"/>
              <a:buFont typeface="Raleway"/>
              <a:buNone/>
              <a:defRPr sz="3000" b="1">
                <a:solidFill>
                  <a:schemeClr val="dk2"/>
                </a:solidFill>
                <a:latin typeface="Raleway"/>
                <a:ea typeface="Raleway"/>
                <a:cs typeface="Raleway"/>
                <a:sym typeface="Raleway"/>
              </a:defRPr>
            </a:lvl3pPr>
            <a:lvl4pPr lvl="3">
              <a:spcBef>
                <a:spcPts val="0"/>
              </a:spcBef>
              <a:buClr>
                <a:schemeClr val="dk2"/>
              </a:buClr>
              <a:buSzPct val="100000"/>
              <a:buFont typeface="Raleway"/>
              <a:buNone/>
              <a:defRPr sz="3000" b="1">
                <a:solidFill>
                  <a:schemeClr val="dk2"/>
                </a:solidFill>
                <a:latin typeface="Raleway"/>
                <a:ea typeface="Raleway"/>
                <a:cs typeface="Raleway"/>
                <a:sym typeface="Raleway"/>
              </a:defRPr>
            </a:lvl4pPr>
            <a:lvl5pPr lvl="4">
              <a:spcBef>
                <a:spcPts val="0"/>
              </a:spcBef>
              <a:buClr>
                <a:schemeClr val="dk2"/>
              </a:buClr>
              <a:buSzPct val="100000"/>
              <a:buFont typeface="Raleway"/>
              <a:buNone/>
              <a:defRPr sz="3000" b="1">
                <a:solidFill>
                  <a:schemeClr val="dk2"/>
                </a:solidFill>
                <a:latin typeface="Raleway"/>
                <a:ea typeface="Raleway"/>
                <a:cs typeface="Raleway"/>
                <a:sym typeface="Raleway"/>
              </a:defRPr>
            </a:lvl5pPr>
            <a:lvl6pPr lvl="5">
              <a:spcBef>
                <a:spcPts val="0"/>
              </a:spcBef>
              <a:buClr>
                <a:schemeClr val="dk2"/>
              </a:buClr>
              <a:buSzPct val="100000"/>
              <a:buFont typeface="Raleway"/>
              <a:buNone/>
              <a:defRPr sz="3000" b="1">
                <a:solidFill>
                  <a:schemeClr val="dk2"/>
                </a:solidFill>
                <a:latin typeface="Raleway"/>
                <a:ea typeface="Raleway"/>
                <a:cs typeface="Raleway"/>
                <a:sym typeface="Raleway"/>
              </a:defRPr>
            </a:lvl6pPr>
            <a:lvl7pPr lvl="6">
              <a:spcBef>
                <a:spcPts val="0"/>
              </a:spcBef>
              <a:buClr>
                <a:schemeClr val="dk2"/>
              </a:buClr>
              <a:buSzPct val="100000"/>
              <a:buFont typeface="Raleway"/>
              <a:buNone/>
              <a:defRPr sz="3000" b="1">
                <a:solidFill>
                  <a:schemeClr val="dk2"/>
                </a:solidFill>
                <a:latin typeface="Raleway"/>
                <a:ea typeface="Raleway"/>
                <a:cs typeface="Raleway"/>
                <a:sym typeface="Raleway"/>
              </a:defRPr>
            </a:lvl7pPr>
            <a:lvl8pPr lvl="7">
              <a:spcBef>
                <a:spcPts val="0"/>
              </a:spcBef>
              <a:buClr>
                <a:schemeClr val="dk2"/>
              </a:buClr>
              <a:buSzPct val="100000"/>
              <a:buFont typeface="Raleway"/>
              <a:buNone/>
              <a:defRPr sz="3000" b="1">
                <a:solidFill>
                  <a:schemeClr val="dk2"/>
                </a:solidFill>
                <a:latin typeface="Raleway"/>
                <a:ea typeface="Raleway"/>
                <a:cs typeface="Raleway"/>
                <a:sym typeface="Raleway"/>
              </a:defRPr>
            </a:lvl8pPr>
            <a:lvl9pPr lvl="8">
              <a:spcBef>
                <a:spcPts val="0"/>
              </a:spcBef>
              <a:buClr>
                <a:schemeClr val="dk2"/>
              </a:buClr>
              <a:buSzPct val="100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Font typeface="Source Sans Pro"/>
              <a:buChar char="●"/>
              <a:defRPr sz="1800">
                <a:solidFill>
                  <a:schemeClr val="lt2"/>
                </a:solidFill>
                <a:latin typeface="Source Sans Pro"/>
                <a:ea typeface="Source Sans Pro"/>
                <a:cs typeface="Source Sans Pro"/>
                <a:sym typeface="Source Sans Pro"/>
              </a:defRPr>
            </a:lvl1pPr>
            <a:lvl2pPr lvl="1">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2pPr>
            <a:lvl3pPr lvl="2">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3pPr>
            <a:lvl4pPr lvl="3">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4pPr>
            <a:lvl5pPr lvl="4">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5pPr>
            <a:lvl6pPr lvl="5">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6pPr>
            <a:lvl7pPr lvl="6">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7pPr>
            <a:lvl8pPr lvl="7">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8pPr>
            <a:lvl9pPr lvl="8">
              <a:lnSpc>
                <a:spcPct val="115000"/>
              </a:lnSpc>
              <a:spcBef>
                <a:spcPts val="0"/>
              </a:spcBef>
              <a:spcAft>
                <a:spcPts val="1600"/>
              </a:spcAft>
              <a:buClr>
                <a:schemeClr val="lt2"/>
              </a:buClr>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8497999" y="6251678"/>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000">
                <a:solidFill>
                  <a:schemeClr val="lt2"/>
                </a:solidFill>
                <a:latin typeface="Source Sans Pro"/>
                <a:ea typeface="Source Sans Pro"/>
                <a:cs typeface="Source Sans Pro"/>
                <a:sym typeface="Source Sans Pro"/>
              </a:rPr>
              <a:t>‹#›</a:t>
            </a:fld>
            <a:endParaRPr lang="en" sz="1000">
              <a:solidFill>
                <a:schemeClr val="lt2"/>
              </a:solidFill>
              <a:latin typeface="Source Sans Pro"/>
              <a:ea typeface="Source Sans Pro"/>
              <a:cs typeface="Source Sans Pro"/>
              <a:sym typeface="Source Sans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485875" y="1114633"/>
            <a:ext cx="8183700" cy="1964700"/>
          </a:xfrm>
          <a:prstGeom prst="rect">
            <a:avLst/>
          </a:prstGeom>
        </p:spPr>
        <p:txBody>
          <a:bodyPr wrap="square" lIns="91425" tIns="91425" rIns="91425" bIns="91425" anchor="b" anchorCtr="0">
            <a:noAutofit/>
          </a:bodyPr>
          <a:lstStyle/>
          <a:p>
            <a:pPr lvl="0">
              <a:spcBef>
                <a:spcPts val="0"/>
              </a:spcBef>
              <a:buNone/>
            </a:pPr>
            <a:r>
              <a:rPr lang="en" sz="4800"/>
              <a:t>Getting the </a:t>
            </a:r>
            <a:br>
              <a:rPr lang="en" sz="4800"/>
            </a:br>
            <a:r>
              <a:rPr lang="en" sz="4800"/>
              <a:t>Most from Your ID</a:t>
            </a:r>
            <a:br>
              <a:rPr lang="en" sz="4800"/>
            </a:br>
            <a:endParaRPr lang="en" sz="4800"/>
          </a:p>
          <a:p>
            <a:pPr lvl="0">
              <a:spcBef>
                <a:spcPts val="0"/>
              </a:spcBef>
              <a:buNone/>
            </a:pPr>
            <a:r>
              <a:rPr lang="en" sz="3600"/>
              <a:t>What Can Designers Do for Me?</a:t>
            </a:r>
          </a:p>
        </p:txBody>
      </p:sp>
      <p:sp>
        <p:nvSpPr>
          <p:cNvPr id="59" name="Shape 59"/>
          <p:cNvSpPr txBox="1">
            <a:spLocks noGrp="1"/>
          </p:cNvSpPr>
          <p:nvPr>
            <p:ph type="subTitle" idx="1"/>
          </p:nvPr>
        </p:nvSpPr>
        <p:spPr>
          <a:xfrm>
            <a:off x="480150" y="3262975"/>
            <a:ext cx="4989600" cy="1148100"/>
          </a:xfrm>
          <a:prstGeom prst="rect">
            <a:avLst/>
          </a:prstGeom>
        </p:spPr>
        <p:txBody>
          <a:bodyPr wrap="square" lIns="91425" tIns="91425" rIns="91425" bIns="91425" anchor="t" anchorCtr="0">
            <a:noAutofit/>
          </a:bodyPr>
          <a:lstStyle/>
          <a:p>
            <a:pPr lvl="0">
              <a:spcBef>
                <a:spcPts val="0"/>
              </a:spcBef>
              <a:buNone/>
            </a:pPr>
            <a:endParaRPr>
              <a:solidFill>
                <a:schemeClr val="lt1"/>
              </a:solidFill>
            </a:endParaRPr>
          </a:p>
          <a:p>
            <a:pPr lvl="0">
              <a:spcBef>
                <a:spcPts val="0"/>
              </a:spcBef>
              <a:buNone/>
            </a:pPr>
            <a:r>
              <a:rPr lang="en">
                <a:solidFill>
                  <a:schemeClr val="lt1"/>
                </a:solidFill>
              </a:rPr>
              <a:t>Eddie Andreo</a:t>
            </a:r>
            <a:br>
              <a:rPr lang="en">
                <a:solidFill>
                  <a:schemeClr val="lt1"/>
                </a:solidFill>
              </a:rPr>
            </a:br>
            <a:r>
              <a:rPr lang="en" sz="1800">
                <a:solidFill>
                  <a:schemeClr val="lt1"/>
                </a:solidFill>
              </a:rPr>
              <a:t>Associate Vice President for Distance Learning Cowley College</a:t>
            </a:r>
          </a:p>
          <a:p>
            <a:pPr lvl="0">
              <a:spcBef>
                <a:spcPts val="0"/>
              </a:spcBef>
              <a:buNone/>
            </a:pPr>
            <a:endParaRPr sz="1800">
              <a:solidFill>
                <a:schemeClr val="lt1"/>
              </a:solidFill>
            </a:endParaRPr>
          </a:p>
          <a:p>
            <a:pPr lvl="0">
              <a:spcBef>
                <a:spcPts val="0"/>
              </a:spcBef>
              <a:buNone/>
            </a:pPr>
            <a:r>
              <a:rPr lang="en">
                <a:solidFill>
                  <a:schemeClr val="lt1"/>
                </a:solidFill>
              </a:rPr>
              <a:t>Penny Ralston-Berg</a:t>
            </a:r>
          </a:p>
          <a:p>
            <a:pPr lvl="0">
              <a:spcBef>
                <a:spcPts val="0"/>
              </a:spcBef>
              <a:buNone/>
            </a:pPr>
            <a:r>
              <a:rPr lang="en" sz="1800">
                <a:solidFill>
                  <a:schemeClr val="lt1"/>
                </a:solidFill>
              </a:rPr>
              <a:t>Senior Research Instructional Designer</a:t>
            </a:r>
          </a:p>
          <a:p>
            <a:pPr lvl="0">
              <a:spcBef>
                <a:spcPts val="0"/>
              </a:spcBef>
              <a:buNone/>
            </a:pPr>
            <a:r>
              <a:rPr lang="en" sz="1800">
                <a:solidFill>
                  <a:schemeClr val="lt1"/>
                </a:solidFill>
              </a:rPr>
              <a:t>Penn State World Campus</a:t>
            </a:r>
          </a:p>
          <a:p>
            <a:pPr lvl="0">
              <a:spcBef>
                <a:spcPts val="0"/>
              </a:spcBef>
              <a:buNone/>
            </a:pPr>
            <a:endParaRPr sz="1800">
              <a:solidFill>
                <a:schemeClr val="lt1"/>
              </a:solidFill>
            </a:endParaRPr>
          </a:p>
          <a:p>
            <a:pPr lvl="0">
              <a:spcBef>
                <a:spcPts val="0"/>
              </a:spcBef>
              <a:buNone/>
            </a:pPr>
            <a:r>
              <a:rPr lang="en" sz="1800">
                <a:solidFill>
                  <a:schemeClr val="lt1"/>
                </a:solidFill>
              </a:rPr>
              <a:t>September 26th, 2017</a:t>
            </a:r>
          </a:p>
          <a:p>
            <a:pPr lvl="0" rtl="0">
              <a:spcBef>
                <a:spcPts val="0"/>
              </a:spcBef>
              <a:buNone/>
            </a:pPr>
            <a:endParaRPr>
              <a:solidFill>
                <a:schemeClr val="lt1"/>
              </a:solidFill>
            </a:endParaRPr>
          </a:p>
        </p:txBody>
      </p:sp>
      <p:pic>
        <p:nvPicPr>
          <p:cNvPr id="60" name="Shape 60" descr="IDA.png"/>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6713348" y="5011625"/>
            <a:ext cx="1956224" cy="13808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311700" y="3797199"/>
            <a:ext cx="8520600" cy="2758199"/>
          </a:xfrm>
          <a:prstGeom prst="rect">
            <a:avLst/>
          </a:prstGeom>
        </p:spPr>
        <p:txBody>
          <a:bodyPr wrap="square" lIns="91425" tIns="91425" rIns="91425" bIns="91425" anchor="t" anchorCtr="0">
            <a:noAutofit/>
          </a:bodyPr>
          <a:lstStyle/>
          <a:p>
            <a:pPr marL="457200" marR="0" lvl="0" indent="-419100" algn="l" rtl="0">
              <a:lnSpc>
                <a:spcPct val="115000"/>
              </a:lnSpc>
              <a:spcBef>
                <a:spcPts val="0"/>
              </a:spcBef>
              <a:spcAft>
                <a:spcPts val="0"/>
              </a:spcAft>
              <a:buClr>
                <a:srgbClr val="000000"/>
              </a:buClr>
              <a:buSzPct val="100000"/>
              <a:buFont typeface="Arial"/>
              <a:buChar char="●"/>
            </a:pPr>
            <a:r>
              <a:rPr lang="en" sz="3000">
                <a:solidFill>
                  <a:schemeClr val="dk2"/>
                </a:solidFill>
              </a:rPr>
              <a:t>Share out</a:t>
            </a:r>
          </a:p>
          <a:p>
            <a:pPr marL="914400" marR="0" lvl="1" indent="-419100" algn="l" rtl="0">
              <a:lnSpc>
                <a:spcPct val="115000"/>
              </a:lnSpc>
              <a:spcBef>
                <a:spcPts val="0"/>
              </a:spcBef>
              <a:spcAft>
                <a:spcPts val="0"/>
              </a:spcAft>
              <a:buClr>
                <a:srgbClr val="000000"/>
              </a:buClr>
              <a:buSzPct val="100000"/>
              <a:buFont typeface="Arial"/>
              <a:buChar char="○"/>
            </a:pPr>
            <a:r>
              <a:rPr lang="en" sz="3000">
                <a:solidFill>
                  <a:schemeClr val="dk2"/>
                </a:solidFill>
              </a:rPr>
              <a:t>What did you learn?</a:t>
            </a:r>
          </a:p>
          <a:p>
            <a:pPr marL="914400" marR="0" lvl="1" indent="-419100" algn="l" rtl="0">
              <a:lnSpc>
                <a:spcPct val="115000"/>
              </a:lnSpc>
              <a:spcBef>
                <a:spcPts val="0"/>
              </a:spcBef>
              <a:spcAft>
                <a:spcPts val="0"/>
              </a:spcAft>
              <a:buClr>
                <a:srgbClr val="000000"/>
              </a:buClr>
              <a:buSzPct val="100000"/>
              <a:buFont typeface="Arial"/>
              <a:buChar char="○"/>
            </a:pPr>
            <a:r>
              <a:rPr lang="en" sz="3000">
                <a:solidFill>
                  <a:schemeClr val="dk2"/>
                </a:solidFill>
              </a:rPr>
              <a:t>Aha moments?</a:t>
            </a:r>
          </a:p>
        </p:txBody>
      </p:sp>
      <p:pic>
        <p:nvPicPr>
          <p:cNvPr id="145" name="Shape 145" descr="File:Talk1352.jpg - Wikipedia"/>
          <p:cNvPicPr preferRelativeResize="0"/>
          <p:nvPr/>
        </p:nvPicPr>
        <p:blipFill>
          <a:blip r:embed="rId3">
            <a:alphaModFix/>
          </a:blip>
          <a:stretch>
            <a:fillRect/>
          </a:stretch>
        </p:blipFill>
        <p:spPr>
          <a:xfrm>
            <a:off x="1407745" y="333220"/>
            <a:ext cx="5728149" cy="34639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Question for Faculty</a:t>
            </a:r>
          </a:p>
        </p:txBody>
      </p:sp>
      <p:sp>
        <p:nvSpPr>
          <p:cNvPr id="151" name="Shape 151"/>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spcAft>
                <a:spcPts val="0"/>
              </a:spcAft>
              <a:buNone/>
            </a:pPr>
            <a:r>
              <a:rPr lang="en" sz="3600">
                <a:solidFill>
                  <a:schemeClr val="dk1"/>
                </a:solidFill>
              </a:rPr>
              <a:t>What remaining questions do you have about - or for - designers?</a:t>
            </a:r>
          </a:p>
        </p:txBody>
      </p:sp>
      <p:sp>
        <p:nvSpPr>
          <p:cNvPr id="152" name="Shape 152"/>
          <p:cNvSpPr/>
          <p:nvPr/>
        </p:nvSpPr>
        <p:spPr>
          <a:xfrm>
            <a:off x="3100925" y="3926367"/>
            <a:ext cx="2922000" cy="1824600"/>
          </a:xfrm>
          <a:prstGeom prst="wedgeRoundRectCallout">
            <a:avLst>
              <a:gd name="adj1" fmla="val -20833"/>
              <a:gd name="adj2" fmla="val 62500"/>
              <a:gd name="adj3" fmla="val 0"/>
            </a:avLst>
          </a:prstGeom>
          <a:noFill/>
          <a:ln w="28575" cap="flat" cmpd="sng">
            <a:solidFill>
              <a:schemeClr val="dk1"/>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r>
              <a:rPr lang="en" sz="2400"/>
              <a:t>Is it true that all designers are computer geeks? </a:t>
            </a:r>
          </a:p>
        </p:txBody>
      </p:sp>
      <p:sp>
        <p:nvSpPr>
          <p:cNvPr id="153" name="Shape 153"/>
          <p:cNvSpPr/>
          <p:nvPr/>
        </p:nvSpPr>
        <p:spPr>
          <a:xfrm>
            <a:off x="178925" y="3002775"/>
            <a:ext cx="2922000" cy="1824600"/>
          </a:xfrm>
          <a:prstGeom prst="wedgeRoundRectCallout">
            <a:avLst>
              <a:gd name="adj1" fmla="val -20833"/>
              <a:gd name="adj2" fmla="val 62500"/>
              <a:gd name="adj3" fmla="val 0"/>
            </a:avLst>
          </a:prstGeom>
          <a:noFill/>
          <a:ln w="28575" cap="flat" cmpd="sng">
            <a:solidFill>
              <a:schemeClr val="dk1"/>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r>
              <a:rPr lang="en" sz="2400"/>
              <a:t>Is it true that all designers follow Game of Thrones? </a:t>
            </a:r>
          </a:p>
        </p:txBody>
      </p:sp>
      <p:sp>
        <p:nvSpPr>
          <p:cNvPr id="154" name="Shape 154"/>
          <p:cNvSpPr/>
          <p:nvPr/>
        </p:nvSpPr>
        <p:spPr>
          <a:xfrm>
            <a:off x="6022925" y="3002775"/>
            <a:ext cx="2922000" cy="1824600"/>
          </a:xfrm>
          <a:prstGeom prst="wedgeRoundRectCallout">
            <a:avLst>
              <a:gd name="adj1" fmla="val -20833"/>
              <a:gd name="adj2" fmla="val 62500"/>
              <a:gd name="adj3" fmla="val 0"/>
            </a:avLst>
          </a:prstGeom>
          <a:noFill/>
          <a:ln w="28575" cap="flat" cmpd="sng">
            <a:solidFill>
              <a:schemeClr val="dk1"/>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r>
              <a:rPr lang="en" sz="2400"/>
              <a:t>Is it true that all designers can quote the TV show The Simpsons?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Question for All</a:t>
            </a:r>
          </a:p>
        </p:txBody>
      </p:sp>
      <p:sp>
        <p:nvSpPr>
          <p:cNvPr id="160" name="Shape 160"/>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
        <p:nvSpPr>
          <p:cNvPr id="161" name="Shape 161"/>
          <p:cNvSpPr/>
          <p:nvPr/>
        </p:nvSpPr>
        <p:spPr>
          <a:xfrm>
            <a:off x="1428750" y="1536625"/>
            <a:ext cx="6286500" cy="3412200"/>
          </a:xfrm>
          <a:prstGeom prst="wedgeRoundRectCallout">
            <a:avLst>
              <a:gd name="adj1" fmla="val -20833"/>
              <a:gd name="adj2" fmla="val 62500"/>
              <a:gd name="adj3" fmla="val 0"/>
            </a:avLst>
          </a:prstGeom>
          <a:noFill/>
          <a:ln w="2857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2" name="Shape 162"/>
          <p:cNvSpPr txBox="1"/>
          <p:nvPr/>
        </p:nvSpPr>
        <p:spPr>
          <a:xfrm>
            <a:off x="1815350" y="1742725"/>
            <a:ext cx="5463000" cy="3030900"/>
          </a:xfrm>
          <a:prstGeom prst="rect">
            <a:avLst/>
          </a:prstGeom>
          <a:noFill/>
          <a:ln>
            <a:noFill/>
          </a:ln>
        </p:spPr>
        <p:txBody>
          <a:bodyPr wrap="square" lIns="91425" tIns="91425" rIns="91425" bIns="91425" anchor="ctr" anchorCtr="0">
            <a:noAutofit/>
          </a:bodyPr>
          <a:lstStyle/>
          <a:p>
            <a:pPr lvl="0" algn="ctr" rtl="0">
              <a:lnSpc>
                <a:spcPct val="115000"/>
              </a:lnSpc>
              <a:spcBef>
                <a:spcPts val="0"/>
              </a:spcBef>
              <a:buNone/>
            </a:pPr>
            <a:r>
              <a:rPr lang="en" sz="3600">
                <a:solidFill>
                  <a:schemeClr val="dk1"/>
                </a:solidFill>
                <a:latin typeface="Source Sans Pro"/>
                <a:ea typeface="Source Sans Pro"/>
                <a:cs typeface="Source Sans Pro"/>
                <a:sym typeface="Source Sans Pro"/>
              </a:rPr>
              <a:t>What’s your best tip for working with IDs?</a:t>
            </a:r>
          </a:p>
          <a:p>
            <a:pPr lvl="0" algn="l" rtl="0">
              <a:lnSpc>
                <a:spcPct val="115000"/>
              </a:lnSpc>
              <a:spcBef>
                <a:spcPts val="0"/>
              </a:spcBef>
              <a:buNone/>
            </a:pPr>
            <a:endParaRPr sz="3600">
              <a:solidFill>
                <a:schemeClr val="dk1"/>
              </a:solidFill>
              <a:latin typeface="Source Sans Pro"/>
              <a:ea typeface="Source Sans Pro"/>
              <a:cs typeface="Source Sans Pro"/>
              <a:sym typeface="Source Sans Pro"/>
            </a:endParaRPr>
          </a:p>
          <a:p>
            <a:pPr lvl="0" algn="ctr" rtl="0">
              <a:lnSpc>
                <a:spcPct val="115000"/>
              </a:lnSpc>
              <a:spcBef>
                <a:spcPts val="0"/>
              </a:spcBef>
              <a:buNone/>
            </a:pPr>
            <a:r>
              <a:rPr lang="en" sz="3600">
                <a:solidFill>
                  <a:schemeClr val="dk1"/>
                </a:solidFill>
                <a:latin typeface="Source Sans Pro"/>
                <a:ea typeface="Source Sans Pro"/>
                <a:cs typeface="Source Sans Pro"/>
                <a:sym typeface="Source Sans Pro"/>
              </a:rPr>
              <a:t>https://goo.gl/GiCoq1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Question for All</a:t>
            </a:r>
          </a:p>
        </p:txBody>
      </p:sp>
      <p:sp>
        <p:nvSpPr>
          <p:cNvPr id="168" name="Shape 168"/>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
        <p:nvSpPr>
          <p:cNvPr id="169" name="Shape 169"/>
          <p:cNvSpPr/>
          <p:nvPr/>
        </p:nvSpPr>
        <p:spPr>
          <a:xfrm>
            <a:off x="1428750" y="1536625"/>
            <a:ext cx="6286500" cy="3412200"/>
          </a:xfrm>
          <a:prstGeom prst="wedgeRoundRectCallout">
            <a:avLst>
              <a:gd name="adj1" fmla="val -20833"/>
              <a:gd name="adj2" fmla="val 62500"/>
              <a:gd name="adj3" fmla="val 0"/>
            </a:avLst>
          </a:prstGeom>
          <a:noFill/>
          <a:ln w="2857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0" name="Shape 170"/>
          <p:cNvSpPr txBox="1"/>
          <p:nvPr/>
        </p:nvSpPr>
        <p:spPr>
          <a:xfrm>
            <a:off x="1815350" y="1742725"/>
            <a:ext cx="5463000" cy="3030900"/>
          </a:xfrm>
          <a:prstGeom prst="rect">
            <a:avLst/>
          </a:prstGeom>
          <a:noFill/>
          <a:ln>
            <a:noFill/>
          </a:ln>
        </p:spPr>
        <p:txBody>
          <a:bodyPr wrap="square" lIns="91425" tIns="91425" rIns="91425" bIns="91425" anchor="ctr" anchorCtr="0">
            <a:noAutofit/>
          </a:bodyPr>
          <a:lstStyle/>
          <a:p>
            <a:pPr lvl="0" algn="ctr" rtl="0">
              <a:lnSpc>
                <a:spcPct val="115000"/>
              </a:lnSpc>
              <a:spcBef>
                <a:spcPts val="0"/>
              </a:spcBef>
              <a:buNone/>
            </a:pPr>
            <a:r>
              <a:rPr lang="en" sz="3600">
                <a:solidFill>
                  <a:schemeClr val="dk1"/>
                </a:solidFill>
                <a:latin typeface="Source Sans Pro"/>
                <a:ea typeface="Source Sans Pro"/>
                <a:cs typeface="Source Sans Pro"/>
                <a:sym typeface="Source Sans Pro"/>
              </a:rPr>
              <a:t>How can we continue this conversation in the F/IDs community?</a:t>
            </a:r>
            <a:br>
              <a:rPr lang="en" sz="3600">
                <a:solidFill>
                  <a:schemeClr val="dk1"/>
                </a:solidFill>
                <a:latin typeface="Source Sans Pro"/>
                <a:ea typeface="Source Sans Pro"/>
                <a:cs typeface="Source Sans Pro"/>
                <a:sym typeface="Source Sans Pro"/>
              </a:rPr>
            </a:br>
            <a:endParaRPr lang="en" sz="3600">
              <a:solidFill>
                <a:schemeClr val="dk1"/>
              </a:solidFill>
              <a:latin typeface="Source Sans Pro"/>
              <a:ea typeface="Source Sans Pro"/>
              <a:cs typeface="Source Sans Pro"/>
              <a:sym typeface="Source Sans Pro"/>
            </a:endParaRPr>
          </a:p>
          <a:p>
            <a:pPr lvl="0" algn="ctr" rtl="0">
              <a:lnSpc>
                <a:spcPct val="115000"/>
              </a:lnSpc>
              <a:spcBef>
                <a:spcPts val="0"/>
              </a:spcBef>
              <a:buNone/>
            </a:pPr>
            <a:r>
              <a:rPr lang="en" sz="3600">
                <a:solidFill>
                  <a:schemeClr val="dk1"/>
                </a:solidFill>
                <a:latin typeface="Source Sans Pro"/>
                <a:ea typeface="Source Sans Pro"/>
                <a:cs typeface="Source Sans Pro"/>
                <a:sym typeface="Source Sans Pro"/>
              </a:rPr>
              <a:t>https://goo.gl/GiCoq1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Next Steps - Keep Mingling!</a:t>
            </a:r>
          </a:p>
        </p:txBody>
      </p:sp>
      <p:sp>
        <p:nvSpPr>
          <p:cNvPr id="176" name="Shape 17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marL="457200" lvl="0" indent="-381000" rtl="0">
              <a:spcBef>
                <a:spcPts val="0"/>
              </a:spcBef>
              <a:spcAft>
                <a:spcPts val="0"/>
              </a:spcAft>
              <a:buClr>
                <a:srgbClr val="000000"/>
              </a:buClr>
              <a:buSzPct val="100000"/>
              <a:buChar char="●"/>
            </a:pPr>
            <a:r>
              <a:rPr lang="en" sz="2400">
                <a:solidFill>
                  <a:srgbClr val="000000"/>
                </a:solidFill>
              </a:rPr>
              <a:t>Visit the QM-IDA table!</a:t>
            </a:r>
          </a:p>
          <a:p>
            <a:pPr marL="457200" lvl="0" indent="-381000" rtl="0">
              <a:spcBef>
                <a:spcPts val="0"/>
              </a:spcBef>
              <a:spcAft>
                <a:spcPts val="0"/>
              </a:spcAft>
              <a:buClr>
                <a:srgbClr val="000000"/>
              </a:buClr>
              <a:buSzPct val="100000"/>
              <a:buChar char="●"/>
            </a:pPr>
            <a:r>
              <a:rPr lang="en" sz="2400">
                <a:solidFill>
                  <a:srgbClr val="000000"/>
                </a:solidFill>
              </a:rPr>
              <a:t>Talk to designers</a:t>
            </a:r>
          </a:p>
          <a:p>
            <a:pPr marL="914400" lvl="1" indent="-381000" rtl="0">
              <a:spcBef>
                <a:spcPts val="0"/>
              </a:spcBef>
              <a:spcAft>
                <a:spcPts val="0"/>
              </a:spcAft>
              <a:buClr>
                <a:srgbClr val="000000"/>
              </a:buClr>
              <a:buSzPct val="100000"/>
              <a:buChar char="○"/>
            </a:pPr>
            <a:r>
              <a:rPr lang="en" sz="2400">
                <a:solidFill>
                  <a:srgbClr val="000000"/>
                </a:solidFill>
              </a:rPr>
              <a:t>Visit design resources on your campus</a:t>
            </a:r>
          </a:p>
          <a:p>
            <a:pPr marL="914400" lvl="1" indent="-381000" rtl="0">
              <a:spcBef>
                <a:spcPts val="0"/>
              </a:spcBef>
              <a:spcAft>
                <a:spcPts val="0"/>
              </a:spcAft>
              <a:buClr>
                <a:srgbClr val="000000"/>
              </a:buClr>
              <a:buSzPct val="100000"/>
              <a:buChar char="○"/>
            </a:pPr>
            <a:r>
              <a:rPr lang="en" sz="2400">
                <a:solidFill>
                  <a:srgbClr val="000000"/>
                </a:solidFill>
              </a:rPr>
              <a:t>Get acquainted with what they have to offer</a:t>
            </a:r>
          </a:p>
          <a:p>
            <a:pPr marL="914400" lvl="1" indent="-381000" rtl="0">
              <a:spcBef>
                <a:spcPts val="0"/>
              </a:spcBef>
              <a:spcAft>
                <a:spcPts val="0"/>
              </a:spcAft>
              <a:buClr>
                <a:srgbClr val="000000"/>
              </a:buClr>
              <a:buSzPct val="100000"/>
              <a:buChar char="○"/>
            </a:pPr>
            <a:r>
              <a:rPr lang="en" sz="2400">
                <a:solidFill>
                  <a:srgbClr val="000000"/>
                </a:solidFill>
              </a:rPr>
              <a:t>Share your passion about your subject matter</a:t>
            </a:r>
          </a:p>
          <a:p>
            <a:pPr marL="457200" lvl="0" indent="-381000" rtl="0">
              <a:spcBef>
                <a:spcPts val="0"/>
              </a:spcBef>
              <a:spcAft>
                <a:spcPts val="0"/>
              </a:spcAft>
              <a:buClr>
                <a:srgbClr val="000000"/>
              </a:buClr>
              <a:buSzPct val="100000"/>
              <a:buChar char="●"/>
            </a:pPr>
            <a:r>
              <a:rPr lang="en" sz="2400">
                <a:solidFill>
                  <a:srgbClr val="000000"/>
                </a:solidFill>
              </a:rPr>
              <a:t>Talk to faculty / content experts</a:t>
            </a:r>
          </a:p>
          <a:p>
            <a:pPr marL="914400" lvl="1" indent="-381000" rtl="0">
              <a:spcBef>
                <a:spcPts val="0"/>
              </a:spcBef>
              <a:spcAft>
                <a:spcPts val="0"/>
              </a:spcAft>
              <a:buClr>
                <a:srgbClr val="000000"/>
              </a:buClr>
              <a:buSzPct val="100000"/>
              <a:buChar char="○"/>
            </a:pPr>
            <a:r>
              <a:rPr lang="en" sz="2400">
                <a:solidFill>
                  <a:srgbClr val="000000"/>
                </a:solidFill>
              </a:rPr>
              <a:t>Share your story - why did you become a designer?</a:t>
            </a:r>
          </a:p>
          <a:p>
            <a:pPr marL="457200" lvl="0" indent="-381000" rtl="0">
              <a:spcBef>
                <a:spcPts val="0"/>
              </a:spcBef>
              <a:spcAft>
                <a:spcPts val="0"/>
              </a:spcAft>
              <a:buClr>
                <a:srgbClr val="000000"/>
              </a:buClr>
              <a:buSzPct val="100000"/>
              <a:buChar char="●"/>
            </a:pPr>
            <a:r>
              <a:rPr lang="en" sz="2400">
                <a:solidFill>
                  <a:srgbClr val="000000"/>
                </a:solidFill>
              </a:rPr>
              <a:t>New found faculty and ID friends:</a:t>
            </a:r>
          </a:p>
          <a:p>
            <a:pPr marL="914400" lvl="1" indent="-381000" rtl="0">
              <a:spcBef>
                <a:spcPts val="0"/>
              </a:spcBef>
              <a:spcAft>
                <a:spcPts val="0"/>
              </a:spcAft>
              <a:buClr>
                <a:srgbClr val="000000"/>
              </a:buClr>
              <a:buSzPct val="100000"/>
              <a:buChar char="○"/>
            </a:pPr>
            <a:r>
              <a:rPr lang="en" sz="2400">
                <a:solidFill>
                  <a:srgbClr val="000000"/>
                </a:solidFill>
              </a:rPr>
              <a:t>Sit together at breakfast or lunch</a:t>
            </a:r>
          </a:p>
          <a:p>
            <a:pPr marL="914400" lvl="1" indent="-381000" rtl="0">
              <a:spcBef>
                <a:spcPts val="0"/>
              </a:spcBef>
              <a:spcAft>
                <a:spcPts val="0"/>
              </a:spcAft>
              <a:buClr>
                <a:srgbClr val="000000"/>
              </a:buClr>
              <a:buSzPct val="100000"/>
              <a:buChar char="○"/>
            </a:pPr>
            <a:r>
              <a:rPr lang="en" sz="2400">
                <a:solidFill>
                  <a:srgbClr val="000000"/>
                </a:solidFill>
              </a:rPr>
              <a:t>Go to “Dinner with a Designer” this evening</a:t>
            </a:r>
          </a:p>
        </p:txBody>
      </p:sp>
      <p:pic>
        <p:nvPicPr>
          <p:cNvPr id="177" name="Shape 177" descr="IDA.png"/>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6876073" y="1027925"/>
            <a:ext cx="1956224" cy="13808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Slides from this presentation available at:</a:t>
            </a:r>
            <a:endParaRPr lang="en-US" dirty="0"/>
          </a:p>
        </p:txBody>
      </p:sp>
      <p:sp>
        <p:nvSpPr>
          <p:cNvPr id="3" name="Text Placeholder 2"/>
          <p:cNvSpPr>
            <a:spLocks noGrp="1"/>
          </p:cNvSpPr>
          <p:nvPr>
            <p:ph type="body" idx="1"/>
          </p:nvPr>
        </p:nvSpPr>
        <p:spPr/>
        <p:txBody>
          <a:bodyPr/>
          <a:lstStyle/>
          <a:p>
            <a:pPr>
              <a:buNone/>
            </a:pPr>
            <a:r>
              <a:rPr lang="en-US" sz="2800" dirty="0">
                <a:solidFill>
                  <a:schemeClr val="bg2"/>
                </a:solidFill>
              </a:rPr>
              <a:t>https://</a:t>
            </a:r>
            <a:r>
              <a:rPr lang="en-US" sz="2800" dirty="0" err="1">
                <a:solidFill>
                  <a:schemeClr val="bg2"/>
                </a:solidFill>
              </a:rPr>
              <a:t>pennstate.academia.edu</a:t>
            </a:r>
            <a:r>
              <a:rPr lang="en-US" sz="2800" dirty="0">
                <a:solidFill>
                  <a:schemeClr val="bg2"/>
                </a:solidFill>
              </a:rPr>
              <a:t>/</a:t>
            </a:r>
            <a:r>
              <a:rPr lang="en-US" sz="2800" dirty="0" err="1">
                <a:solidFill>
                  <a:schemeClr val="bg2"/>
                </a:solidFill>
              </a:rPr>
              <a:t>PennyRalstonBerg</a:t>
            </a:r>
            <a:r>
              <a:rPr lang="en-US" sz="2800" dirty="0" smtClean="0">
                <a:solidFill>
                  <a:schemeClr val="bg2"/>
                </a:solidFill>
              </a:rPr>
              <a:t>/</a:t>
            </a:r>
          </a:p>
          <a:p>
            <a:pPr>
              <a:buNone/>
            </a:pPr>
            <a:endParaRPr lang="en-US" sz="2800" dirty="0" smtClean="0">
              <a:solidFill>
                <a:schemeClr val="bg2"/>
              </a:solidFill>
            </a:endParaRPr>
          </a:p>
          <a:p>
            <a:pPr>
              <a:buNone/>
            </a:pPr>
            <a:endParaRPr lang="en-US" sz="2800" dirty="0">
              <a:solidFill>
                <a:schemeClr val="bg2"/>
              </a:solidFill>
            </a:endParaRPr>
          </a:p>
        </p:txBody>
      </p:sp>
      <p:sp>
        <p:nvSpPr>
          <p:cNvPr id="4" name="Rectangle 3"/>
          <p:cNvSpPr/>
          <p:nvPr/>
        </p:nvSpPr>
        <p:spPr>
          <a:xfrm>
            <a:off x="2632953" y="2967335"/>
            <a:ext cx="3878097"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Thank you!</a:t>
            </a:r>
            <a:endParaRPr lang="en-US" sz="54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885516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8" name="Shape 68" descr="maracas.png"/>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1049933" flipH="1">
            <a:off x="6625965" y="4095847"/>
            <a:ext cx="1918626" cy="2568300"/>
          </a:xfrm>
          <a:prstGeom prst="rect">
            <a:avLst/>
          </a:prstGeom>
          <a:noFill/>
          <a:ln>
            <a:noFill/>
          </a:ln>
        </p:spPr>
      </p:pic>
      <p:sp>
        <p:nvSpPr>
          <p:cNvPr id="65" name="Shape 65"/>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Objectives</a:t>
            </a:r>
          </a:p>
        </p:txBody>
      </p:sp>
      <p:sp>
        <p:nvSpPr>
          <p:cNvPr id="66" name="Shape 66"/>
          <p:cNvSpPr txBox="1">
            <a:spLocks noGrp="1"/>
          </p:cNvSpPr>
          <p:nvPr>
            <p:ph type="body" idx="1"/>
          </p:nvPr>
        </p:nvSpPr>
        <p:spPr>
          <a:xfrm>
            <a:off x="311700" y="1536624"/>
            <a:ext cx="8520600" cy="2503200"/>
          </a:xfrm>
          <a:prstGeom prst="rect">
            <a:avLst/>
          </a:prstGeom>
        </p:spPr>
        <p:txBody>
          <a:bodyPr wrap="square" lIns="91425" tIns="91425" rIns="91425" bIns="91425" anchor="t" anchorCtr="0">
            <a:noAutofit/>
          </a:bodyPr>
          <a:lstStyle/>
          <a:p>
            <a:pPr marL="457200" lvl="0" indent="-381000">
              <a:spcBef>
                <a:spcPts val="0"/>
              </a:spcBef>
              <a:buClr>
                <a:srgbClr val="000000"/>
              </a:buClr>
              <a:buSzPct val="100000"/>
            </a:pPr>
            <a:r>
              <a:rPr lang="en" sz="2400">
                <a:solidFill>
                  <a:srgbClr val="000000"/>
                </a:solidFill>
              </a:rPr>
              <a:t>Differentiate between the skills and specialties of different types of support staff.</a:t>
            </a:r>
          </a:p>
          <a:p>
            <a:pPr marL="457200" lvl="0" indent="-381000">
              <a:spcBef>
                <a:spcPts val="0"/>
              </a:spcBef>
              <a:buClr>
                <a:srgbClr val="000000"/>
              </a:buClr>
              <a:buSzPct val="100000"/>
            </a:pPr>
            <a:r>
              <a:rPr lang="en" sz="2400">
                <a:solidFill>
                  <a:srgbClr val="000000"/>
                </a:solidFill>
              </a:rPr>
              <a:t>Develop questions to ask an ID to take full advantage of the support available.</a:t>
            </a:r>
          </a:p>
          <a:p>
            <a:pPr marL="457200" lvl="0" indent="-381000" rtl="0">
              <a:spcBef>
                <a:spcPts val="0"/>
              </a:spcBef>
              <a:buSzPct val="100000"/>
            </a:pPr>
            <a:r>
              <a:rPr lang="en" sz="2400">
                <a:solidFill>
                  <a:srgbClr val="000000"/>
                </a:solidFill>
              </a:rPr>
              <a:t>Investigate collaborative, time-saving strategies.</a:t>
            </a:r>
          </a:p>
        </p:txBody>
      </p:sp>
      <p:sp>
        <p:nvSpPr>
          <p:cNvPr id="67" name="Shape 67"/>
          <p:cNvSpPr txBox="1"/>
          <p:nvPr/>
        </p:nvSpPr>
        <p:spPr>
          <a:xfrm>
            <a:off x="846825" y="4039825"/>
            <a:ext cx="5428200" cy="2568300"/>
          </a:xfrm>
          <a:prstGeom prst="rect">
            <a:avLst/>
          </a:prstGeom>
          <a:noFill/>
          <a:ln>
            <a:noFill/>
          </a:ln>
        </p:spPr>
        <p:txBody>
          <a:bodyPr wrap="square" lIns="91425" tIns="91425" rIns="91425" bIns="91425" anchor="t" anchorCtr="0">
            <a:noAutofit/>
          </a:bodyPr>
          <a:lstStyle/>
          <a:p>
            <a:pPr lvl="0" rtl="0">
              <a:lnSpc>
                <a:spcPct val="115000"/>
              </a:lnSpc>
              <a:spcBef>
                <a:spcPts val="0"/>
              </a:spcBef>
              <a:buClr>
                <a:schemeClr val="dk2"/>
              </a:buClr>
              <a:buSzPct val="45833"/>
              <a:buFont typeface="Arial"/>
              <a:buNone/>
            </a:pPr>
            <a:r>
              <a:rPr lang="en" sz="2400" i="1">
                <a:solidFill>
                  <a:schemeClr val="dk1"/>
                </a:solidFill>
                <a:latin typeface="Source Sans Pro"/>
                <a:ea typeface="Source Sans Pro"/>
                <a:cs typeface="Source Sans Pro"/>
                <a:sym typeface="Source Sans Pro"/>
              </a:rPr>
              <a:t>Throughout the session:</a:t>
            </a:r>
          </a:p>
          <a:p>
            <a:pPr marL="457200" lvl="0" indent="-381000" rtl="0">
              <a:lnSpc>
                <a:spcPct val="115000"/>
              </a:lnSpc>
              <a:spcBef>
                <a:spcPts val="0"/>
              </a:spcBef>
              <a:buClr>
                <a:schemeClr val="dk1"/>
              </a:buClr>
              <a:buSzPct val="100000"/>
              <a:buFont typeface="Source Sans Pro"/>
              <a:buChar char="●"/>
            </a:pPr>
            <a:r>
              <a:rPr lang="en" sz="2400">
                <a:solidFill>
                  <a:schemeClr val="dk1"/>
                </a:solidFill>
                <a:latin typeface="Source Sans Pro"/>
                <a:ea typeface="Source Sans Pro"/>
                <a:cs typeface="Source Sans Pro"/>
                <a:sym typeface="Source Sans Pro"/>
              </a:rPr>
              <a:t>Share your personal experiences working with IDs or faculty.</a:t>
            </a:r>
          </a:p>
          <a:p>
            <a:pPr marL="457200" lvl="0" indent="-381000" rtl="0">
              <a:lnSpc>
                <a:spcPct val="115000"/>
              </a:lnSpc>
              <a:spcBef>
                <a:spcPts val="0"/>
              </a:spcBef>
              <a:buClr>
                <a:schemeClr val="dk1"/>
              </a:buClr>
              <a:buSzPct val="100000"/>
              <a:buFont typeface="Source Sans Pro"/>
              <a:buChar char="●"/>
            </a:pPr>
            <a:r>
              <a:rPr lang="en" sz="2400">
                <a:solidFill>
                  <a:schemeClr val="dk1"/>
                </a:solidFill>
                <a:latin typeface="Source Sans Pro"/>
                <a:ea typeface="Source Sans Pro"/>
                <a:cs typeface="Source Sans Pro"/>
                <a:sym typeface="Source Sans Pro"/>
              </a:rPr>
              <a:t>If you hear a tip or strategy you can use, make some noise!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Raise Your Hand If...</a:t>
            </a:r>
          </a:p>
        </p:txBody>
      </p:sp>
      <p:sp>
        <p:nvSpPr>
          <p:cNvPr id="74" name="Shape 74"/>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buNone/>
            </a:pPr>
            <a:endParaRPr/>
          </a:p>
          <a:p>
            <a:pPr lvl="0">
              <a:spcBef>
                <a:spcPts val="0"/>
              </a:spcBef>
              <a:buNone/>
            </a:pPr>
            <a:endParaRPr/>
          </a:p>
        </p:txBody>
      </p:sp>
      <p:pic>
        <p:nvPicPr>
          <p:cNvPr id="75" name="Shape 75" descr="Raised, Hands - Free images on Pixabay"/>
          <p:cNvPicPr preferRelativeResize="0"/>
          <p:nvPr/>
        </p:nvPicPr>
        <p:blipFill>
          <a:blip r:embed="rId3">
            <a:alphaModFix/>
          </a:blip>
          <a:stretch>
            <a:fillRect/>
          </a:stretch>
        </p:blipFill>
        <p:spPr>
          <a:xfrm>
            <a:off x="1066800" y="1729475"/>
            <a:ext cx="7244433" cy="5433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Roles in Course Design Teams</a:t>
            </a:r>
          </a:p>
        </p:txBody>
      </p:sp>
      <p:graphicFrame>
        <p:nvGraphicFramePr>
          <p:cNvPr id="81" name="Shape 81"/>
          <p:cNvGraphicFramePr/>
          <p:nvPr/>
        </p:nvGraphicFramePr>
        <p:xfrm>
          <a:off x="311700" y="1536633"/>
          <a:ext cx="8486750" cy="4268725"/>
        </p:xfrm>
        <a:graphic>
          <a:graphicData uri="http://schemas.openxmlformats.org/drawingml/2006/table">
            <a:tbl>
              <a:tblPr>
                <a:noFill/>
                <a:tableStyleId>{B66A94A8-4657-4743-9599-EEC691FAD5BF}</a:tableStyleId>
              </a:tblPr>
              <a:tblGrid>
                <a:gridCol w="2638925"/>
                <a:gridCol w="5847825"/>
              </a:tblGrid>
              <a:tr h="592800">
                <a:tc>
                  <a:txBody>
                    <a:bodyPr/>
                    <a:lstStyle/>
                    <a:p>
                      <a:pPr lvl="0" rtl="0">
                        <a:lnSpc>
                          <a:spcPct val="115000"/>
                        </a:lnSpc>
                        <a:spcBef>
                          <a:spcPts val="0"/>
                        </a:spcBef>
                        <a:buNone/>
                      </a:pPr>
                      <a:r>
                        <a:rPr lang="en" sz="1800" b="1"/>
                        <a:t>Role</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C9DAF8"/>
                    </a:solidFill>
                  </a:tcPr>
                </a:tc>
                <a:tc>
                  <a:txBody>
                    <a:bodyPr/>
                    <a:lstStyle/>
                    <a:p>
                      <a:pPr lvl="0" rtl="0">
                        <a:lnSpc>
                          <a:spcPct val="115000"/>
                        </a:lnSpc>
                        <a:spcBef>
                          <a:spcPts val="0"/>
                        </a:spcBef>
                        <a:buNone/>
                      </a:pPr>
                      <a:r>
                        <a:rPr lang="en" sz="1800" b="1"/>
                        <a:t>Description</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solidFill>
                      <a:srgbClr val="C9DAF8"/>
                    </a:solidFill>
                  </a:tcPr>
                </a:tc>
              </a:tr>
              <a:tr h="711925">
                <a:tc>
                  <a:txBody>
                    <a:bodyPr/>
                    <a:lstStyle/>
                    <a:p>
                      <a:pPr lvl="0" rtl="0">
                        <a:lnSpc>
                          <a:spcPct val="115000"/>
                        </a:lnSpc>
                        <a:spcBef>
                          <a:spcPts val="0"/>
                        </a:spcBef>
                        <a:buNone/>
                      </a:pPr>
                      <a:r>
                        <a:rPr lang="en" sz="1800"/>
                        <a:t>Designer</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Learning strategies to meet objectives / alignment</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SME</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Subject matter expert / faculty / instructor</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Technologist</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“How to” use specific tools</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Media spec.</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Effective / efficient presentation; interactives</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Tech support</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Help desk for students and/or staff</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IT/Admin</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r>
                        <a:rPr lang="en" sz="1800"/>
                        <a:t>Systems behind course delivery / programming</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What roles do you fill?</a:t>
            </a:r>
          </a:p>
        </p:txBody>
      </p:sp>
      <p:sp>
        <p:nvSpPr>
          <p:cNvPr id="87" name="Shape 8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graphicFrame>
        <p:nvGraphicFramePr>
          <p:cNvPr id="88" name="Shape 88"/>
          <p:cNvGraphicFramePr/>
          <p:nvPr/>
        </p:nvGraphicFramePr>
        <p:xfrm>
          <a:off x="311700" y="1993833"/>
          <a:ext cx="8486750" cy="3675925"/>
        </p:xfrm>
        <a:graphic>
          <a:graphicData uri="http://schemas.openxmlformats.org/drawingml/2006/table">
            <a:tbl>
              <a:tblPr>
                <a:noFill/>
                <a:tableStyleId>{B66A94A8-4657-4743-9599-EEC691FAD5BF}</a:tableStyleId>
              </a:tblPr>
              <a:tblGrid>
                <a:gridCol w="2638925"/>
                <a:gridCol w="5847825"/>
              </a:tblGrid>
              <a:tr h="711925">
                <a:tc>
                  <a:txBody>
                    <a:bodyPr/>
                    <a:lstStyle/>
                    <a:p>
                      <a:pPr lvl="0" rtl="0">
                        <a:lnSpc>
                          <a:spcPct val="115000"/>
                        </a:lnSpc>
                        <a:spcBef>
                          <a:spcPts val="0"/>
                        </a:spcBef>
                        <a:buNone/>
                      </a:pPr>
                      <a:r>
                        <a:rPr lang="en" sz="1800"/>
                        <a:t>Designer</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SME</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Technologist</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Media spec.</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Tech support</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r h="592800">
                <a:tc>
                  <a:txBody>
                    <a:bodyPr/>
                    <a:lstStyle/>
                    <a:p>
                      <a:pPr lvl="0" rtl="0">
                        <a:lnSpc>
                          <a:spcPct val="115000"/>
                        </a:lnSpc>
                        <a:spcBef>
                          <a:spcPts val="0"/>
                        </a:spcBef>
                        <a:buNone/>
                      </a:pPr>
                      <a:r>
                        <a:rPr lang="en" sz="1800"/>
                        <a:t>IT/Admin</a:t>
                      </a:r>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c>
                  <a:txBody>
                    <a:bodyPr/>
                    <a:lstStyle/>
                    <a:p>
                      <a:pPr lvl="0" rtl="0">
                        <a:lnSpc>
                          <a:spcPct val="115000"/>
                        </a:lnSpc>
                        <a:spcBef>
                          <a:spcPts val="0"/>
                        </a:spcBef>
                        <a:buNone/>
                      </a:pPr>
                      <a:endParaRPr sz="1800"/>
                    </a:p>
                  </a:txBody>
                  <a:tcPr marL="91425" marR="91425" marT="121900" marB="121900">
                    <a:lnL w="19050" cap="flat" cmpd="sng">
                      <a:solidFill>
                        <a:srgbClr val="000000"/>
                      </a:solidFill>
                      <a:prstDash val="solid"/>
                      <a:round/>
                      <a:headEnd type="none" w="med" len="med"/>
                      <a:tailEnd type="none" w="med" len="med"/>
                    </a:lnL>
                    <a:lnR w="19050" cap="flat" cmpd="sng">
                      <a:solidFill>
                        <a:srgbClr val="000000"/>
                      </a:solidFill>
                      <a:prstDash val="solid"/>
                      <a:round/>
                      <a:headEnd type="none" w="med" len="med"/>
                      <a:tailEnd type="none" w="med" len="med"/>
                    </a:lnR>
                    <a:lnT w="19050" cap="flat" cmpd="sng">
                      <a:solidFill>
                        <a:srgbClr val="000000"/>
                      </a:solidFill>
                      <a:prstDash val="solid"/>
                      <a:round/>
                      <a:headEnd type="none" w="med" len="med"/>
                      <a:tailEnd type="none" w="med" len="med"/>
                    </a:lnT>
                    <a:lnB w="19050" cap="flat" cmpd="sng">
                      <a:solidFill>
                        <a:srgbClr val="000000"/>
                      </a:solidFill>
                      <a:prstDash val="solid"/>
                      <a:round/>
                      <a:headEnd type="none" w="med" len="med"/>
                      <a:tailEnd type="none" w="med" len="med"/>
                    </a:lnB>
                  </a:tcPr>
                </a:tc>
              </a:tr>
            </a:tbl>
          </a:graphicData>
        </a:graphic>
      </p:graphicFrame>
      <p:pic>
        <p:nvPicPr>
          <p:cNvPr id="89" name="Shape 89"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2975175" y="2062524"/>
            <a:ext cx="874724" cy="579175"/>
          </a:xfrm>
          <a:prstGeom prst="rect">
            <a:avLst/>
          </a:prstGeom>
          <a:noFill/>
          <a:ln>
            <a:noFill/>
          </a:ln>
        </p:spPr>
      </p:pic>
      <p:pic>
        <p:nvPicPr>
          <p:cNvPr id="90" name="Shape 90"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3782100" y="2138725"/>
            <a:ext cx="542850" cy="501100"/>
          </a:xfrm>
          <a:prstGeom prst="rect">
            <a:avLst/>
          </a:prstGeom>
          <a:noFill/>
          <a:ln>
            <a:noFill/>
          </a:ln>
        </p:spPr>
      </p:pic>
      <p:pic>
        <p:nvPicPr>
          <p:cNvPr id="91" name="Shape 91"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3075625" y="2746575"/>
            <a:ext cx="542850" cy="501100"/>
          </a:xfrm>
          <a:prstGeom prst="rect">
            <a:avLst/>
          </a:prstGeom>
          <a:noFill/>
          <a:ln>
            <a:noFill/>
          </a:ln>
        </p:spPr>
      </p:pic>
      <p:pic>
        <p:nvPicPr>
          <p:cNvPr id="92" name="Shape 92"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3722525" y="2746575"/>
            <a:ext cx="542850" cy="501100"/>
          </a:xfrm>
          <a:prstGeom prst="rect">
            <a:avLst/>
          </a:prstGeom>
          <a:noFill/>
          <a:ln>
            <a:noFill/>
          </a:ln>
        </p:spPr>
      </p:pic>
      <p:pic>
        <p:nvPicPr>
          <p:cNvPr id="93" name="Shape 93"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3075625" y="3352550"/>
            <a:ext cx="542850" cy="501100"/>
          </a:xfrm>
          <a:prstGeom prst="rect">
            <a:avLst/>
          </a:prstGeom>
          <a:noFill/>
          <a:ln>
            <a:noFill/>
          </a:ln>
        </p:spPr>
      </p:pic>
      <p:pic>
        <p:nvPicPr>
          <p:cNvPr id="94" name="Shape 94"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4415900" y="2062524"/>
            <a:ext cx="874724" cy="579175"/>
          </a:xfrm>
          <a:prstGeom prst="rect">
            <a:avLst/>
          </a:prstGeom>
          <a:noFill/>
          <a:ln>
            <a:noFill/>
          </a:ln>
        </p:spPr>
      </p:pic>
      <p:pic>
        <p:nvPicPr>
          <p:cNvPr id="95" name="Shape 95"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2975175" y="4488299"/>
            <a:ext cx="874724" cy="579175"/>
          </a:xfrm>
          <a:prstGeom prst="rect">
            <a:avLst/>
          </a:prstGeom>
          <a:noFill/>
          <a:ln>
            <a:noFill/>
          </a:ln>
        </p:spPr>
      </p:pic>
      <p:pic>
        <p:nvPicPr>
          <p:cNvPr id="96" name="Shape 96"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2975175" y="3867599"/>
            <a:ext cx="874724" cy="579175"/>
          </a:xfrm>
          <a:prstGeom prst="rect">
            <a:avLst/>
          </a:prstGeom>
          <a:noFill/>
          <a:ln>
            <a:noFill/>
          </a:ln>
        </p:spPr>
      </p:pic>
      <p:pic>
        <p:nvPicPr>
          <p:cNvPr id="97" name="Shape 97"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5135250" y="2099686"/>
            <a:ext cx="874724" cy="579175"/>
          </a:xfrm>
          <a:prstGeom prst="rect">
            <a:avLst/>
          </a:prstGeom>
          <a:noFill/>
          <a:ln>
            <a:noFill/>
          </a:ln>
        </p:spPr>
      </p:pic>
      <p:pic>
        <p:nvPicPr>
          <p:cNvPr id="98" name="Shape 98"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4447525" y="4569575"/>
            <a:ext cx="542850" cy="501100"/>
          </a:xfrm>
          <a:prstGeom prst="rect">
            <a:avLst/>
          </a:prstGeom>
          <a:noFill/>
          <a:ln>
            <a:noFill/>
          </a:ln>
        </p:spPr>
      </p:pic>
      <p:pic>
        <p:nvPicPr>
          <p:cNvPr id="99" name="Shape 99"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3782100" y="4569575"/>
            <a:ext cx="542850" cy="501100"/>
          </a:xfrm>
          <a:prstGeom prst="rect">
            <a:avLst/>
          </a:prstGeom>
          <a:noFill/>
          <a:ln>
            <a:noFill/>
          </a:ln>
        </p:spPr>
      </p:pic>
      <p:pic>
        <p:nvPicPr>
          <p:cNvPr id="100" name="Shape 100"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5988575" y="2177762"/>
            <a:ext cx="542850" cy="501100"/>
          </a:xfrm>
          <a:prstGeom prst="rect">
            <a:avLst/>
          </a:prstGeom>
          <a:noFill/>
          <a:ln>
            <a:noFill/>
          </a:ln>
        </p:spPr>
      </p:pic>
      <p:pic>
        <p:nvPicPr>
          <p:cNvPr id="101" name="Shape 101" descr="Free vector graphic: Post-It, Light Blue, Shadow - Free Image on ..."/>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4369425" y="2746575"/>
            <a:ext cx="542850" cy="501100"/>
          </a:xfrm>
          <a:prstGeom prst="rect">
            <a:avLst/>
          </a:prstGeom>
          <a:noFill/>
          <a:ln>
            <a:noFill/>
          </a:ln>
        </p:spPr>
      </p:pic>
      <p:pic>
        <p:nvPicPr>
          <p:cNvPr id="102" name="Shape 102"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3652550" y="3343374"/>
            <a:ext cx="874724" cy="579175"/>
          </a:xfrm>
          <a:prstGeom prst="rect">
            <a:avLst/>
          </a:prstGeom>
          <a:noFill/>
          <a:ln>
            <a:noFill/>
          </a:ln>
        </p:spPr>
      </p:pic>
      <p:pic>
        <p:nvPicPr>
          <p:cNvPr id="103" name="Shape 103"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4870150" y="2725024"/>
            <a:ext cx="874724" cy="579175"/>
          </a:xfrm>
          <a:prstGeom prst="rect">
            <a:avLst/>
          </a:prstGeom>
          <a:noFill/>
          <a:ln>
            <a:noFill/>
          </a:ln>
        </p:spPr>
      </p:pic>
      <p:pic>
        <p:nvPicPr>
          <p:cNvPr id="104" name="Shape 104"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2985887" y="5112124"/>
            <a:ext cx="874724" cy="579175"/>
          </a:xfrm>
          <a:prstGeom prst="rect">
            <a:avLst/>
          </a:prstGeom>
          <a:noFill/>
          <a:ln>
            <a:noFill/>
          </a:ln>
        </p:spPr>
      </p:pic>
      <p:pic>
        <p:nvPicPr>
          <p:cNvPr id="105" name="Shape 105"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3652550" y="3867599"/>
            <a:ext cx="874724" cy="579175"/>
          </a:xfrm>
          <a:prstGeom prst="rect">
            <a:avLst/>
          </a:prstGeom>
          <a:noFill/>
          <a:ln>
            <a:noFill/>
          </a:ln>
        </p:spPr>
      </p:pic>
      <p:pic>
        <p:nvPicPr>
          <p:cNvPr id="106" name="Shape 106" descr="Post-IT | Post-IT Adhesive Note | Open Grid Scheduler / Grid ..."/>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rot="450382">
            <a:off x="4415900" y="3343374"/>
            <a:ext cx="874724" cy="5791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Unless you’re a team of one!</a:t>
            </a:r>
          </a:p>
        </p:txBody>
      </p:sp>
      <p:sp>
        <p:nvSpPr>
          <p:cNvPr id="112" name="Shape 11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pic>
        <p:nvPicPr>
          <p:cNvPr id="113" name="Shape 113" descr="juggling_single.png"/>
          <p:cNvPicPr preferRelativeResize="0"/>
          <p:nvPr/>
        </p:nvPicPr>
        <p:blipFill>
          <a:blip r:embed="rId3">
            <a:alphaModFix/>
          </a:blip>
          <a:stretch>
            <a:fillRect/>
          </a:stretch>
        </p:blipFill>
        <p:spPr>
          <a:xfrm>
            <a:off x="2391959" y="2417523"/>
            <a:ext cx="4360067" cy="4360099"/>
          </a:xfrm>
          <a:prstGeom prst="rect">
            <a:avLst/>
          </a:prstGeom>
          <a:noFill/>
          <a:ln>
            <a:noFill/>
          </a:ln>
        </p:spPr>
      </p:pic>
      <p:sp>
        <p:nvSpPr>
          <p:cNvPr id="114" name="Shape 114"/>
          <p:cNvSpPr txBox="1"/>
          <p:nvPr/>
        </p:nvSpPr>
        <p:spPr>
          <a:xfrm>
            <a:off x="589625" y="4053250"/>
            <a:ext cx="2232600" cy="722700"/>
          </a:xfrm>
          <a:prstGeom prst="rect">
            <a:avLst/>
          </a:prstGeom>
          <a:noFill/>
          <a:ln>
            <a:noFill/>
          </a:ln>
        </p:spPr>
        <p:txBody>
          <a:bodyPr wrap="square" lIns="91425" tIns="91425" rIns="91425" bIns="91425" anchor="t" anchorCtr="0">
            <a:noAutofit/>
          </a:bodyPr>
          <a:lstStyle/>
          <a:p>
            <a:pPr lvl="0">
              <a:spcBef>
                <a:spcPts val="0"/>
              </a:spcBef>
              <a:buNone/>
            </a:pPr>
            <a:r>
              <a:rPr lang="en" sz="3000"/>
              <a:t>Technology</a:t>
            </a:r>
          </a:p>
        </p:txBody>
      </p:sp>
      <p:sp>
        <p:nvSpPr>
          <p:cNvPr id="115" name="Shape 115"/>
          <p:cNvSpPr txBox="1"/>
          <p:nvPr/>
        </p:nvSpPr>
        <p:spPr>
          <a:xfrm>
            <a:off x="1168200" y="5051600"/>
            <a:ext cx="1680900" cy="722700"/>
          </a:xfrm>
          <a:prstGeom prst="rect">
            <a:avLst/>
          </a:prstGeom>
          <a:noFill/>
          <a:ln>
            <a:noFill/>
          </a:ln>
        </p:spPr>
        <p:txBody>
          <a:bodyPr wrap="square" lIns="91425" tIns="91425" rIns="91425" bIns="91425" anchor="t" anchorCtr="0">
            <a:noAutofit/>
          </a:bodyPr>
          <a:lstStyle/>
          <a:p>
            <a:pPr lvl="0" rtl="0">
              <a:spcBef>
                <a:spcPts val="0"/>
              </a:spcBef>
              <a:buNone/>
            </a:pPr>
            <a:r>
              <a:rPr lang="en" sz="3000"/>
              <a:t>Design</a:t>
            </a:r>
          </a:p>
        </p:txBody>
      </p:sp>
      <p:sp>
        <p:nvSpPr>
          <p:cNvPr id="116" name="Shape 116"/>
          <p:cNvSpPr txBox="1"/>
          <p:nvPr/>
        </p:nvSpPr>
        <p:spPr>
          <a:xfrm>
            <a:off x="2016525" y="2752150"/>
            <a:ext cx="1680900" cy="722700"/>
          </a:xfrm>
          <a:prstGeom prst="rect">
            <a:avLst/>
          </a:prstGeom>
          <a:noFill/>
          <a:ln>
            <a:noFill/>
          </a:ln>
        </p:spPr>
        <p:txBody>
          <a:bodyPr wrap="square" lIns="91425" tIns="91425" rIns="91425" bIns="91425" anchor="t" anchorCtr="0">
            <a:noAutofit/>
          </a:bodyPr>
          <a:lstStyle/>
          <a:p>
            <a:pPr lvl="0" rtl="0">
              <a:spcBef>
                <a:spcPts val="0"/>
              </a:spcBef>
              <a:buNone/>
            </a:pPr>
            <a:r>
              <a:rPr lang="en" sz="3000"/>
              <a:t>Media</a:t>
            </a:r>
          </a:p>
        </p:txBody>
      </p:sp>
      <p:sp>
        <p:nvSpPr>
          <p:cNvPr id="117" name="Shape 117"/>
          <p:cNvSpPr txBox="1"/>
          <p:nvPr/>
        </p:nvSpPr>
        <p:spPr>
          <a:xfrm>
            <a:off x="6619475" y="4388625"/>
            <a:ext cx="2448300" cy="722700"/>
          </a:xfrm>
          <a:prstGeom prst="rect">
            <a:avLst/>
          </a:prstGeom>
          <a:noFill/>
          <a:ln>
            <a:noFill/>
          </a:ln>
        </p:spPr>
        <p:txBody>
          <a:bodyPr wrap="square" lIns="91425" tIns="91425" rIns="91425" bIns="91425" anchor="t" anchorCtr="0">
            <a:noAutofit/>
          </a:bodyPr>
          <a:lstStyle/>
          <a:p>
            <a:pPr lvl="0" rtl="0">
              <a:spcBef>
                <a:spcPts val="0"/>
              </a:spcBef>
              <a:buNone/>
            </a:pPr>
            <a:r>
              <a:rPr lang="en" sz="3000"/>
              <a:t>Tech Support</a:t>
            </a:r>
          </a:p>
        </p:txBody>
      </p:sp>
      <p:sp>
        <p:nvSpPr>
          <p:cNvPr id="118" name="Shape 118"/>
          <p:cNvSpPr txBox="1"/>
          <p:nvPr/>
        </p:nvSpPr>
        <p:spPr>
          <a:xfrm>
            <a:off x="4700350" y="1953475"/>
            <a:ext cx="1680900" cy="722700"/>
          </a:xfrm>
          <a:prstGeom prst="rect">
            <a:avLst/>
          </a:prstGeom>
          <a:noFill/>
          <a:ln>
            <a:noFill/>
          </a:ln>
        </p:spPr>
        <p:txBody>
          <a:bodyPr wrap="square" lIns="91425" tIns="91425" rIns="91425" bIns="91425" anchor="t" anchorCtr="0">
            <a:noAutofit/>
          </a:bodyPr>
          <a:lstStyle/>
          <a:p>
            <a:pPr lvl="0" rtl="0">
              <a:spcBef>
                <a:spcPts val="0"/>
              </a:spcBef>
              <a:buNone/>
            </a:pPr>
            <a:r>
              <a:rPr lang="en" sz="3000"/>
              <a:t>Admin</a:t>
            </a:r>
          </a:p>
        </p:txBody>
      </p:sp>
      <p:sp>
        <p:nvSpPr>
          <p:cNvPr id="119" name="Shape 119"/>
          <p:cNvSpPr txBox="1"/>
          <p:nvPr/>
        </p:nvSpPr>
        <p:spPr>
          <a:xfrm>
            <a:off x="6314675" y="2752150"/>
            <a:ext cx="2232600" cy="722700"/>
          </a:xfrm>
          <a:prstGeom prst="rect">
            <a:avLst/>
          </a:prstGeom>
          <a:noFill/>
          <a:ln>
            <a:noFill/>
          </a:ln>
        </p:spPr>
        <p:txBody>
          <a:bodyPr wrap="square" lIns="91425" tIns="91425" rIns="91425" bIns="91425" anchor="t" anchorCtr="0">
            <a:noAutofit/>
          </a:bodyPr>
          <a:lstStyle/>
          <a:p>
            <a:pPr lvl="0" rtl="0">
              <a:spcBef>
                <a:spcPts val="0"/>
              </a:spcBef>
              <a:buNone/>
            </a:pPr>
            <a:r>
              <a:rPr lang="en" sz="3000"/>
              <a:t>Content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rtl="0">
              <a:spcBef>
                <a:spcPts val="0"/>
              </a:spcBef>
              <a:buNone/>
            </a:pPr>
            <a:r>
              <a:rPr lang="en"/>
              <a:t>Question</a:t>
            </a:r>
          </a:p>
        </p:txBody>
      </p:sp>
      <p:sp>
        <p:nvSpPr>
          <p:cNvPr id="125" name="Shape 125"/>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spcAft>
                <a:spcPts val="0"/>
              </a:spcAft>
              <a:buNone/>
            </a:pPr>
            <a:endParaRPr sz="2400" dirty="0"/>
          </a:p>
        </p:txBody>
      </p:sp>
      <p:sp>
        <p:nvSpPr>
          <p:cNvPr id="126" name="Shape 126"/>
          <p:cNvSpPr/>
          <p:nvPr/>
        </p:nvSpPr>
        <p:spPr>
          <a:xfrm>
            <a:off x="1428750" y="1536625"/>
            <a:ext cx="6286500" cy="3412200"/>
          </a:xfrm>
          <a:prstGeom prst="wedgeRoundRectCallout">
            <a:avLst>
              <a:gd name="adj1" fmla="val -20833"/>
              <a:gd name="adj2" fmla="val 62500"/>
              <a:gd name="adj3" fmla="val 0"/>
            </a:avLst>
          </a:prstGeom>
          <a:noFill/>
          <a:ln w="2857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7" name="Shape 127"/>
          <p:cNvSpPr txBox="1"/>
          <p:nvPr/>
        </p:nvSpPr>
        <p:spPr>
          <a:xfrm>
            <a:off x="1815350" y="1742725"/>
            <a:ext cx="5463000" cy="3030900"/>
          </a:xfrm>
          <a:prstGeom prst="rect">
            <a:avLst/>
          </a:prstGeom>
          <a:noFill/>
          <a:ln>
            <a:noFill/>
          </a:ln>
        </p:spPr>
        <p:txBody>
          <a:bodyPr wrap="square" lIns="91425" tIns="91425" rIns="91425" bIns="91425" anchor="ctr" anchorCtr="0">
            <a:noAutofit/>
          </a:bodyPr>
          <a:lstStyle/>
          <a:p>
            <a:pPr lvl="0" algn="ctr" rtl="0">
              <a:lnSpc>
                <a:spcPct val="115000"/>
              </a:lnSpc>
              <a:spcBef>
                <a:spcPts val="0"/>
              </a:spcBef>
              <a:buNone/>
            </a:pPr>
            <a:r>
              <a:rPr lang="en" sz="3600" dirty="0">
                <a:solidFill>
                  <a:schemeClr val="dk1"/>
                </a:solidFill>
                <a:latin typeface="Source Sans Pro"/>
                <a:ea typeface="Source Sans Pro"/>
                <a:cs typeface="Source Sans Pro"/>
                <a:sym typeface="Source Sans Pro"/>
              </a:rPr>
              <a:t>What sort of questions could faculty bring to IDs?</a:t>
            </a:r>
          </a:p>
          <a:p>
            <a:pPr lvl="0" algn="l" rtl="0">
              <a:lnSpc>
                <a:spcPct val="115000"/>
              </a:lnSpc>
              <a:spcBef>
                <a:spcPts val="0"/>
              </a:spcBef>
              <a:buNone/>
            </a:pPr>
            <a:endParaRPr sz="3600" dirty="0">
              <a:solidFill>
                <a:schemeClr val="dk1"/>
              </a:solidFill>
              <a:latin typeface="Source Sans Pro"/>
              <a:ea typeface="Source Sans Pro"/>
              <a:cs typeface="Source Sans Pro"/>
              <a:sym typeface="Source Sans Pro"/>
            </a:endParaRPr>
          </a:p>
          <a:p>
            <a:pPr lvl="0" algn="ctr" rtl="0">
              <a:lnSpc>
                <a:spcPct val="115000"/>
              </a:lnSpc>
              <a:spcBef>
                <a:spcPts val="0"/>
              </a:spcBef>
              <a:buNone/>
            </a:pPr>
            <a:r>
              <a:rPr lang="en" sz="3600" dirty="0">
                <a:solidFill>
                  <a:schemeClr val="dk1"/>
                </a:solidFill>
                <a:latin typeface="Source Sans Pro"/>
                <a:ea typeface="Source Sans Pro"/>
                <a:cs typeface="Source Sans Pro"/>
                <a:sym typeface="Source Sans Pro"/>
              </a:rPr>
              <a:t>https://goo.gl/GiCoq1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593366"/>
            <a:ext cx="8520600" cy="831300"/>
          </a:xfrm>
          <a:prstGeom prst="rect">
            <a:avLst/>
          </a:prstGeom>
        </p:spPr>
        <p:txBody>
          <a:bodyPr wrap="square" lIns="91425" tIns="91425" rIns="91425" bIns="91425" anchor="t" anchorCtr="0">
            <a:noAutofit/>
          </a:bodyPr>
          <a:lstStyle/>
          <a:p>
            <a:pPr lvl="0">
              <a:spcBef>
                <a:spcPts val="0"/>
              </a:spcBef>
              <a:buNone/>
            </a:pPr>
            <a:r>
              <a:rPr lang="en"/>
              <a:t>Sample Questions</a:t>
            </a:r>
          </a:p>
        </p:txBody>
      </p:sp>
      <p:sp>
        <p:nvSpPr>
          <p:cNvPr id="133" name="Shape 133"/>
          <p:cNvSpPr txBox="1">
            <a:spLocks noGrp="1"/>
          </p:cNvSpPr>
          <p:nvPr>
            <p:ph type="body" idx="1"/>
          </p:nvPr>
        </p:nvSpPr>
        <p:spPr>
          <a:xfrm>
            <a:off x="311700" y="1171508"/>
            <a:ext cx="8520600" cy="4555200"/>
          </a:xfrm>
          <a:prstGeom prst="rect">
            <a:avLst/>
          </a:prstGeom>
        </p:spPr>
        <p:txBody>
          <a:bodyPr wrap="square" lIns="91425" tIns="91425" rIns="91425" bIns="91425" anchor="t" anchorCtr="0">
            <a:noAutofit/>
          </a:bodyPr>
          <a:lstStyle/>
          <a:p>
            <a:pPr marL="457200" lvl="0" indent="-355600" rtl="0">
              <a:lnSpc>
                <a:spcPct val="100000"/>
              </a:lnSpc>
              <a:spcBef>
                <a:spcPts val="0"/>
              </a:spcBef>
              <a:buClr>
                <a:srgbClr val="000000"/>
              </a:buClr>
              <a:buSzPct val="100000"/>
            </a:pPr>
            <a:r>
              <a:rPr lang="en" sz="2000" dirty="0">
                <a:solidFill>
                  <a:srgbClr val="000000"/>
                </a:solidFill>
              </a:rPr>
              <a:t>What’s your story? How did you become a designer?</a:t>
            </a:r>
          </a:p>
          <a:p>
            <a:pPr marL="457200" lvl="0" indent="-355600" rtl="0">
              <a:lnSpc>
                <a:spcPct val="100000"/>
              </a:lnSpc>
              <a:spcBef>
                <a:spcPts val="0"/>
              </a:spcBef>
              <a:buClr>
                <a:srgbClr val="000000"/>
              </a:buClr>
              <a:buSzPct val="100000"/>
            </a:pPr>
            <a:r>
              <a:rPr lang="en" sz="2000" dirty="0">
                <a:solidFill>
                  <a:srgbClr val="000000"/>
                </a:solidFill>
              </a:rPr>
              <a:t>The activity works well in the face-to-face class.</a:t>
            </a:r>
            <a:br>
              <a:rPr lang="en" sz="2000" dirty="0">
                <a:solidFill>
                  <a:srgbClr val="000000"/>
                </a:solidFill>
              </a:rPr>
            </a:br>
            <a:r>
              <a:rPr lang="en" sz="2000" dirty="0">
                <a:solidFill>
                  <a:srgbClr val="000000"/>
                </a:solidFill>
              </a:rPr>
              <a:t>How can I translate it to online delivery without losing the effectiveness?</a:t>
            </a:r>
          </a:p>
          <a:p>
            <a:pPr marL="457200" lvl="0" indent="-355600" rtl="0">
              <a:lnSpc>
                <a:spcPct val="100000"/>
              </a:lnSpc>
              <a:spcBef>
                <a:spcPts val="0"/>
              </a:spcBef>
              <a:buClr>
                <a:srgbClr val="000000"/>
              </a:buClr>
              <a:buSzPct val="100000"/>
            </a:pPr>
            <a:r>
              <a:rPr lang="en" sz="2000" dirty="0">
                <a:solidFill>
                  <a:srgbClr val="000000"/>
                </a:solidFill>
              </a:rPr>
              <a:t>Students don’t seem to follow instructions on this activity. </a:t>
            </a:r>
            <a:br>
              <a:rPr lang="en" sz="2000" dirty="0">
                <a:solidFill>
                  <a:srgbClr val="000000"/>
                </a:solidFill>
              </a:rPr>
            </a:br>
            <a:r>
              <a:rPr lang="en" sz="2000" dirty="0">
                <a:solidFill>
                  <a:srgbClr val="000000"/>
                </a:solidFill>
              </a:rPr>
              <a:t>How can help them get started without sending me all those questions?</a:t>
            </a:r>
          </a:p>
          <a:p>
            <a:pPr marL="457200" lvl="0" indent="-355600" rtl="0">
              <a:lnSpc>
                <a:spcPct val="100000"/>
              </a:lnSpc>
              <a:spcBef>
                <a:spcPts val="0"/>
              </a:spcBef>
              <a:buClr>
                <a:srgbClr val="000000"/>
              </a:buClr>
              <a:buSzPct val="100000"/>
            </a:pPr>
            <a:r>
              <a:rPr lang="en" sz="2000" dirty="0">
                <a:solidFill>
                  <a:srgbClr val="000000"/>
                </a:solidFill>
              </a:rPr>
              <a:t>Students struggle with </a:t>
            </a:r>
            <a:r>
              <a:rPr lang="en-US" sz="2000" dirty="0" smtClean="0">
                <a:solidFill>
                  <a:srgbClr val="000000"/>
                </a:solidFill>
              </a:rPr>
              <a:t>...</a:t>
            </a:r>
            <a:r>
              <a:rPr lang="en" sz="2000" dirty="0" smtClean="0">
                <a:solidFill>
                  <a:srgbClr val="000000"/>
                </a:solidFill>
              </a:rPr>
              <a:t>. </a:t>
            </a:r>
            <a:r>
              <a:rPr lang="en" sz="2000" dirty="0">
                <a:solidFill>
                  <a:srgbClr val="000000"/>
                </a:solidFill>
              </a:rPr>
              <a:t>They always seem to miss… </a:t>
            </a:r>
            <a:br>
              <a:rPr lang="en" sz="2000" dirty="0">
                <a:solidFill>
                  <a:srgbClr val="000000"/>
                </a:solidFill>
              </a:rPr>
            </a:br>
            <a:r>
              <a:rPr lang="en" sz="2000" dirty="0">
                <a:solidFill>
                  <a:srgbClr val="000000"/>
                </a:solidFill>
              </a:rPr>
              <a:t>How can I help them get it?</a:t>
            </a:r>
          </a:p>
          <a:p>
            <a:pPr marL="457200" lvl="0" indent="-355600" rtl="0">
              <a:lnSpc>
                <a:spcPct val="100000"/>
              </a:lnSpc>
              <a:spcBef>
                <a:spcPts val="0"/>
              </a:spcBef>
              <a:buClr>
                <a:srgbClr val="000000"/>
              </a:buClr>
              <a:buSzPct val="100000"/>
            </a:pPr>
            <a:r>
              <a:rPr lang="en" sz="2000" dirty="0">
                <a:solidFill>
                  <a:srgbClr val="000000"/>
                </a:solidFill>
              </a:rPr>
              <a:t>This activity takes a long time to grade. </a:t>
            </a:r>
            <a:br>
              <a:rPr lang="en" sz="2000" dirty="0">
                <a:solidFill>
                  <a:srgbClr val="000000"/>
                </a:solidFill>
              </a:rPr>
            </a:br>
            <a:r>
              <a:rPr lang="en" sz="2000" dirty="0">
                <a:solidFill>
                  <a:srgbClr val="000000"/>
                </a:solidFill>
              </a:rPr>
              <a:t>How can I make the grading process more efficient?</a:t>
            </a:r>
          </a:p>
          <a:p>
            <a:pPr marL="457200" lvl="0" indent="-355600" rtl="0">
              <a:lnSpc>
                <a:spcPct val="100000"/>
              </a:lnSpc>
              <a:spcBef>
                <a:spcPts val="0"/>
              </a:spcBef>
              <a:buClr>
                <a:srgbClr val="000000"/>
              </a:buClr>
              <a:buSzPct val="100000"/>
            </a:pPr>
            <a:r>
              <a:rPr lang="en" sz="2000" dirty="0">
                <a:solidFill>
                  <a:srgbClr val="000000"/>
                </a:solidFill>
              </a:rPr>
              <a:t>I’m curious as to how my subject matter can be taught online. </a:t>
            </a:r>
            <a:br>
              <a:rPr lang="en" sz="2000" dirty="0">
                <a:solidFill>
                  <a:srgbClr val="000000"/>
                </a:solidFill>
              </a:rPr>
            </a:br>
            <a:r>
              <a:rPr lang="en" sz="2000" dirty="0">
                <a:solidFill>
                  <a:srgbClr val="000000"/>
                </a:solidFill>
              </a:rPr>
              <a:t>What are others doing to teach type of material?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311700" y="3797200"/>
            <a:ext cx="8697900" cy="2758200"/>
          </a:xfrm>
          <a:prstGeom prst="rect">
            <a:avLst/>
          </a:prstGeom>
        </p:spPr>
        <p:txBody>
          <a:bodyPr wrap="square" lIns="91425" tIns="91425" rIns="91425" bIns="91425" anchor="t" anchorCtr="0">
            <a:noAutofit/>
          </a:bodyPr>
          <a:lstStyle/>
          <a:p>
            <a:pPr marL="457200" marR="0" lvl="0" indent="-419100" algn="l" rtl="0">
              <a:lnSpc>
                <a:spcPct val="115000"/>
              </a:lnSpc>
              <a:spcBef>
                <a:spcPts val="0"/>
              </a:spcBef>
              <a:spcAft>
                <a:spcPts val="0"/>
              </a:spcAft>
              <a:buClr>
                <a:srgbClr val="000000"/>
              </a:buClr>
              <a:buSzPct val="100000"/>
              <a:buFont typeface="Arial"/>
              <a:buChar char="●"/>
            </a:pPr>
            <a:r>
              <a:rPr lang="en" sz="3000">
                <a:solidFill>
                  <a:srgbClr val="000000"/>
                </a:solidFill>
              </a:rPr>
              <a:t>Break into pairs</a:t>
            </a:r>
          </a:p>
          <a:p>
            <a:pPr marL="914400" lvl="1" indent="-419100" rtl="0">
              <a:spcBef>
                <a:spcPts val="0"/>
              </a:spcBef>
              <a:spcAft>
                <a:spcPts val="0"/>
              </a:spcAft>
              <a:buClr>
                <a:srgbClr val="000000"/>
              </a:buClr>
              <a:buSzPct val="100000"/>
              <a:buChar char="○"/>
            </a:pPr>
            <a:r>
              <a:rPr lang="en" sz="3000">
                <a:solidFill>
                  <a:srgbClr val="000000"/>
                </a:solidFill>
              </a:rPr>
              <a:t>What do I need? </a:t>
            </a:r>
          </a:p>
          <a:p>
            <a:pPr marL="914400" lvl="1" indent="-419100" rtl="0">
              <a:spcBef>
                <a:spcPts val="0"/>
              </a:spcBef>
              <a:spcAft>
                <a:spcPts val="0"/>
              </a:spcAft>
              <a:buClr>
                <a:srgbClr val="000000"/>
              </a:buClr>
              <a:buSzPct val="100000"/>
              <a:buChar char="○"/>
            </a:pPr>
            <a:r>
              <a:rPr lang="en" sz="3000">
                <a:solidFill>
                  <a:srgbClr val="000000"/>
                </a:solidFill>
              </a:rPr>
              <a:t>What can an ID provide?</a:t>
            </a:r>
          </a:p>
          <a:p>
            <a:pPr marL="914400" lvl="1" indent="-419100" rtl="0">
              <a:spcBef>
                <a:spcPts val="0"/>
              </a:spcBef>
              <a:spcAft>
                <a:spcPts val="0"/>
              </a:spcAft>
              <a:buClr>
                <a:srgbClr val="000000"/>
              </a:buClr>
              <a:buSzPct val="100000"/>
              <a:buChar char="○"/>
            </a:pPr>
            <a:r>
              <a:rPr lang="en" sz="3000">
                <a:solidFill>
                  <a:srgbClr val="000000"/>
                </a:solidFill>
              </a:rPr>
              <a:t>How could I benefit from consulting with an ID?</a:t>
            </a:r>
          </a:p>
        </p:txBody>
      </p:sp>
      <p:pic>
        <p:nvPicPr>
          <p:cNvPr id="139" name="Shape 139" descr="File:Talk1352.jpg - Wikipedia"/>
          <p:cNvPicPr preferRelativeResize="0"/>
          <p:nvPr/>
        </p:nvPicPr>
        <p:blipFill>
          <a:blip r:embed="rId3">
            <a:alphaModFix/>
          </a:blip>
          <a:stretch>
            <a:fillRect/>
          </a:stretch>
        </p:blipFill>
        <p:spPr>
          <a:xfrm>
            <a:off x="1407745" y="333220"/>
            <a:ext cx="5728149" cy="3463974"/>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590</Words>
  <Application>Microsoft Macintosh PowerPoint</Application>
  <PresentationFormat>On-screen Show (4:3)</PresentationFormat>
  <Paragraphs>118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Plum</vt:lpstr>
      <vt:lpstr>Getting the  Most from Your ID  What Can Designers Do for Me?</vt:lpstr>
      <vt:lpstr>Objectives</vt:lpstr>
      <vt:lpstr>Raise Your Hand If...</vt:lpstr>
      <vt:lpstr>Roles in Course Design Teams</vt:lpstr>
      <vt:lpstr>What roles do you fill?</vt:lpstr>
      <vt:lpstr>Unless you’re a team of one!</vt:lpstr>
      <vt:lpstr>Question</vt:lpstr>
      <vt:lpstr>Sample Questions</vt:lpstr>
      <vt:lpstr>PowerPoint Presentation</vt:lpstr>
      <vt:lpstr>PowerPoint Presentation</vt:lpstr>
      <vt:lpstr>Question for Faculty</vt:lpstr>
      <vt:lpstr>Question for All</vt:lpstr>
      <vt:lpstr>Question for All</vt:lpstr>
      <vt:lpstr>Next Steps - Keep Mingling!</vt:lpstr>
      <vt:lpstr>Slides from this presentation available 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the  Most from Your ID  What Can Designers Do for Me?</dc:title>
  <cp:lastModifiedBy>Guest User</cp:lastModifiedBy>
  <cp:revision>6</cp:revision>
  <dcterms:modified xsi:type="dcterms:W3CDTF">2017-09-26T04:14:12Z</dcterms:modified>
</cp:coreProperties>
</file>