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9"/>
  </p:notesMasterIdLst>
  <p:sldIdLst>
    <p:sldId id="256" r:id="rId2"/>
    <p:sldId id="257" r:id="rId3"/>
    <p:sldId id="258" r:id="rId4"/>
    <p:sldId id="262" r:id="rId5"/>
    <p:sldId id="259" r:id="rId6"/>
    <p:sldId id="260" r:id="rId7"/>
    <p:sldId id="263" r:id="rId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95" autoAdjust="0"/>
  </p:normalViewPr>
  <p:slideViewPr>
    <p:cSldViewPr snapToGrid="0" snapToObjects="1">
      <p:cViewPr varScale="1">
        <p:scale>
          <a:sx n="74" d="100"/>
          <a:sy n="74" d="100"/>
        </p:scale>
        <p:origin x="1266"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Albohn" userId="S::justin.albohn@esc.edu::c3c32a19-f12d-4793-a48f-6c27cd7457cc" providerId="AD" clId="Web-{8E854CB2-E663-4DDF-B11B-944276291755}"/>
    <pc:docChg chg="modSld">
      <pc:chgData name="Justin Albohn" userId="S::justin.albohn@esc.edu::c3c32a19-f12d-4793-a48f-6c27cd7457cc" providerId="AD" clId="Web-{8E854CB2-E663-4DDF-B11B-944276291755}" dt="2019-04-17T13:43:54.185" v="288"/>
      <pc:docMkLst>
        <pc:docMk/>
      </pc:docMkLst>
      <pc:sldChg chg="modNotes">
        <pc:chgData name="Justin Albohn" userId="S::justin.albohn@esc.edu::c3c32a19-f12d-4793-a48f-6c27cd7457cc" providerId="AD" clId="Web-{8E854CB2-E663-4DDF-B11B-944276291755}" dt="2019-04-17T13:43:54.185" v="288"/>
        <pc:sldMkLst>
          <pc:docMk/>
          <pc:sldMk cId="3243472702"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1A75216-8C67-4418-B38B-BF19A1473BC1}" type="datetimeFigureOut">
              <a:rPr lang="en-US" smtClean="0"/>
              <a:t>4/18/2019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EB1431A-1CC4-432E-B383-02FAC2FB771B}" type="slidenum">
              <a:rPr lang="en-US" smtClean="0"/>
              <a:t>‹#›</a:t>
            </a:fld>
            <a:endParaRPr lang="en-US"/>
          </a:p>
        </p:txBody>
      </p:sp>
    </p:spTree>
    <p:extLst>
      <p:ext uri="{BB962C8B-B14F-4D97-AF65-F5344CB8AC3E}">
        <p14:creationId xmlns:p14="http://schemas.microsoft.com/office/powerpoint/2010/main" val="128616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Empire State college has over 30 locations across NYS.  We offer innovative, flexible and individualized face to face and online learning to mostly adult learners, though the age of our students is getting younger.  </a:t>
            </a:r>
          </a:p>
          <a:p>
            <a:endParaRPr lang="en-US" dirty="0">
              <a:cs typeface="Calibri"/>
            </a:endParaRPr>
          </a:p>
          <a:p>
            <a:r>
              <a:rPr lang="en-US" dirty="0">
                <a:cs typeface="Calibri"/>
              </a:rPr>
              <a:t>For our online courses we use a master course model.  This is a model where the same content is replicated into multiple, relatively consistent, sections term after term.  We use this on both Undergrad and Graduate level and have around 600 online "master courses" and over 2000 sections a term.  </a:t>
            </a:r>
          </a:p>
        </p:txBody>
      </p:sp>
      <p:sp>
        <p:nvSpPr>
          <p:cNvPr id="4" name="Slide Number Placeholder 3"/>
          <p:cNvSpPr>
            <a:spLocks noGrp="1"/>
          </p:cNvSpPr>
          <p:nvPr>
            <p:ph type="sldNum" sz="quarter" idx="10"/>
          </p:nvPr>
        </p:nvSpPr>
        <p:spPr/>
        <p:txBody>
          <a:bodyPr/>
          <a:lstStyle/>
          <a:p>
            <a:fld id="{AEB1431A-1CC4-432E-B383-02FAC2FB771B}" type="slidenum">
              <a:rPr lang="en-US" smtClean="0"/>
              <a:t>2</a:t>
            </a:fld>
            <a:endParaRPr lang="en-US"/>
          </a:p>
        </p:txBody>
      </p:sp>
    </p:spTree>
    <p:extLst>
      <p:ext uri="{BB962C8B-B14F-4D97-AF65-F5344CB8AC3E}">
        <p14:creationId xmlns:p14="http://schemas.microsoft.com/office/powerpoint/2010/main" val="201103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Aligned loosely</a:t>
            </a:r>
            <a:r>
              <a:rPr lang="en-US" baseline="0" dirty="0"/>
              <a:t> with Standard 8. </a:t>
            </a:r>
          </a:p>
          <a:p>
            <a:pPr marL="171450" indent="-171450">
              <a:buFont typeface="Arial" panose="020B0604020202020204" pitchFamily="34" charset="0"/>
              <a:buChar char="•"/>
            </a:pPr>
            <a:r>
              <a:rPr lang="en-US" baseline="0" dirty="0"/>
              <a:t>8.1 – Course Navigation ease of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8.2 – Course Design Readability - </a:t>
            </a:r>
            <a:r>
              <a:rPr lang="en-US" dirty="0"/>
              <a:t>Page design</a:t>
            </a:r>
            <a:r>
              <a:rPr lang="en-US" baseline="0" dirty="0"/>
              <a:t> includes: color contrast, formatting, look and feel </a:t>
            </a:r>
          </a:p>
          <a:p>
            <a:pPr marL="171450" indent="-171450">
              <a:buFont typeface="Arial" panose="020B0604020202020204" pitchFamily="34" charset="0"/>
              <a:buChar char="•"/>
            </a:pPr>
            <a:r>
              <a:rPr lang="en-US" baseline="0" dirty="0"/>
              <a:t>8.3 – Text images web pages accessible</a:t>
            </a:r>
          </a:p>
          <a:p>
            <a:pPr marL="171450" indent="-171450">
              <a:buFont typeface="Arial" panose="020B0604020202020204" pitchFamily="34" charset="0"/>
              <a:buChar char="•"/>
            </a:pPr>
            <a:r>
              <a:rPr lang="en-US" baseline="0" dirty="0"/>
              <a:t>8.4 – Alternative means multimedia </a:t>
            </a:r>
          </a:p>
          <a:p>
            <a:pPr marL="171450" indent="-171450">
              <a:buFont typeface="Arial" panose="020B0604020202020204" pitchFamily="34" charset="0"/>
              <a:buChar char="•"/>
            </a:pPr>
            <a:r>
              <a:rPr lang="en-US" baseline="0" dirty="0"/>
              <a:t>8.5 – Ease of use Technical Portion – Split between SME finding quality resources (sound, smooth playback, chunked content), and ID making sure resources can be accessed by all learning (tab through content, video window resized, images without scrolling) </a:t>
            </a:r>
          </a:p>
          <a:p>
            <a:pPr marL="171450" indent="-171450">
              <a:buFont typeface="Arial" panose="020B0604020202020204" pitchFamily="34" charset="0"/>
              <a:buChar char="•"/>
            </a:pPr>
            <a:r>
              <a:rPr lang="en-US" baseline="0" dirty="0"/>
              <a:t>8.6 – Vendor Accessibility Statements: VPAT for LMS and all additional required technology tools. </a:t>
            </a:r>
            <a:endParaRPr lang="en-US" dirty="0"/>
          </a:p>
        </p:txBody>
      </p:sp>
      <p:sp>
        <p:nvSpPr>
          <p:cNvPr id="4" name="Slide Number Placeholder 3"/>
          <p:cNvSpPr>
            <a:spLocks noGrp="1"/>
          </p:cNvSpPr>
          <p:nvPr>
            <p:ph type="sldNum" sz="quarter" idx="10"/>
          </p:nvPr>
        </p:nvSpPr>
        <p:spPr/>
        <p:txBody>
          <a:bodyPr/>
          <a:lstStyle/>
          <a:p>
            <a:fld id="{AEB1431A-1CC4-432E-B383-02FAC2FB771B}" type="slidenum">
              <a:rPr lang="en-US" smtClean="0"/>
              <a:t>3</a:t>
            </a:fld>
            <a:endParaRPr lang="en-US"/>
          </a:p>
        </p:txBody>
      </p:sp>
    </p:spTree>
    <p:extLst>
      <p:ext uri="{BB962C8B-B14F-4D97-AF65-F5344CB8AC3E}">
        <p14:creationId xmlns:p14="http://schemas.microsoft.com/office/powerpoint/2010/main" val="58522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needed </a:t>
            </a:r>
            <a:r>
              <a:rPr lang="en-US" baseline="0" dirty="0"/>
              <a:t>a reporting tool that aligned with accessibility standards and we analyzed the WCAG 2.0 (now 2.1) and choose the specific standards that aligned with our master model undergraduate course design.  </a:t>
            </a:r>
          </a:p>
          <a:p>
            <a:endParaRPr lang="en-US" baseline="0" dirty="0"/>
          </a:p>
          <a:p>
            <a:r>
              <a:rPr lang="en-US" baseline="0" dirty="0"/>
              <a:t>We compiled a checklist with not only the WCAG standards but practical examples and industry standard tools. This checklist was deployed and is now completed for every revision and is centrally stored.  These reports, when available (not all courses have gone through a revision since implementation) are used to start the content evaluation each time </a:t>
            </a:r>
            <a:r>
              <a:rPr lang="en-US" dirty="0"/>
              <a:t>a student with a disability enrolls</a:t>
            </a:r>
            <a:r>
              <a:rPr lang="en-US" baseline="0" dirty="0"/>
              <a:t> in a course. </a:t>
            </a:r>
            <a:endParaRPr lang="en-US" dirty="0"/>
          </a:p>
        </p:txBody>
      </p:sp>
      <p:sp>
        <p:nvSpPr>
          <p:cNvPr id="4" name="Slide Number Placeholder 3"/>
          <p:cNvSpPr>
            <a:spLocks noGrp="1"/>
          </p:cNvSpPr>
          <p:nvPr>
            <p:ph type="sldNum" sz="quarter" idx="10"/>
          </p:nvPr>
        </p:nvSpPr>
        <p:spPr/>
        <p:txBody>
          <a:bodyPr/>
          <a:lstStyle/>
          <a:p>
            <a:fld id="{AEB1431A-1CC4-432E-B383-02FAC2FB771B}" type="slidenum">
              <a:rPr lang="en-US" smtClean="0"/>
              <a:t>4</a:t>
            </a:fld>
            <a:endParaRPr lang="en-US"/>
          </a:p>
        </p:txBody>
      </p:sp>
    </p:spTree>
    <p:extLst>
      <p:ext uri="{BB962C8B-B14F-4D97-AF65-F5344CB8AC3E}">
        <p14:creationId xmlns:p14="http://schemas.microsoft.com/office/powerpoint/2010/main" val="89466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brief map of some of the relationships between WCAG guidelines and QM</a:t>
            </a:r>
            <a:r>
              <a:rPr lang="en-US" baseline="0" dirty="0"/>
              <a:t> standard 8. </a:t>
            </a:r>
          </a:p>
          <a:p>
            <a:endParaRPr lang="en-US" baseline="0" dirty="0"/>
          </a:p>
          <a:p>
            <a:r>
              <a:rPr lang="en-US" baseline="0" dirty="0"/>
              <a:t>For a complete map, please explore the Accessibility Checklist. </a:t>
            </a:r>
            <a:endParaRPr lang="en-US" dirty="0"/>
          </a:p>
        </p:txBody>
      </p:sp>
      <p:sp>
        <p:nvSpPr>
          <p:cNvPr id="4" name="Slide Number Placeholder 3"/>
          <p:cNvSpPr>
            <a:spLocks noGrp="1"/>
          </p:cNvSpPr>
          <p:nvPr>
            <p:ph type="sldNum" sz="quarter" idx="10"/>
          </p:nvPr>
        </p:nvSpPr>
        <p:spPr/>
        <p:txBody>
          <a:bodyPr/>
          <a:lstStyle/>
          <a:p>
            <a:fld id="{AEB1431A-1CC4-432E-B383-02FAC2FB771B}" type="slidenum">
              <a:rPr lang="en-US" smtClean="0"/>
              <a:t>5</a:t>
            </a:fld>
            <a:endParaRPr lang="en-US"/>
          </a:p>
        </p:txBody>
      </p:sp>
    </p:spTree>
    <p:extLst>
      <p:ext uri="{BB962C8B-B14F-4D97-AF65-F5344CB8AC3E}">
        <p14:creationId xmlns:p14="http://schemas.microsoft.com/office/powerpoint/2010/main" val="2458593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0700" y="1295401"/>
            <a:ext cx="7543800" cy="1945481"/>
          </a:xfrm>
        </p:spPr>
        <p:txBody>
          <a:bodyPr anchor="b"/>
          <a:lstStyle>
            <a:lvl1pPr>
              <a:defRPr sz="4800">
                <a:ln>
                  <a:noFill/>
                </a:ln>
                <a:solidFill>
                  <a:schemeClr val="accent3"/>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520700" y="3238500"/>
            <a:ext cx="6550660" cy="80010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1899"/>
            <a:ext cx="7620000" cy="857250"/>
          </a:xfrm>
        </p:spPr>
        <p:txBody>
          <a:bodyPr/>
          <a:lstStyle/>
          <a:p>
            <a:r>
              <a:rPr lang="en-US"/>
              <a:t>Click to edit Master title style</a:t>
            </a:r>
          </a:p>
        </p:txBody>
      </p:sp>
      <p:sp>
        <p:nvSpPr>
          <p:cNvPr id="3" name="Content Placeholder 2"/>
          <p:cNvSpPr>
            <a:spLocks noGrp="1"/>
          </p:cNvSpPr>
          <p:nvPr>
            <p:ph idx="1"/>
          </p:nvPr>
        </p:nvSpPr>
        <p:spPr>
          <a:xfrm>
            <a:off x="457200" y="1346070"/>
            <a:ext cx="76200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51899"/>
            <a:ext cx="7620000" cy="8572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355798"/>
            <a:ext cx="7620000" cy="36004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Lst>
  <p:hf sldNum="0" hdr="0" ftr="0" dt="0"/>
  <p:txStyles>
    <p:titleStyle>
      <a:lvl1pPr algn="l" defTabSz="914400" rtl="0" eaLnBrk="1" latinLnBrk="0" hangingPunct="1">
        <a:spcBef>
          <a:spcPct val="0"/>
        </a:spcBef>
        <a:buNone/>
        <a:defRPr sz="4600" kern="1200" cap="none" spc="-100" baseline="0">
          <a:ln>
            <a:noFill/>
          </a:ln>
          <a:solidFill>
            <a:schemeClr val="accent3"/>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700" dirty="0"/>
              <a:t>Going Beyond Standard 8: Linking WCAG 2.1 with Accessibility and Usability Standard of the QM Rubric</a:t>
            </a:r>
          </a:p>
        </p:txBody>
      </p:sp>
      <p:sp>
        <p:nvSpPr>
          <p:cNvPr id="3" name="Subtitle 2"/>
          <p:cNvSpPr>
            <a:spLocks noGrp="1"/>
          </p:cNvSpPr>
          <p:nvPr>
            <p:ph type="subTitle" idx="1"/>
          </p:nvPr>
        </p:nvSpPr>
        <p:spPr/>
        <p:txBody>
          <a:bodyPr/>
          <a:lstStyle/>
          <a:p>
            <a:r>
              <a:rPr lang="en-US" dirty="0"/>
              <a:t>Antonia Jokelova, Ph. D.</a:t>
            </a:r>
            <a:br>
              <a:rPr lang="en-US" dirty="0"/>
            </a:br>
            <a:r>
              <a:rPr lang="en-US" dirty="0"/>
              <a:t>Justin Albohn, </a:t>
            </a:r>
            <a:r>
              <a:rPr lang="en-US" dirty="0" err="1"/>
              <a:t>MSEd</a:t>
            </a:r>
            <a:endParaRPr lang="en-US" dirty="0"/>
          </a:p>
        </p:txBody>
      </p:sp>
    </p:spTree>
    <p:extLst>
      <p:ext uri="{BB962C8B-B14F-4D97-AF65-F5344CB8AC3E}">
        <p14:creationId xmlns:p14="http://schemas.microsoft.com/office/powerpoint/2010/main" val="2552187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Empire State College</a:t>
            </a:r>
          </a:p>
        </p:txBody>
      </p:sp>
      <p:sp>
        <p:nvSpPr>
          <p:cNvPr id="3" name="Content Placeholder 2"/>
          <p:cNvSpPr>
            <a:spLocks noGrp="1"/>
          </p:cNvSpPr>
          <p:nvPr>
            <p:ph idx="1"/>
          </p:nvPr>
        </p:nvSpPr>
        <p:spPr/>
        <p:txBody>
          <a:bodyPr/>
          <a:lstStyle/>
          <a:p>
            <a:r>
              <a:rPr lang="en-US" dirty="0"/>
              <a:t>Over 30 locations throughout New York State</a:t>
            </a:r>
          </a:p>
          <a:p>
            <a:r>
              <a:rPr lang="en-US" dirty="0"/>
              <a:t>Individualized learning</a:t>
            </a:r>
          </a:p>
          <a:p>
            <a:r>
              <a:rPr lang="en-US" dirty="0"/>
              <a:t>Mostly adult learners</a:t>
            </a:r>
          </a:p>
          <a:p>
            <a:r>
              <a:rPr lang="en-US" dirty="0"/>
              <a:t>Master model </a:t>
            </a:r>
          </a:p>
          <a:p>
            <a:r>
              <a:rPr lang="en-US" dirty="0"/>
              <a:t>Undergraduate / Graduate</a:t>
            </a:r>
          </a:p>
          <a:p>
            <a:r>
              <a:rPr lang="en-US" dirty="0"/>
              <a:t>Around 600 online courses multiple sections a </a:t>
            </a:r>
            <a:r>
              <a:rPr lang="en-US" dirty="0" smtClean="0"/>
              <a:t>term </a:t>
            </a:r>
            <a:endParaRPr lang="en-US" dirty="0"/>
          </a:p>
        </p:txBody>
      </p:sp>
    </p:spTree>
    <p:extLst>
      <p:ext uri="{BB962C8B-B14F-4D97-AF65-F5344CB8AC3E}">
        <p14:creationId xmlns:p14="http://schemas.microsoft.com/office/powerpoint/2010/main" val="3243472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 Accessibility Practices</a:t>
            </a:r>
          </a:p>
        </p:txBody>
      </p:sp>
      <p:sp>
        <p:nvSpPr>
          <p:cNvPr id="3" name="Content Placeholder 2"/>
          <p:cNvSpPr>
            <a:spLocks noGrp="1"/>
          </p:cNvSpPr>
          <p:nvPr>
            <p:ph idx="1"/>
          </p:nvPr>
        </p:nvSpPr>
        <p:spPr/>
        <p:txBody>
          <a:bodyPr/>
          <a:lstStyle/>
          <a:p>
            <a:pPr marL="114300" indent="0">
              <a:buNone/>
            </a:pPr>
            <a:r>
              <a:rPr lang="en-US" dirty="0"/>
              <a:t>WCAG 2.1 Level AA</a:t>
            </a:r>
          </a:p>
          <a:p>
            <a:pPr lvl="1"/>
            <a:r>
              <a:rPr lang="en-US" dirty="0"/>
              <a:t>Course Navigation</a:t>
            </a:r>
          </a:p>
          <a:p>
            <a:pPr lvl="1"/>
            <a:r>
              <a:rPr lang="en-US" dirty="0"/>
              <a:t>Page Design and Layout</a:t>
            </a:r>
          </a:p>
          <a:p>
            <a:pPr lvl="1"/>
            <a:r>
              <a:rPr lang="en-US" dirty="0"/>
              <a:t>Images, Documents and Webpages</a:t>
            </a:r>
          </a:p>
          <a:p>
            <a:pPr lvl="1"/>
            <a:r>
              <a:rPr lang="en-US" dirty="0"/>
              <a:t>Captions and Transcripts</a:t>
            </a:r>
          </a:p>
          <a:p>
            <a:pPr lvl="1"/>
            <a:r>
              <a:rPr lang="en-US" dirty="0"/>
              <a:t>Quality of Resources and Design</a:t>
            </a:r>
          </a:p>
          <a:p>
            <a:pPr lvl="1"/>
            <a:r>
              <a:rPr lang="en-US" dirty="0"/>
              <a:t>VPAT for Course Technologies</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506390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Checklist</a:t>
            </a:r>
          </a:p>
        </p:txBody>
      </p:sp>
      <p:sp>
        <p:nvSpPr>
          <p:cNvPr id="3" name="Content Placeholder 2"/>
          <p:cNvSpPr>
            <a:spLocks noGrp="1"/>
          </p:cNvSpPr>
          <p:nvPr>
            <p:ph idx="1"/>
          </p:nvPr>
        </p:nvSpPr>
        <p:spPr/>
        <p:txBody>
          <a:bodyPr/>
          <a:lstStyle/>
          <a:p>
            <a:r>
              <a:rPr lang="en-US" dirty="0"/>
              <a:t>Needed a reporting tool</a:t>
            </a:r>
          </a:p>
          <a:p>
            <a:r>
              <a:rPr lang="en-US" dirty="0"/>
              <a:t>Analyzed WCAG guidelines as they relate to ESC’s undergraduate course design model </a:t>
            </a:r>
          </a:p>
          <a:p>
            <a:r>
              <a:rPr lang="en-US" dirty="0"/>
              <a:t>Complied checklist with practical examples and tools</a:t>
            </a:r>
          </a:p>
          <a:p>
            <a:r>
              <a:rPr lang="en-US" dirty="0"/>
              <a:t>After each revision report completed and centrally stored</a:t>
            </a:r>
          </a:p>
          <a:p>
            <a:endParaRPr lang="en-US" dirty="0"/>
          </a:p>
          <a:p>
            <a:endParaRPr lang="en-US" dirty="0"/>
          </a:p>
        </p:txBody>
      </p:sp>
    </p:spTree>
    <p:extLst>
      <p:ext uri="{BB962C8B-B14F-4D97-AF65-F5344CB8AC3E}">
        <p14:creationId xmlns:p14="http://schemas.microsoft.com/office/powerpoint/2010/main" val="3199651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8 Alignment</a:t>
            </a:r>
          </a:p>
        </p:txBody>
      </p:sp>
      <p:sp>
        <p:nvSpPr>
          <p:cNvPr id="3" name="Content Placeholder 2"/>
          <p:cNvSpPr>
            <a:spLocks noGrp="1"/>
          </p:cNvSpPr>
          <p:nvPr>
            <p:ph idx="1"/>
          </p:nvPr>
        </p:nvSpPr>
        <p:spPr/>
        <p:txBody>
          <a:bodyPr/>
          <a:lstStyle/>
          <a:p>
            <a:r>
              <a:rPr lang="en-US" dirty="0"/>
              <a:t>8.1 Course Navigation Facilitates Ease of Use</a:t>
            </a:r>
          </a:p>
          <a:p>
            <a:pPr lvl="1"/>
            <a:r>
              <a:rPr lang="en-US" dirty="0"/>
              <a:t>WCAG 1.3.1, 1.3.2, 1.3.3</a:t>
            </a:r>
          </a:p>
          <a:p>
            <a:pPr lvl="1"/>
            <a:r>
              <a:rPr lang="en-US" dirty="0"/>
              <a:t>WCAG 1.4.1, 1.4.5, 1.4.11</a:t>
            </a:r>
          </a:p>
          <a:p>
            <a:r>
              <a:rPr lang="en-US" dirty="0"/>
              <a:t>8.2 Course Design Facilitates Readability</a:t>
            </a:r>
          </a:p>
          <a:p>
            <a:pPr lvl="1"/>
            <a:r>
              <a:rPr lang="en-US" dirty="0"/>
              <a:t>WCAG 1.3.1, 1.3.2, 1.3.3</a:t>
            </a:r>
          </a:p>
          <a:p>
            <a:pPr lvl="1"/>
            <a:r>
              <a:rPr lang="en-US" dirty="0"/>
              <a:t>WCAG 1.4.3, 1.4.4, 1.4.13</a:t>
            </a:r>
          </a:p>
          <a:p>
            <a:pPr lvl="1"/>
            <a:endParaRPr lang="en-US" dirty="0"/>
          </a:p>
          <a:p>
            <a:pPr lvl="1"/>
            <a:endParaRPr lang="en-US" dirty="0"/>
          </a:p>
        </p:txBody>
      </p:sp>
    </p:spTree>
    <p:extLst>
      <p:ext uri="{BB962C8B-B14F-4D97-AF65-F5344CB8AC3E}">
        <p14:creationId xmlns:p14="http://schemas.microsoft.com/office/powerpoint/2010/main" val="936256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114300" indent="0">
              <a:buNone/>
            </a:pPr>
            <a:endParaRPr lang="en-US" dirty="0"/>
          </a:p>
        </p:txBody>
      </p:sp>
    </p:spTree>
    <p:extLst>
      <p:ext uri="{BB962C8B-B14F-4D97-AF65-F5344CB8AC3E}">
        <p14:creationId xmlns:p14="http://schemas.microsoft.com/office/powerpoint/2010/main" val="1402459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1338469"/>
            <a:ext cx="7620000" cy="3028950"/>
          </a:xfrm>
        </p:spPr>
        <p:txBody>
          <a:bodyPr/>
          <a:lstStyle/>
          <a:p>
            <a:pPr marL="114300" indent="0">
              <a:buNone/>
            </a:pPr>
            <a:r>
              <a:rPr lang="en-US" dirty="0"/>
              <a:t>Antonia.Jokelova@esc.edu</a:t>
            </a:r>
          </a:p>
          <a:p>
            <a:pPr marL="114300" indent="0">
              <a:buNone/>
            </a:pPr>
            <a:endParaRPr lang="en-US" dirty="0"/>
          </a:p>
          <a:p>
            <a:pPr marL="114300" indent="0">
              <a:buNone/>
            </a:pPr>
            <a:r>
              <a:rPr lang="en-US" dirty="0"/>
              <a:t>Justin.Albohn@esc.edu</a:t>
            </a:r>
          </a:p>
          <a:p>
            <a:endParaRPr lang="en-US" dirty="0"/>
          </a:p>
        </p:txBody>
      </p:sp>
    </p:spTree>
    <p:extLst>
      <p:ext uri="{BB962C8B-B14F-4D97-AF65-F5344CB8AC3E}">
        <p14:creationId xmlns:p14="http://schemas.microsoft.com/office/powerpoint/2010/main" val="8823500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SUNY Empire">
      <a:dk1>
        <a:sysClr val="windowText" lastClr="000000"/>
      </a:dk1>
      <a:lt1>
        <a:sysClr val="window" lastClr="FFFFFF"/>
      </a:lt1>
      <a:dk2>
        <a:srgbClr val="414141"/>
      </a:dk2>
      <a:lt2>
        <a:srgbClr val="FFFFFF"/>
      </a:lt2>
      <a:accent1>
        <a:srgbClr val="8C7287"/>
      </a:accent1>
      <a:accent2>
        <a:srgbClr val="414141"/>
      </a:accent2>
      <a:accent3>
        <a:srgbClr val="E68422"/>
      </a:accent3>
      <a:accent4>
        <a:srgbClr val="6A7970"/>
      </a:accent4>
      <a:accent5>
        <a:srgbClr val="63891F"/>
      </a:accent5>
      <a:accent6>
        <a:srgbClr val="758085"/>
      </a:accent6>
      <a:hlink>
        <a:srgbClr val="F6EBDA"/>
      </a:hlink>
      <a:folHlink>
        <a:srgbClr val="B2B2B2"/>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Adjacency.thmx</Template>
  <TotalTime>226</TotalTime>
  <Words>413</Words>
  <Application>Microsoft Office PowerPoint</Application>
  <PresentationFormat>On-screen Show (16:9)</PresentationFormat>
  <Paragraphs>56</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Cambria</vt:lpstr>
      <vt:lpstr>Adjacency</vt:lpstr>
      <vt:lpstr>Going Beyond Standard 8: Linking WCAG 2.1 with Accessibility and Usability Standard of the QM Rubric</vt:lpstr>
      <vt:lpstr>Empire State College</vt:lpstr>
      <vt:lpstr>ESC Accessibility Practices</vt:lpstr>
      <vt:lpstr>Accessibility Checklist</vt:lpstr>
      <vt:lpstr>Standard 8 Alignment</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is my title</dc:title>
  <dc:creator>G Fischer</dc:creator>
  <cp:lastModifiedBy>Beth</cp:lastModifiedBy>
  <cp:revision>112</cp:revision>
  <dcterms:created xsi:type="dcterms:W3CDTF">2014-12-10T16:47:31Z</dcterms:created>
  <dcterms:modified xsi:type="dcterms:W3CDTF">2019-04-18T18:45:42Z</dcterms:modified>
</cp:coreProperties>
</file>