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71" r:id="rId4"/>
    <p:sldId id="259" r:id="rId5"/>
    <p:sldId id="270" r:id="rId6"/>
    <p:sldId id="266" r:id="rId7"/>
    <p:sldId id="267" r:id="rId8"/>
    <p:sldId id="268" r:id="rId9"/>
    <p:sldId id="269" r:id="rId10"/>
    <p:sldId id="260" r:id="rId11"/>
    <p:sldId id="261" r:id="rId12"/>
    <p:sldId id="265" r:id="rId13"/>
    <p:sldId id="262" r:id="rId14"/>
    <p:sldId id="263" r:id="rId15"/>
    <p:sldId id="264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3" autoAdjust="0"/>
    <p:restoredTop sz="52897" autoAdjust="0"/>
  </p:normalViewPr>
  <p:slideViewPr>
    <p:cSldViewPr snapToGrid="0">
      <p:cViewPr varScale="1">
        <p:scale>
          <a:sx n="47" d="100"/>
          <a:sy n="47" d="100"/>
        </p:scale>
        <p:origin x="19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ADB76C-3857-4D35-A128-310EE170F6AE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150401-5329-40FA-A8C7-EFE3D4F8E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47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2178FC-70EF-4859-AC0C-17226C4C1509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F64E389-1D3D-45FB-8930-AAB2D3827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59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MSHS Courses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3DEA-491E-41B5-BAC6-D7B50000D6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49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3DEA-491E-41B5-BAC6-D7B50000D6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0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Define “stagger” or “interrupted”: working through part of the case before</a:t>
            </a:r>
            <a:r>
              <a:rPr lang="en-US" baseline="0" dirty="0" smtClean="0"/>
              <a:t> being asked to make a decision or do an instructional task (quiz, discussion, etc.) before receiving the next section of the case. Also </a:t>
            </a:r>
            <a:r>
              <a:rPr lang="en-US" baseline="0" smtClean="0"/>
              <a:t>“Branching”</a:t>
            </a:r>
            <a:endParaRPr lang="en-US" dirty="0" smtClean="0"/>
          </a:p>
          <a:p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Mirrors the real-world nature of incomplete information and testing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a chance to remediate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Ensures individual mastery before asking students to work together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Helps meet QM standards 3.4 (“The Assessment instruments selected are sequenced, varied, and</a:t>
            </a:r>
            <a:r>
              <a:rPr lang="en-US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suited to the learner work being assessed.”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4.1 (“The instructional materials contribute to the achievement of the stated course/module/unit learning objectives or competencies.” and 5.2 (“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58565-CEC0-418A-B9D5-7D9304A2C7D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375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4E389-1D3D-45FB-8930-AAB2D38270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81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that you could use software like Branch</a:t>
            </a:r>
            <a:r>
              <a:rPr lang="en-US" baseline="0" dirty="0" smtClean="0"/>
              <a:t> Track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, but might not be scalable.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3DEA-491E-41B5-BAC6-D7B50000D6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27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4E389-1D3D-45FB-8930-AAB2D38270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53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4E389-1D3D-45FB-8930-AAB2D38270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78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4E389-1D3D-45FB-8930-AAB2D38270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95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</a:t>
            </a:r>
            <a:r>
              <a:rPr lang="en-US" smtClean="0"/>
              <a:t>Kevin’s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4E389-1D3D-45FB-8930-AAB2D38270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57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“Case studies often use narrative to provide intriguing background and generate open-ended questions in an attempt to arouse curiosity and motivate students to critically apply disciplinary concepts in an authentic context.” (White, et al., 2009)</a:t>
            </a:r>
          </a:p>
          <a:p>
            <a:endParaRPr lang="en-US" dirty="0" smtClean="0"/>
          </a:p>
          <a:p>
            <a:r>
              <a:rPr lang="en-US" dirty="0" smtClean="0"/>
              <a:t>At UMB, our MSHS courses are grounded in the health sciences but </a:t>
            </a:r>
            <a:r>
              <a:rPr lang="en-US" baseline="0" dirty="0" smtClean="0"/>
              <a:t>often use an interdisciplinary perspective. Example: MJ’s epi course with a case study of a outbreak on a college campus; Lynn’s 11 step case on pain assessment.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58565-CEC0-418A-B9D5-7D9304A2C7D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921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ARCS</a:t>
            </a:r>
            <a:r>
              <a:rPr lang="en-US" baseline="0" dirty="0" smtClean="0"/>
              <a:t> model was developed to think systematically about motivation to learn, synthesizing research on human motivation into a practical for making instructional materials and methods more appealing. I think it’s a useful framework to explore case studies/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4E389-1D3D-45FB-8930-AAB2D38270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13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4E389-1D3D-45FB-8930-AAB2D38270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17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4E389-1D3D-45FB-8930-AAB2D38270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33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4E389-1D3D-45FB-8930-AAB2D38270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04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4E389-1D3D-45FB-8930-AAB2D38270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80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DC4B-A99B-46C1-BA05-F4E53F2B6A5B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D303-90D6-466C-8B65-0C6E36C3E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7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DC4B-A99B-46C1-BA05-F4E53F2B6A5B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D303-90D6-466C-8B65-0C6E36C3E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7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DC4B-A99B-46C1-BA05-F4E53F2B6A5B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D303-90D6-466C-8B65-0C6E36C3E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16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22" y="5812538"/>
            <a:ext cx="2374900" cy="623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907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DC4B-A99B-46C1-BA05-F4E53F2B6A5B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D303-90D6-466C-8B65-0C6E36C3E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08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DC4B-A99B-46C1-BA05-F4E53F2B6A5B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D303-90D6-466C-8B65-0C6E36C3E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8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DC4B-A99B-46C1-BA05-F4E53F2B6A5B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D303-90D6-466C-8B65-0C6E36C3E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8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DC4B-A99B-46C1-BA05-F4E53F2B6A5B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D303-90D6-466C-8B65-0C6E36C3E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6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DC4B-A99B-46C1-BA05-F4E53F2B6A5B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D303-90D6-466C-8B65-0C6E36C3E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87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DC4B-A99B-46C1-BA05-F4E53F2B6A5B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D303-90D6-466C-8B65-0C6E36C3E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9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DC4B-A99B-46C1-BA05-F4E53F2B6A5B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D303-90D6-466C-8B65-0C6E36C3E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9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DC4B-A99B-46C1-BA05-F4E53F2B6A5B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D303-90D6-466C-8B65-0C6E36C3E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9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FDC4B-A99B-46C1-BA05-F4E53F2B6A5B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CD303-90D6-466C-8B65-0C6E36C3E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6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cases.lib.buffalo.edu/cs/collection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allway.evans.washington.edu/" TargetMode="External"/><Relationship Id="rId4" Type="http://schemas.openxmlformats.org/officeDocument/2006/relationships/hyperlink" Target="http://www1.udel.edu/pblc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859" y="2275840"/>
            <a:ext cx="11307141" cy="147431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Case at 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Their Own Pace: </a:t>
            </a:r>
            <a:b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Staging 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Case-Based Scenarios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Erin Hagar, Instructional Designer</a:t>
            </a:r>
          </a:p>
          <a:p>
            <a:r>
              <a:rPr lang="en-US" dirty="0" smtClean="0"/>
              <a:t>Office of Academic Innovation and Distance Education </a:t>
            </a:r>
          </a:p>
          <a:p>
            <a:r>
              <a:rPr lang="en-US" dirty="0" smtClean="0"/>
              <a:t>The Graduate School, University of Maryland, Baltimore </a:t>
            </a:r>
          </a:p>
          <a:p>
            <a:r>
              <a:rPr lang="en-US" dirty="0" smtClean="0"/>
              <a:t>ehagar@umaryland.edu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9" y="137719"/>
            <a:ext cx="661416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8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Faculty perceptions of student engagement and critical thinking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 (Yadav et al. 2007)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Evidence of student misconceptions about content is made apparent (White et al, 2009)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one study, “small but significant increase in number of students capable of critically evaluating selected aspects of experimental study design.” (White et al, 2009).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More well-designed research studies are needed (Lundeberg and Yadav, 2006)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does the </a:t>
            </a: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say? 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62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1365" y="5056394"/>
            <a:ext cx="10515600" cy="1325563"/>
          </a:xfrm>
        </p:spPr>
        <p:txBody>
          <a:bodyPr/>
          <a:lstStyle/>
          <a:p>
            <a:r>
              <a:rPr lang="en-US" dirty="0" smtClean="0"/>
              <a:t>Why </a:t>
            </a:r>
            <a:r>
              <a:rPr lang="en-US" dirty="0" smtClean="0"/>
              <a:t>Present </a:t>
            </a:r>
            <a:r>
              <a:rPr lang="en-US" dirty="0" smtClean="0"/>
              <a:t>a Case </a:t>
            </a:r>
            <a:r>
              <a:rPr lang="en-US" dirty="0" smtClean="0"/>
              <a:t>Study in Stages?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44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750" y="0"/>
            <a:ext cx="2987039" cy="17975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622" y="1165685"/>
            <a:ext cx="3656898" cy="15408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8140" y="5471371"/>
            <a:ext cx="2654649" cy="1049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5102" y="3632818"/>
            <a:ext cx="3530772" cy="2949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750" y="4587064"/>
            <a:ext cx="3463191" cy="10410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750" y="1540828"/>
            <a:ext cx="2514600" cy="2190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4854" y="2533686"/>
            <a:ext cx="1730375" cy="205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2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3742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Replicating the “Staggered” 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Experience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Using Adaptive Release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4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Recreate the Wheel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National Center for Case Study Teaching </a:t>
            </a:r>
            <a:r>
              <a:rPr lang="en-US" dirty="0"/>
              <a:t>in Science: </a:t>
            </a:r>
            <a:r>
              <a:rPr lang="en-US" dirty="0">
                <a:hlinkClick r:id="rId3"/>
              </a:rPr>
              <a:t>http://sciencecases.lib.buffalo.edu/cs/collection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(free, can get a instructors’ guide for a fee)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University of Delaware Problem Based </a:t>
            </a:r>
            <a:r>
              <a:rPr lang="en-US" dirty="0"/>
              <a:t>Learning Clearinghouse: </a:t>
            </a:r>
            <a:r>
              <a:rPr lang="en-US" dirty="0">
                <a:hlinkClick r:id="rId4"/>
              </a:rPr>
              <a:t>http://www1.udel.edu/pblc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(free to adapt and use; many disciplines)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Electronic Hallway, Evans School of Public Policy and Governance, University </a:t>
            </a:r>
            <a:r>
              <a:rPr lang="en-US" dirty="0"/>
              <a:t>of Washington </a:t>
            </a:r>
            <a:r>
              <a:rPr lang="en-US" dirty="0">
                <a:hlinkClick r:id="rId5"/>
              </a:rPr>
              <a:t>https://hallway.evans.washington.edu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(public policy focus; can read abstracts for free, $50 fee for access to cases)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16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9865"/>
            <a:ext cx="10515600" cy="4351338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Keller, J. (1987). Development and use of the ARCS model of instructional design. </a:t>
            </a:r>
            <a:r>
              <a:rPr lang="en-US" i="1" dirty="0" smtClean="0"/>
              <a:t>Journal of Instructional Development </a:t>
            </a:r>
            <a:r>
              <a:rPr lang="en-US" dirty="0" smtClean="0"/>
              <a:t>10(3):2-10. </a:t>
            </a:r>
          </a:p>
          <a:p>
            <a:r>
              <a:rPr lang="en-US" dirty="0" smtClean="0"/>
              <a:t>Lundeberg, M. and Yadav, A. (2006). Assessment of case study teaching: Where do we go from here? Part I. National Science Teachers Association. </a:t>
            </a:r>
            <a:r>
              <a:rPr lang="en-US" i="1" dirty="0" smtClean="0"/>
              <a:t>Journal of College Science Teaching. http://www.nsta.org/publications/news/story.aspx?id=51633</a:t>
            </a:r>
            <a:endParaRPr lang="en-US" dirty="0" smtClean="0"/>
          </a:p>
          <a:p>
            <a:r>
              <a:rPr lang="en-US" dirty="0" err="1" smtClean="0"/>
              <a:t>Pinchevsky</a:t>
            </a:r>
            <a:r>
              <a:rPr lang="en-US" dirty="0" smtClean="0"/>
              <a:t>-Font, T. and Dunbar S. (2015). Best practices for online teaching and learning in health care related programs. </a:t>
            </a:r>
            <a:r>
              <a:rPr lang="en-US" i="1" dirty="0" smtClean="0"/>
              <a:t>The Internet Journal of Allied Health Sciences and Practice </a:t>
            </a:r>
            <a:r>
              <a:rPr lang="en-US" dirty="0" smtClean="0"/>
              <a:t>13(1): 1-7.</a:t>
            </a:r>
          </a:p>
          <a:p>
            <a:r>
              <a:rPr lang="en-US" dirty="0" smtClean="0"/>
              <a:t>White, T., Whitaker, P., </a:t>
            </a:r>
            <a:r>
              <a:rPr lang="en-US" dirty="0" err="1" smtClean="0"/>
              <a:t>Gonya</a:t>
            </a:r>
            <a:r>
              <a:rPr lang="en-US" dirty="0" smtClean="0"/>
              <a:t>, T. et al. (2009). The use of interrupted case studies to enhance critical thinking skills in biology. </a:t>
            </a:r>
            <a:r>
              <a:rPr lang="en-US" i="1" dirty="0" smtClean="0"/>
              <a:t>Journal of Microbiology and Biology Education </a:t>
            </a:r>
            <a:r>
              <a:rPr lang="en-US" dirty="0" smtClean="0"/>
              <a:t>10: 25-31.</a:t>
            </a:r>
          </a:p>
          <a:p>
            <a:r>
              <a:rPr lang="en-US" dirty="0" smtClean="0"/>
              <a:t>Yadav, A., Lundeberg, M., </a:t>
            </a:r>
            <a:r>
              <a:rPr lang="en-US" dirty="0" err="1" smtClean="0"/>
              <a:t>DeSchryver</a:t>
            </a:r>
            <a:r>
              <a:rPr lang="en-US" dirty="0" smtClean="0"/>
              <a:t>, M., </a:t>
            </a:r>
            <a:r>
              <a:rPr lang="en-US" dirty="0" err="1" smtClean="0"/>
              <a:t>Dirkin</a:t>
            </a:r>
            <a:r>
              <a:rPr lang="en-US" dirty="0" smtClean="0"/>
              <a:t>, K., et al. (2007). Teaching science with case studies: A national survey of faculty perceptions of the benefits and challenges of using case studies. </a:t>
            </a:r>
            <a:r>
              <a:rPr lang="en-US" i="1" dirty="0" smtClean="0"/>
              <a:t>Journal of College Science Teaching </a:t>
            </a:r>
            <a:r>
              <a:rPr lang="en-US" dirty="0" smtClean="0"/>
              <a:t>37(1):34-38.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89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Session Outcomes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Describe how the appropriate use of case scenarios can increase learner motivation, meet course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outcomes,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achieve QM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standards</a:t>
            </a: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Explain why a faculty member might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present a case in stages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rather than have students work through it all at once</a:t>
            </a: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Describe how the adaptive release feature in most LMSs can be used to create staggered case scenarios online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73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7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240" y="294640"/>
            <a:ext cx="515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aseline="30000" dirty="0" smtClean="0">
                <a:solidFill>
                  <a:schemeClr val="bg2">
                    <a:lumMod val="25000"/>
                  </a:schemeClr>
                </a:solidFill>
              </a:rPr>
              <a:t>UMB:</a:t>
            </a:r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4800" baseline="30000" dirty="0" smtClean="0">
                <a:solidFill>
                  <a:schemeClr val="bg2">
                    <a:lumMod val="25000"/>
                  </a:schemeClr>
                </a:solidFill>
              </a:rPr>
              <a:t>86</a:t>
            </a:r>
            <a:r>
              <a:rPr lang="en-US" sz="4800" baseline="30000" dirty="0">
                <a:solidFill>
                  <a:schemeClr val="bg2">
                    <a:lumMod val="25000"/>
                  </a:schemeClr>
                </a:solidFill>
              </a:rPr>
              <a:t>% graduate and professional </a:t>
            </a:r>
            <a:r>
              <a:rPr lang="en-US" sz="4800" baseline="30000" dirty="0" smtClean="0">
                <a:solidFill>
                  <a:schemeClr val="bg2">
                    <a:lumMod val="25000"/>
                  </a:schemeClr>
                </a:solidFill>
              </a:rPr>
              <a:t>students in 7 schools:  </a:t>
            </a:r>
            <a:endParaRPr lang="en-US" sz="4800" baseline="30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Medicine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Dentistry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Pharmacy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Nursing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Graduate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Social Work 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40" y="5120636"/>
            <a:ext cx="6614173" cy="1737364"/>
          </a:xfrm>
        </p:spPr>
      </p:pic>
      <p:sp>
        <p:nvSpPr>
          <p:cNvPr id="12" name="TextBox 11"/>
          <p:cNvSpPr txBox="1"/>
          <p:nvPr/>
        </p:nvSpPr>
        <p:spPr>
          <a:xfrm>
            <a:off x="6609086" y="383925"/>
            <a:ext cx="505968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The Graduate School: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Administers all non-professional degrees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Partners with AACC to offer a PA degree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Offers the MSHS with several concentrations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approx. 70 courses,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100% online,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QM compliant within 3 iterations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790217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Cases Vs. Scenarios: Terminology 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9788" y="1836738"/>
            <a:ext cx="5332412" cy="43529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Case Studies</a:t>
            </a:r>
          </a:p>
          <a:p>
            <a:r>
              <a:rPr lang="en-US" dirty="0" smtClean="0"/>
              <a:t>“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narrative to provide intriguing background and generate open-ended questions in an attempt to arouse curiosity and motivate students to critically apply disciplinary concepts in an authentic context.” (White, 2009)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“high on facts, mostly supported by actual data and figures.” (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Valiathan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2015)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2200" y="1690688"/>
            <a:ext cx="5183188" cy="36845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Scenarios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“…fictionalized account of a situation set in realistic settings…Scenarios usually do not have too much data or information to be analyzed.” (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Valiathan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2015.) 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3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3280" y="4013200"/>
            <a:ext cx="1158240" cy="60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920" y="4165600"/>
            <a:ext cx="115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61160" y="0"/>
            <a:ext cx="8087360" cy="8199120"/>
            <a:chOff x="1661160" y="975360"/>
            <a:chExt cx="7828280" cy="7965440"/>
          </a:xfrm>
        </p:grpSpPr>
        <p:sp>
          <p:nvSpPr>
            <p:cNvPr id="3" name="Block Arc 2"/>
            <p:cNvSpPr/>
            <p:nvPr/>
          </p:nvSpPr>
          <p:spPr>
            <a:xfrm>
              <a:off x="1661160" y="975360"/>
              <a:ext cx="7828280" cy="7965440"/>
            </a:xfrm>
            <a:prstGeom prst="blockArc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01520" y="3495040"/>
              <a:ext cx="14732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 smtClean="0">
                  <a:solidFill>
                    <a:schemeClr val="bg1"/>
                  </a:solidFill>
                </a:rPr>
                <a:t>A</a:t>
              </a:r>
              <a:endParaRPr lang="en-US" sz="88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74720" y="1534160"/>
              <a:ext cx="14732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 smtClean="0">
                  <a:solidFill>
                    <a:schemeClr val="bg1"/>
                  </a:solidFill>
                </a:rPr>
                <a:t>R</a:t>
              </a:r>
              <a:endParaRPr lang="en-US" sz="88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91200" y="1534160"/>
              <a:ext cx="14732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20000" y="3495040"/>
              <a:ext cx="14732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</a:rPr>
                <a:t>S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43280" y="5147471"/>
            <a:ext cx="1089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John Keller’s “ARCS” Model of Learner Motivation and Instructional Design (1986)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2596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51699">
            <a:off x="5722729" y="1396399"/>
            <a:ext cx="6444949" cy="4694652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90014" y="2439395"/>
            <a:ext cx="45789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 smtClean="0"/>
              <a:t>A</a:t>
            </a:r>
            <a:r>
              <a:rPr lang="en-US" sz="3200" dirty="0" smtClean="0"/>
              <a:t>ttention: “Use games, role plays, or simulations that require learner participation.” 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286814" y="0"/>
            <a:ext cx="5104016" cy="4904214"/>
            <a:chOff x="1661160" y="975360"/>
            <a:chExt cx="7828280" cy="7965440"/>
          </a:xfrm>
        </p:grpSpPr>
        <p:sp>
          <p:nvSpPr>
            <p:cNvPr id="7" name="Block Arc 6"/>
            <p:cNvSpPr/>
            <p:nvPr/>
          </p:nvSpPr>
          <p:spPr>
            <a:xfrm>
              <a:off x="1661160" y="975360"/>
              <a:ext cx="7828280" cy="7965440"/>
            </a:xfrm>
            <a:prstGeom prst="blockArc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60928" y="2886981"/>
              <a:ext cx="1473200" cy="1446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 smtClean="0">
                  <a:solidFill>
                    <a:schemeClr val="bg1"/>
                  </a:solidFill>
                </a:rPr>
                <a:t>A</a:t>
              </a:r>
              <a:endParaRPr lang="en-US" sz="88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24406" y="1343346"/>
              <a:ext cx="1473200" cy="234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R</a:t>
              </a:r>
              <a:endParaRPr lang="en-US" sz="88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80895" y="1343344"/>
              <a:ext cx="1473200" cy="234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27188" y="3086498"/>
              <a:ext cx="1473200" cy="234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7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33920" y="2477699"/>
            <a:ext cx="49580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prstClr val="black"/>
                </a:solidFill>
              </a:rPr>
              <a:t>R</a:t>
            </a:r>
            <a:r>
              <a:rPr lang="en-US" sz="3200" dirty="0" smtClean="0">
                <a:solidFill>
                  <a:prstClr val="black"/>
                </a:solidFill>
              </a:rPr>
              <a:t>elevance: building on existing skills, relating to future activities, opportunities to experience risk and responsibility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72029">
            <a:off x="316640" y="1467460"/>
            <a:ext cx="6913843" cy="411939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087984" y="-20320"/>
            <a:ext cx="5104016" cy="4904214"/>
            <a:chOff x="1661160" y="975360"/>
            <a:chExt cx="7828280" cy="7965440"/>
          </a:xfrm>
        </p:grpSpPr>
        <p:sp>
          <p:nvSpPr>
            <p:cNvPr id="7" name="Block Arc 6"/>
            <p:cNvSpPr/>
            <p:nvPr/>
          </p:nvSpPr>
          <p:spPr>
            <a:xfrm>
              <a:off x="1661160" y="975360"/>
              <a:ext cx="7828280" cy="7965440"/>
            </a:xfrm>
            <a:prstGeom prst="blockArc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60927" y="2886981"/>
              <a:ext cx="1473200" cy="2349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A</a:t>
              </a:r>
              <a:endParaRPr lang="en-US" sz="88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24406" y="1343346"/>
              <a:ext cx="1473200" cy="1446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 smtClean="0">
                  <a:solidFill>
                    <a:schemeClr val="bg1"/>
                  </a:solidFill>
                </a:rPr>
                <a:t>R</a:t>
              </a:r>
              <a:endParaRPr lang="en-US" sz="88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80895" y="1343344"/>
              <a:ext cx="1473200" cy="234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27188" y="3086498"/>
              <a:ext cx="1473200" cy="234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07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567" y="2452107"/>
            <a:ext cx="495808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prstClr val="black"/>
                </a:solidFill>
              </a:rPr>
              <a:t>C</a:t>
            </a:r>
            <a:r>
              <a:rPr lang="en-US" sz="3200" dirty="0" smtClean="0">
                <a:solidFill>
                  <a:prstClr val="black"/>
                </a:solidFill>
              </a:rPr>
              <a:t>onfidence: clear goals, increasing level of difficulty, increasing independence, low-risk but realistic situations, understanding the role of failure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48728">
            <a:off x="5349579" y="1831874"/>
            <a:ext cx="6559130" cy="413356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86814" y="0"/>
            <a:ext cx="5104016" cy="4904214"/>
            <a:chOff x="1661160" y="975360"/>
            <a:chExt cx="7828280" cy="7965440"/>
          </a:xfrm>
        </p:grpSpPr>
        <p:sp>
          <p:nvSpPr>
            <p:cNvPr id="6" name="Block Arc 5"/>
            <p:cNvSpPr/>
            <p:nvPr/>
          </p:nvSpPr>
          <p:spPr>
            <a:xfrm>
              <a:off x="1661160" y="975360"/>
              <a:ext cx="7828280" cy="7965440"/>
            </a:xfrm>
            <a:prstGeom prst="blockArc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60928" y="2886981"/>
              <a:ext cx="1473200" cy="234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A</a:t>
              </a:r>
              <a:endParaRPr lang="en-US" sz="88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24406" y="1343346"/>
              <a:ext cx="1473200" cy="234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R</a:t>
              </a:r>
              <a:endParaRPr lang="en-US" sz="88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80895" y="1343344"/>
              <a:ext cx="1473200" cy="1446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27188" y="3086498"/>
              <a:ext cx="1473200" cy="234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366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33920" y="2452107"/>
            <a:ext cx="495808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prstClr val="black"/>
                </a:solidFill>
              </a:rPr>
              <a:t>S</a:t>
            </a:r>
            <a:r>
              <a:rPr lang="en-US" sz="3200" dirty="0" smtClean="0">
                <a:solidFill>
                  <a:prstClr val="black"/>
                </a:solidFill>
              </a:rPr>
              <a:t>atisfaction: </a:t>
            </a:r>
            <a:r>
              <a:rPr lang="en-US" sz="3200" dirty="0">
                <a:solidFill>
                  <a:prstClr val="black"/>
                </a:solidFill>
              </a:rPr>
              <a:t>clear goals, increasing level of difficulty, increasing independence, low-risk but realistic situations, understanding the role of failure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92217">
            <a:off x="-51688" y="1457725"/>
            <a:ext cx="7203748" cy="407871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087984" y="0"/>
            <a:ext cx="5104016" cy="4904214"/>
            <a:chOff x="1661160" y="975360"/>
            <a:chExt cx="7828280" cy="7965440"/>
          </a:xfrm>
        </p:grpSpPr>
        <p:sp>
          <p:nvSpPr>
            <p:cNvPr id="6" name="Block Arc 5"/>
            <p:cNvSpPr/>
            <p:nvPr/>
          </p:nvSpPr>
          <p:spPr>
            <a:xfrm>
              <a:off x="1661160" y="975360"/>
              <a:ext cx="7828280" cy="7965440"/>
            </a:xfrm>
            <a:prstGeom prst="blockArc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60928" y="2886981"/>
              <a:ext cx="1473200" cy="234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A</a:t>
              </a:r>
              <a:endParaRPr lang="en-US" sz="88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24406" y="1343346"/>
              <a:ext cx="1473200" cy="234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R</a:t>
              </a:r>
              <a:endParaRPr lang="en-US" sz="88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80895" y="1343344"/>
              <a:ext cx="1473200" cy="234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27189" y="3086497"/>
              <a:ext cx="1473200" cy="1446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110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1014</Words>
  <Application>Microsoft Office PowerPoint</Application>
  <PresentationFormat>Widescreen</PresentationFormat>
  <Paragraphs>120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 A Case at Their Own Pace:  Staging Case-Based Scenarios</vt:lpstr>
      <vt:lpstr>Session Outcomes</vt:lpstr>
      <vt:lpstr>PowerPoint Presentation</vt:lpstr>
      <vt:lpstr>Cases Vs. Scenarios: Terminology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does the research say? </vt:lpstr>
      <vt:lpstr>Why Present a Case Study in Stages?</vt:lpstr>
      <vt:lpstr>PowerPoint Presentation</vt:lpstr>
      <vt:lpstr>Replicating the “Staggered”  Experience Using Adaptive Release </vt:lpstr>
      <vt:lpstr>Don’t Recreate the Wheel</vt:lpstr>
      <vt:lpstr>Sources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Case-Based Learning: A  Staggered Approach</dc:title>
  <dc:creator>Hagar, Erin</dc:creator>
  <cp:lastModifiedBy>Hagar, Erin</cp:lastModifiedBy>
  <cp:revision>39</cp:revision>
  <cp:lastPrinted>2018-03-08T14:24:27Z</cp:lastPrinted>
  <dcterms:created xsi:type="dcterms:W3CDTF">2018-03-07T18:12:28Z</dcterms:created>
  <dcterms:modified xsi:type="dcterms:W3CDTF">2018-03-13T17:20:14Z</dcterms:modified>
</cp:coreProperties>
</file>