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y="6858000" cx="12192000"/>
  <p:notesSz cx="6858000" cy="9144000"/>
  <p:embeddedFontLst>
    <p:embeddedFont>
      <p:font typeface="Roboto Slab"/>
      <p:regular r:id="rId33"/>
      <p:bold r:id="rId34"/>
    </p:embeddedFont>
    <p:embeddedFont>
      <p:font typeface="Roboto Black"/>
      <p:bold r:id="rId35"/>
      <p:boldItalic r:id="rId36"/>
    </p:embeddedFont>
    <p:embeddedFont>
      <p:font typeface="Roboto"/>
      <p:regular r:id="rId37"/>
      <p:bold r:id="rId38"/>
      <p:italic r:id="rId39"/>
      <p:boldItalic r:id="rId40"/>
    </p:embeddedFont>
    <p:embeddedFont>
      <p:font typeface="Roboto Medium"/>
      <p:regular r:id="rId41"/>
      <p:bold r:id="rId42"/>
      <p:italic r:id="rId43"/>
      <p:boldItalic r:id="rId44"/>
    </p:embeddedFont>
    <p:embeddedFont>
      <p:font typeface="Roboto Slab Black"/>
      <p:bold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boldItalic.fntdata"/><Relationship Id="rId20" Type="http://schemas.openxmlformats.org/officeDocument/2006/relationships/slide" Target="slides/slide16.xml"/><Relationship Id="rId42" Type="http://schemas.openxmlformats.org/officeDocument/2006/relationships/font" Target="fonts/RobotoMedium-bold.fntdata"/><Relationship Id="rId41" Type="http://schemas.openxmlformats.org/officeDocument/2006/relationships/font" Target="fonts/RobotoMedium-regular.fntdata"/><Relationship Id="rId22" Type="http://schemas.openxmlformats.org/officeDocument/2006/relationships/slide" Target="slides/slide18.xml"/><Relationship Id="rId44" Type="http://schemas.openxmlformats.org/officeDocument/2006/relationships/font" Target="fonts/RobotoMedium-boldItalic.fntdata"/><Relationship Id="rId21" Type="http://schemas.openxmlformats.org/officeDocument/2006/relationships/slide" Target="slides/slide17.xml"/><Relationship Id="rId43" Type="http://schemas.openxmlformats.org/officeDocument/2006/relationships/font" Target="fonts/RobotoMedium-italic.fntdata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45" Type="http://schemas.openxmlformats.org/officeDocument/2006/relationships/font" Target="fonts/RobotoSlabBlack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font" Target="fonts/RobotoSlab-regular.fntdata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font" Target="fonts/RobotoBlack-bold.fntdata"/><Relationship Id="rId12" Type="http://schemas.openxmlformats.org/officeDocument/2006/relationships/slide" Target="slides/slide8.xml"/><Relationship Id="rId34" Type="http://schemas.openxmlformats.org/officeDocument/2006/relationships/font" Target="fonts/RobotoSlab-bold.fntdata"/><Relationship Id="rId15" Type="http://schemas.openxmlformats.org/officeDocument/2006/relationships/slide" Target="slides/slide11.xml"/><Relationship Id="rId37" Type="http://schemas.openxmlformats.org/officeDocument/2006/relationships/font" Target="fonts/Roboto-regular.fntdata"/><Relationship Id="rId14" Type="http://schemas.openxmlformats.org/officeDocument/2006/relationships/slide" Target="slides/slide10.xml"/><Relationship Id="rId36" Type="http://schemas.openxmlformats.org/officeDocument/2006/relationships/font" Target="fonts/RobotoBlack-boldItalic.fntdata"/><Relationship Id="rId17" Type="http://schemas.openxmlformats.org/officeDocument/2006/relationships/slide" Target="slides/slide13.xml"/><Relationship Id="rId39" Type="http://schemas.openxmlformats.org/officeDocument/2006/relationships/font" Target="fonts/Roboto-italic.fntdata"/><Relationship Id="rId16" Type="http://schemas.openxmlformats.org/officeDocument/2006/relationships/slide" Target="slides/slide12.xml"/><Relationship Id="rId38" Type="http://schemas.openxmlformats.org/officeDocument/2006/relationships/font" Target="fonts/Roboto-bold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flickr.com/photos/safari_vacation/" TargetMode="External"/><Relationship Id="rId3" Type="http://schemas.openxmlformats.org/officeDocument/2006/relationships/hyperlink" Target="https://creativecommons.org/licenses/by-nc/2.0/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[Lisa]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As we are waiting to get started, share with us where you are from and what you hope to get out of today’s session.</a:t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2490066c54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2490066c54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12490066c54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19488d9174_0_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19488d9174_0_1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Now that we have looked at fake outcomes we are going to look at another issue we have encountered.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Upside</a:t>
            </a:r>
            <a:r>
              <a:rPr lang="en-US"/>
              <a:t> Down Alignment</a:t>
            </a:r>
            <a:endParaRPr/>
          </a:p>
        </p:txBody>
      </p:sp>
      <p:sp>
        <p:nvSpPr>
          <p:cNvPr id="152" name="Google Shape;152;g119488d9174_0_1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1ed0a3c3b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1ed0a3c3b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the alignment is upside down, the alignment falls apart.</a:t>
            </a:r>
            <a:endParaRPr/>
          </a:p>
        </p:txBody>
      </p:sp>
      <p:sp>
        <p:nvSpPr>
          <p:cNvPr id="164" name="Google Shape;164;g11ed0a3c3b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19488d9174_0_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19488d9174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terms of the Quality Matters Rubric, the heart of alignment is Specific Review Standards 2.1 and 2.2.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They have some commonalities as they at the course and module level outcomes.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Measurable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Precise</a:t>
            </a:r>
            <a:endParaRPr/>
          </a:p>
        </p:txBody>
      </p:sp>
      <p:sp>
        <p:nvSpPr>
          <p:cNvPr id="176" name="Google Shape;176;g119488d9174_0_2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ed0a3c3bd_0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ed0a3c3bd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And here are the key phrases from the Annotations that help us as we look for upside down alignment.</a:t>
            </a:r>
            <a:endParaRPr/>
          </a:p>
        </p:txBody>
      </p:sp>
      <p:sp>
        <p:nvSpPr>
          <p:cNvPr id="186" name="Google Shape;186;g11ed0a3c3bd_0_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1ed0a3c3bd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1ed0a3c3bd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Here are two ways we can look at breaking down the course: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Using Bloom’s Taxonomy or the Content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We are first going to look at Bloom’s</a:t>
            </a:r>
            <a:endParaRPr/>
          </a:p>
        </p:txBody>
      </p:sp>
      <p:sp>
        <p:nvSpPr>
          <p:cNvPr id="197" name="Google Shape;197;g11ed0a3c3bd_0_2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1ed0a3c3bd_0_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1ed0a3c3bd_0_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are using Bloom’s Taxonomy here, but the same process would apply with any other taxonomy.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There are categories or levels to help you analyze the design of the learning.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this example here, you would need to support students in deepening their learning by first remembering, then moving on to understanding, then applying, before they could reach a point where they are able to analyze.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g11ed0a3c3bd_0_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2490066c54_0_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2490066c54_0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looking at outcomes, you can also say</a:t>
            </a:r>
            <a:endParaRPr/>
          </a:p>
        </p:txBody>
      </p:sp>
      <p:sp>
        <p:nvSpPr>
          <p:cNvPr id="239" name="Google Shape;239;g12490066c54_0_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1a233c6cd9_1_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11a233c6cd9_1_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When considering course and module outcomes, generally speaking the CO tend to be in the higher levels of Bloom’s and the MO in the lower levels.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g11a233c6cd9_1_1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2490066c54_0_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12490066c54_0_4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An example here would be a desire for learners at the end of the course to be able to: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/>
              <a:t>Analyze a variety of workplace technologies for best fit.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So, in order to support the students in meeting that Course-level outcome, they would first have to be able to: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/>
              <a:t>Apply current technologies to a work-related problem.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So now let’s look at breaking up the content.</a:t>
            </a:r>
            <a:endParaRPr/>
          </a:p>
        </p:txBody>
      </p:sp>
      <p:sp>
        <p:nvSpPr>
          <p:cNvPr id="274" name="Google Shape;274;g12490066c54_0_4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[Introductions - Lisa]</a:t>
            </a:r>
            <a:endParaRPr/>
          </a:p>
        </p:txBody>
      </p:sp>
      <p:sp>
        <p:nvSpPr>
          <p:cNvPr id="63" name="Google Shape;6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2490066c54_2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2490066c54_2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g12490066c54_2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2152efc73c_0_8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12152efc73c_0_8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the CO is to </a:t>
            </a:r>
            <a:r>
              <a:rPr b="1" lang="en-US"/>
              <a:t>design a website.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Now, I know some of your are going to be thinking - wait isn’t that an activity, or maybe an assessment?  And that is exactly what you should be asking.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One thing I use to help with this is to ask “Is this something you would put on your resume?”  If the answer is yes, then the activity/assessment has a purpose outside the limits of the course and can be used as a CO.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So, now that we have decided that we </a:t>
            </a:r>
            <a:r>
              <a:rPr b="1" i="1" lang="en-US"/>
              <a:t>can </a:t>
            </a:r>
            <a:r>
              <a:rPr lang="en-US"/>
              <a:t>use this as a CO.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Looking at the module level outcomes, we first look at the verbs and see if they are lower-levels. And only one is at a lower level.  So are they really “...smaller, discrete steps”?</a:t>
            </a:r>
            <a:endParaRPr/>
          </a:p>
        </p:txBody>
      </p:sp>
      <p:sp>
        <p:nvSpPr>
          <p:cNvPr id="299" name="Google Shape;299;g12152efc73c_0_8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2180e8ed2c_0_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2180e8ed2c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g12180e8ed2c_0_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12152efc73c_0_25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12152efc73c_0_25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g12152efc73c_0_25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12180e8ed2c_0_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12180e8ed2c_0_5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12180e8ed2c_0_5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12180e8ed2c_0_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12180e8ed2c_0_3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g12180e8ed2c_0_3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12490066c54_2_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12490066c54_2_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g12490066c54_2_1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123076de3fc_1_28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123076de3fc_1_28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g123076de3fc_1_28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119488d9174_0_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119488d9174_0_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Q&amp;A</a:t>
            </a:r>
            <a:endParaRPr/>
          </a:p>
        </p:txBody>
      </p:sp>
      <p:sp>
        <p:nvSpPr>
          <p:cNvPr id="418" name="Google Shape;418;g119488d9174_0_2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a233c6cd9_1_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a233c6cd9_1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[Lisa]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are we presenting this?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Things we’ve found that might help others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g11a233c6cd9_1_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180e8ed2c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2180e8ed2c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[Lisa]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are we presenting this?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Things we’ve found that might help others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g12180e8ed2c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9488d9174_0_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19488d9174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[Sacha]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latin typeface="Arial"/>
                <a:ea typeface="Arial"/>
                <a:cs typeface="Arial"/>
                <a:sym typeface="Arial"/>
              </a:rPr>
              <a:t>Image credits</a:t>
            </a:r>
            <a:endParaRPr b="1"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FAKE Rubber stamp by </a:t>
            </a:r>
            <a:r>
              <a:rPr lang="en-US" sz="1100" u="sng">
                <a:solidFill>
                  <a:srgbClr val="2200CC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SalFalko</a:t>
            </a:r>
            <a:r>
              <a:rPr lang="en-US" sz="1100">
                <a:latin typeface="Arial"/>
                <a:ea typeface="Arial"/>
                <a:cs typeface="Arial"/>
                <a:sym typeface="Arial"/>
              </a:rPr>
              <a:t> licensed under </a:t>
            </a:r>
            <a:r>
              <a:rPr lang="en-US" sz="1100" u="sng">
                <a:solidFill>
                  <a:srgbClr val="2200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BY-NC 2.0</a:t>
            </a:r>
            <a:r>
              <a:rPr lang="en-US" sz="1100">
                <a:latin typeface="Arial"/>
                <a:ea typeface="Arial"/>
                <a:cs typeface="Arial"/>
                <a:sym typeface="Arial"/>
              </a:rPr>
              <a:t>. (I modified it to remove the white background.)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119488d9174_0_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a233c6cd9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[Sacha]</a:t>
            </a:r>
            <a:endParaRPr/>
          </a:p>
        </p:txBody>
      </p:sp>
      <p:sp>
        <p:nvSpPr>
          <p:cNvPr id="100" name="Google Shape;100;g11a233c6cd9_0_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a233c6cd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[Sacha]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Develop an understanding of the historical roots/significance of Autism Spectrum Disorder (ASD) including knowledge of evolving theories and trends and their ramifications.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Develop your understanding of the ethical and legal considerations in professional and technical writing.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11a233c6cd9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1a233c6cd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[Sacha]</a:t>
            </a:r>
            <a:endParaRPr/>
          </a:p>
        </p:txBody>
      </p:sp>
      <p:sp>
        <p:nvSpPr>
          <p:cNvPr id="122" name="Google Shape;122;g11a233c6cd9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1a233c6cd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[Sacha]</a:t>
            </a:r>
            <a:endParaRPr/>
          </a:p>
        </p:txBody>
      </p:sp>
      <p:sp>
        <p:nvSpPr>
          <p:cNvPr id="133" name="Google Shape;133;g11a233c6cd9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1398872" y="2481371"/>
            <a:ext cx="9394256" cy="12224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Roboto Slab"/>
              <a:buNone/>
              <a:defRPr b="1" i="0" sz="45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1398872" y="3872045"/>
            <a:ext cx="9394257" cy="625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838200" y="1956257"/>
            <a:ext cx="10515600" cy="4183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3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Google Shape;20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839788" y="1077687"/>
            <a:ext cx="10515600" cy="678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839788" y="174647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None/>
              <a:defRPr b="1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b="1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2" type="body"/>
          </p:nvPr>
        </p:nvSpPr>
        <p:spPr>
          <a:xfrm>
            <a:off x="839788" y="2570391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3" type="body"/>
          </p:nvPr>
        </p:nvSpPr>
        <p:spPr>
          <a:xfrm>
            <a:off x="6172200" y="174647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None/>
              <a:defRPr b="1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b="1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b="1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4" type="body"/>
          </p:nvPr>
        </p:nvSpPr>
        <p:spPr>
          <a:xfrm>
            <a:off x="6172200" y="2570391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839788" y="1324882"/>
            <a:ext cx="3932237" cy="1069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183188" y="1324883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839788" y="2394858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None/>
              <a:defRPr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None/>
              <a:defRPr i="0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"/>
              <a:buNone/>
              <a:defRPr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"/>
              <a:buNone/>
              <a:defRPr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"/>
              <a:buNone/>
              <a:defRPr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"/>
              <a:buNone/>
              <a:defRPr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"/>
              <a:buNone/>
              <a:defRPr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"/>
              <a:buNone/>
              <a:defRPr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5" name="Google Shape;35;p5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" name="Google Shape;3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>
            <p:ph idx="2" type="pic"/>
          </p:nvPr>
        </p:nvSpPr>
        <p:spPr>
          <a:xfrm>
            <a:off x="0" y="0"/>
            <a:ext cx="11767457" cy="65314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no background">
  <p:cSld name="Picture with Caption_1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actice">
  <p:cSld name="Picture with Caption_1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609600" y="433403"/>
            <a:ext cx="10972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8"/>
          <p:cNvSpPr/>
          <p:nvPr/>
        </p:nvSpPr>
        <p:spPr>
          <a:xfrm>
            <a:off x="609600" y="3554250"/>
            <a:ext cx="10972800" cy="543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8"/>
          <p:cNvSpPr/>
          <p:nvPr/>
        </p:nvSpPr>
        <p:spPr>
          <a:xfrm rot="5400000">
            <a:off x="3810000" y="3701400"/>
            <a:ext cx="4572000" cy="648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7424818" y="1365777"/>
            <a:ext cx="4163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2" type="body"/>
          </p:nvPr>
        </p:nvSpPr>
        <p:spPr>
          <a:xfrm>
            <a:off x="7424818" y="3724677"/>
            <a:ext cx="4163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3" type="body"/>
          </p:nvPr>
        </p:nvSpPr>
        <p:spPr>
          <a:xfrm>
            <a:off x="609600" y="1365777"/>
            <a:ext cx="4163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4" type="body"/>
          </p:nvPr>
        </p:nvSpPr>
        <p:spPr>
          <a:xfrm>
            <a:off x="609600" y="3724677"/>
            <a:ext cx="4163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5" type="body"/>
          </p:nvPr>
        </p:nvSpPr>
        <p:spPr>
          <a:xfrm>
            <a:off x="247200" y="6159775"/>
            <a:ext cx="11697600" cy="5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21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794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b="0" i="0" sz="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794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b="0" i="0" sz="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794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794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794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794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4.jpg"/><Relationship Id="rId5" Type="http://schemas.openxmlformats.org/officeDocument/2006/relationships/hyperlink" Target="mailto:lisakidder@isu.edu" TargetMode="External"/><Relationship Id="rId6" Type="http://schemas.openxmlformats.org/officeDocument/2006/relationships/hyperlink" Target="mailto:sachajohnson@isu.edu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ctrTitle"/>
          </p:nvPr>
        </p:nvSpPr>
        <p:spPr>
          <a:xfrm>
            <a:off x="1398872" y="2481371"/>
            <a:ext cx="9394256" cy="12224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Roboto Slab"/>
              <a:buNone/>
            </a:pPr>
            <a:r>
              <a:rPr lang="en-US"/>
              <a:t>Fake SLOs and Upside Down Alignment</a:t>
            </a:r>
            <a:endParaRPr/>
          </a:p>
        </p:txBody>
      </p:sp>
      <p:sp>
        <p:nvSpPr>
          <p:cNvPr id="60" name="Google Shape;60;p9"/>
          <p:cNvSpPr txBox="1"/>
          <p:nvPr>
            <p:ph idx="1" type="subTitle"/>
          </p:nvPr>
        </p:nvSpPr>
        <p:spPr>
          <a:xfrm>
            <a:off x="1398875" y="3872051"/>
            <a:ext cx="93942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None/>
            </a:pPr>
            <a:r>
              <a:rPr lang="en-US">
                <a:solidFill>
                  <a:schemeClr val="accent6"/>
                </a:solidFill>
              </a:rPr>
              <a:t>Dr. Lisa Kidder</a:t>
            </a:r>
            <a:endParaRPr>
              <a:solidFill>
                <a:schemeClr val="accent6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None/>
            </a:pPr>
            <a:r>
              <a:rPr lang="en-US">
                <a:solidFill>
                  <a:schemeClr val="accent6"/>
                </a:solidFill>
              </a:rPr>
              <a:t>Dr. Sacha Johnson</a:t>
            </a:r>
            <a:endParaRPr>
              <a:solidFill>
                <a:schemeClr val="accent6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None/>
            </a:pPr>
            <a:r>
              <a:rPr lang="en-US">
                <a:solidFill>
                  <a:srgbClr val="666666"/>
                </a:solidFill>
              </a:rPr>
              <a:t>Quality in Action</a:t>
            </a:r>
            <a:endParaRPr>
              <a:solidFill>
                <a:srgbClr val="666666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None/>
            </a:pPr>
            <a:r>
              <a:rPr lang="en-US">
                <a:solidFill>
                  <a:srgbClr val="666666"/>
                </a:solidFill>
              </a:rPr>
              <a:t>April 2022</a:t>
            </a: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Ask Yourself</a:t>
            </a:r>
            <a:endParaRPr/>
          </a:p>
        </p:txBody>
      </p:sp>
      <p:sp>
        <p:nvSpPr>
          <p:cNvPr id="148" name="Google Shape;148;p18"/>
          <p:cNvSpPr txBox="1"/>
          <p:nvPr>
            <p:ph idx="1" type="body"/>
          </p:nvPr>
        </p:nvSpPr>
        <p:spPr>
          <a:xfrm>
            <a:off x="838200" y="1956257"/>
            <a:ext cx="10515600" cy="418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What do you want students to be able to </a:t>
            </a:r>
            <a:r>
              <a:rPr i="1" lang="en-US"/>
              <a:t>do</a:t>
            </a:r>
            <a:r>
              <a:rPr lang="en-US"/>
              <a:t> with this information?</a:t>
            </a:r>
            <a:endParaRPr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What will students take from this into a job context?</a:t>
            </a:r>
            <a:endParaRPr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This will </a:t>
            </a:r>
            <a:r>
              <a:rPr lang="en-US"/>
              <a:t>help students </a:t>
            </a:r>
            <a:r>
              <a:rPr lang="en-US"/>
              <a:t>learn to do </a:t>
            </a:r>
            <a:r>
              <a:rPr i="1" lang="en-US"/>
              <a:t>what</a:t>
            </a:r>
            <a:r>
              <a:rPr lang="en-US"/>
              <a:t>?</a:t>
            </a:r>
            <a:endParaRPr/>
          </a:p>
          <a:p>
            <a:pPr indent="-406400" lvl="0" marL="457200" rtl="0" algn="l">
              <a:spcBef>
                <a:spcPts val="1000"/>
              </a:spcBef>
              <a:spcAft>
                <a:spcPts val="1000"/>
              </a:spcAft>
              <a:buSzPts val="2800"/>
              <a:buChar char="•"/>
            </a:pPr>
            <a:r>
              <a:rPr lang="en-US"/>
              <a:t>What will they be able to accomplish with this knowledge / understanding?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Upside Down Alignment</a:t>
            </a:r>
            <a:endParaRPr/>
          </a:p>
        </p:txBody>
      </p:sp>
      <p:sp>
        <p:nvSpPr>
          <p:cNvPr id="155" name="Google Shape;155;p19"/>
          <p:cNvSpPr/>
          <p:nvPr/>
        </p:nvSpPr>
        <p:spPr>
          <a:xfrm>
            <a:off x="6606325" y="5383900"/>
            <a:ext cx="1300200" cy="6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Create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56" name="Google Shape;156;p19"/>
          <p:cNvSpPr/>
          <p:nvPr/>
        </p:nvSpPr>
        <p:spPr>
          <a:xfrm>
            <a:off x="5919475" y="4164300"/>
            <a:ext cx="2673900" cy="6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Analyze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57" name="Google Shape;157;p19"/>
          <p:cNvSpPr/>
          <p:nvPr/>
        </p:nvSpPr>
        <p:spPr>
          <a:xfrm>
            <a:off x="6260275" y="4774097"/>
            <a:ext cx="1992300" cy="6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Evaluate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58" name="Google Shape;158;p19"/>
          <p:cNvSpPr/>
          <p:nvPr/>
        </p:nvSpPr>
        <p:spPr>
          <a:xfrm>
            <a:off x="5589175" y="3554500"/>
            <a:ext cx="3334500" cy="6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Apply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59" name="Google Shape;159;p19"/>
          <p:cNvSpPr/>
          <p:nvPr/>
        </p:nvSpPr>
        <p:spPr>
          <a:xfrm>
            <a:off x="5232625" y="2944725"/>
            <a:ext cx="4047600" cy="6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Understand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60" name="Google Shape;160;p19"/>
          <p:cNvSpPr/>
          <p:nvPr/>
        </p:nvSpPr>
        <p:spPr>
          <a:xfrm>
            <a:off x="4781725" y="2334925"/>
            <a:ext cx="4949400" cy="6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Remember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Upside Down Alignment</a:t>
            </a:r>
            <a:endParaRPr/>
          </a:p>
        </p:txBody>
      </p:sp>
      <p:sp>
        <p:nvSpPr>
          <p:cNvPr id="167" name="Google Shape;167;p20"/>
          <p:cNvSpPr/>
          <p:nvPr/>
        </p:nvSpPr>
        <p:spPr>
          <a:xfrm>
            <a:off x="6845150" y="5394125"/>
            <a:ext cx="1300200" cy="6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Create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68" name="Google Shape;168;p20"/>
          <p:cNvSpPr/>
          <p:nvPr/>
        </p:nvSpPr>
        <p:spPr>
          <a:xfrm rot="244752">
            <a:off x="7196351" y="3946483"/>
            <a:ext cx="2673774" cy="608136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Analyze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69" name="Google Shape;169;p20"/>
          <p:cNvSpPr/>
          <p:nvPr/>
        </p:nvSpPr>
        <p:spPr>
          <a:xfrm rot="-928565">
            <a:off x="5820122" y="4761732"/>
            <a:ext cx="1992235" cy="607964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Evaluate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70" name="Google Shape;170;p20"/>
          <p:cNvSpPr/>
          <p:nvPr/>
        </p:nvSpPr>
        <p:spPr>
          <a:xfrm rot="-1061794">
            <a:off x="5432500" y="3259282"/>
            <a:ext cx="3334804" cy="608062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Apply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71" name="Google Shape;171;p20"/>
          <p:cNvSpPr/>
          <p:nvPr/>
        </p:nvSpPr>
        <p:spPr>
          <a:xfrm rot="-1382849">
            <a:off x="3256780" y="3190734"/>
            <a:ext cx="4047574" cy="608095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Understand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172" name="Google Shape;172;p20"/>
          <p:cNvSpPr/>
          <p:nvPr/>
        </p:nvSpPr>
        <p:spPr>
          <a:xfrm rot="-2472920">
            <a:off x="498294" y="3585611"/>
            <a:ext cx="4949227" cy="608233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Remember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/>
          <p:nvPr>
            <p:ph type="title"/>
          </p:nvPr>
        </p:nvSpPr>
        <p:spPr>
          <a:xfrm>
            <a:off x="839788" y="1077687"/>
            <a:ext cx="10515600" cy="67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Looking at SRS 2.1 and 2.2</a:t>
            </a:r>
            <a:endParaRPr/>
          </a:p>
        </p:txBody>
      </p:sp>
      <p:sp>
        <p:nvSpPr>
          <p:cNvPr id="179" name="Google Shape;179;p21"/>
          <p:cNvSpPr txBox="1"/>
          <p:nvPr>
            <p:ph idx="1" type="body"/>
          </p:nvPr>
        </p:nvSpPr>
        <p:spPr>
          <a:xfrm>
            <a:off x="839788" y="1746479"/>
            <a:ext cx="51579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Course-level Outcomes</a:t>
            </a:r>
            <a:endParaRPr/>
          </a:p>
        </p:txBody>
      </p:sp>
      <p:sp>
        <p:nvSpPr>
          <p:cNvPr id="180" name="Google Shape;180;p21"/>
          <p:cNvSpPr txBox="1"/>
          <p:nvPr>
            <p:ph idx="2" type="body"/>
          </p:nvPr>
        </p:nvSpPr>
        <p:spPr>
          <a:xfrm>
            <a:off x="839788" y="2570391"/>
            <a:ext cx="51579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Measurable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Precise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“...what learners will learn and be able to do if they successfully complete the course.”</a:t>
            </a:r>
            <a:endParaRPr/>
          </a:p>
        </p:txBody>
      </p:sp>
      <p:sp>
        <p:nvSpPr>
          <p:cNvPr id="181" name="Google Shape;181;p21"/>
          <p:cNvSpPr txBox="1"/>
          <p:nvPr>
            <p:ph idx="3" type="body"/>
          </p:nvPr>
        </p:nvSpPr>
        <p:spPr>
          <a:xfrm>
            <a:off x="6172200" y="1746479"/>
            <a:ext cx="51831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Module-level Outcomes</a:t>
            </a:r>
            <a:endParaRPr/>
          </a:p>
        </p:txBody>
      </p:sp>
      <p:sp>
        <p:nvSpPr>
          <p:cNvPr id="182" name="Google Shape;182;p21"/>
          <p:cNvSpPr txBox="1"/>
          <p:nvPr>
            <p:ph idx="4" type="body"/>
          </p:nvPr>
        </p:nvSpPr>
        <p:spPr>
          <a:xfrm>
            <a:off x="6172200" y="2570391"/>
            <a:ext cx="51831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Measurable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Precise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Aligned with Course-level outcomes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“...more specific than course outcomes…”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“...smaller, discrete pieces…”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 txBox="1"/>
          <p:nvPr>
            <p:ph type="title"/>
          </p:nvPr>
        </p:nvSpPr>
        <p:spPr>
          <a:xfrm>
            <a:off x="839788" y="1077687"/>
            <a:ext cx="10515600" cy="67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Looking at SRS 2.1 and 2.2</a:t>
            </a:r>
            <a:endParaRPr/>
          </a:p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839788" y="1746479"/>
            <a:ext cx="51579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Course-level Outcomes</a:t>
            </a:r>
            <a:endParaRPr/>
          </a:p>
        </p:txBody>
      </p:sp>
      <p:sp>
        <p:nvSpPr>
          <p:cNvPr id="190" name="Google Shape;190;p22"/>
          <p:cNvSpPr txBox="1"/>
          <p:nvPr>
            <p:ph idx="2" type="body"/>
          </p:nvPr>
        </p:nvSpPr>
        <p:spPr>
          <a:xfrm>
            <a:off x="839788" y="2570391"/>
            <a:ext cx="51579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Measurable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Precise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“...what learners will learn and be able to do if they </a:t>
            </a:r>
            <a:r>
              <a:rPr lang="en-US"/>
              <a:t>successfully </a:t>
            </a:r>
            <a:r>
              <a:rPr b="1" lang="en-US">
                <a:solidFill>
                  <a:schemeClr val="accent6"/>
                </a:solidFill>
              </a:rPr>
              <a:t>complete the course</a:t>
            </a:r>
            <a:r>
              <a:rPr lang="en-US"/>
              <a:t>.”</a:t>
            </a:r>
            <a:endParaRPr/>
          </a:p>
        </p:txBody>
      </p:sp>
      <p:sp>
        <p:nvSpPr>
          <p:cNvPr id="191" name="Google Shape;191;p22"/>
          <p:cNvSpPr txBox="1"/>
          <p:nvPr>
            <p:ph idx="3" type="body"/>
          </p:nvPr>
        </p:nvSpPr>
        <p:spPr>
          <a:xfrm>
            <a:off x="6172200" y="1746479"/>
            <a:ext cx="51831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Module-level Outcomes</a:t>
            </a:r>
            <a:endParaRPr/>
          </a:p>
        </p:txBody>
      </p:sp>
      <p:sp>
        <p:nvSpPr>
          <p:cNvPr id="192" name="Google Shape;192;p22"/>
          <p:cNvSpPr txBox="1"/>
          <p:nvPr>
            <p:ph idx="4" type="body"/>
          </p:nvPr>
        </p:nvSpPr>
        <p:spPr>
          <a:xfrm>
            <a:off x="6172200" y="2570391"/>
            <a:ext cx="51831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Measurable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Precise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Aligned with Course-level outcomes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“...</a:t>
            </a:r>
            <a:r>
              <a:rPr b="1" lang="en-US">
                <a:solidFill>
                  <a:schemeClr val="accent6"/>
                </a:solidFill>
              </a:rPr>
              <a:t>more specific than course outcomes</a:t>
            </a:r>
            <a:r>
              <a:rPr lang="en-US"/>
              <a:t>…”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“...</a:t>
            </a:r>
            <a:r>
              <a:rPr b="1" lang="en-US">
                <a:solidFill>
                  <a:schemeClr val="accent6"/>
                </a:solidFill>
              </a:rPr>
              <a:t>smaller, discrete pieces</a:t>
            </a:r>
            <a:r>
              <a:rPr lang="en-US"/>
              <a:t>…”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2"/>
          <p:cNvSpPr/>
          <p:nvPr/>
        </p:nvSpPr>
        <p:spPr>
          <a:xfrm rot="478256">
            <a:off x="3842520" y="5113195"/>
            <a:ext cx="2306181" cy="500422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3"/>
          <p:cNvSpPr txBox="1"/>
          <p:nvPr>
            <p:ph type="title"/>
          </p:nvPr>
        </p:nvSpPr>
        <p:spPr>
          <a:xfrm>
            <a:off x="839788" y="1077687"/>
            <a:ext cx="10515600" cy="67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get “smaller, discrete pieces”?</a:t>
            </a:r>
            <a:endParaRPr/>
          </a:p>
        </p:txBody>
      </p:sp>
      <p:sp>
        <p:nvSpPr>
          <p:cNvPr id="200" name="Google Shape;200;p23"/>
          <p:cNvSpPr txBox="1"/>
          <p:nvPr>
            <p:ph idx="1" type="body"/>
          </p:nvPr>
        </p:nvSpPr>
        <p:spPr>
          <a:xfrm>
            <a:off x="839788" y="1746479"/>
            <a:ext cx="51579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Bloom’s Taxonomy</a:t>
            </a:r>
            <a:endParaRPr/>
          </a:p>
        </p:txBody>
      </p:sp>
      <p:sp>
        <p:nvSpPr>
          <p:cNvPr id="201" name="Google Shape;201;p23"/>
          <p:cNvSpPr txBox="1"/>
          <p:nvPr>
            <p:ph idx="3" type="body"/>
          </p:nvPr>
        </p:nvSpPr>
        <p:spPr>
          <a:xfrm>
            <a:off x="6172200" y="1746479"/>
            <a:ext cx="51831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Breaking Down the Content</a:t>
            </a:r>
            <a:endParaRPr/>
          </a:p>
        </p:txBody>
      </p:sp>
      <p:grpSp>
        <p:nvGrpSpPr>
          <p:cNvPr id="202" name="Google Shape;202;p23"/>
          <p:cNvGrpSpPr/>
          <p:nvPr/>
        </p:nvGrpSpPr>
        <p:grpSpPr>
          <a:xfrm>
            <a:off x="1528545" y="2847688"/>
            <a:ext cx="3780428" cy="2949492"/>
            <a:chOff x="3087900" y="3425325"/>
            <a:chExt cx="3473700" cy="2566784"/>
          </a:xfrm>
        </p:grpSpPr>
        <p:sp>
          <p:nvSpPr>
            <p:cNvPr id="203" name="Google Shape;203;p23"/>
            <p:cNvSpPr/>
            <p:nvPr/>
          </p:nvSpPr>
          <p:spPr>
            <a:xfrm>
              <a:off x="4368482" y="3425325"/>
              <a:ext cx="912600" cy="426900"/>
            </a:xfrm>
            <a:prstGeom prst="rect">
              <a:avLst/>
            </a:prstGeom>
            <a:solidFill>
              <a:srgbClr val="FFD1D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Roboto Slab Black"/>
                  <a:ea typeface="Roboto Slab Black"/>
                  <a:cs typeface="Roboto Slab Black"/>
                  <a:sym typeface="Roboto Slab Black"/>
                </a:rPr>
                <a:t>Create</a:t>
              </a:r>
              <a:endParaRPr sz="2000">
                <a:latin typeface="Roboto Slab Black"/>
                <a:ea typeface="Roboto Slab Black"/>
                <a:cs typeface="Roboto Slab Black"/>
                <a:sym typeface="Roboto Slab Black"/>
              </a:endParaRPr>
            </a:p>
          </p:txBody>
        </p:sp>
        <p:sp>
          <p:nvSpPr>
            <p:cNvPr id="204" name="Google Shape;204;p23"/>
            <p:cNvSpPr/>
            <p:nvPr/>
          </p:nvSpPr>
          <p:spPr>
            <a:xfrm>
              <a:off x="3886421" y="4281258"/>
              <a:ext cx="1876800" cy="426900"/>
            </a:xfrm>
            <a:prstGeom prst="rect">
              <a:avLst/>
            </a:prstGeom>
            <a:solidFill>
              <a:srgbClr val="FBFFDE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Roboto Slab Black"/>
                  <a:ea typeface="Roboto Slab Black"/>
                  <a:cs typeface="Roboto Slab Black"/>
                  <a:sym typeface="Roboto Slab Black"/>
                </a:rPr>
                <a:t>Analyze</a:t>
              </a:r>
              <a:endParaRPr sz="2000">
                <a:latin typeface="Roboto Slab Black"/>
                <a:ea typeface="Roboto Slab Black"/>
                <a:cs typeface="Roboto Slab Black"/>
                <a:sym typeface="Roboto Slab Black"/>
              </a:endParaRPr>
            </a:p>
          </p:txBody>
        </p:sp>
        <p:sp>
          <p:nvSpPr>
            <p:cNvPr id="205" name="Google Shape;205;p23"/>
            <p:cNvSpPr/>
            <p:nvPr/>
          </p:nvSpPr>
          <p:spPr>
            <a:xfrm>
              <a:off x="4125609" y="3853272"/>
              <a:ext cx="1398300" cy="426900"/>
            </a:xfrm>
            <a:prstGeom prst="rect">
              <a:avLst/>
            </a:prstGeom>
            <a:solidFill>
              <a:srgbClr val="FFEDDE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Roboto Slab Black"/>
                  <a:ea typeface="Roboto Slab Black"/>
                  <a:cs typeface="Roboto Slab Black"/>
                  <a:sym typeface="Roboto Slab Black"/>
                </a:rPr>
                <a:t>Evaluate</a:t>
              </a:r>
              <a:endParaRPr sz="2000">
                <a:latin typeface="Roboto Slab Black"/>
                <a:ea typeface="Roboto Slab Black"/>
                <a:cs typeface="Roboto Slab Black"/>
                <a:sym typeface="Roboto Slab Black"/>
              </a:endParaRPr>
            </a:p>
          </p:txBody>
        </p:sp>
        <p:sp>
          <p:nvSpPr>
            <p:cNvPr id="206" name="Google Shape;206;p23"/>
            <p:cNvSpPr/>
            <p:nvPr/>
          </p:nvSpPr>
          <p:spPr>
            <a:xfrm>
              <a:off x="3654603" y="4709242"/>
              <a:ext cx="2340300" cy="426900"/>
            </a:xfrm>
            <a:prstGeom prst="rect">
              <a:avLst/>
            </a:prstGeom>
            <a:solidFill>
              <a:srgbClr val="D7FDD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Roboto Slab Black"/>
                  <a:ea typeface="Roboto Slab Black"/>
                  <a:cs typeface="Roboto Slab Black"/>
                  <a:sym typeface="Roboto Slab Black"/>
                </a:rPr>
                <a:t>Apply</a:t>
              </a:r>
              <a:endParaRPr sz="2000">
                <a:latin typeface="Roboto Slab Black"/>
                <a:ea typeface="Roboto Slab Black"/>
                <a:cs typeface="Roboto Slab Black"/>
                <a:sym typeface="Roboto Slab Black"/>
              </a:endParaRPr>
            </a:p>
          </p:txBody>
        </p:sp>
        <p:sp>
          <p:nvSpPr>
            <p:cNvPr id="207" name="Google Shape;207;p23"/>
            <p:cNvSpPr/>
            <p:nvPr/>
          </p:nvSpPr>
          <p:spPr>
            <a:xfrm>
              <a:off x="3404361" y="5137190"/>
              <a:ext cx="2840700" cy="426900"/>
            </a:xfrm>
            <a:prstGeom prst="rect">
              <a:avLst/>
            </a:prstGeom>
            <a:solidFill>
              <a:srgbClr val="E0FFFD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Roboto Slab Black"/>
                  <a:ea typeface="Roboto Slab Black"/>
                  <a:cs typeface="Roboto Slab Black"/>
                  <a:sym typeface="Roboto Slab Black"/>
                </a:rPr>
                <a:t>Understand</a:t>
              </a:r>
              <a:endParaRPr sz="2000">
                <a:latin typeface="Roboto Slab Black"/>
                <a:ea typeface="Roboto Slab Black"/>
                <a:cs typeface="Roboto Slab Black"/>
                <a:sym typeface="Roboto Slab Black"/>
              </a:endParaRPr>
            </a:p>
          </p:txBody>
        </p:sp>
        <p:sp>
          <p:nvSpPr>
            <p:cNvPr id="208" name="Google Shape;208;p23"/>
            <p:cNvSpPr/>
            <p:nvPr/>
          </p:nvSpPr>
          <p:spPr>
            <a:xfrm>
              <a:off x="3087900" y="5565209"/>
              <a:ext cx="3473700" cy="426900"/>
            </a:xfrm>
            <a:prstGeom prst="rect">
              <a:avLst/>
            </a:prstGeom>
            <a:solidFill>
              <a:srgbClr val="D0D0FE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Roboto Slab Black"/>
                  <a:ea typeface="Roboto Slab Black"/>
                  <a:cs typeface="Roboto Slab Black"/>
                  <a:sym typeface="Roboto Slab Black"/>
                </a:rPr>
                <a:t>Remember</a:t>
              </a:r>
              <a:endParaRPr sz="2000">
                <a:latin typeface="Roboto Slab Black"/>
                <a:ea typeface="Roboto Slab Black"/>
                <a:cs typeface="Roboto Slab Black"/>
                <a:sym typeface="Roboto Slab Black"/>
              </a:endParaRPr>
            </a:p>
          </p:txBody>
        </p:sp>
      </p:grpSp>
      <p:sp>
        <p:nvSpPr>
          <p:cNvPr id="209" name="Google Shape;209;p23"/>
          <p:cNvSpPr/>
          <p:nvPr/>
        </p:nvSpPr>
        <p:spPr>
          <a:xfrm>
            <a:off x="7010400" y="2730500"/>
            <a:ext cx="2468400" cy="517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Roboto Slab Black"/>
                <a:ea typeface="Roboto Slab Black"/>
                <a:cs typeface="Roboto Slab Black"/>
                <a:sym typeface="Roboto Slab Black"/>
              </a:rPr>
              <a:t>Design </a:t>
            </a:r>
            <a:r>
              <a:rPr lang="en-US" sz="2000">
                <a:latin typeface="Roboto Slab Black"/>
                <a:ea typeface="Roboto Slab Black"/>
                <a:cs typeface="Roboto Slab Black"/>
                <a:sym typeface="Roboto Slab Black"/>
              </a:rPr>
              <a:t>a Website</a:t>
            </a:r>
            <a:endParaRPr sz="20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10" name="Google Shape;210;p23"/>
          <p:cNvSpPr/>
          <p:nvPr/>
        </p:nvSpPr>
        <p:spPr>
          <a:xfrm>
            <a:off x="7601826" y="3247975"/>
            <a:ext cx="913800" cy="42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Roboto Medium"/>
                <a:ea typeface="Roboto Medium"/>
                <a:cs typeface="Roboto Medium"/>
                <a:sym typeface="Roboto Medium"/>
              </a:rPr>
              <a:t>Goals</a:t>
            </a:r>
            <a:endParaRPr sz="20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211" name="Google Shape;211;p23"/>
          <p:cNvSpPr/>
          <p:nvPr/>
        </p:nvSpPr>
        <p:spPr>
          <a:xfrm>
            <a:off x="7601825" y="3672850"/>
            <a:ext cx="2654100" cy="42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Roboto Medium"/>
                <a:ea typeface="Roboto Medium"/>
                <a:cs typeface="Roboto Medium"/>
                <a:sym typeface="Roboto Medium"/>
              </a:rPr>
              <a:t>Audience Description</a:t>
            </a:r>
            <a:endParaRPr sz="20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212" name="Google Shape;212;p23"/>
          <p:cNvSpPr/>
          <p:nvPr/>
        </p:nvSpPr>
        <p:spPr>
          <a:xfrm>
            <a:off x="7601825" y="4097725"/>
            <a:ext cx="2560800" cy="42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Roboto Medium"/>
                <a:ea typeface="Roboto Medium"/>
                <a:cs typeface="Roboto Medium"/>
                <a:sym typeface="Roboto Medium"/>
              </a:rPr>
              <a:t>Competitor Analysis</a:t>
            </a:r>
            <a:endParaRPr sz="20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213" name="Google Shape;213;p23"/>
          <p:cNvSpPr/>
          <p:nvPr/>
        </p:nvSpPr>
        <p:spPr>
          <a:xfrm>
            <a:off x="7601825" y="4522625"/>
            <a:ext cx="1535400" cy="42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Roboto Medium"/>
                <a:ea typeface="Roboto Medium"/>
                <a:cs typeface="Roboto Medium"/>
                <a:sym typeface="Roboto Medium"/>
              </a:rPr>
              <a:t>Style Guide</a:t>
            </a:r>
            <a:endParaRPr sz="20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214" name="Google Shape;214;p23"/>
          <p:cNvSpPr/>
          <p:nvPr/>
        </p:nvSpPr>
        <p:spPr>
          <a:xfrm>
            <a:off x="7601826" y="4947500"/>
            <a:ext cx="1203900" cy="42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Roboto Medium"/>
                <a:ea typeface="Roboto Medium"/>
                <a:cs typeface="Roboto Medium"/>
                <a:sym typeface="Roboto Medium"/>
              </a:rPr>
              <a:t>Site Map</a:t>
            </a:r>
            <a:endParaRPr sz="20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215" name="Google Shape;215;p23"/>
          <p:cNvSpPr/>
          <p:nvPr/>
        </p:nvSpPr>
        <p:spPr>
          <a:xfrm>
            <a:off x="7601826" y="5372375"/>
            <a:ext cx="1390200" cy="42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Roboto Medium"/>
                <a:ea typeface="Roboto Medium"/>
                <a:cs typeface="Roboto Medium"/>
                <a:sym typeface="Roboto Medium"/>
              </a:rPr>
              <a:t>Wireframe</a:t>
            </a:r>
            <a:endParaRPr sz="20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4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Using Bloom’s Taxonomy</a:t>
            </a:r>
            <a:endParaRPr/>
          </a:p>
        </p:txBody>
      </p:sp>
      <p:sp>
        <p:nvSpPr>
          <p:cNvPr id="222" name="Google Shape;222;p24"/>
          <p:cNvSpPr/>
          <p:nvPr/>
        </p:nvSpPr>
        <p:spPr>
          <a:xfrm>
            <a:off x="4912500" y="2334950"/>
            <a:ext cx="1300200" cy="608100"/>
          </a:xfrm>
          <a:prstGeom prst="rect">
            <a:avLst/>
          </a:prstGeom>
          <a:solidFill>
            <a:srgbClr val="FFD1D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Create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23" name="Google Shape;223;p24"/>
          <p:cNvSpPr/>
          <p:nvPr/>
        </p:nvSpPr>
        <p:spPr>
          <a:xfrm>
            <a:off x="4225650" y="3554500"/>
            <a:ext cx="2673900" cy="608100"/>
          </a:xfrm>
          <a:prstGeom prst="rect">
            <a:avLst/>
          </a:prstGeom>
          <a:solidFill>
            <a:srgbClr val="FBFFD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Analyze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24" name="Google Shape;224;p24"/>
          <p:cNvSpPr/>
          <p:nvPr/>
        </p:nvSpPr>
        <p:spPr>
          <a:xfrm>
            <a:off x="4566450" y="2944697"/>
            <a:ext cx="1992300" cy="608100"/>
          </a:xfrm>
          <a:prstGeom prst="rect">
            <a:avLst/>
          </a:prstGeom>
          <a:solidFill>
            <a:srgbClr val="FFEDD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Evaluate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25" name="Google Shape;225;p24"/>
          <p:cNvSpPr/>
          <p:nvPr/>
        </p:nvSpPr>
        <p:spPr>
          <a:xfrm>
            <a:off x="3895350" y="4164300"/>
            <a:ext cx="3334500" cy="608100"/>
          </a:xfrm>
          <a:prstGeom prst="rect">
            <a:avLst/>
          </a:prstGeom>
          <a:solidFill>
            <a:srgbClr val="D7FDD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Apply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26" name="Google Shape;226;p24"/>
          <p:cNvSpPr/>
          <p:nvPr/>
        </p:nvSpPr>
        <p:spPr>
          <a:xfrm>
            <a:off x="3538800" y="4774050"/>
            <a:ext cx="4047600" cy="608100"/>
          </a:xfrm>
          <a:prstGeom prst="rect">
            <a:avLst/>
          </a:prstGeom>
          <a:solidFill>
            <a:srgbClr val="E0FFF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Understand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27" name="Google Shape;227;p24"/>
          <p:cNvSpPr/>
          <p:nvPr/>
        </p:nvSpPr>
        <p:spPr>
          <a:xfrm>
            <a:off x="3087900" y="5383900"/>
            <a:ext cx="4949400" cy="608100"/>
          </a:xfrm>
          <a:prstGeom prst="rect">
            <a:avLst/>
          </a:prstGeom>
          <a:solidFill>
            <a:srgbClr val="D0D0F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Remember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28" name="Google Shape;228;p24"/>
          <p:cNvSpPr txBox="1"/>
          <p:nvPr/>
        </p:nvSpPr>
        <p:spPr>
          <a:xfrm>
            <a:off x="1197725" y="3596650"/>
            <a:ext cx="22695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Roboto"/>
                <a:ea typeface="Roboto"/>
                <a:cs typeface="Roboto"/>
                <a:sym typeface="Roboto"/>
              </a:rPr>
              <a:t>If you need to…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9" name="Google Shape;229;p24"/>
          <p:cNvSpPr txBox="1"/>
          <p:nvPr/>
        </p:nvSpPr>
        <p:spPr>
          <a:xfrm>
            <a:off x="7862500" y="3322800"/>
            <a:ext cx="1992300" cy="7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Roboto"/>
                <a:ea typeface="Roboto"/>
                <a:cs typeface="Roboto"/>
                <a:sym typeface="Roboto"/>
              </a:rPr>
              <a:t>Y</a:t>
            </a:r>
            <a:r>
              <a:rPr b="1" lang="en-US" sz="2000">
                <a:latin typeface="Roboto"/>
                <a:ea typeface="Roboto"/>
                <a:cs typeface="Roboto"/>
                <a:sym typeface="Roboto"/>
              </a:rPr>
              <a:t>ou must first be able to…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0" name="Google Shape;230;p24"/>
          <p:cNvSpPr/>
          <p:nvPr/>
        </p:nvSpPr>
        <p:spPr>
          <a:xfrm>
            <a:off x="3380100" y="3763875"/>
            <a:ext cx="1186500" cy="212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1" name="Google Shape;231;p24"/>
          <p:cNvGrpSpPr/>
          <p:nvPr/>
        </p:nvGrpSpPr>
        <p:grpSpPr>
          <a:xfrm>
            <a:off x="6693050" y="4206675"/>
            <a:ext cx="2269375" cy="1608625"/>
            <a:chOff x="6693050" y="4206675"/>
            <a:chExt cx="2269375" cy="1608625"/>
          </a:xfrm>
        </p:grpSpPr>
        <p:sp>
          <p:nvSpPr>
            <p:cNvPr id="232" name="Google Shape;232;p24"/>
            <p:cNvSpPr/>
            <p:nvPr/>
          </p:nvSpPr>
          <p:spPr>
            <a:xfrm rot="10800000">
              <a:off x="6693050" y="4340900"/>
              <a:ext cx="22074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24"/>
            <p:cNvSpPr/>
            <p:nvPr/>
          </p:nvSpPr>
          <p:spPr>
            <a:xfrm>
              <a:off x="8870925" y="4206675"/>
              <a:ext cx="91500" cy="1554600"/>
            </a:xfrm>
            <a:prstGeom prst="rect">
              <a:avLst/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24"/>
            <p:cNvSpPr/>
            <p:nvPr/>
          </p:nvSpPr>
          <p:spPr>
            <a:xfrm rot="10800000">
              <a:off x="6899700" y="4971800"/>
              <a:ext cx="19860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24"/>
            <p:cNvSpPr/>
            <p:nvPr/>
          </p:nvSpPr>
          <p:spPr>
            <a:xfrm rot="10800000">
              <a:off x="7230000" y="5602600"/>
              <a:ext cx="17295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Using Bloom’s Taxonomy</a:t>
            </a:r>
            <a:endParaRPr/>
          </a:p>
        </p:txBody>
      </p:sp>
      <p:sp>
        <p:nvSpPr>
          <p:cNvPr id="242" name="Google Shape;242;p25"/>
          <p:cNvSpPr/>
          <p:nvPr/>
        </p:nvSpPr>
        <p:spPr>
          <a:xfrm>
            <a:off x="4912500" y="2334950"/>
            <a:ext cx="1300200" cy="608100"/>
          </a:xfrm>
          <a:prstGeom prst="rect">
            <a:avLst/>
          </a:prstGeom>
          <a:solidFill>
            <a:srgbClr val="FFD1D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Create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43" name="Google Shape;243;p25"/>
          <p:cNvSpPr/>
          <p:nvPr/>
        </p:nvSpPr>
        <p:spPr>
          <a:xfrm>
            <a:off x="4225650" y="3554500"/>
            <a:ext cx="2673900" cy="608100"/>
          </a:xfrm>
          <a:prstGeom prst="rect">
            <a:avLst/>
          </a:prstGeom>
          <a:solidFill>
            <a:srgbClr val="FBFFD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Analyze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44" name="Google Shape;244;p25"/>
          <p:cNvSpPr/>
          <p:nvPr/>
        </p:nvSpPr>
        <p:spPr>
          <a:xfrm>
            <a:off x="4566450" y="2944697"/>
            <a:ext cx="1992300" cy="608100"/>
          </a:xfrm>
          <a:prstGeom prst="rect">
            <a:avLst/>
          </a:prstGeom>
          <a:solidFill>
            <a:srgbClr val="FFEDD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Evaluate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45" name="Google Shape;245;p25"/>
          <p:cNvSpPr/>
          <p:nvPr/>
        </p:nvSpPr>
        <p:spPr>
          <a:xfrm>
            <a:off x="3895350" y="4164300"/>
            <a:ext cx="3334500" cy="608100"/>
          </a:xfrm>
          <a:prstGeom prst="rect">
            <a:avLst/>
          </a:prstGeom>
          <a:solidFill>
            <a:srgbClr val="D7FDD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Apply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46" name="Google Shape;246;p25"/>
          <p:cNvSpPr/>
          <p:nvPr/>
        </p:nvSpPr>
        <p:spPr>
          <a:xfrm>
            <a:off x="3538800" y="4774050"/>
            <a:ext cx="4047600" cy="608100"/>
          </a:xfrm>
          <a:prstGeom prst="rect">
            <a:avLst/>
          </a:prstGeom>
          <a:solidFill>
            <a:srgbClr val="E0FFF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Understand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47" name="Google Shape;247;p25"/>
          <p:cNvSpPr/>
          <p:nvPr/>
        </p:nvSpPr>
        <p:spPr>
          <a:xfrm>
            <a:off x="3087900" y="5383900"/>
            <a:ext cx="4949400" cy="608100"/>
          </a:xfrm>
          <a:prstGeom prst="rect">
            <a:avLst/>
          </a:prstGeom>
          <a:solidFill>
            <a:srgbClr val="D0D0F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Remember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48" name="Google Shape;248;p25"/>
          <p:cNvSpPr txBox="1"/>
          <p:nvPr/>
        </p:nvSpPr>
        <p:spPr>
          <a:xfrm>
            <a:off x="1828800" y="3596650"/>
            <a:ext cx="16383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Roboto"/>
                <a:ea typeface="Roboto"/>
                <a:cs typeface="Roboto"/>
                <a:sym typeface="Roboto"/>
              </a:rPr>
              <a:t>If you can…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9" name="Google Shape;249;p25"/>
          <p:cNvSpPr txBox="1"/>
          <p:nvPr/>
        </p:nvSpPr>
        <p:spPr>
          <a:xfrm>
            <a:off x="7862500" y="3596650"/>
            <a:ext cx="21285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Roboto"/>
                <a:ea typeface="Roboto"/>
                <a:cs typeface="Roboto"/>
                <a:sym typeface="Roboto"/>
              </a:rPr>
              <a:t>Then you can…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0" name="Google Shape;250;p25"/>
          <p:cNvSpPr/>
          <p:nvPr/>
        </p:nvSpPr>
        <p:spPr>
          <a:xfrm>
            <a:off x="3380100" y="3763875"/>
            <a:ext cx="1186500" cy="212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1" name="Google Shape;251;p25"/>
          <p:cNvGrpSpPr/>
          <p:nvPr/>
        </p:nvGrpSpPr>
        <p:grpSpPr>
          <a:xfrm>
            <a:off x="6693050" y="4206675"/>
            <a:ext cx="2269375" cy="1608625"/>
            <a:chOff x="6693050" y="4206675"/>
            <a:chExt cx="2269375" cy="1608625"/>
          </a:xfrm>
        </p:grpSpPr>
        <p:sp>
          <p:nvSpPr>
            <p:cNvPr id="252" name="Google Shape;252;p25"/>
            <p:cNvSpPr/>
            <p:nvPr/>
          </p:nvSpPr>
          <p:spPr>
            <a:xfrm rot="10800000">
              <a:off x="6693050" y="4340900"/>
              <a:ext cx="22074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25"/>
            <p:cNvSpPr/>
            <p:nvPr/>
          </p:nvSpPr>
          <p:spPr>
            <a:xfrm>
              <a:off x="8870925" y="4206675"/>
              <a:ext cx="91500" cy="1554600"/>
            </a:xfrm>
            <a:prstGeom prst="rect">
              <a:avLst/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25"/>
            <p:cNvSpPr/>
            <p:nvPr/>
          </p:nvSpPr>
          <p:spPr>
            <a:xfrm rot="10800000">
              <a:off x="6899700" y="4971800"/>
              <a:ext cx="19860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5"/>
            <p:cNvSpPr/>
            <p:nvPr/>
          </p:nvSpPr>
          <p:spPr>
            <a:xfrm rot="10800000">
              <a:off x="7230000" y="5602600"/>
              <a:ext cx="17295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6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Using Bloom’s Taxonomy</a:t>
            </a:r>
            <a:endParaRPr/>
          </a:p>
        </p:txBody>
      </p:sp>
      <p:sp>
        <p:nvSpPr>
          <p:cNvPr id="262" name="Google Shape;262;p26"/>
          <p:cNvSpPr/>
          <p:nvPr/>
        </p:nvSpPr>
        <p:spPr>
          <a:xfrm>
            <a:off x="4912500" y="2334950"/>
            <a:ext cx="1300200" cy="608100"/>
          </a:xfrm>
          <a:prstGeom prst="rect">
            <a:avLst/>
          </a:prstGeom>
          <a:solidFill>
            <a:srgbClr val="FFD1D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Create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63" name="Google Shape;263;p26"/>
          <p:cNvSpPr/>
          <p:nvPr/>
        </p:nvSpPr>
        <p:spPr>
          <a:xfrm>
            <a:off x="4225650" y="3554500"/>
            <a:ext cx="2673900" cy="608100"/>
          </a:xfrm>
          <a:prstGeom prst="rect">
            <a:avLst/>
          </a:prstGeom>
          <a:solidFill>
            <a:srgbClr val="FBFFD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Analyze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64" name="Google Shape;264;p26"/>
          <p:cNvSpPr/>
          <p:nvPr/>
        </p:nvSpPr>
        <p:spPr>
          <a:xfrm>
            <a:off x="4566450" y="2944697"/>
            <a:ext cx="1992300" cy="608100"/>
          </a:xfrm>
          <a:prstGeom prst="rect">
            <a:avLst/>
          </a:prstGeom>
          <a:solidFill>
            <a:srgbClr val="FFEDD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Evaluate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65" name="Google Shape;265;p26"/>
          <p:cNvSpPr/>
          <p:nvPr/>
        </p:nvSpPr>
        <p:spPr>
          <a:xfrm>
            <a:off x="3895350" y="4164300"/>
            <a:ext cx="3334500" cy="608100"/>
          </a:xfrm>
          <a:prstGeom prst="rect">
            <a:avLst/>
          </a:prstGeom>
          <a:solidFill>
            <a:srgbClr val="D7FDD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Apply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66" name="Google Shape;266;p26"/>
          <p:cNvSpPr/>
          <p:nvPr/>
        </p:nvSpPr>
        <p:spPr>
          <a:xfrm>
            <a:off x="3538800" y="4774050"/>
            <a:ext cx="4047600" cy="608100"/>
          </a:xfrm>
          <a:prstGeom prst="rect">
            <a:avLst/>
          </a:prstGeom>
          <a:solidFill>
            <a:srgbClr val="E0FFF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Understand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67" name="Google Shape;267;p26"/>
          <p:cNvSpPr/>
          <p:nvPr/>
        </p:nvSpPr>
        <p:spPr>
          <a:xfrm>
            <a:off x="3087900" y="5383900"/>
            <a:ext cx="4949400" cy="608100"/>
          </a:xfrm>
          <a:prstGeom prst="rect">
            <a:avLst/>
          </a:prstGeom>
          <a:solidFill>
            <a:srgbClr val="D0D0F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Remember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68" name="Google Shape;268;p26"/>
          <p:cNvSpPr/>
          <p:nvPr/>
        </p:nvSpPr>
        <p:spPr>
          <a:xfrm>
            <a:off x="1197864" y="4160520"/>
            <a:ext cx="9788400" cy="543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6"/>
          <p:cNvSpPr txBox="1"/>
          <p:nvPr/>
        </p:nvSpPr>
        <p:spPr>
          <a:xfrm rot="-1101248">
            <a:off x="1407325" y="2394521"/>
            <a:ext cx="2488494" cy="68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accent6"/>
                </a:solidFill>
                <a:latin typeface="Roboto Black"/>
                <a:ea typeface="Roboto Black"/>
                <a:cs typeface="Roboto Black"/>
                <a:sym typeface="Roboto Black"/>
              </a:rPr>
              <a:t>Course Level</a:t>
            </a:r>
            <a:endParaRPr sz="3000">
              <a:solidFill>
                <a:schemeClr val="accent6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270" name="Google Shape;270;p26"/>
          <p:cNvSpPr txBox="1"/>
          <p:nvPr/>
        </p:nvSpPr>
        <p:spPr>
          <a:xfrm rot="1909428">
            <a:off x="8127441" y="4920361"/>
            <a:ext cx="2488485" cy="68605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accent6"/>
                </a:solidFill>
                <a:latin typeface="Roboto Black"/>
                <a:ea typeface="Roboto Black"/>
                <a:cs typeface="Roboto Black"/>
                <a:sym typeface="Roboto Black"/>
              </a:rPr>
              <a:t>Module </a:t>
            </a:r>
            <a:r>
              <a:rPr lang="en-US" sz="3000">
                <a:solidFill>
                  <a:schemeClr val="accent6"/>
                </a:solidFill>
                <a:latin typeface="Roboto Black"/>
                <a:ea typeface="Roboto Black"/>
                <a:cs typeface="Roboto Black"/>
                <a:sym typeface="Roboto Black"/>
              </a:rPr>
              <a:t>Level</a:t>
            </a:r>
            <a:endParaRPr sz="3000">
              <a:solidFill>
                <a:schemeClr val="accent6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7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Using Bloom’s Taxonomy</a:t>
            </a:r>
            <a:endParaRPr/>
          </a:p>
        </p:txBody>
      </p:sp>
      <p:sp>
        <p:nvSpPr>
          <p:cNvPr id="277" name="Google Shape;277;p27"/>
          <p:cNvSpPr/>
          <p:nvPr/>
        </p:nvSpPr>
        <p:spPr>
          <a:xfrm>
            <a:off x="4912500" y="2334950"/>
            <a:ext cx="1300200" cy="608100"/>
          </a:xfrm>
          <a:prstGeom prst="rect">
            <a:avLst/>
          </a:prstGeom>
          <a:solidFill>
            <a:srgbClr val="FFD1D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Create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78" name="Google Shape;278;p27"/>
          <p:cNvSpPr/>
          <p:nvPr/>
        </p:nvSpPr>
        <p:spPr>
          <a:xfrm>
            <a:off x="4225650" y="3554500"/>
            <a:ext cx="2673900" cy="608100"/>
          </a:xfrm>
          <a:prstGeom prst="rect">
            <a:avLst/>
          </a:prstGeom>
          <a:solidFill>
            <a:srgbClr val="FBFFD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Analyze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79" name="Google Shape;279;p27"/>
          <p:cNvSpPr/>
          <p:nvPr/>
        </p:nvSpPr>
        <p:spPr>
          <a:xfrm>
            <a:off x="4566450" y="2944697"/>
            <a:ext cx="1992300" cy="608100"/>
          </a:xfrm>
          <a:prstGeom prst="rect">
            <a:avLst/>
          </a:prstGeom>
          <a:solidFill>
            <a:srgbClr val="FFEDD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Evaluate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80" name="Google Shape;280;p27"/>
          <p:cNvSpPr/>
          <p:nvPr/>
        </p:nvSpPr>
        <p:spPr>
          <a:xfrm>
            <a:off x="3895350" y="4164300"/>
            <a:ext cx="3334500" cy="608100"/>
          </a:xfrm>
          <a:prstGeom prst="rect">
            <a:avLst/>
          </a:prstGeom>
          <a:solidFill>
            <a:srgbClr val="D7FDD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Apply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81" name="Google Shape;281;p27"/>
          <p:cNvSpPr/>
          <p:nvPr/>
        </p:nvSpPr>
        <p:spPr>
          <a:xfrm>
            <a:off x="3538800" y="4774050"/>
            <a:ext cx="4047600" cy="608100"/>
          </a:xfrm>
          <a:prstGeom prst="rect">
            <a:avLst/>
          </a:prstGeom>
          <a:solidFill>
            <a:srgbClr val="E0FFF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Understand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82" name="Google Shape;282;p27"/>
          <p:cNvSpPr/>
          <p:nvPr/>
        </p:nvSpPr>
        <p:spPr>
          <a:xfrm>
            <a:off x="3087900" y="5383900"/>
            <a:ext cx="4949400" cy="608100"/>
          </a:xfrm>
          <a:prstGeom prst="rect">
            <a:avLst/>
          </a:prstGeom>
          <a:solidFill>
            <a:srgbClr val="D0D0F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Remember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283" name="Google Shape;283;p27"/>
          <p:cNvSpPr/>
          <p:nvPr/>
        </p:nvSpPr>
        <p:spPr>
          <a:xfrm>
            <a:off x="1197864" y="4160520"/>
            <a:ext cx="9788400" cy="543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7"/>
          <p:cNvSpPr txBox="1"/>
          <p:nvPr/>
        </p:nvSpPr>
        <p:spPr>
          <a:xfrm>
            <a:off x="8633200" y="4533088"/>
            <a:ext cx="3201300" cy="8508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Roboto Slab"/>
                <a:ea typeface="Roboto Slab"/>
                <a:cs typeface="Roboto Slab"/>
                <a:sym typeface="Roboto Slab"/>
              </a:rPr>
              <a:t>Apply current technologies to a work-related problem.</a:t>
            </a:r>
            <a:endParaRPr sz="1800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285" name="Google Shape;285;p27"/>
          <p:cNvSpPr txBox="1"/>
          <p:nvPr/>
        </p:nvSpPr>
        <p:spPr>
          <a:xfrm>
            <a:off x="447750" y="2266250"/>
            <a:ext cx="3777900" cy="8508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Roboto Slab"/>
                <a:ea typeface="Roboto Slab"/>
                <a:cs typeface="Roboto Slab"/>
                <a:sym typeface="Roboto Slab"/>
              </a:rPr>
              <a:t>Analyze a variety of workplace technologies for best fit.</a:t>
            </a:r>
            <a:endParaRPr sz="18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rPr lang="en-US"/>
              <a:t>About Us</a:t>
            </a:r>
            <a:endParaRPr/>
          </a:p>
        </p:txBody>
      </p:sp>
      <p:pic>
        <p:nvPicPr>
          <p:cNvPr id="66" name="Google Shape;66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9721" y="2108650"/>
            <a:ext cx="1328625" cy="199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99725" y="4517225"/>
            <a:ext cx="1328625" cy="186007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709075" y="1891625"/>
            <a:ext cx="4286100" cy="2069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/>
              <a:t>Dr. Lisa Kidder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/>
              <a:t>Quality + Program Manager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hlinkClick r:id="rId5"/>
              </a:rPr>
              <a:t>lisakidder@isu.edu</a:t>
            </a:r>
            <a:endParaRPr sz="2400"/>
          </a:p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2709075" y="4307588"/>
            <a:ext cx="4286100" cy="2069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/>
              <a:t>Dr. Sacha Johnson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/>
              <a:t>Senior Instructional Designer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hlinkClick r:id="rId6"/>
              </a:rPr>
              <a:t>sachajohnson@isu.edu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8"/>
          <p:cNvSpPr txBox="1"/>
          <p:nvPr>
            <p:ph type="title"/>
          </p:nvPr>
        </p:nvSpPr>
        <p:spPr>
          <a:xfrm>
            <a:off x="596550" y="1077675"/>
            <a:ext cx="10998900" cy="67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Identifying “...smaller, discrete pieces…”</a:t>
            </a:r>
            <a:endParaRPr/>
          </a:p>
        </p:txBody>
      </p:sp>
      <p:sp>
        <p:nvSpPr>
          <p:cNvPr id="292" name="Google Shape;292;p28"/>
          <p:cNvSpPr txBox="1"/>
          <p:nvPr>
            <p:ph idx="1" type="body"/>
          </p:nvPr>
        </p:nvSpPr>
        <p:spPr>
          <a:xfrm>
            <a:off x="839788" y="1746479"/>
            <a:ext cx="51579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Using a Taxonomy</a:t>
            </a:r>
            <a:endParaRPr/>
          </a:p>
        </p:txBody>
      </p:sp>
      <p:sp>
        <p:nvSpPr>
          <p:cNvPr id="293" name="Google Shape;293;p28"/>
          <p:cNvSpPr txBox="1"/>
          <p:nvPr>
            <p:ph idx="2" type="body"/>
          </p:nvPr>
        </p:nvSpPr>
        <p:spPr>
          <a:xfrm>
            <a:off x="839788" y="2570391"/>
            <a:ext cx="51579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Is the action of the CO higher or deeper than the MO?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Does the CO need to be at a higher level? </a:t>
            </a:r>
            <a:endParaRPr/>
          </a:p>
        </p:txBody>
      </p:sp>
      <p:sp>
        <p:nvSpPr>
          <p:cNvPr id="294" name="Google Shape;294;p28"/>
          <p:cNvSpPr txBox="1"/>
          <p:nvPr>
            <p:ph idx="3" type="body"/>
          </p:nvPr>
        </p:nvSpPr>
        <p:spPr>
          <a:xfrm>
            <a:off x="6172200" y="1746479"/>
            <a:ext cx="51831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8"/>
          <p:cNvSpPr txBox="1"/>
          <p:nvPr>
            <p:ph idx="4" type="body"/>
          </p:nvPr>
        </p:nvSpPr>
        <p:spPr>
          <a:xfrm>
            <a:off x="6172200" y="2570391"/>
            <a:ext cx="51831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9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Breaking Down Content</a:t>
            </a:r>
            <a:endParaRPr/>
          </a:p>
        </p:txBody>
      </p:sp>
      <p:sp>
        <p:nvSpPr>
          <p:cNvPr id="302" name="Google Shape;302;p29"/>
          <p:cNvSpPr/>
          <p:nvPr/>
        </p:nvSpPr>
        <p:spPr>
          <a:xfrm>
            <a:off x="838200" y="2639150"/>
            <a:ext cx="3283800" cy="60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highlight>
                  <a:srgbClr val="FFD1D1"/>
                </a:highlight>
                <a:latin typeface="Roboto Slab Black"/>
                <a:ea typeface="Roboto Slab Black"/>
                <a:cs typeface="Roboto Slab Black"/>
                <a:sym typeface="Roboto Slab Black"/>
              </a:rPr>
              <a:t>Design</a:t>
            </a: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 a Website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303" name="Google Shape;303;p29"/>
          <p:cNvSpPr/>
          <p:nvPr/>
        </p:nvSpPr>
        <p:spPr>
          <a:xfrm>
            <a:off x="5059975" y="3247250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FD1D1"/>
                </a:highlight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goals for the website.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04" name="Google Shape;304;p29"/>
          <p:cNvSpPr/>
          <p:nvPr/>
        </p:nvSpPr>
        <p:spPr>
          <a:xfrm>
            <a:off x="5059975" y="3746525"/>
            <a:ext cx="68742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FD1D1"/>
                </a:highlight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a description of the website’s audience.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05" name="Google Shape;305;p29"/>
          <p:cNvSpPr/>
          <p:nvPr/>
        </p:nvSpPr>
        <p:spPr>
          <a:xfrm>
            <a:off x="5059975" y="4245799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BFFDE"/>
                </a:highlight>
                <a:latin typeface="Roboto Medium"/>
                <a:ea typeface="Roboto Medium"/>
                <a:cs typeface="Roboto Medium"/>
                <a:sym typeface="Roboto Medium"/>
              </a:rPr>
              <a:t>Analyze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five competitor websites.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06" name="Google Shape;306;p29"/>
          <p:cNvSpPr/>
          <p:nvPr/>
        </p:nvSpPr>
        <p:spPr>
          <a:xfrm>
            <a:off x="5059975" y="4745074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FD1D1"/>
                </a:highlight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a style guide.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07" name="Google Shape;307;p29"/>
          <p:cNvSpPr/>
          <p:nvPr/>
        </p:nvSpPr>
        <p:spPr>
          <a:xfrm>
            <a:off x="5059975" y="5244348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FD1D1"/>
                </a:highlight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a site map.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08" name="Google Shape;308;p29"/>
          <p:cNvSpPr/>
          <p:nvPr/>
        </p:nvSpPr>
        <p:spPr>
          <a:xfrm>
            <a:off x="5059975" y="5743624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FD1D1"/>
                </a:highlight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a wireframe.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09" name="Google Shape;309;p29"/>
          <p:cNvSpPr txBox="1"/>
          <p:nvPr/>
        </p:nvSpPr>
        <p:spPr>
          <a:xfrm>
            <a:off x="838200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Course Outcome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310" name="Google Shape;310;p29"/>
          <p:cNvSpPr txBox="1"/>
          <p:nvPr/>
        </p:nvSpPr>
        <p:spPr>
          <a:xfrm>
            <a:off x="5059975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Module </a:t>
            </a: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Outcomes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0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Breaking Down Content</a:t>
            </a:r>
            <a:endParaRPr/>
          </a:p>
        </p:txBody>
      </p:sp>
      <p:sp>
        <p:nvSpPr>
          <p:cNvPr id="317" name="Google Shape;317;p30"/>
          <p:cNvSpPr/>
          <p:nvPr/>
        </p:nvSpPr>
        <p:spPr>
          <a:xfrm>
            <a:off x="944275" y="2639150"/>
            <a:ext cx="3283800" cy="60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strike="sngStrike">
                <a:latin typeface="Roboto Slab Black"/>
                <a:ea typeface="Roboto Slab Black"/>
                <a:cs typeface="Roboto Slab Black"/>
                <a:sym typeface="Roboto Slab Black"/>
              </a:rPr>
              <a:t>Design</a:t>
            </a: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 </a:t>
            </a:r>
            <a:r>
              <a:rPr lang="en-US" sz="2800">
                <a:highlight>
                  <a:srgbClr val="F4CCCC"/>
                </a:highlight>
                <a:latin typeface="Roboto Slab Black"/>
                <a:ea typeface="Roboto Slab Black"/>
                <a:cs typeface="Roboto Slab Black"/>
                <a:sym typeface="Roboto Slab Black"/>
              </a:rPr>
              <a:t>a Website</a:t>
            </a:r>
            <a:endParaRPr sz="2800">
              <a:highlight>
                <a:srgbClr val="F4CCCC"/>
              </a:highlight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318" name="Google Shape;318;p30"/>
          <p:cNvSpPr/>
          <p:nvPr/>
        </p:nvSpPr>
        <p:spPr>
          <a:xfrm>
            <a:off x="3178975" y="3247250"/>
            <a:ext cx="10491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Goals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19" name="Google Shape;319;p30"/>
          <p:cNvSpPr/>
          <p:nvPr/>
        </p:nvSpPr>
        <p:spPr>
          <a:xfrm>
            <a:off x="944275" y="3746525"/>
            <a:ext cx="32838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Audience Description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0" name="Google Shape;320;p30"/>
          <p:cNvSpPr/>
          <p:nvPr/>
        </p:nvSpPr>
        <p:spPr>
          <a:xfrm>
            <a:off x="1127875" y="4245800"/>
            <a:ext cx="31002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Competitor Analysis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1" name="Google Shape;321;p30"/>
          <p:cNvSpPr/>
          <p:nvPr/>
        </p:nvSpPr>
        <p:spPr>
          <a:xfrm>
            <a:off x="2433175" y="4745075"/>
            <a:ext cx="17949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Style Guide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2" name="Google Shape;322;p30"/>
          <p:cNvSpPr/>
          <p:nvPr/>
        </p:nvSpPr>
        <p:spPr>
          <a:xfrm>
            <a:off x="2774875" y="5244350"/>
            <a:ext cx="14532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Site Map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3" name="Google Shape;323;p30"/>
          <p:cNvSpPr/>
          <p:nvPr/>
        </p:nvSpPr>
        <p:spPr>
          <a:xfrm>
            <a:off x="2536675" y="5743625"/>
            <a:ext cx="16914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Wireframe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4" name="Google Shape;324;p30"/>
          <p:cNvSpPr/>
          <p:nvPr/>
        </p:nvSpPr>
        <p:spPr>
          <a:xfrm>
            <a:off x="5059975" y="3247250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strike="sngStrike"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goals for the website.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5" name="Google Shape;325;p30"/>
          <p:cNvSpPr/>
          <p:nvPr/>
        </p:nvSpPr>
        <p:spPr>
          <a:xfrm>
            <a:off x="5059975" y="3746525"/>
            <a:ext cx="68742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strike="sngStrike"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a description of the website’s audience.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6" name="Google Shape;326;p30"/>
          <p:cNvSpPr/>
          <p:nvPr/>
        </p:nvSpPr>
        <p:spPr>
          <a:xfrm>
            <a:off x="5059975" y="4245799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strike="sngStrike">
                <a:latin typeface="Roboto Medium"/>
                <a:ea typeface="Roboto Medium"/>
                <a:cs typeface="Roboto Medium"/>
                <a:sym typeface="Roboto Medium"/>
              </a:rPr>
              <a:t>Analyze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five competitor websites.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7" name="Google Shape;327;p30"/>
          <p:cNvSpPr/>
          <p:nvPr/>
        </p:nvSpPr>
        <p:spPr>
          <a:xfrm>
            <a:off x="5059975" y="4745074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strike="sngStrike"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a style guide.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8" name="Google Shape;328;p30"/>
          <p:cNvSpPr/>
          <p:nvPr/>
        </p:nvSpPr>
        <p:spPr>
          <a:xfrm>
            <a:off x="5059975" y="5244348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strike="sngStrike"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a site map.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5059975" y="5743624"/>
            <a:ext cx="59937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strike="sngStrike"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a wireframe.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30" name="Google Shape;330;p30"/>
          <p:cNvSpPr txBox="1"/>
          <p:nvPr/>
        </p:nvSpPr>
        <p:spPr>
          <a:xfrm>
            <a:off x="838200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Course Outcome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331" name="Google Shape;331;p30"/>
          <p:cNvSpPr txBox="1"/>
          <p:nvPr/>
        </p:nvSpPr>
        <p:spPr>
          <a:xfrm>
            <a:off x="5059975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Module Outcomes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1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Breaking Down Content</a:t>
            </a:r>
            <a:endParaRPr/>
          </a:p>
        </p:txBody>
      </p:sp>
      <p:sp>
        <p:nvSpPr>
          <p:cNvPr id="338" name="Google Shape;338;p31"/>
          <p:cNvSpPr/>
          <p:nvPr/>
        </p:nvSpPr>
        <p:spPr>
          <a:xfrm>
            <a:off x="5683723" y="3247250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Interpret categorical data.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39" name="Google Shape;339;p31"/>
          <p:cNvSpPr/>
          <p:nvPr/>
        </p:nvSpPr>
        <p:spPr>
          <a:xfrm>
            <a:off x="5683725" y="3746525"/>
            <a:ext cx="63426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Create histograms, box plots, and diagrams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40" name="Google Shape;340;p31"/>
          <p:cNvSpPr/>
          <p:nvPr/>
        </p:nvSpPr>
        <p:spPr>
          <a:xfrm>
            <a:off x="5683723" y="4245800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Identify Type I and Type II errors.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41" name="Google Shape;341;p31"/>
          <p:cNvSpPr/>
          <p:nvPr/>
        </p:nvSpPr>
        <p:spPr>
          <a:xfrm>
            <a:off x="5683723" y="4745074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Explain linear association.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42" name="Google Shape;342;p31"/>
          <p:cNvSpPr/>
          <p:nvPr/>
        </p:nvSpPr>
        <p:spPr>
          <a:xfrm>
            <a:off x="5683723" y="5244349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Calculate the p-value.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43" name="Google Shape;343;p31"/>
          <p:cNvSpPr/>
          <p:nvPr/>
        </p:nvSpPr>
        <p:spPr>
          <a:xfrm>
            <a:off x="5683723" y="5743625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Apply the Central limit theorem.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44" name="Google Shape;344;p31"/>
          <p:cNvSpPr/>
          <p:nvPr/>
        </p:nvSpPr>
        <p:spPr>
          <a:xfrm>
            <a:off x="526425" y="2639150"/>
            <a:ext cx="4350900" cy="60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Interpret statistical data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345" name="Google Shape;345;p31"/>
          <p:cNvSpPr txBox="1"/>
          <p:nvPr/>
        </p:nvSpPr>
        <p:spPr>
          <a:xfrm>
            <a:off x="526425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Course Outcome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346" name="Google Shape;346;p31"/>
          <p:cNvSpPr txBox="1"/>
          <p:nvPr/>
        </p:nvSpPr>
        <p:spPr>
          <a:xfrm>
            <a:off x="5683725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Module Outcomes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2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Breaking Down Content</a:t>
            </a:r>
            <a:endParaRPr/>
          </a:p>
        </p:txBody>
      </p:sp>
      <p:sp>
        <p:nvSpPr>
          <p:cNvPr id="353" name="Google Shape;353;p32"/>
          <p:cNvSpPr/>
          <p:nvPr/>
        </p:nvSpPr>
        <p:spPr>
          <a:xfrm>
            <a:off x="5683723" y="3247250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BFFDE"/>
                </a:highlight>
                <a:latin typeface="Roboto Medium"/>
                <a:ea typeface="Roboto Medium"/>
                <a:cs typeface="Roboto Medium"/>
                <a:sym typeface="Roboto Medium"/>
              </a:rPr>
              <a:t>Interpret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categorical data.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54" name="Google Shape;354;p32"/>
          <p:cNvSpPr/>
          <p:nvPr/>
        </p:nvSpPr>
        <p:spPr>
          <a:xfrm>
            <a:off x="5683725" y="3746525"/>
            <a:ext cx="63426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FD1D1"/>
                </a:highlight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histograms, box plots, and diagrams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55" name="Google Shape;355;p32"/>
          <p:cNvSpPr/>
          <p:nvPr/>
        </p:nvSpPr>
        <p:spPr>
          <a:xfrm>
            <a:off x="5683723" y="4245800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D0D0FE"/>
                </a:highlight>
                <a:latin typeface="Roboto Medium"/>
                <a:ea typeface="Roboto Medium"/>
                <a:cs typeface="Roboto Medium"/>
                <a:sym typeface="Roboto Medium"/>
              </a:rPr>
              <a:t>Identify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Type I and Type II errors.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56" name="Google Shape;356;p32"/>
          <p:cNvSpPr/>
          <p:nvPr/>
        </p:nvSpPr>
        <p:spPr>
          <a:xfrm>
            <a:off x="5683723" y="4745074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E0FFFD"/>
                </a:highlight>
                <a:latin typeface="Roboto Medium"/>
                <a:ea typeface="Roboto Medium"/>
                <a:cs typeface="Roboto Medium"/>
                <a:sym typeface="Roboto Medium"/>
              </a:rPr>
              <a:t>Explain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linear association.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57" name="Google Shape;357;p32"/>
          <p:cNvSpPr/>
          <p:nvPr/>
        </p:nvSpPr>
        <p:spPr>
          <a:xfrm>
            <a:off x="5683723" y="5244349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FEDDE"/>
                </a:highlight>
                <a:latin typeface="Roboto Medium"/>
                <a:ea typeface="Roboto Medium"/>
                <a:cs typeface="Roboto Medium"/>
                <a:sym typeface="Roboto Medium"/>
              </a:rPr>
              <a:t>Calculate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the p-value.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58" name="Google Shape;358;p32"/>
          <p:cNvSpPr/>
          <p:nvPr/>
        </p:nvSpPr>
        <p:spPr>
          <a:xfrm>
            <a:off x="5683723" y="5743625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D7FDDF"/>
                </a:highlight>
                <a:latin typeface="Roboto Medium"/>
                <a:ea typeface="Roboto Medium"/>
                <a:cs typeface="Roboto Medium"/>
                <a:sym typeface="Roboto Medium"/>
              </a:rPr>
              <a:t>Apply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the Central limit theorem.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59" name="Google Shape;359;p32"/>
          <p:cNvSpPr/>
          <p:nvPr/>
        </p:nvSpPr>
        <p:spPr>
          <a:xfrm>
            <a:off x="526425" y="2639150"/>
            <a:ext cx="4350900" cy="60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highlight>
                  <a:srgbClr val="FBFFDE"/>
                </a:highlight>
                <a:latin typeface="Roboto Slab Black"/>
                <a:ea typeface="Roboto Slab Black"/>
                <a:cs typeface="Roboto Slab Black"/>
                <a:sym typeface="Roboto Slab Black"/>
              </a:rPr>
              <a:t>Interpret</a:t>
            </a: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 statistical data</a:t>
            </a:r>
            <a:endParaRPr sz="2800"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360" name="Google Shape;360;p32"/>
          <p:cNvSpPr/>
          <p:nvPr/>
        </p:nvSpPr>
        <p:spPr>
          <a:xfrm>
            <a:off x="5321363" y="3411650"/>
            <a:ext cx="284100" cy="170400"/>
          </a:xfrm>
          <a:prstGeom prst="mathEqual">
            <a:avLst>
              <a:gd fmla="val 23520" name="adj1"/>
              <a:gd fmla="val 1176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2"/>
          <p:cNvSpPr/>
          <p:nvPr/>
        </p:nvSpPr>
        <p:spPr>
          <a:xfrm>
            <a:off x="5392463" y="3915295"/>
            <a:ext cx="141900" cy="1704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32"/>
          <p:cNvSpPr/>
          <p:nvPr/>
        </p:nvSpPr>
        <p:spPr>
          <a:xfrm>
            <a:off x="5392463" y="5426230"/>
            <a:ext cx="141900" cy="1704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2"/>
          <p:cNvSpPr/>
          <p:nvPr/>
        </p:nvSpPr>
        <p:spPr>
          <a:xfrm rot="10800000">
            <a:off x="5392463" y="4418940"/>
            <a:ext cx="141900" cy="1704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32"/>
          <p:cNvSpPr/>
          <p:nvPr/>
        </p:nvSpPr>
        <p:spPr>
          <a:xfrm rot="10800000">
            <a:off x="5392463" y="4922585"/>
            <a:ext cx="141900" cy="1704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32"/>
          <p:cNvSpPr/>
          <p:nvPr/>
        </p:nvSpPr>
        <p:spPr>
          <a:xfrm rot="10800000">
            <a:off x="5392463" y="5929875"/>
            <a:ext cx="141900" cy="1704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66" name="Google Shape;366;p32"/>
          <p:cNvGrpSpPr/>
          <p:nvPr/>
        </p:nvGrpSpPr>
        <p:grpSpPr>
          <a:xfrm>
            <a:off x="1311725" y="3353450"/>
            <a:ext cx="3743025" cy="2659550"/>
            <a:chOff x="1311725" y="2820050"/>
            <a:chExt cx="3743025" cy="2659550"/>
          </a:xfrm>
        </p:grpSpPr>
        <p:sp>
          <p:nvSpPr>
            <p:cNvPr id="367" name="Google Shape;367;p32"/>
            <p:cNvSpPr/>
            <p:nvPr/>
          </p:nvSpPr>
          <p:spPr>
            <a:xfrm flipH="1" rot="10800000">
              <a:off x="1373700" y="2878075"/>
              <a:ext cx="36810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32"/>
            <p:cNvSpPr/>
            <p:nvPr/>
          </p:nvSpPr>
          <p:spPr>
            <a:xfrm flipH="1">
              <a:off x="1311725" y="2820050"/>
              <a:ext cx="91500" cy="2606100"/>
            </a:xfrm>
            <a:prstGeom prst="rect">
              <a:avLst/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32"/>
            <p:cNvSpPr/>
            <p:nvPr/>
          </p:nvSpPr>
          <p:spPr>
            <a:xfrm flipH="1" rot="10800000">
              <a:off x="1388450" y="3813775"/>
              <a:ext cx="36663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32"/>
            <p:cNvSpPr/>
            <p:nvPr/>
          </p:nvSpPr>
          <p:spPr>
            <a:xfrm flipH="1" rot="10800000">
              <a:off x="1388450" y="4347175"/>
              <a:ext cx="36663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32"/>
            <p:cNvSpPr/>
            <p:nvPr/>
          </p:nvSpPr>
          <p:spPr>
            <a:xfrm flipH="1" rot="10800000">
              <a:off x="1388450" y="5266900"/>
              <a:ext cx="3666300" cy="2127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2" name="Google Shape;372;p32"/>
          <p:cNvSpPr txBox="1"/>
          <p:nvPr/>
        </p:nvSpPr>
        <p:spPr>
          <a:xfrm>
            <a:off x="526425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Course Outcome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373" name="Google Shape;373;p32"/>
          <p:cNvSpPr txBox="1"/>
          <p:nvPr/>
        </p:nvSpPr>
        <p:spPr>
          <a:xfrm>
            <a:off x="5683725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Module Outcomes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3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Breaking Down Content</a:t>
            </a:r>
            <a:endParaRPr/>
          </a:p>
        </p:txBody>
      </p:sp>
      <p:sp>
        <p:nvSpPr>
          <p:cNvPr id="380" name="Google Shape;380;p33"/>
          <p:cNvSpPr/>
          <p:nvPr/>
        </p:nvSpPr>
        <p:spPr>
          <a:xfrm>
            <a:off x="5683723" y="3247250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Interpret categorical data.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81" name="Google Shape;381;p33"/>
          <p:cNvSpPr/>
          <p:nvPr/>
        </p:nvSpPr>
        <p:spPr>
          <a:xfrm>
            <a:off x="5683725" y="3746525"/>
            <a:ext cx="63426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strike="sngStrike">
                <a:latin typeface="Roboto Medium"/>
                <a:ea typeface="Roboto Medium"/>
                <a:cs typeface="Roboto Medium"/>
                <a:sym typeface="Roboto Medium"/>
              </a:rPr>
              <a:t>Create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histograms, box plots, and diagrams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82" name="Google Shape;382;p33"/>
          <p:cNvSpPr/>
          <p:nvPr/>
        </p:nvSpPr>
        <p:spPr>
          <a:xfrm>
            <a:off x="5683723" y="4245800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Identify Type I and Type II errors.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83" name="Google Shape;383;p33"/>
          <p:cNvSpPr/>
          <p:nvPr/>
        </p:nvSpPr>
        <p:spPr>
          <a:xfrm>
            <a:off x="5683723" y="4745074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Explain linear association.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84" name="Google Shape;384;p33"/>
          <p:cNvSpPr/>
          <p:nvPr/>
        </p:nvSpPr>
        <p:spPr>
          <a:xfrm>
            <a:off x="5683723" y="5244349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strike="sngStrike">
                <a:latin typeface="Roboto Medium"/>
                <a:ea typeface="Roboto Medium"/>
                <a:cs typeface="Roboto Medium"/>
                <a:sym typeface="Roboto Medium"/>
              </a:rPr>
              <a:t>Calculate</a:t>
            </a: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 the p-value.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85" name="Google Shape;385;p33"/>
          <p:cNvSpPr/>
          <p:nvPr/>
        </p:nvSpPr>
        <p:spPr>
          <a:xfrm>
            <a:off x="5683723" y="5743625"/>
            <a:ext cx="5048400" cy="49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Apply the Central limit theorem.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86" name="Google Shape;386;p33"/>
          <p:cNvSpPr/>
          <p:nvPr/>
        </p:nvSpPr>
        <p:spPr>
          <a:xfrm>
            <a:off x="526425" y="2639150"/>
            <a:ext cx="4350900" cy="60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strike="sngStrike">
                <a:latin typeface="Roboto Slab Black"/>
                <a:ea typeface="Roboto Slab Black"/>
                <a:cs typeface="Roboto Slab Black"/>
                <a:sym typeface="Roboto Slab Black"/>
              </a:rPr>
              <a:t>Interpret</a:t>
            </a:r>
            <a:r>
              <a:rPr lang="en-US" sz="2800">
                <a:latin typeface="Roboto Slab Black"/>
                <a:ea typeface="Roboto Slab Black"/>
                <a:cs typeface="Roboto Slab Black"/>
                <a:sym typeface="Roboto Slab Black"/>
              </a:rPr>
              <a:t> </a:t>
            </a:r>
            <a:r>
              <a:rPr lang="en-US" sz="2800">
                <a:highlight>
                  <a:srgbClr val="FFF2CC"/>
                </a:highlight>
                <a:latin typeface="Roboto Slab Black"/>
                <a:ea typeface="Roboto Slab Black"/>
                <a:cs typeface="Roboto Slab Black"/>
                <a:sym typeface="Roboto Slab Black"/>
              </a:rPr>
              <a:t>statistical data</a:t>
            </a:r>
            <a:endParaRPr sz="2800">
              <a:highlight>
                <a:srgbClr val="FFF2CC"/>
              </a:highlight>
              <a:latin typeface="Roboto Slab Black"/>
              <a:ea typeface="Roboto Slab Black"/>
              <a:cs typeface="Roboto Slab Black"/>
              <a:sym typeface="Roboto Slab Black"/>
            </a:endParaRPr>
          </a:p>
        </p:txBody>
      </p:sp>
      <p:sp>
        <p:nvSpPr>
          <p:cNvPr id="387" name="Google Shape;387;p33"/>
          <p:cNvSpPr/>
          <p:nvPr/>
        </p:nvSpPr>
        <p:spPr>
          <a:xfrm>
            <a:off x="2291025" y="3247250"/>
            <a:ext cx="25863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Categorical data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88" name="Google Shape;388;p33"/>
          <p:cNvSpPr/>
          <p:nvPr/>
        </p:nvSpPr>
        <p:spPr>
          <a:xfrm>
            <a:off x="94725" y="3746525"/>
            <a:ext cx="47826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Histograms, box plots, diagrams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89" name="Google Shape;389;p33"/>
          <p:cNvSpPr/>
          <p:nvPr/>
        </p:nvSpPr>
        <p:spPr>
          <a:xfrm>
            <a:off x="1990425" y="4245800"/>
            <a:ext cx="28869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Type I and II errors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90" name="Google Shape;390;p33"/>
          <p:cNvSpPr/>
          <p:nvPr/>
        </p:nvSpPr>
        <p:spPr>
          <a:xfrm>
            <a:off x="1990425" y="4745075"/>
            <a:ext cx="28869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Linear association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91" name="Google Shape;391;p33"/>
          <p:cNvSpPr/>
          <p:nvPr/>
        </p:nvSpPr>
        <p:spPr>
          <a:xfrm>
            <a:off x="3606525" y="5244350"/>
            <a:ext cx="12708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p-value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92" name="Google Shape;392;p33"/>
          <p:cNvSpPr/>
          <p:nvPr/>
        </p:nvSpPr>
        <p:spPr>
          <a:xfrm>
            <a:off x="1638225" y="5743625"/>
            <a:ext cx="3239100" cy="499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Roboto Medium"/>
                <a:ea typeface="Roboto Medium"/>
                <a:cs typeface="Roboto Medium"/>
                <a:sym typeface="Roboto Medium"/>
              </a:rPr>
              <a:t>Central limit theorem</a:t>
            </a:r>
            <a:endParaRPr sz="25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393" name="Google Shape;393;p33"/>
          <p:cNvSpPr txBox="1"/>
          <p:nvPr/>
        </p:nvSpPr>
        <p:spPr>
          <a:xfrm>
            <a:off x="526425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Course Outcome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394" name="Google Shape;394;p33"/>
          <p:cNvSpPr txBox="1"/>
          <p:nvPr/>
        </p:nvSpPr>
        <p:spPr>
          <a:xfrm>
            <a:off x="5683725" y="1984375"/>
            <a:ext cx="30345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Module Outcomes</a:t>
            </a:r>
            <a:endParaRPr b="1" sz="20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4"/>
          <p:cNvSpPr txBox="1"/>
          <p:nvPr>
            <p:ph type="title"/>
          </p:nvPr>
        </p:nvSpPr>
        <p:spPr>
          <a:xfrm>
            <a:off x="596550" y="1077675"/>
            <a:ext cx="10998900" cy="67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Identifying “...smaller, discrete pieces…”</a:t>
            </a:r>
            <a:endParaRPr/>
          </a:p>
        </p:txBody>
      </p:sp>
      <p:sp>
        <p:nvSpPr>
          <p:cNvPr id="401" name="Google Shape;401;p34"/>
          <p:cNvSpPr txBox="1"/>
          <p:nvPr>
            <p:ph idx="1" type="body"/>
          </p:nvPr>
        </p:nvSpPr>
        <p:spPr>
          <a:xfrm>
            <a:off x="839788" y="1746479"/>
            <a:ext cx="51579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Using a Taxonomy</a:t>
            </a:r>
            <a:endParaRPr/>
          </a:p>
        </p:txBody>
      </p:sp>
      <p:sp>
        <p:nvSpPr>
          <p:cNvPr id="402" name="Google Shape;402;p34"/>
          <p:cNvSpPr txBox="1"/>
          <p:nvPr>
            <p:ph idx="2" type="body"/>
          </p:nvPr>
        </p:nvSpPr>
        <p:spPr>
          <a:xfrm>
            <a:off x="839788" y="2570391"/>
            <a:ext cx="51579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Is the action of the CO higher or deeper than the MO?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Does the CO need to be at a higher level? </a:t>
            </a:r>
            <a:endParaRPr/>
          </a:p>
        </p:txBody>
      </p:sp>
      <p:sp>
        <p:nvSpPr>
          <p:cNvPr id="403" name="Google Shape;403;p34"/>
          <p:cNvSpPr txBox="1"/>
          <p:nvPr>
            <p:ph idx="3" type="body"/>
          </p:nvPr>
        </p:nvSpPr>
        <p:spPr>
          <a:xfrm>
            <a:off x="6172200" y="1746479"/>
            <a:ext cx="51831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Breaking Down the Content</a:t>
            </a:r>
            <a:endParaRPr/>
          </a:p>
        </p:txBody>
      </p:sp>
      <p:sp>
        <p:nvSpPr>
          <p:cNvPr id="404" name="Google Shape;404;p34"/>
          <p:cNvSpPr txBox="1"/>
          <p:nvPr>
            <p:ph idx="4" type="body"/>
          </p:nvPr>
        </p:nvSpPr>
        <p:spPr>
          <a:xfrm>
            <a:off x="6172200" y="2570391"/>
            <a:ext cx="51831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Is the content in smaller pieces?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Can the CO level be broken down?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5"/>
          <p:cNvSpPr txBox="1"/>
          <p:nvPr>
            <p:ph type="title"/>
          </p:nvPr>
        </p:nvSpPr>
        <p:spPr>
          <a:xfrm>
            <a:off x="839788" y="1077687"/>
            <a:ext cx="10515600" cy="67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411" name="Google Shape;411;p35"/>
          <p:cNvSpPr txBox="1"/>
          <p:nvPr>
            <p:ph idx="1" type="body"/>
          </p:nvPr>
        </p:nvSpPr>
        <p:spPr>
          <a:xfrm>
            <a:off x="839788" y="1746479"/>
            <a:ext cx="51579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Fake SLOs</a:t>
            </a:r>
            <a:endParaRPr/>
          </a:p>
        </p:txBody>
      </p:sp>
      <p:sp>
        <p:nvSpPr>
          <p:cNvPr id="412" name="Google Shape;412;p35"/>
          <p:cNvSpPr txBox="1"/>
          <p:nvPr>
            <p:ph idx="2" type="body"/>
          </p:nvPr>
        </p:nvSpPr>
        <p:spPr>
          <a:xfrm>
            <a:off x="839788" y="2570391"/>
            <a:ext cx="51579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SLOs should be measurable.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Involve faculty (backwards design).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What will students be able to </a:t>
            </a:r>
            <a:r>
              <a:rPr i="1" lang="en-US"/>
              <a:t>do</a:t>
            </a:r>
            <a:r>
              <a:rPr lang="en-US"/>
              <a:t>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What are students demonstrating?</a:t>
            </a:r>
            <a:endParaRPr/>
          </a:p>
        </p:txBody>
      </p:sp>
      <p:sp>
        <p:nvSpPr>
          <p:cNvPr id="413" name="Google Shape;413;p35"/>
          <p:cNvSpPr txBox="1"/>
          <p:nvPr>
            <p:ph idx="3" type="body"/>
          </p:nvPr>
        </p:nvSpPr>
        <p:spPr>
          <a:xfrm>
            <a:off x="6172200" y="1746479"/>
            <a:ext cx="51831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Upside Down Alignment</a:t>
            </a:r>
            <a:endParaRPr/>
          </a:p>
        </p:txBody>
      </p:sp>
      <p:sp>
        <p:nvSpPr>
          <p:cNvPr id="414" name="Google Shape;414;p35"/>
          <p:cNvSpPr txBox="1"/>
          <p:nvPr>
            <p:ph idx="4" type="body"/>
          </p:nvPr>
        </p:nvSpPr>
        <p:spPr>
          <a:xfrm>
            <a:off x="6172200" y="2570391"/>
            <a:ext cx="5183100" cy="3684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MO should be smaller, discrete pieces of the CO.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Check the level of Bloom’s (or other taxonomy).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Check the content.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Google Shape;420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6800" y="2209800"/>
            <a:ext cx="24384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this presentation?</a:t>
            </a:r>
            <a:endParaRPr/>
          </a:p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>
            <a:off x="838200" y="1956257"/>
            <a:ext cx="10515600" cy="418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Learning Outcomes</a:t>
            </a:r>
            <a:endParaRPr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Recognize fake learning outcomes.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Identify strategies for revising fake learning outcomes.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Apply Bloom’s Taxonomy to locate upside down alignment.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Course</a:t>
            </a:r>
            <a:r>
              <a:rPr lang="en-US"/>
              <a:t> Outcomes</a:t>
            </a:r>
            <a:endParaRPr/>
          </a:p>
        </p:txBody>
      </p:sp>
      <p:sp>
        <p:nvSpPr>
          <p:cNvPr id="83" name="Google Shape;83;p12"/>
          <p:cNvSpPr txBox="1"/>
          <p:nvPr>
            <p:ph idx="1" type="body"/>
          </p:nvPr>
        </p:nvSpPr>
        <p:spPr>
          <a:xfrm>
            <a:off x="838200" y="1956257"/>
            <a:ext cx="10515600" cy="418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Should be</a:t>
            </a:r>
            <a:endParaRPr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Specific and measurable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Student focused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Stated clearly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Cognitively appropriate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Applicable outside the course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Student </a:t>
            </a:r>
            <a:r>
              <a:rPr lang="en-US"/>
              <a:t>Learning Outcomes (SLOs)</a:t>
            </a:r>
            <a:endParaRPr/>
          </a:p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838200" y="1956257"/>
            <a:ext cx="10515600" cy="418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Topics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Resources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Activities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Assessments</a:t>
            </a:r>
            <a:endParaRPr/>
          </a:p>
        </p:txBody>
      </p:sp>
      <p:grpSp>
        <p:nvGrpSpPr>
          <p:cNvPr id="91" name="Google Shape;91;p13"/>
          <p:cNvGrpSpPr/>
          <p:nvPr/>
        </p:nvGrpSpPr>
        <p:grpSpPr>
          <a:xfrm>
            <a:off x="3187750" y="1828800"/>
            <a:ext cx="3653825" cy="1930125"/>
            <a:chOff x="4349300" y="1697200"/>
            <a:chExt cx="3653825" cy="1930125"/>
          </a:xfrm>
        </p:grpSpPr>
        <p:sp>
          <p:nvSpPr>
            <p:cNvPr id="92" name="Google Shape;92;p13"/>
            <p:cNvSpPr txBox="1"/>
            <p:nvPr/>
          </p:nvSpPr>
          <p:spPr>
            <a:xfrm>
              <a:off x="4349300" y="1697200"/>
              <a:ext cx="831600" cy="11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00">
                  <a:latin typeface="Roboto"/>
                  <a:ea typeface="Roboto"/>
                  <a:cs typeface="Roboto"/>
                  <a:sym typeface="Roboto"/>
                </a:rPr>
                <a:t>}</a:t>
              </a:r>
              <a:endParaRPr sz="60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4850425" y="2519125"/>
              <a:ext cx="831600" cy="11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00">
                  <a:latin typeface="Roboto"/>
                  <a:ea typeface="Roboto"/>
                  <a:cs typeface="Roboto"/>
                  <a:sym typeface="Roboto"/>
                </a:rPr>
                <a:t>}</a:t>
              </a:r>
              <a:endParaRPr sz="6000"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94" name="Google Shape;94;p13"/>
            <p:cNvGrpSpPr/>
            <p:nvPr/>
          </p:nvGrpSpPr>
          <p:grpSpPr>
            <a:xfrm>
              <a:off x="4774225" y="1928050"/>
              <a:ext cx="3228900" cy="1530350"/>
              <a:chOff x="4774225" y="1928050"/>
              <a:chExt cx="3228900" cy="1530350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4774225" y="1928050"/>
                <a:ext cx="3228900" cy="64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000">
                    <a:latin typeface="Roboto"/>
                    <a:ea typeface="Roboto"/>
                    <a:cs typeface="Roboto"/>
                    <a:sym typeface="Roboto"/>
                  </a:rPr>
                  <a:t>knowledge</a:t>
                </a:r>
                <a:endParaRPr sz="30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5338825" y="2811900"/>
                <a:ext cx="933000" cy="64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000">
                    <a:latin typeface="Roboto"/>
                    <a:ea typeface="Roboto"/>
                    <a:cs typeface="Roboto"/>
                    <a:sym typeface="Roboto"/>
                  </a:rPr>
                  <a:t>skill</a:t>
                </a:r>
                <a:endParaRPr sz="30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pic>
        <p:nvPicPr>
          <p:cNvPr id="97" name="Google Shape;9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51249">
            <a:off x="1429800" y="2222363"/>
            <a:ext cx="308610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/>
        </p:nvSpPr>
        <p:spPr>
          <a:xfrm>
            <a:off x="914400" y="1806150"/>
            <a:ext cx="5250300" cy="5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200">
                <a:latin typeface="Roboto Medium"/>
                <a:ea typeface="Roboto Medium"/>
                <a:cs typeface="Roboto Medium"/>
                <a:sym typeface="Roboto Medium"/>
              </a:rPr>
              <a:t>Topic | Resource | Activity | </a:t>
            </a:r>
            <a:r>
              <a:rPr lang="en-US" sz="2200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rPr>
              <a:t>Assessment</a:t>
            </a:r>
            <a:endParaRPr sz="2200">
              <a:solidFill>
                <a:schemeClr val="dk1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4105400" y="2258375"/>
            <a:ext cx="2556300" cy="2535300"/>
          </a:xfrm>
          <a:prstGeom prst="noSmoking">
            <a:avLst>
              <a:gd fmla="val 18750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rPr lang="en-US"/>
              <a:t>Outcomes Written as Assessments</a:t>
            </a:r>
            <a:endParaRPr/>
          </a:p>
        </p:txBody>
      </p:sp>
      <p:sp>
        <p:nvSpPr>
          <p:cNvPr id="105" name="Google Shape;105;p14"/>
          <p:cNvSpPr txBox="1"/>
          <p:nvPr>
            <p:ph idx="1" type="body"/>
          </p:nvPr>
        </p:nvSpPr>
        <p:spPr>
          <a:xfrm>
            <a:off x="838200" y="2642053"/>
            <a:ext cx="10515600" cy="25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Submit </a:t>
            </a:r>
            <a:r>
              <a:rPr lang="en-US"/>
              <a:t>a lesson plan based on your investigation of a treatment approach using resources.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2800"/>
              <a:buChar char="●"/>
            </a:pPr>
            <a:r>
              <a:rPr lang="en-US"/>
              <a:t>Turn in a boundary survey map from given topographic features.</a:t>
            </a:r>
            <a:endParaRPr/>
          </a:p>
        </p:txBody>
      </p:sp>
      <p:sp>
        <p:nvSpPr>
          <p:cNvPr id="106" name="Google Shape;106;p14"/>
          <p:cNvSpPr txBox="1"/>
          <p:nvPr>
            <p:ph idx="1" type="body"/>
          </p:nvPr>
        </p:nvSpPr>
        <p:spPr>
          <a:xfrm>
            <a:off x="536550" y="5597600"/>
            <a:ext cx="11118900" cy="5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/>
              <a:t>L</a:t>
            </a:r>
            <a:r>
              <a:rPr i="1" lang="en-US"/>
              <a:t>earners are demonstrating mastery, but what will they take from this?</a:t>
            </a:r>
            <a:endParaRPr i="1"/>
          </a:p>
        </p:txBody>
      </p:sp>
      <p:sp>
        <p:nvSpPr>
          <p:cNvPr id="107" name="Google Shape;107;p14"/>
          <p:cNvSpPr/>
          <p:nvPr/>
        </p:nvSpPr>
        <p:spPr>
          <a:xfrm>
            <a:off x="6661700" y="1030475"/>
            <a:ext cx="3610500" cy="770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51249">
            <a:off x="6876700" y="837475"/>
            <a:ext cx="308610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rPr lang="en-US"/>
              <a:t>Outcomes Written as </a:t>
            </a:r>
            <a:r>
              <a:rPr lang="en-US"/>
              <a:t>Topics</a:t>
            </a:r>
            <a:endParaRPr/>
          </a:p>
        </p:txBody>
      </p:sp>
      <p:sp>
        <p:nvSpPr>
          <p:cNvPr id="114" name="Google Shape;114;p15"/>
          <p:cNvSpPr/>
          <p:nvPr/>
        </p:nvSpPr>
        <p:spPr>
          <a:xfrm>
            <a:off x="6661700" y="1030475"/>
            <a:ext cx="3610500" cy="770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4105400" y="2563175"/>
            <a:ext cx="2556300" cy="2535300"/>
          </a:xfrm>
          <a:prstGeom prst="noSmoking">
            <a:avLst>
              <a:gd fmla="val 18750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 txBox="1"/>
          <p:nvPr>
            <p:ph idx="1" type="body"/>
          </p:nvPr>
        </p:nvSpPr>
        <p:spPr>
          <a:xfrm>
            <a:off x="838200" y="2718253"/>
            <a:ext cx="10515600" cy="24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Develop an understanding of the historical roots/significance of Autism Spectrum Disorder (ASD) including knowledge of evolving theories and trends and their ramifications.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2800"/>
              <a:buChar char="●"/>
            </a:pPr>
            <a:r>
              <a:rPr lang="en-US"/>
              <a:t>Develop your understanding of the ethical and legal considerations in professional and technical writing.</a:t>
            </a:r>
            <a:endParaRPr/>
          </a:p>
        </p:txBody>
      </p:sp>
      <p:pic>
        <p:nvPicPr>
          <p:cNvPr id="117" name="Google Shape;11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51249">
            <a:off x="6876700" y="837475"/>
            <a:ext cx="30861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5"/>
          <p:cNvSpPr txBox="1"/>
          <p:nvPr>
            <p:ph idx="1" type="body"/>
          </p:nvPr>
        </p:nvSpPr>
        <p:spPr>
          <a:xfrm>
            <a:off x="666300" y="5609950"/>
            <a:ext cx="10859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/>
              <a:t>This</a:t>
            </a:r>
            <a:r>
              <a:rPr i="1" lang="en-US"/>
              <a:t> sounds like the topic, but what will the students be able to do?</a:t>
            </a:r>
            <a:endParaRPr i="1"/>
          </a:p>
        </p:txBody>
      </p:sp>
      <p:sp>
        <p:nvSpPr>
          <p:cNvPr id="119" name="Google Shape;119;p15"/>
          <p:cNvSpPr txBox="1"/>
          <p:nvPr/>
        </p:nvSpPr>
        <p:spPr>
          <a:xfrm>
            <a:off x="914400" y="1806150"/>
            <a:ext cx="5250300" cy="5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200">
                <a:latin typeface="Roboto Medium"/>
                <a:ea typeface="Roboto Medium"/>
                <a:cs typeface="Roboto Medium"/>
                <a:sym typeface="Roboto Medium"/>
              </a:rPr>
              <a:t>Topic | Resource | Activity | Assessment</a:t>
            </a:r>
            <a:endParaRPr sz="22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rPr lang="en-US"/>
              <a:t>Outcomes Written as Activities</a:t>
            </a:r>
            <a:endParaRPr/>
          </a:p>
        </p:txBody>
      </p:sp>
      <p:sp>
        <p:nvSpPr>
          <p:cNvPr id="125" name="Google Shape;125;p16"/>
          <p:cNvSpPr/>
          <p:nvPr/>
        </p:nvSpPr>
        <p:spPr>
          <a:xfrm>
            <a:off x="6661700" y="1030475"/>
            <a:ext cx="3610500" cy="770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6"/>
          <p:cNvSpPr/>
          <p:nvPr/>
        </p:nvSpPr>
        <p:spPr>
          <a:xfrm>
            <a:off x="4105400" y="2258375"/>
            <a:ext cx="2556300" cy="2535300"/>
          </a:xfrm>
          <a:prstGeom prst="noSmoking">
            <a:avLst>
              <a:gd fmla="val 18750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6"/>
          <p:cNvSpPr txBox="1"/>
          <p:nvPr>
            <p:ph idx="1" type="body"/>
          </p:nvPr>
        </p:nvSpPr>
        <p:spPr>
          <a:xfrm>
            <a:off x="838200" y="2718253"/>
            <a:ext cx="10515600" cy="25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Administer an informal oral-motor evaluation.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2800"/>
              <a:buChar char="●"/>
            </a:pPr>
            <a:r>
              <a:rPr lang="en-US"/>
              <a:t>Locate assessment information using the ASHA Practice Portal.</a:t>
            </a:r>
            <a:endParaRPr/>
          </a:p>
        </p:txBody>
      </p:sp>
      <p:pic>
        <p:nvPicPr>
          <p:cNvPr id="128" name="Google Shape;12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51249">
            <a:off x="6876700" y="837475"/>
            <a:ext cx="30861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6"/>
          <p:cNvSpPr txBox="1"/>
          <p:nvPr>
            <p:ph idx="1" type="body"/>
          </p:nvPr>
        </p:nvSpPr>
        <p:spPr>
          <a:xfrm>
            <a:off x="1269000" y="5597600"/>
            <a:ext cx="9654000" cy="5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/>
              <a:t>This will help them learn… what? </a:t>
            </a:r>
            <a:endParaRPr i="1"/>
          </a:p>
        </p:txBody>
      </p:sp>
      <p:sp>
        <p:nvSpPr>
          <p:cNvPr id="130" name="Google Shape;130;p16"/>
          <p:cNvSpPr txBox="1"/>
          <p:nvPr/>
        </p:nvSpPr>
        <p:spPr>
          <a:xfrm>
            <a:off x="914400" y="1806150"/>
            <a:ext cx="5250300" cy="5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200">
                <a:latin typeface="Roboto Medium"/>
                <a:ea typeface="Roboto Medium"/>
                <a:cs typeface="Roboto Medium"/>
                <a:sym typeface="Roboto Medium"/>
              </a:rPr>
              <a:t>Topic | Resource | Activity | Assessment</a:t>
            </a:r>
            <a:endParaRPr sz="22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rPr lang="en-US"/>
              <a:t>Outcomes Written as Resources</a:t>
            </a:r>
            <a:endParaRPr/>
          </a:p>
        </p:txBody>
      </p:sp>
      <p:sp>
        <p:nvSpPr>
          <p:cNvPr id="136" name="Google Shape;136;p17"/>
          <p:cNvSpPr/>
          <p:nvPr/>
        </p:nvSpPr>
        <p:spPr>
          <a:xfrm>
            <a:off x="6661700" y="1030475"/>
            <a:ext cx="3610500" cy="770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7"/>
          <p:cNvSpPr/>
          <p:nvPr/>
        </p:nvSpPr>
        <p:spPr>
          <a:xfrm>
            <a:off x="4105400" y="2334575"/>
            <a:ext cx="2556300" cy="2535300"/>
          </a:xfrm>
          <a:prstGeom prst="noSmoking">
            <a:avLst>
              <a:gd fmla="val 18750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7"/>
          <p:cNvSpPr txBox="1"/>
          <p:nvPr>
            <p:ph idx="1" type="body"/>
          </p:nvPr>
        </p:nvSpPr>
        <p:spPr>
          <a:xfrm>
            <a:off x="838200" y="2718252"/>
            <a:ext cx="10515600" cy="28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Understand how to use the library database</a:t>
            </a:r>
            <a:r>
              <a:rPr lang="en-US"/>
              <a:t>.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Synthesize and evaluate information from articles and reading.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2800"/>
              <a:buChar char="●"/>
            </a:pPr>
            <a:r>
              <a:rPr lang="en-US"/>
              <a:t>Critically assess and make sound managerial judgments relative to a case study.</a:t>
            </a:r>
            <a:endParaRPr/>
          </a:p>
        </p:txBody>
      </p:sp>
      <p:pic>
        <p:nvPicPr>
          <p:cNvPr id="139" name="Google Shape;13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51249">
            <a:off x="6876700" y="837475"/>
            <a:ext cx="30861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7"/>
          <p:cNvSpPr txBox="1"/>
          <p:nvPr>
            <p:ph idx="1" type="body"/>
          </p:nvPr>
        </p:nvSpPr>
        <p:spPr>
          <a:xfrm>
            <a:off x="664200" y="5597600"/>
            <a:ext cx="10863600" cy="5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/>
              <a:t>What will students be able to do after attending to this resource?</a:t>
            </a:r>
            <a:endParaRPr i="1"/>
          </a:p>
        </p:txBody>
      </p:sp>
      <p:sp>
        <p:nvSpPr>
          <p:cNvPr id="141" name="Google Shape;141;p17"/>
          <p:cNvSpPr txBox="1"/>
          <p:nvPr/>
        </p:nvSpPr>
        <p:spPr>
          <a:xfrm>
            <a:off x="914400" y="1806150"/>
            <a:ext cx="5250300" cy="5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200">
                <a:latin typeface="Roboto Medium"/>
                <a:ea typeface="Roboto Medium"/>
                <a:cs typeface="Roboto Medium"/>
                <a:sym typeface="Roboto Medium"/>
              </a:rPr>
              <a:t>Topic | Resource | Activity | Assessment</a:t>
            </a:r>
            <a:endParaRPr sz="22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Idaho State">
      <a:dk1>
        <a:srgbClr val="000000"/>
      </a:dk1>
      <a:lt1>
        <a:srgbClr val="FFFFFF"/>
      </a:lt1>
      <a:dk2>
        <a:srgbClr val="424242"/>
      </a:dk2>
      <a:lt2>
        <a:srgbClr val="F1F1F1"/>
      </a:lt2>
      <a:accent1>
        <a:srgbClr val="F37920"/>
      </a:accent1>
      <a:accent2>
        <a:srgbClr val="A7A7A7"/>
      </a:accent2>
      <a:accent3>
        <a:srgbClr val="A7A7A7"/>
      </a:accent3>
      <a:accent4>
        <a:srgbClr val="E6E7E8"/>
      </a:accent4>
      <a:accent5>
        <a:srgbClr val="F69240"/>
      </a:accent5>
      <a:accent6>
        <a:srgbClr val="D4441C"/>
      </a:accent6>
      <a:hlink>
        <a:srgbClr val="B82B00"/>
      </a:hlink>
      <a:folHlink>
        <a:srgbClr val="8282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