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4630400" cy="8229600"/>
  <p:notesSz cx="8229600" cy="14630400"/>
  <p:embeddedFontLst>
    <p:embeddedFont>
      <p:font typeface="Barlow Light" panose="00000400000000000000" pitchFamily="2" charset="77"/>
      <p:regular r:id="rId20"/>
      <p:italic r:id="rId21"/>
    </p:embeddedFont>
    <p:embeddedFont>
      <p:font typeface="Montserrat" pitchFamily="2" charset="77"/>
      <p:regular r:id="rId22"/>
      <p:bold r:id="rId23"/>
      <p:italic r:id="rId24"/>
      <p:boldItalic r:id="rId25"/>
    </p:embeddedFont>
  </p:embeddedFontLst>
  <p:defaultText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23"/>
    <p:restoredTop sz="94610"/>
  </p:normalViewPr>
  <p:slideViewPr>
    <p:cSldViewPr snapToGrid="0" snapToObjects="1">
      <p:cViewPr>
        <p:scale>
          <a:sx n="124" d="100"/>
          <a:sy n="124" d="100"/>
        </p:scale>
        <p:origin x="-184" y="4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757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txBody>
          <a:bodyPr/>
          <a:lstStyle/>
          <a:p>
            <a:endParaRPr lang="es-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15.xml"/><Relationship Id="rId16" Type="http://schemas.openxmlformats.org/officeDocument/2006/relationships/image" Target="../media/image56.svg"/><Relationship Id="rId1" Type="http://schemas.openxmlformats.org/officeDocument/2006/relationships/slideLayout" Target="../slideLayouts/slideLayout16.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sv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8869680" y="0"/>
            <a:ext cx="5760720" cy="8229600"/>
          </a:xfrm>
          <a:prstGeom prst="rect">
            <a:avLst/>
          </a:prstGeom>
        </p:spPr>
      </p:pic>
      <p:sp>
        <p:nvSpPr>
          <p:cNvPr id="3" name="Text 0"/>
          <p:cNvSpPr/>
          <p:nvPr/>
        </p:nvSpPr>
        <p:spPr>
          <a:xfrm>
            <a:off x="758309" y="2488525"/>
            <a:ext cx="7627382" cy="2138124"/>
          </a:xfrm>
          <a:prstGeom prst="rect">
            <a:avLst/>
          </a:prstGeom>
          <a:noFill/>
          <a:ln/>
        </p:spPr>
        <p:txBody>
          <a:bodyPr wrap="square" lIns="0" tIns="0" rIns="0" bIns="0" rtlCol="0" anchor="t"/>
          <a:lstStyle/>
          <a:p>
            <a:pPr marL="0" indent="0" algn="l">
              <a:lnSpc>
                <a:spcPts val="5600"/>
              </a:lnSpc>
              <a:buNone/>
            </a:pPr>
            <a:r>
              <a:rPr lang="en-US" sz="4450" b="1" dirty="0">
                <a:solidFill>
                  <a:srgbClr val="2E3C4E"/>
                </a:solidFill>
                <a:latin typeface="Barlow Bold" pitchFamily="34" charset="0"/>
                <a:ea typeface="Barlow Bold" pitchFamily="34" charset="-122"/>
                <a:cs typeface="Barlow Bold" pitchFamily="34" charset="-120"/>
              </a:rPr>
              <a:t>Hands-On with AI: Creating Ethical, Effective Open Educational Resources</a:t>
            </a:r>
            <a:endParaRPr lang="en-US" sz="4450" dirty="0"/>
          </a:p>
        </p:txBody>
      </p:sp>
      <p:sp>
        <p:nvSpPr>
          <p:cNvPr id="4" name="Text 1"/>
          <p:cNvSpPr/>
          <p:nvPr/>
        </p:nvSpPr>
        <p:spPr>
          <a:xfrm>
            <a:off x="758309" y="4713208"/>
            <a:ext cx="2850713" cy="356235"/>
          </a:xfrm>
          <a:prstGeom prst="rect">
            <a:avLst/>
          </a:prstGeom>
          <a:noFill/>
          <a:ln/>
        </p:spPr>
        <p:txBody>
          <a:bodyPr wrap="none" lIns="0" tIns="0" rIns="0" bIns="0" rtlCol="0" anchor="t"/>
          <a:lstStyle/>
          <a:p>
            <a:pPr marL="0" indent="0" algn="l">
              <a:lnSpc>
                <a:spcPts val="2800"/>
              </a:lnSpc>
              <a:buNone/>
            </a:pPr>
            <a:endParaRPr lang="en-US" sz="2200" dirty="0"/>
          </a:p>
        </p:txBody>
      </p:sp>
      <p:sp>
        <p:nvSpPr>
          <p:cNvPr id="5" name="Text 2"/>
          <p:cNvSpPr/>
          <p:nvPr/>
        </p:nvSpPr>
        <p:spPr>
          <a:xfrm>
            <a:off x="758309" y="5394365"/>
            <a:ext cx="7627382" cy="346710"/>
          </a:xfrm>
          <a:prstGeom prst="rect">
            <a:avLst/>
          </a:prstGeom>
          <a:noFill/>
          <a:ln/>
        </p:spPr>
        <p:txBody>
          <a:bodyPr wrap="non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Dr. Elga Sepúlveda Suárez | November 5, 2025 </a:t>
            </a:r>
            <a:endParaRPr lang="en-US" sz="17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58309" y="689015"/>
            <a:ext cx="8578453" cy="712708"/>
          </a:xfrm>
          <a:prstGeom prst="rect">
            <a:avLst/>
          </a:prstGeom>
          <a:noFill/>
          <a:ln/>
        </p:spPr>
        <p:txBody>
          <a:bodyPr wrap="none" lIns="0" tIns="0" rIns="0" bIns="0" rtlCol="0" anchor="t"/>
          <a:lstStyle/>
          <a:p>
            <a:pPr marL="0" indent="0" algn="l">
              <a:lnSpc>
                <a:spcPts val="5600"/>
              </a:lnSpc>
              <a:buNone/>
            </a:pPr>
            <a:r>
              <a:rPr lang="en-US" sz="4450" b="1" dirty="0">
                <a:solidFill>
                  <a:srgbClr val="2E3C4E"/>
                </a:solidFill>
                <a:latin typeface="Barlow Bold" pitchFamily="34" charset="0"/>
                <a:ea typeface="Barlow Bold" pitchFamily="34" charset="-122"/>
                <a:cs typeface="Barlow Bold" pitchFamily="34" charset="-120"/>
              </a:rPr>
              <a:t>Transparent Attribution Examples</a:t>
            </a:r>
            <a:endParaRPr lang="en-US" sz="4450" dirty="0"/>
          </a:p>
        </p:txBody>
      </p:sp>
      <p:sp>
        <p:nvSpPr>
          <p:cNvPr id="3" name="Text 1"/>
          <p:cNvSpPr/>
          <p:nvPr/>
        </p:nvSpPr>
        <p:spPr>
          <a:xfrm>
            <a:off x="758309" y="1834991"/>
            <a:ext cx="13113782" cy="69342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Transparency builds trust and helps other educators understand how to use and adapt your AI-assisted OER effectively. Clear attribution also documents your creative process for institutional review.</a:t>
            </a:r>
            <a:endParaRPr lang="en-US" sz="1700" dirty="0"/>
          </a:p>
        </p:txBody>
      </p:sp>
      <p:sp>
        <p:nvSpPr>
          <p:cNvPr id="4" name="Shape 2"/>
          <p:cNvSpPr/>
          <p:nvPr/>
        </p:nvSpPr>
        <p:spPr>
          <a:xfrm>
            <a:off x="758309" y="2772132"/>
            <a:ext cx="4226838" cy="3831193"/>
          </a:xfrm>
          <a:prstGeom prst="roundRect">
            <a:avLst>
              <a:gd name="adj" fmla="val 8483"/>
            </a:avLst>
          </a:prstGeom>
          <a:solidFill>
            <a:srgbClr val="FFFFFF"/>
          </a:solidFill>
          <a:ln w="30480">
            <a:solidFill>
              <a:srgbClr val="BACFDD"/>
            </a:solidFill>
            <a:prstDash val="solid"/>
          </a:ln>
        </p:spPr>
        <p:txBody>
          <a:bodyPr/>
          <a:lstStyle/>
          <a:p>
            <a:endParaRPr lang="es-US"/>
          </a:p>
        </p:txBody>
      </p:sp>
      <p:pic>
        <p:nvPicPr>
          <p:cNvPr id="5" name="Image 0" descr="preencoded.png"/>
          <p:cNvPicPr>
            <a:picLocks noChangeAspect="1"/>
          </p:cNvPicPr>
          <p:nvPr/>
        </p:nvPicPr>
        <p:blipFill>
          <a:blip r:embed="rId3"/>
          <a:stretch>
            <a:fillRect/>
          </a:stretch>
        </p:blipFill>
        <p:spPr>
          <a:xfrm>
            <a:off x="658892" y="2672715"/>
            <a:ext cx="259913" cy="259913"/>
          </a:xfrm>
          <a:prstGeom prst="rect">
            <a:avLst/>
          </a:prstGeom>
        </p:spPr>
      </p:pic>
      <p:pic>
        <p:nvPicPr>
          <p:cNvPr id="6" name="Image 1" descr="preencoded.png"/>
          <p:cNvPicPr>
            <a:picLocks noChangeAspect="1"/>
          </p:cNvPicPr>
          <p:nvPr/>
        </p:nvPicPr>
        <p:blipFill>
          <a:blip r:embed="rId4"/>
          <a:stretch>
            <a:fillRect/>
          </a:stretch>
        </p:blipFill>
        <p:spPr>
          <a:xfrm>
            <a:off x="4824651" y="6442829"/>
            <a:ext cx="259913" cy="259913"/>
          </a:xfrm>
          <a:prstGeom prst="rect">
            <a:avLst/>
          </a:prstGeom>
        </p:spPr>
      </p:pic>
      <p:sp>
        <p:nvSpPr>
          <p:cNvPr id="7" name="Text 3"/>
          <p:cNvSpPr/>
          <p:nvPr/>
        </p:nvSpPr>
        <p:spPr>
          <a:xfrm>
            <a:off x="1113711" y="3127534"/>
            <a:ext cx="3516035" cy="312039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"Initial content generated using ChatGPT-4 (OpenAI, 2024), reviewed for accuracy and pedagogical alignment, and substantially revised by Dr. Elga Sepúlveda. Learning objectives, assessments, and examples created independently by human author."</a:t>
            </a:r>
            <a:endParaRPr lang="en-US" sz="1700" dirty="0"/>
          </a:p>
        </p:txBody>
      </p:sp>
      <p:sp>
        <p:nvSpPr>
          <p:cNvPr id="8" name="Shape 4"/>
          <p:cNvSpPr/>
          <p:nvPr/>
        </p:nvSpPr>
        <p:spPr>
          <a:xfrm>
            <a:off x="5201722" y="2772132"/>
            <a:ext cx="4226838" cy="3831193"/>
          </a:xfrm>
          <a:prstGeom prst="roundRect">
            <a:avLst>
              <a:gd name="adj" fmla="val 8483"/>
            </a:avLst>
          </a:prstGeom>
          <a:solidFill>
            <a:srgbClr val="FFFFFF"/>
          </a:solidFill>
          <a:ln w="30480">
            <a:solidFill>
              <a:srgbClr val="BACFDD"/>
            </a:solidFill>
            <a:prstDash val="solid"/>
          </a:ln>
        </p:spPr>
        <p:txBody>
          <a:bodyPr/>
          <a:lstStyle/>
          <a:p>
            <a:endParaRPr lang="es-US"/>
          </a:p>
        </p:txBody>
      </p:sp>
      <p:pic>
        <p:nvPicPr>
          <p:cNvPr id="9" name="Image 2" descr="preencoded.png"/>
          <p:cNvPicPr>
            <a:picLocks noChangeAspect="1"/>
          </p:cNvPicPr>
          <p:nvPr/>
        </p:nvPicPr>
        <p:blipFill>
          <a:blip r:embed="rId3"/>
          <a:stretch>
            <a:fillRect/>
          </a:stretch>
        </p:blipFill>
        <p:spPr>
          <a:xfrm>
            <a:off x="5102304" y="2672715"/>
            <a:ext cx="259913" cy="259913"/>
          </a:xfrm>
          <a:prstGeom prst="rect">
            <a:avLst/>
          </a:prstGeom>
        </p:spPr>
      </p:pic>
      <p:pic>
        <p:nvPicPr>
          <p:cNvPr id="10" name="Image 3" descr="preencoded.png"/>
          <p:cNvPicPr>
            <a:picLocks noChangeAspect="1"/>
          </p:cNvPicPr>
          <p:nvPr/>
        </p:nvPicPr>
        <p:blipFill>
          <a:blip r:embed="rId4"/>
          <a:stretch>
            <a:fillRect/>
          </a:stretch>
        </p:blipFill>
        <p:spPr>
          <a:xfrm>
            <a:off x="9268063" y="6442829"/>
            <a:ext cx="259913" cy="259913"/>
          </a:xfrm>
          <a:prstGeom prst="rect">
            <a:avLst/>
          </a:prstGeom>
        </p:spPr>
      </p:pic>
      <p:sp>
        <p:nvSpPr>
          <p:cNvPr id="11" name="Text 5"/>
          <p:cNvSpPr/>
          <p:nvPr/>
        </p:nvSpPr>
        <p:spPr>
          <a:xfrm>
            <a:off x="5557123" y="3127534"/>
            <a:ext cx="3516035" cy="277368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"Draft created using Claude 3.5 Sonnet (Anthropic, 2024) from detailed prompts specifying learning outcomes and target audience. Content modified for accessibility, cultural relevance, and instructional clarity through iterative human review."</a:t>
            </a:r>
            <a:endParaRPr lang="en-US" sz="1700" dirty="0"/>
          </a:p>
        </p:txBody>
      </p:sp>
      <p:sp>
        <p:nvSpPr>
          <p:cNvPr id="12" name="Shape 6"/>
          <p:cNvSpPr/>
          <p:nvPr/>
        </p:nvSpPr>
        <p:spPr>
          <a:xfrm>
            <a:off x="9645134" y="2772132"/>
            <a:ext cx="4226957" cy="3831193"/>
          </a:xfrm>
          <a:prstGeom prst="roundRect">
            <a:avLst>
              <a:gd name="adj" fmla="val 8483"/>
            </a:avLst>
          </a:prstGeom>
          <a:solidFill>
            <a:srgbClr val="FFFFFF"/>
          </a:solidFill>
          <a:ln w="30480">
            <a:solidFill>
              <a:srgbClr val="BACFDD"/>
            </a:solidFill>
            <a:prstDash val="solid"/>
          </a:ln>
        </p:spPr>
        <p:txBody>
          <a:bodyPr/>
          <a:lstStyle/>
          <a:p>
            <a:endParaRPr lang="es-US"/>
          </a:p>
        </p:txBody>
      </p:sp>
      <p:pic>
        <p:nvPicPr>
          <p:cNvPr id="13" name="Image 4" descr="preencoded.png"/>
          <p:cNvPicPr>
            <a:picLocks noChangeAspect="1"/>
          </p:cNvPicPr>
          <p:nvPr/>
        </p:nvPicPr>
        <p:blipFill>
          <a:blip r:embed="rId3"/>
          <a:stretch>
            <a:fillRect/>
          </a:stretch>
        </p:blipFill>
        <p:spPr>
          <a:xfrm>
            <a:off x="9545717" y="2672715"/>
            <a:ext cx="259913" cy="259913"/>
          </a:xfrm>
          <a:prstGeom prst="rect">
            <a:avLst/>
          </a:prstGeom>
        </p:spPr>
      </p:pic>
      <p:pic>
        <p:nvPicPr>
          <p:cNvPr id="14" name="Image 5" descr="preencoded.png"/>
          <p:cNvPicPr>
            <a:picLocks noChangeAspect="1"/>
          </p:cNvPicPr>
          <p:nvPr/>
        </p:nvPicPr>
        <p:blipFill>
          <a:blip r:embed="rId4"/>
          <a:stretch>
            <a:fillRect/>
          </a:stretch>
        </p:blipFill>
        <p:spPr>
          <a:xfrm>
            <a:off x="13711595" y="6442829"/>
            <a:ext cx="259913" cy="259913"/>
          </a:xfrm>
          <a:prstGeom prst="rect">
            <a:avLst/>
          </a:prstGeom>
        </p:spPr>
      </p:pic>
      <p:sp>
        <p:nvSpPr>
          <p:cNvPr id="15" name="Text 7"/>
          <p:cNvSpPr/>
          <p:nvPr/>
        </p:nvSpPr>
        <p:spPr>
          <a:xfrm>
            <a:off x="10000536" y="3127534"/>
            <a:ext cx="3516154" cy="312039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"Case study framework generated with Google Gemini Pro (2024). All specific examples, discussion questions, and assessment rubrics developed by human instructional designer. Images created using Adobe Firefly with human curation."</a:t>
            </a:r>
            <a:endParaRPr lang="en-US" sz="1700" dirty="0"/>
          </a:p>
        </p:txBody>
      </p:sp>
      <p:sp>
        <p:nvSpPr>
          <p:cNvPr id="16" name="Text 8"/>
          <p:cNvSpPr/>
          <p:nvPr/>
        </p:nvSpPr>
        <p:spPr>
          <a:xfrm>
            <a:off x="758309" y="6847046"/>
            <a:ext cx="13113782" cy="69342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These attribution statements accomplish multiple goals: they acknowledge AI assistance honestly, emphasize substantial human contribution, document the creation process, and provide transparency for users and reviewers.</a:t>
            </a:r>
            <a:endParaRPr lang="en-US"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44498" y="584954"/>
            <a:ext cx="5655826" cy="454819"/>
          </a:xfrm>
          <a:prstGeom prst="rect">
            <a:avLst/>
          </a:prstGeom>
          <a:noFill/>
          <a:ln/>
        </p:spPr>
        <p:txBody>
          <a:bodyPr wrap="none" lIns="0" tIns="0" rIns="0" bIns="0" rtlCol="0" anchor="t"/>
          <a:lstStyle/>
          <a:p>
            <a:pPr marL="0" indent="0" algn="l">
              <a:lnSpc>
                <a:spcPts val="3550"/>
              </a:lnSpc>
              <a:buNone/>
            </a:pPr>
            <a:r>
              <a:rPr lang="en-US" sz="2850" b="1" dirty="0">
                <a:solidFill>
                  <a:srgbClr val="2E3C4E"/>
                </a:solidFill>
                <a:latin typeface="Barlow Bold" pitchFamily="34" charset="0"/>
                <a:ea typeface="Barlow Bold" pitchFamily="34" charset="-122"/>
                <a:cs typeface="Barlow Bold" pitchFamily="34" charset="-120"/>
              </a:rPr>
              <a:t>AI Tool Ecosystem for OER Creation</a:t>
            </a:r>
            <a:endParaRPr lang="en-US" sz="2850" dirty="0"/>
          </a:p>
        </p:txBody>
      </p:sp>
      <p:sp>
        <p:nvSpPr>
          <p:cNvPr id="3" name="Text 1"/>
          <p:cNvSpPr/>
          <p:nvPr/>
        </p:nvSpPr>
        <p:spPr>
          <a:xfrm>
            <a:off x="744498" y="1316236"/>
            <a:ext cx="13141404" cy="221099"/>
          </a:xfrm>
          <a:prstGeom prst="rect">
            <a:avLst/>
          </a:prstGeom>
          <a:noFill/>
          <a:ln/>
        </p:spPr>
        <p:txBody>
          <a:bodyPr wrap="none" lIns="0" tIns="0" rIns="0" bIns="0" rtlCol="0" anchor="t"/>
          <a:lstStyle/>
          <a:p>
            <a:pPr marL="0" indent="0" algn="l">
              <a:lnSpc>
                <a:spcPts val="1700"/>
              </a:lnSpc>
              <a:buNone/>
            </a:pPr>
            <a:r>
              <a:rPr lang="en-US" sz="1050" dirty="0">
                <a:solidFill>
                  <a:srgbClr val="384653"/>
                </a:solidFill>
                <a:latin typeface="Montserrat" pitchFamily="34" charset="0"/>
                <a:ea typeface="Montserrat" pitchFamily="34" charset="-122"/>
                <a:cs typeface="Montserrat" pitchFamily="34" charset="-120"/>
              </a:rPr>
              <a:t>A diverse toolkit enables you to address different content needs efficiently. Layering multiple AI tools creates richer, more engaging educational experiences.</a:t>
            </a:r>
            <a:endParaRPr lang="en-US" sz="1050" dirty="0"/>
          </a:p>
        </p:txBody>
      </p:sp>
      <p:pic>
        <p:nvPicPr>
          <p:cNvPr id="4" name="Image 0" descr="preencoded.png"/>
          <p:cNvPicPr>
            <a:picLocks noChangeAspect="1"/>
          </p:cNvPicPr>
          <p:nvPr/>
        </p:nvPicPr>
        <p:blipFill>
          <a:blip r:embed="rId3"/>
          <a:stretch>
            <a:fillRect/>
          </a:stretch>
        </p:blipFill>
        <p:spPr>
          <a:xfrm>
            <a:off x="744498" y="1692831"/>
            <a:ext cx="1189673" cy="1189673"/>
          </a:xfrm>
          <a:prstGeom prst="rect">
            <a:avLst/>
          </a:prstGeom>
        </p:spPr>
      </p:pic>
      <p:sp>
        <p:nvSpPr>
          <p:cNvPr id="5" name="Text 2"/>
          <p:cNvSpPr/>
          <p:nvPr/>
        </p:nvSpPr>
        <p:spPr>
          <a:xfrm>
            <a:off x="744498" y="3055263"/>
            <a:ext cx="1819275" cy="227409"/>
          </a:xfrm>
          <a:prstGeom prst="rect">
            <a:avLst/>
          </a:prstGeom>
          <a:noFill/>
          <a:ln/>
        </p:spPr>
        <p:txBody>
          <a:bodyPr wrap="none" lIns="0" tIns="0" rIns="0" bIns="0" rtlCol="0" anchor="t"/>
          <a:lstStyle/>
          <a:p>
            <a:pPr marL="0" indent="0" algn="l">
              <a:lnSpc>
                <a:spcPts val="1750"/>
              </a:lnSpc>
              <a:buNone/>
            </a:pPr>
            <a:r>
              <a:rPr lang="en-US" sz="1400" b="1" dirty="0">
                <a:solidFill>
                  <a:srgbClr val="384653"/>
                </a:solidFill>
                <a:latin typeface="Barlow Bold" pitchFamily="34" charset="0"/>
                <a:ea typeface="Barlow Bold" pitchFamily="34" charset="-122"/>
                <a:cs typeface="Barlow Bold" pitchFamily="34" charset="-120"/>
              </a:rPr>
              <a:t>Text Generation AI</a:t>
            </a:r>
            <a:endParaRPr lang="en-US" sz="1400" dirty="0"/>
          </a:p>
        </p:txBody>
      </p:sp>
      <p:sp>
        <p:nvSpPr>
          <p:cNvPr id="6" name="Text 3"/>
          <p:cNvSpPr/>
          <p:nvPr/>
        </p:nvSpPr>
        <p:spPr>
          <a:xfrm>
            <a:off x="744498" y="3365540"/>
            <a:ext cx="3155752" cy="221099"/>
          </a:xfrm>
          <a:prstGeom prst="rect">
            <a:avLst/>
          </a:prstGeom>
          <a:noFill/>
          <a:ln/>
        </p:spPr>
        <p:txBody>
          <a:bodyPr wrap="none" lIns="0" tIns="0" rIns="0" bIns="0" rtlCol="0" anchor="t"/>
          <a:lstStyle/>
          <a:p>
            <a:pPr marL="0" indent="0" algn="l">
              <a:lnSpc>
                <a:spcPts val="1700"/>
              </a:lnSpc>
              <a:buNone/>
            </a:pPr>
            <a:r>
              <a:rPr lang="en-US" sz="1050" b="1" dirty="0">
                <a:solidFill>
                  <a:srgbClr val="384653"/>
                </a:solidFill>
                <a:latin typeface="Montserrat" pitchFamily="34" charset="0"/>
                <a:ea typeface="Montserrat" pitchFamily="34" charset="-122"/>
                <a:cs typeface="Montserrat" pitchFamily="34" charset="-120"/>
              </a:rPr>
              <a:t>ChatGPT-4, Claude, Gemini, Poe</a:t>
            </a:r>
            <a:endParaRPr lang="en-US" sz="1050" dirty="0"/>
          </a:p>
        </p:txBody>
      </p:sp>
      <p:sp>
        <p:nvSpPr>
          <p:cNvPr id="7" name="Text 4"/>
          <p:cNvSpPr/>
          <p:nvPr/>
        </p:nvSpPr>
        <p:spPr>
          <a:xfrm>
            <a:off x="744498" y="3669506"/>
            <a:ext cx="3155752" cy="884396"/>
          </a:xfrm>
          <a:prstGeom prst="rect">
            <a:avLst/>
          </a:prstGeom>
          <a:noFill/>
          <a:ln/>
        </p:spPr>
        <p:txBody>
          <a:bodyPr wrap="square" lIns="0" tIns="0" rIns="0" bIns="0" rtlCol="0" anchor="t"/>
          <a:lstStyle/>
          <a:p>
            <a:pPr marL="0" indent="0" algn="l">
              <a:lnSpc>
                <a:spcPts val="1700"/>
              </a:lnSpc>
              <a:buNone/>
            </a:pPr>
            <a:r>
              <a:rPr lang="en-US" sz="1050" dirty="0">
                <a:solidFill>
                  <a:srgbClr val="384653"/>
                </a:solidFill>
                <a:latin typeface="Montserrat" pitchFamily="34" charset="0"/>
                <a:ea typeface="Montserrat" pitchFamily="34" charset="-122"/>
                <a:cs typeface="Montserrat" pitchFamily="34" charset="-120"/>
              </a:rPr>
              <a:t>Draft explanations, create discussion prompts, generate case studies, and develop assessment questions aligned with specific learning objectives.</a:t>
            </a:r>
            <a:endParaRPr lang="en-US" sz="1050" dirty="0"/>
          </a:p>
        </p:txBody>
      </p:sp>
      <p:pic>
        <p:nvPicPr>
          <p:cNvPr id="8" name="Image 1" descr="preencoded.png"/>
          <p:cNvPicPr>
            <a:picLocks noChangeAspect="1"/>
          </p:cNvPicPr>
          <p:nvPr/>
        </p:nvPicPr>
        <p:blipFill>
          <a:blip r:embed="rId4"/>
          <a:stretch>
            <a:fillRect/>
          </a:stretch>
        </p:blipFill>
        <p:spPr>
          <a:xfrm>
            <a:off x="4073009" y="1692831"/>
            <a:ext cx="1189673" cy="1189673"/>
          </a:xfrm>
          <a:prstGeom prst="rect">
            <a:avLst/>
          </a:prstGeom>
        </p:spPr>
      </p:pic>
      <p:sp>
        <p:nvSpPr>
          <p:cNvPr id="9" name="Text 5"/>
          <p:cNvSpPr/>
          <p:nvPr/>
        </p:nvSpPr>
        <p:spPr>
          <a:xfrm>
            <a:off x="4073009" y="3055263"/>
            <a:ext cx="1819275" cy="227409"/>
          </a:xfrm>
          <a:prstGeom prst="rect">
            <a:avLst/>
          </a:prstGeom>
          <a:noFill/>
          <a:ln/>
        </p:spPr>
        <p:txBody>
          <a:bodyPr wrap="none" lIns="0" tIns="0" rIns="0" bIns="0" rtlCol="0" anchor="t"/>
          <a:lstStyle/>
          <a:p>
            <a:pPr marL="0" indent="0" algn="l">
              <a:lnSpc>
                <a:spcPts val="1750"/>
              </a:lnSpc>
              <a:buNone/>
            </a:pPr>
            <a:r>
              <a:rPr lang="en-US" sz="1400" b="1" dirty="0">
                <a:solidFill>
                  <a:srgbClr val="384653"/>
                </a:solidFill>
                <a:latin typeface="Barlow Bold" pitchFamily="34" charset="0"/>
                <a:ea typeface="Barlow Bold" pitchFamily="34" charset="-122"/>
                <a:cs typeface="Barlow Bold" pitchFamily="34" charset="-120"/>
              </a:rPr>
              <a:t>Visual Content AI</a:t>
            </a:r>
            <a:endParaRPr lang="en-US" sz="1400" dirty="0"/>
          </a:p>
        </p:txBody>
      </p:sp>
      <p:sp>
        <p:nvSpPr>
          <p:cNvPr id="10" name="Text 6"/>
          <p:cNvSpPr/>
          <p:nvPr/>
        </p:nvSpPr>
        <p:spPr>
          <a:xfrm>
            <a:off x="4073009" y="3365540"/>
            <a:ext cx="3155752" cy="221099"/>
          </a:xfrm>
          <a:prstGeom prst="rect">
            <a:avLst/>
          </a:prstGeom>
          <a:noFill/>
          <a:ln/>
        </p:spPr>
        <p:txBody>
          <a:bodyPr wrap="none" lIns="0" tIns="0" rIns="0" bIns="0" rtlCol="0" anchor="t"/>
          <a:lstStyle/>
          <a:p>
            <a:pPr marL="0" indent="0" algn="l">
              <a:lnSpc>
                <a:spcPts val="1700"/>
              </a:lnSpc>
              <a:buNone/>
            </a:pPr>
            <a:r>
              <a:rPr lang="en-US" sz="1050" b="1" dirty="0">
                <a:solidFill>
                  <a:srgbClr val="384653"/>
                </a:solidFill>
                <a:latin typeface="Montserrat" pitchFamily="34" charset="0"/>
                <a:ea typeface="Montserrat" pitchFamily="34" charset="-122"/>
                <a:cs typeface="Montserrat" pitchFamily="34" charset="-120"/>
              </a:rPr>
              <a:t>Leonardo, Adobe Firefly, Ideogram</a:t>
            </a:r>
            <a:endParaRPr lang="en-US" sz="1050" dirty="0"/>
          </a:p>
        </p:txBody>
      </p:sp>
      <p:sp>
        <p:nvSpPr>
          <p:cNvPr id="11" name="Text 7"/>
          <p:cNvSpPr/>
          <p:nvPr/>
        </p:nvSpPr>
        <p:spPr>
          <a:xfrm>
            <a:off x="4073009" y="3669506"/>
            <a:ext cx="3155752" cy="884396"/>
          </a:xfrm>
          <a:prstGeom prst="rect">
            <a:avLst/>
          </a:prstGeom>
          <a:noFill/>
          <a:ln/>
        </p:spPr>
        <p:txBody>
          <a:bodyPr wrap="square" lIns="0" tIns="0" rIns="0" bIns="0" rtlCol="0" anchor="t"/>
          <a:lstStyle/>
          <a:p>
            <a:pPr marL="0" indent="0" algn="l">
              <a:lnSpc>
                <a:spcPts val="1700"/>
              </a:lnSpc>
              <a:buNone/>
            </a:pPr>
            <a:r>
              <a:rPr lang="en-US" sz="1050" dirty="0">
                <a:solidFill>
                  <a:srgbClr val="384653"/>
                </a:solidFill>
                <a:latin typeface="Montserrat" pitchFamily="34" charset="0"/>
                <a:ea typeface="Montserrat" pitchFamily="34" charset="-122"/>
                <a:cs typeface="Montserrat" pitchFamily="34" charset="-120"/>
              </a:rPr>
              <a:t>Create custom illustrations, diagrams, and conceptual images that enhance understanding and engagement without copyright concerns.</a:t>
            </a:r>
            <a:endParaRPr lang="en-US" sz="1050" dirty="0"/>
          </a:p>
        </p:txBody>
      </p:sp>
      <p:pic>
        <p:nvPicPr>
          <p:cNvPr id="12" name="Image 2" descr="preencoded.png"/>
          <p:cNvPicPr>
            <a:picLocks noChangeAspect="1"/>
          </p:cNvPicPr>
          <p:nvPr/>
        </p:nvPicPr>
        <p:blipFill>
          <a:blip r:embed="rId5"/>
          <a:stretch>
            <a:fillRect/>
          </a:stretch>
        </p:blipFill>
        <p:spPr>
          <a:xfrm>
            <a:off x="7401520" y="1692831"/>
            <a:ext cx="1189673" cy="1189673"/>
          </a:xfrm>
          <a:prstGeom prst="rect">
            <a:avLst/>
          </a:prstGeom>
        </p:spPr>
      </p:pic>
      <p:sp>
        <p:nvSpPr>
          <p:cNvPr id="13" name="Text 8"/>
          <p:cNvSpPr/>
          <p:nvPr/>
        </p:nvSpPr>
        <p:spPr>
          <a:xfrm>
            <a:off x="7401520" y="3055263"/>
            <a:ext cx="1836658" cy="227409"/>
          </a:xfrm>
          <a:prstGeom prst="rect">
            <a:avLst/>
          </a:prstGeom>
          <a:noFill/>
          <a:ln/>
        </p:spPr>
        <p:txBody>
          <a:bodyPr wrap="none" lIns="0" tIns="0" rIns="0" bIns="0" rtlCol="0" anchor="t"/>
          <a:lstStyle/>
          <a:p>
            <a:pPr marL="0" indent="0" algn="l">
              <a:lnSpc>
                <a:spcPts val="1750"/>
              </a:lnSpc>
              <a:buNone/>
            </a:pPr>
            <a:r>
              <a:rPr lang="en-US" sz="1400" b="1" dirty="0">
                <a:solidFill>
                  <a:srgbClr val="384653"/>
                </a:solidFill>
                <a:latin typeface="Barlow Bold" pitchFamily="34" charset="0"/>
                <a:ea typeface="Barlow Bold" pitchFamily="34" charset="-122"/>
                <a:cs typeface="Barlow Bold" pitchFamily="34" charset="-120"/>
              </a:rPr>
              <a:t>Interactive Learning AI</a:t>
            </a:r>
            <a:endParaRPr lang="en-US" sz="1400" dirty="0"/>
          </a:p>
        </p:txBody>
      </p:sp>
      <p:sp>
        <p:nvSpPr>
          <p:cNvPr id="14" name="Text 9"/>
          <p:cNvSpPr/>
          <p:nvPr/>
        </p:nvSpPr>
        <p:spPr>
          <a:xfrm>
            <a:off x="7401520" y="3365540"/>
            <a:ext cx="3155752" cy="221099"/>
          </a:xfrm>
          <a:prstGeom prst="rect">
            <a:avLst/>
          </a:prstGeom>
          <a:noFill/>
          <a:ln/>
        </p:spPr>
        <p:txBody>
          <a:bodyPr wrap="none" lIns="0" tIns="0" rIns="0" bIns="0" rtlCol="0" anchor="t"/>
          <a:lstStyle/>
          <a:p>
            <a:pPr marL="0" indent="0" algn="l">
              <a:lnSpc>
                <a:spcPts val="1700"/>
              </a:lnSpc>
              <a:buNone/>
            </a:pPr>
            <a:r>
              <a:rPr lang="en-US" sz="1050" b="1" dirty="0">
                <a:solidFill>
                  <a:srgbClr val="384653"/>
                </a:solidFill>
                <a:latin typeface="Montserrat" pitchFamily="34" charset="0"/>
                <a:ea typeface="Montserrat" pitchFamily="34" charset="-122"/>
                <a:cs typeface="Montserrat" pitchFamily="34" charset="-120"/>
              </a:rPr>
              <a:t>MagicSchool, Eduaide, H5P AI</a:t>
            </a:r>
            <a:endParaRPr lang="en-US" sz="1050" dirty="0"/>
          </a:p>
        </p:txBody>
      </p:sp>
      <p:sp>
        <p:nvSpPr>
          <p:cNvPr id="15" name="Text 10"/>
          <p:cNvSpPr/>
          <p:nvPr/>
        </p:nvSpPr>
        <p:spPr>
          <a:xfrm>
            <a:off x="7401520" y="3669506"/>
            <a:ext cx="3155752" cy="884396"/>
          </a:xfrm>
          <a:prstGeom prst="rect">
            <a:avLst/>
          </a:prstGeom>
          <a:noFill/>
          <a:ln/>
        </p:spPr>
        <p:txBody>
          <a:bodyPr wrap="square" lIns="0" tIns="0" rIns="0" bIns="0" rtlCol="0" anchor="t"/>
          <a:lstStyle/>
          <a:p>
            <a:pPr marL="0" indent="0" algn="l">
              <a:lnSpc>
                <a:spcPts val="1700"/>
              </a:lnSpc>
              <a:buNone/>
            </a:pPr>
            <a:r>
              <a:rPr lang="en-US" sz="1050" dirty="0">
                <a:solidFill>
                  <a:srgbClr val="384653"/>
                </a:solidFill>
                <a:latin typeface="Montserrat" pitchFamily="34" charset="0"/>
                <a:ea typeface="Montserrat" pitchFamily="34" charset="-122"/>
                <a:cs typeface="Montserrat" pitchFamily="34" charset="-120"/>
              </a:rPr>
              <a:t>Build interactive exercises, branching scenarios, adaptive quizzes, and gamified learning experiences that promote active engagement.</a:t>
            </a:r>
            <a:endParaRPr lang="en-US" sz="1050" dirty="0"/>
          </a:p>
        </p:txBody>
      </p:sp>
      <p:pic>
        <p:nvPicPr>
          <p:cNvPr id="16" name="Image 3" descr="preencoded.png"/>
          <p:cNvPicPr>
            <a:picLocks noChangeAspect="1"/>
          </p:cNvPicPr>
          <p:nvPr/>
        </p:nvPicPr>
        <p:blipFill>
          <a:blip r:embed="rId6"/>
          <a:stretch>
            <a:fillRect/>
          </a:stretch>
        </p:blipFill>
        <p:spPr>
          <a:xfrm>
            <a:off x="10730032" y="1692831"/>
            <a:ext cx="1189673" cy="1189673"/>
          </a:xfrm>
          <a:prstGeom prst="rect">
            <a:avLst/>
          </a:prstGeom>
        </p:spPr>
      </p:pic>
      <p:sp>
        <p:nvSpPr>
          <p:cNvPr id="17" name="Text 11"/>
          <p:cNvSpPr/>
          <p:nvPr/>
        </p:nvSpPr>
        <p:spPr>
          <a:xfrm>
            <a:off x="10730032" y="3055263"/>
            <a:ext cx="1998702" cy="227409"/>
          </a:xfrm>
          <a:prstGeom prst="rect">
            <a:avLst/>
          </a:prstGeom>
          <a:noFill/>
          <a:ln/>
        </p:spPr>
        <p:txBody>
          <a:bodyPr wrap="none" lIns="0" tIns="0" rIns="0" bIns="0" rtlCol="0" anchor="t"/>
          <a:lstStyle/>
          <a:p>
            <a:pPr marL="0" indent="0" algn="l">
              <a:lnSpc>
                <a:spcPts val="1750"/>
              </a:lnSpc>
              <a:buNone/>
            </a:pPr>
            <a:r>
              <a:rPr lang="en-US" sz="1400" b="1" dirty="0">
                <a:solidFill>
                  <a:srgbClr val="384653"/>
                </a:solidFill>
                <a:latin typeface="Barlow Bold" pitchFamily="34" charset="0"/>
                <a:ea typeface="Barlow Bold" pitchFamily="34" charset="-122"/>
                <a:cs typeface="Barlow Bold" pitchFamily="34" charset="-120"/>
              </a:rPr>
              <a:t>Presentation &amp; Design AI</a:t>
            </a:r>
            <a:endParaRPr lang="en-US" sz="1400" dirty="0"/>
          </a:p>
        </p:txBody>
      </p:sp>
      <p:sp>
        <p:nvSpPr>
          <p:cNvPr id="18" name="Text 12"/>
          <p:cNvSpPr/>
          <p:nvPr/>
        </p:nvSpPr>
        <p:spPr>
          <a:xfrm>
            <a:off x="10730032" y="3365540"/>
            <a:ext cx="3155871" cy="221099"/>
          </a:xfrm>
          <a:prstGeom prst="rect">
            <a:avLst/>
          </a:prstGeom>
          <a:noFill/>
          <a:ln/>
        </p:spPr>
        <p:txBody>
          <a:bodyPr wrap="none" lIns="0" tIns="0" rIns="0" bIns="0" rtlCol="0" anchor="t"/>
          <a:lstStyle/>
          <a:p>
            <a:pPr marL="0" indent="0" algn="l">
              <a:lnSpc>
                <a:spcPts val="1700"/>
              </a:lnSpc>
              <a:buNone/>
            </a:pPr>
            <a:r>
              <a:rPr lang="en-US" sz="1050" b="1" dirty="0">
                <a:solidFill>
                  <a:srgbClr val="384653"/>
                </a:solidFill>
                <a:latin typeface="Montserrat" pitchFamily="34" charset="0"/>
                <a:ea typeface="Montserrat" pitchFamily="34" charset="-122"/>
                <a:cs typeface="Montserrat" pitchFamily="34" charset="-120"/>
              </a:rPr>
              <a:t>Gamma, Tome, Canva Magic</a:t>
            </a:r>
            <a:endParaRPr lang="en-US" sz="1050" dirty="0"/>
          </a:p>
        </p:txBody>
      </p:sp>
      <p:sp>
        <p:nvSpPr>
          <p:cNvPr id="19" name="Text 13"/>
          <p:cNvSpPr/>
          <p:nvPr/>
        </p:nvSpPr>
        <p:spPr>
          <a:xfrm>
            <a:off x="10730032" y="3669506"/>
            <a:ext cx="3155871" cy="884396"/>
          </a:xfrm>
          <a:prstGeom prst="rect">
            <a:avLst/>
          </a:prstGeom>
          <a:noFill/>
          <a:ln/>
        </p:spPr>
        <p:txBody>
          <a:bodyPr wrap="square" lIns="0" tIns="0" rIns="0" bIns="0" rtlCol="0" anchor="t"/>
          <a:lstStyle/>
          <a:p>
            <a:pPr marL="0" indent="0" algn="l">
              <a:lnSpc>
                <a:spcPts val="1700"/>
              </a:lnSpc>
              <a:buNone/>
            </a:pPr>
            <a:r>
              <a:rPr lang="en-US" sz="1050" dirty="0">
                <a:solidFill>
                  <a:srgbClr val="384653"/>
                </a:solidFill>
                <a:latin typeface="Montserrat" pitchFamily="34" charset="0"/>
                <a:ea typeface="Montserrat" pitchFamily="34" charset="-122"/>
                <a:cs typeface="Montserrat" pitchFamily="34" charset="-120"/>
              </a:rPr>
              <a:t>Transform content into visually compelling presentations, infographics, and visual summaries that enhance retention and understanding.</a:t>
            </a:r>
            <a:endParaRPr lang="en-US" sz="1050" dirty="0"/>
          </a:p>
        </p:txBody>
      </p:sp>
      <p:pic>
        <p:nvPicPr>
          <p:cNvPr id="20" name="Image 4" descr="preencoded.png"/>
          <p:cNvPicPr>
            <a:picLocks noChangeAspect="1"/>
          </p:cNvPicPr>
          <p:nvPr/>
        </p:nvPicPr>
        <p:blipFill>
          <a:blip r:embed="rId7"/>
          <a:stretch>
            <a:fillRect/>
          </a:stretch>
        </p:blipFill>
        <p:spPr>
          <a:xfrm>
            <a:off x="744498" y="4830366"/>
            <a:ext cx="1189673" cy="1189673"/>
          </a:xfrm>
          <a:prstGeom prst="rect">
            <a:avLst/>
          </a:prstGeom>
        </p:spPr>
      </p:pic>
      <p:sp>
        <p:nvSpPr>
          <p:cNvPr id="21" name="Text 14"/>
          <p:cNvSpPr/>
          <p:nvPr/>
        </p:nvSpPr>
        <p:spPr>
          <a:xfrm>
            <a:off x="744498" y="6192798"/>
            <a:ext cx="1819275" cy="227409"/>
          </a:xfrm>
          <a:prstGeom prst="rect">
            <a:avLst/>
          </a:prstGeom>
          <a:noFill/>
          <a:ln/>
        </p:spPr>
        <p:txBody>
          <a:bodyPr wrap="none" lIns="0" tIns="0" rIns="0" bIns="0" rtlCol="0" anchor="t"/>
          <a:lstStyle/>
          <a:p>
            <a:pPr marL="0" indent="0" algn="l">
              <a:lnSpc>
                <a:spcPts val="1750"/>
              </a:lnSpc>
              <a:buNone/>
            </a:pPr>
            <a:r>
              <a:rPr lang="en-US" sz="1400" b="1" dirty="0">
                <a:solidFill>
                  <a:srgbClr val="384653"/>
                </a:solidFill>
                <a:latin typeface="Barlow Bold" pitchFamily="34" charset="0"/>
                <a:ea typeface="Barlow Bold" pitchFamily="34" charset="-122"/>
                <a:cs typeface="Barlow Bold" pitchFamily="34" charset="-120"/>
              </a:rPr>
              <a:t>Video &amp; Multimedia AI</a:t>
            </a:r>
            <a:endParaRPr lang="en-US" sz="1400" dirty="0"/>
          </a:p>
        </p:txBody>
      </p:sp>
      <p:sp>
        <p:nvSpPr>
          <p:cNvPr id="22" name="Text 15"/>
          <p:cNvSpPr/>
          <p:nvPr/>
        </p:nvSpPr>
        <p:spPr>
          <a:xfrm>
            <a:off x="744498" y="6503075"/>
            <a:ext cx="3155752" cy="221099"/>
          </a:xfrm>
          <a:prstGeom prst="rect">
            <a:avLst/>
          </a:prstGeom>
          <a:noFill/>
          <a:ln/>
        </p:spPr>
        <p:txBody>
          <a:bodyPr wrap="none" lIns="0" tIns="0" rIns="0" bIns="0" rtlCol="0" anchor="t"/>
          <a:lstStyle/>
          <a:p>
            <a:pPr marL="0" indent="0" algn="l">
              <a:lnSpc>
                <a:spcPts val="1700"/>
              </a:lnSpc>
              <a:buNone/>
            </a:pPr>
            <a:r>
              <a:rPr lang="en-US" sz="1050" b="1" dirty="0">
                <a:solidFill>
                  <a:srgbClr val="384653"/>
                </a:solidFill>
                <a:latin typeface="Montserrat" pitchFamily="34" charset="0"/>
                <a:ea typeface="Montserrat" pitchFamily="34" charset="-122"/>
                <a:cs typeface="Montserrat" pitchFamily="34" charset="-120"/>
              </a:rPr>
              <a:t>Runway, Visla, Synthesia</a:t>
            </a:r>
            <a:endParaRPr lang="en-US" sz="1050" dirty="0"/>
          </a:p>
        </p:txBody>
      </p:sp>
      <p:sp>
        <p:nvSpPr>
          <p:cNvPr id="23" name="Text 16"/>
          <p:cNvSpPr/>
          <p:nvPr/>
        </p:nvSpPr>
        <p:spPr>
          <a:xfrm>
            <a:off x="744498" y="6807041"/>
            <a:ext cx="3155752" cy="884396"/>
          </a:xfrm>
          <a:prstGeom prst="rect">
            <a:avLst/>
          </a:prstGeom>
          <a:noFill/>
          <a:ln/>
        </p:spPr>
        <p:txBody>
          <a:bodyPr wrap="square" lIns="0" tIns="0" rIns="0" bIns="0" rtlCol="0" anchor="t"/>
          <a:lstStyle/>
          <a:p>
            <a:pPr marL="0" indent="0" algn="l">
              <a:lnSpc>
                <a:spcPts val="1700"/>
              </a:lnSpc>
              <a:buNone/>
            </a:pPr>
            <a:r>
              <a:rPr lang="en-US" sz="1050" dirty="0">
                <a:solidFill>
                  <a:srgbClr val="384653"/>
                </a:solidFill>
                <a:latin typeface="Montserrat" pitchFamily="34" charset="0"/>
                <a:ea typeface="Montserrat" pitchFamily="34" charset="-122"/>
                <a:cs typeface="Montserrat" pitchFamily="34" charset="-120"/>
              </a:rPr>
              <a:t>Create explanatory videos, animated demonstrations, and multimedia lectures that accommodate diverse learning preferences and accessibility needs.</a:t>
            </a:r>
            <a:endParaRPr lang="en-US"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54737" y="604004"/>
            <a:ext cx="11869341" cy="638413"/>
          </a:xfrm>
          <a:prstGeom prst="rect">
            <a:avLst/>
          </a:prstGeom>
          <a:noFill/>
          <a:ln/>
        </p:spPr>
        <p:txBody>
          <a:bodyPr wrap="none" lIns="0" tIns="0" rIns="0" bIns="0" rtlCol="0" anchor="t"/>
          <a:lstStyle/>
          <a:p>
            <a:pPr marL="0" indent="0" algn="l">
              <a:lnSpc>
                <a:spcPts val="5000"/>
              </a:lnSpc>
              <a:buNone/>
            </a:pPr>
            <a:r>
              <a:rPr lang="en-US" sz="4000" b="1" dirty="0">
                <a:solidFill>
                  <a:srgbClr val="2E3C4E"/>
                </a:solidFill>
                <a:latin typeface="Barlow Bold" pitchFamily="34" charset="0"/>
                <a:ea typeface="Barlow Bold" pitchFamily="34" charset="-122"/>
                <a:cs typeface="Barlow Bold" pitchFamily="34" charset="-120"/>
              </a:rPr>
              <a:t>Strategic Integration: From Foundation to Innovation</a:t>
            </a:r>
            <a:endParaRPr lang="en-US" sz="4000" dirty="0"/>
          </a:p>
        </p:txBody>
      </p:sp>
      <p:sp>
        <p:nvSpPr>
          <p:cNvPr id="3" name="Text 1"/>
          <p:cNvSpPr/>
          <p:nvPr/>
        </p:nvSpPr>
        <p:spPr>
          <a:xfrm>
            <a:off x="754737" y="1630561"/>
            <a:ext cx="13120926" cy="621030"/>
          </a:xfrm>
          <a:prstGeom prst="rect">
            <a:avLst/>
          </a:prstGeom>
          <a:noFill/>
          <a:ln/>
        </p:spPr>
        <p:txBody>
          <a:bodyPr wrap="square" lIns="0" tIns="0" rIns="0" bIns="0" rtlCol="0" anchor="t"/>
          <a:lstStyle/>
          <a:p>
            <a:pPr marL="0" indent="0" algn="l">
              <a:lnSpc>
                <a:spcPts val="2400"/>
              </a:lnSpc>
              <a:buNone/>
            </a:pPr>
            <a:r>
              <a:rPr lang="en-US" sz="1500" dirty="0">
                <a:solidFill>
                  <a:srgbClr val="384653"/>
                </a:solidFill>
                <a:latin typeface="Montserrat" pitchFamily="34" charset="0"/>
                <a:ea typeface="Montserrat" pitchFamily="34" charset="-122"/>
                <a:cs typeface="Montserrat" pitchFamily="34" charset="-120"/>
              </a:rPr>
              <a:t>Successful AI-OER integration begins with clear learning outcomes and pedagogical goals. Technology should serve your educational vision, not drive it.</a:t>
            </a:r>
            <a:endParaRPr lang="en-US" sz="1500" dirty="0"/>
          </a:p>
        </p:txBody>
      </p:sp>
      <p:sp>
        <p:nvSpPr>
          <p:cNvPr id="4" name="Shape 2"/>
          <p:cNvSpPr/>
          <p:nvPr/>
        </p:nvSpPr>
        <p:spPr>
          <a:xfrm>
            <a:off x="754737" y="3052048"/>
            <a:ext cx="4244221" cy="3387328"/>
          </a:xfrm>
          <a:prstGeom prst="roundRect">
            <a:avLst>
              <a:gd name="adj" fmla="val 8595"/>
            </a:avLst>
          </a:prstGeom>
          <a:solidFill>
            <a:srgbClr val="FFFFFF"/>
          </a:solidFill>
          <a:ln w="22860">
            <a:solidFill>
              <a:srgbClr val="BACFDD"/>
            </a:solidFill>
            <a:prstDash val="solid"/>
          </a:ln>
        </p:spPr>
        <p:txBody>
          <a:bodyPr/>
          <a:lstStyle/>
          <a:p>
            <a:endParaRPr lang="es-US"/>
          </a:p>
        </p:txBody>
      </p:sp>
      <p:sp>
        <p:nvSpPr>
          <p:cNvPr id="5" name="Shape 3"/>
          <p:cNvSpPr/>
          <p:nvPr/>
        </p:nvSpPr>
        <p:spPr>
          <a:xfrm>
            <a:off x="777597" y="3074908"/>
            <a:ext cx="4198501" cy="194072"/>
          </a:xfrm>
          <a:prstGeom prst="roundRect">
            <a:avLst>
              <a:gd name="adj" fmla="val 135885"/>
            </a:avLst>
          </a:prstGeom>
          <a:solidFill>
            <a:srgbClr val="D4E9F7"/>
          </a:solidFill>
          <a:ln/>
        </p:spPr>
        <p:txBody>
          <a:bodyPr/>
          <a:lstStyle/>
          <a:p>
            <a:endParaRPr lang="es-US"/>
          </a:p>
        </p:txBody>
      </p:sp>
      <p:sp>
        <p:nvSpPr>
          <p:cNvPr id="6" name="Text 4"/>
          <p:cNvSpPr/>
          <p:nvPr/>
        </p:nvSpPr>
        <p:spPr>
          <a:xfrm>
            <a:off x="971669" y="3463052"/>
            <a:ext cx="2553891" cy="319207"/>
          </a:xfrm>
          <a:prstGeom prst="rect">
            <a:avLst/>
          </a:prstGeom>
          <a:noFill/>
          <a:ln/>
        </p:spPr>
        <p:txBody>
          <a:bodyPr wrap="none" lIns="0" tIns="0" rIns="0" bIns="0" rtlCol="0" anchor="t"/>
          <a:lstStyle/>
          <a:p>
            <a:pPr marL="0" indent="0" algn="l">
              <a:lnSpc>
                <a:spcPts val="2500"/>
              </a:lnSpc>
              <a:buNone/>
            </a:pPr>
            <a:r>
              <a:rPr lang="en-US" sz="2000" b="1" dirty="0">
                <a:solidFill>
                  <a:srgbClr val="384653"/>
                </a:solidFill>
                <a:latin typeface="Barlow Bold" pitchFamily="34" charset="0"/>
                <a:ea typeface="Barlow Bold" pitchFamily="34" charset="-122"/>
                <a:cs typeface="Barlow Bold" pitchFamily="34" charset="-120"/>
              </a:rPr>
              <a:t>Phase 1: Foundation</a:t>
            </a:r>
            <a:endParaRPr lang="en-US" sz="2000" dirty="0"/>
          </a:p>
        </p:txBody>
      </p:sp>
      <p:sp>
        <p:nvSpPr>
          <p:cNvPr id="7" name="Text 5"/>
          <p:cNvSpPr/>
          <p:nvPr/>
        </p:nvSpPr>
        <p:spPr>
          <a:xfrm>
            <a:off x="971669" y="3859887"/>
            <a:ext cx="3064669" cy="383024"/>
          </a:xfrm>
          <a:prstGeom prst="rect">
            <a:avLst/>
          </a:prstGeom>
          <a:noFill/>
          <a:ln/>
        </p:spPr>
        <p:txBody>
          <a:bodyPr wrap="none" lIns="0" tIns="0" rIns="0" bIns="0" rtlCol="0" anchor="t"/>
          <a:lstStyle/>
          <a:p>
            <a:pPr marL="0" indent="0" algn="l">
              <a:lnSpc>
                <a:spcPts val="3000"/>
              </a:lnSpc>
              <a:buNone/>
            </a:pPr>
            <a:r>
              <a:rPr lang="en-US" sz="2400" b="1" dirty="0">
                <a:solidFill>
                  <a:srgbClr val="75BAE6"/>
                </a:solidFill>
                <a:latin typeface="Barlow Bold" pitchFamily="34" charset="0"/>
                <a:ea typeface="Barlow Bold" pitchFamily="34" charset="-122"/>
                <a:cs typeface="Barlow Bold" pitchFamily="34" charset="-120"/>
              </a:rPr>
              <a:t>Start Simple</a:t>
            </a:r>
            <a:endParaRPr lang="en-US" sz="2400" dirty="0"/>
          </a:p>
        </p:txBody>
      </p:sp>
      <p:sp>
        <p:nvSpPr>
          <p:cNvPr id="8" name="Text 6"/>
          <p:cNvSpPr/>
          <p:nvPr/>
        </p:nvSpPr>
        <p:spPr>
          <a:xfrm>
            <a:off x="971669" y="4359354"/>
            <a:ext cx="3810357" cy="1863090"/>
          </a:xfrm>
          <a:prstGeom prst="rect">
            <a:avLst/>
          </a:prstGeom>
          <a:noFill/>
          <a:ln/>
        </p:spPr>
        <p:txBody>
          <a:bodyPr wrap="square" lIns="0" tIns="0" rIns="0" bIns="0" rtlCol="0" anchor="t"/>
          <a:lstStyle/>
          <a:p>
            <a:pPr marL="0" indent="0" algn="l">
              <a:lnSpc>
                <a:spcPts val="2400"/>
              </a:lnSpc>
              <a:buNone/>
            </a:pPr>
            <a:r>
              <a:rPr lang="en-US" sz="1500" dirty="0">
                <a:solidFill>
                  <a:srgbClr val="384653"/>
                </a:solidFill>
                <a:latin typeface="Montserrat" pitchFamily="34" charset="0"/>
                <a:ea typeface="Montserrat" pitchFamily="34" charset="-122"/>
                <a:cs typeface="Montserrat" pitchFamily="34" charset="-120"/>
              </a:rPr>
              <a:t>Use AI for content drafting and basic formatting. Focus on text generation tools like ChatGPT or Claude to create course outlines, explanatory text, and initial assessment questions. Establish quality review workflows.</a:t>
            </a:r>
            <a:endParaRPr lang="en-US" sz="1500" dirty="0"/>
          </a:p>
        </p:txBody>
      </p:sp>
      <p:sp>
        <p:nvSpPr>
          <p:cNvPr id="9" name="Shape 7"/>
          <p:cNvSpPr/>
          <p:nvPr/>
        </p:nvSpPr>
        <p:spPr>
          <a:xfrm>
            <a:off x="5193030" y="2760940"/>
            <a:ext cx="4244221" cy="3678436"/>
          </a:xfrm>
          <a:prstGeom prst="roundRect">
            <a:avLst>
              <a:gd name="adj" fmla="val 7915"/>
            </a:avLst>
          </a:prstGeom>
          <a:solidFill>
            <a:srgbClr val="FFFFFF"/>
          </a:solidFill>
          <a:ln w="22860">
            <a:solidFill>
              <a:srgbClr val="BACFDD"/>
            </a:solidFill>
            <a:prstDash val="solid"/>
          </a:ln>
        </p:spPr>
        <p:txBody>
          <a:bodyPr/>
          <a:lstStyle/>
          <a:p>
            <a:endParaRPr lang="es-US"/>
          </a:p>
        </p:txBody>
      </p:sp>
      <p:sp>
        <p:nvSpPr>
          <p:cNvPr id="10" name="Shape 8"/>
          <p:cNvSpPr/>
          <p:nvPr/>
        </p:nvSpPr>
        <p:spPr>
          <a:xfrm>
            <a:off x="5215890" y="2783800"/>
            <a:ext cx="4198501" cy="194072"/>
          </a:xfrm>
          <a:prstGeom prst="roundRect">
            <a:avLst>
              <a:gd name="adj" fmla="val 135885"/>
            </a:avLst>
          </a:prstGeom>
          <a:solidFill>
            <a:srgbClr val="D4E9F7"/>
          </a:solidFill>
          <a:ln/>
        </p:spPr>
        <p:txBody>
          <a:bodyPr/>
          <a:lstStyle/>
          <a:p>
            <a:endParaRPr lang="es-US"/>
          </a:p>
        </p:txBody>
      </p:sp>
      <p:sp>
        <p:nvSpPr>
          <p:cNvPr id="11" name="Text 9"/>
          <p:cNvSpPr/>
          <p:nvPr/>
        </p:nvSpPr>
        <p:spPr>
          <a:xfrm>
            <a:off x="5409962" y="3171944"/>
            <a:ext cx="2597468" cy="319207"/>
          </a:xfrm>
          <a:prstGeom prst="rect">
            <a:avLst/>
          </a:prstGeom>
          <a:noFill/>
          <a:ln/>
        </p:spPr>
        <p:txBody>
          <a:bodyPr wrap="none" lIns="0" tIns="0" rIns="0" bIns="0" rtlCol="0" anchor="t"/>
          <a:lstStyle/>
          <a:p>
            <a:pPr marL="0" indent="0" algn="l">
              <a:lnSpc>
                <a:spcPts val="2500"/>
              </a:lnSpc>
              <a:buNone/>
            </a:pPr>
            <a:r>
              <a:rPr lang="en-US" sz="2000" b="1" dirty="0">
                <a:solidFill>
                  <a:srgbClr val="384653"/>
                </a:solidFill>
                <a:latin typeface="Barlow Bold" pitchFamily="34" charset="0"/>
                <a:ea typeface="Barlow Bold" pitchFamily="34" charset="-122"/>
                <a:cs typeface="Barlow Bold" pitchFamily="34" charset="-120"/>
              </a:rPr>
              <a:t>Phase 2: Enhancement</a:t>
            </a:r>
            <a:endParaRPr lang="en-US" sz="2000" dirty="0"/>
          </a:p>
        </p:txBody>
      </p:sp>
      <p:sp>
        <p:nvSpPr>
          <p:cNvPr id="12" name="Text 10"/>
          <p:cNvSpPr/>
          <p:nvPr/>
        </p:nvSpPr>
        <p:spPr>
          <a:xfrm>
            <a:off x="5409962" y="3568779"/>
            <a:ext cx="3064669" cy="383024"/>
          </a:xfrm>
          <a:prstGeom prst="rect">
            <a:avLst/>
          </a:prstGeom>
          <a:noFill/>
          <a:ln/>
        </p:spPr>
        <p:txBody>
          <a:bodyPr wrap="none" lIns="0" tIns="0" rIns="0" bIns="0" rtlCol="0" anchor="t"/>
          <a:lstStyle/>
          <a:p>
            <a:pPr marL="0" indent="0" algn="l">
              <a:lnSpc>
                <a:spcPts val="3000"/>
              </a:lnSpc>
              <a:buNone/>
            </a:pPr>
            <a:r>
              <a:rPr lang="en-US" sz="2400" b="1" dirty="0">
                <a:solidFill>
                  <a:srgbClr val="2589C9"/>
                </a:solidFill>
                <a:latin typeface="Barlow Bold" pitchFamily="34" charset="0"/>
                <a:ea typeface="Barlow Bold" pitchFamily="34" charset="-122"/>
                <a:cs typeface="Barlow Bold" pitchFamily="34" charset="-120"/>
              </a:rPr>
              <a:t>Add Multimedia</a:t>
            </a:r>
            <a:endParaRPr lang="en-US" sz="2400" dirty="0"/>
          </a:p>
        </p:txBody>
      </p:sp>
      <p:sp>
        <p:nvSpPr>
          <p:cNvPr id="13" name="Text 11"/>
          <p:cNvSpPr/>
          <p:nvPr/>
        </p:nvSpPr>
        <p:spPr>
          <a:xfrm>
            <a:off x="5409962" y="4068247"/>
            <a:ext cx="3810357" cy="1863090"/>
          </a:xfrm>
          <a:prstGeom prst="rect">
            <a:avLst/>
          </a:prstGeom>
          <a:noFill/>
          <a:ln/>
        </p:spPr>
        <p:txBody>
          <a:bodyPr wrap="square" lIns="0" tIns="0" rIns="0" bIns="0" rtlCol="0" anchor="t"/>
          <a:lstStyle/>
          <a:p>
            <a:pPr marL="0" indent="0" algn="l">
              <a:lnSpc>
                <a:spcPts val="2400"/>
              </a:lnSpc>
              <a:buNone/>
            </a:pPr>
            <a:r>
              <a:rPr lang="en-US" sz="1500" dirty="0">
                <a:solidFill>
                  <a:srgbClr val="384653"/>
                </a:solidFill>
                <a:latin typeface="Montserrat" pitchFamily="34" charset="0"/>
                <a:ea typeface="Montserrat" pitchFamily="34" charset="-122"/>
                <a:cs typeface="Montserrat" pitchFamily="34" charset="-120"/>
              </a:rPr>
              <a:t>Incorporate visual AI tools for custom diagrams and illustrations. Create interactive elements using H5P or similar platforms. Begin experimenting with presentation tools to make content more visually engaging.</a:t>
            </a:r>
            <a:endParaRPr lang="en-US" sz="1500" dirty="0"/>
          </a:p>
        </p:txBody>
      </p:sp>
      <p:sp>
        <p:nvSpPr>
          <p:cNvPr id="14" name="Shape 12"/>
          <p:cNvSpPr/>
          <p:nvPr/>
        </p:nvSpPr>
        <p:spPr>
          <a:xfrm>
            <a:off x="9631323" y="2469832"/>
            <a:ext cx="4244221" cy="3969544"/>
          </a:xfrm>
          <a:prstGeom prst="roundRect">
            <a:avLst>
              <a:gd name="adj" fmla="val 7334"/>
            </a:avLst>
          </a:prstGeom>
          <a:solidFill>
            <a:srgbClr val="FFFFFF"/>
          </a:solidFill>
          <a:ln w="22860">
            <a:solidFill>
              <a:srgbClr val="BACFDD"/>
            </a:solidFill>
            <a:prstDash val="solid"/>
          </a:ln>
        </p:spPr>
        <p:txBody>
          <a:bodyPr/>
          <a:lstStyle/>
          <a:p>
            <a:endParaRPr lang="es-US"/>
          </a:p>
        </p:txBody>
      </p:sp>
      <p:sp>
        <p:nvSpPr>
          <p:cNvPr id="15" name="Shape 13"/>
          <p:cNvSpPr/>
          <p:nvPr/>
        </p:nvSpPr>
        <p:spPr>
          <a:xfrm>
            <a:off x="9654183" y="2492693"/>
            <a:ext cx="4198501" cy="194072"/>
          </a:xfrm>
          <a:prstGeom prst="roundRect">
            <a:avLst>
              <a:gd name="adj" fmla="val 135885"/>
            </a:avLst>
          </a:prstGeom>
          <a:solidFill>
            <a:srgbClr val="D4E9F7"/>
          </a:solidFill>
          <a:ln/>
        </p:spPr>
        <p:txBody>
          <a:bodyPr/>
          <a:lstStyle/>
          <a:p>
            <a:endParaRPr lang="es-US"/>
          </a:p>
        </p:txBody>
      </p:sp>
      <p:sp>
        <p:nvSpPr>
          <p:cNvPr id="16" name="Text 14"/>
          <p:cNvSpPr/>
          <p:nvPr/>
        </p:nvSpPr>
        <p:spPr>
          <a:xfrm>
            <a:off x="9848255" y="2880836"/>
            <a:ext cx="2553891" cy="319207"/>
          </a:xfrm>
          <a:prstGeom prst="rect">
            <a:avLst/>
          </a:prstGeom>
          <a:noFill/>
          <a:ln/>
        </p:spPr>
        <p:txBody>
          <a:bodyPr wrap="none" lIns="0" tIns="0" rIns="0" bIns="0" rtlCol="0" anchor="t"/>
          <a:lstStyle/>
          <a:p>
            <a:pPr marL="0" indent="0" algn="l">
              <a:lnSpc>
                <a:spcPts val="2500"/>
              </a:lnSpc>
              <a:buNone/>
            </a:pPr>
            <a:r>
              <a:rPr lang="en-US" sz="2000" b="1" dirty="0">
                <a:solidFill>
                  <a:srgbClr val="384653"/>
                </a:solidFill>
                <a:latin typeface="Barlow Bold" pitchFamily="34" charset="0"/>
                <a:ea typeface="Barlow Bold" pitchFamily="34" charset="-122"/>
                <a:cs typeface="Barlow Bold" pitchFamily="34" charset="-120"/>
              </a:rPr>
              <a:t>Phase 3: Innovation</a:t>
            </a:r>
            <a:endParaRPr lang="en-US" sz="2000" dirty="0"/>
          </a:p>
        </p:txBody>
      </p:sp>
      <p:sp>
        <p:nvSpPr>
          <p:cNvPr id="17" name="Text 15"/>
          <p:cNvSpPr/>
          <p:nvPr/>
        </p:nvSpPr>
        <p:spPr>
          <a:xfrm>
            <a:off x="9848255" y="3277672"/>
            <a:ext cx="3064669" cy="383024"/>
          </a:xfrm>
          <a:prstGeom prst="rect">
            <a:avLst/>
          </a:prstGeom>
          <a:noFill/>
          <a:ln/>
        </p:spPr>
        <p:txBody>
          <a:bodyPr wrap="none" lIns="0" tIns="0" rIns="0" bIns="0" rtlCol="0" anchor="t"/>
          <a:lstStyle/>
          <a:p>
            <a:pPr marL="0" indent="0" algn="l">
              <a:lnSpc>
                <a:spcPts val="3000"/>
              </a:lnSpc>
              <a:buNone/>
            </a:pPr>
            <a:r>
              <a:rPr lang="en-US" sz="2400" b="1" dirty="0">
                <a:solidFill>
                  <a:srgbClr val="063E5F"/>
                </a:solidFill>
                <a:latin typeface="Barlow Bold" pitchFamily="34" charset="0"/>
                <a:ea typeface="Barlow Bold" pitchFamily="34" charset="-122"/>
                <a:cs typeface="Barlow Bold" pitchFamily="34" charset="-120"/>
              </a:rPr>
              <a:t>Full Integration</a:t>
            </a:r>
            <a:endParaRPr lang="en-US" sz="2400" dirty="0"/>
          </a:p>
        </p:txBody>
      </p:sp>
      <p:sp>
        <p:nvSpPr>
          <p:cNvPr id="18" name="Text 16"/>
          <p:cNvSpPr/>
          <p:nvPr/>
        </p:nvSpPr>
        <p:spPr>
          <a:xfrm>
            <a:off x="9848255" y="3777139"/>
            <a:ext cx="3810357" cy="2173605"/>
          </a:xfrm>
          <a:prstGeom prst="rect">
            <a:avLst/>
          </a:prstGeom>
          <a:noFill/>
          <a:ln/>
        </p:spPr>
        <p:txBody>
          <a:bodyPr wrap="square" lIns="0" tIns="0" rIns="0" bIns="0" rtlCol="0" anchor="t"/>
          <a:lstStyle/>
          <a:p>
            <a:pPr marL="0" indent="0" algn="l">
              <a:lnSpc>
                <a:spcPts val="2400"/>
              </a:lnSpc>
              <a:buNone/>
            </a:pPr>
            <a:r>
              <a:rPr lang="en-US" sz="1500" dirty="0">
                <a:solidFill>
                  <a:srgbClr val="384653"/>
                </a:solidFill>
                <a:latin typeface="Montserrat" pitchFamily="34" charset="0"/>
                <a:ea typeface="Montserrat" pitchFamily="34" charset="-122"/>
                <a:cs typeface="Montserrat" pitchFamily="34" charset="-120"/>
              </a:rPr>
              <a:t>Layer multiple AI tools for comprehensive resources. Create video content, interactive simulations, and adaptive learning experiences. Build complete learning modules that integrate text, visuals, interactivity, and assessment.</a:t>
            </a:r>
            <a:endParaRPr lang="en-US" sz="1500" dirty="0"/>
          </a:p>
        </p:txBody>
      </p:sp>
      <p:sp>
        <p:nvSpPr>
          <p:cNvPr id="19" name="Shape 17"/>
          <p:cNvSpPr/>
          <p:nvPr/>
        </p:nvSpPr>
        <p:spPr>
          <a:xfrm>
            <a:off x="754737" y="6754601"/>
            <a:ext cx="13120926" cy="31790"/>
          </a:xfrm>
          <a:prstGeom prst="rect">
            <a:avLst/>
          </a:prstGeom>
          <a:solidFill>
            <a:srgbClr val="384653">
              <a:alpha val="50000"/>
            </a:srgbClr>
          </a:solidFill>
          <a:ln/>
        </p:spPr>
        <p:txBody>
          <a:bodyPr/>
          <a:lstStyle/>
          <a:p>
            <a:endParaRPr lang="es-US"/>
          </a:p>
        </p:txBody>
      </p:sp>
      <p:sp>
        <p:nvSpPr>
          <p:cNvPr id="20" name="Text 18"/>
          <p:cNvSpPr/>
          <p:nvPr/>
        </p:nvSpPr>
        <p:spPr>
          <a:xfrm>
            <a:off x="754737" y="7004566"/>
            <a:ext cx="13120926" cy="621030"/>
          </a:xfrm>
          <a:prstGeom prst="rect">
            <a:avLst/>
          </a:prstGeom>
          <a:noFill/>
          <a:ln/>
        </p:spPr>
        <p:txBody>
          <a:bodyPr wrap="square" lIns="0" tIns="0" rIns="0" bIns="0" rtlCol="0" anchor="t"/>
          <a:lstStyle/>
          <a:p>
            <a:pPr marL="0" indent="0" algn="l">
              <a:lnSpc>
                <a:spcPts val="2400"/>
              </a:lnSpc>
              <a:buNone/>
            </a:pPr>
            <a:r>
              <a:rPr lang="en-US" sz="1500" b="1" dirty="0">
                <a:solidFill>
                  <a:srgbClr val="384653"/>
                </a:solidFill>
                <a:latin typeface="Montserrat" pitchFamily="34" charset="0"/>
                <a:ea typeface="Montserrat" pitchFamily="34" charset="-122"/>
                <a:cs typeface="Montserrat" pitchFamily="34" charset="-120"/>
              </a:rPr>
              <a:t>Key Success Factors:</a:t>
            </a:r>
            <a:r>
              <a:rPr lang="en-US" sz="1500" dirty="0">
                <a:solidFill>
                  <a:srgbClr val="384653"/>
                </a:solidFill>
                <a:latin typeface="Montserrat" pitchFamily="34" charset="0"/>
                <a:ea typeface="Montserrat" pitchFamily="34" charset="-122"/>
                <a:cs typeface="Montserrat" pitchFamily="34" charset="-120"/>
              </a:rPr>
              <a:t> Develop reusable templates and workflows. Chain tools together for efficient production pipelines. Continuously evaluate pedagogical effectiveness. Share successful approaches with your community.</a:t>
            </a:r>
            <a:endParaRPr lang="en-US" sz="1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58309" y="814626"/>
            <a:ext cx="5550932" cy="605671"/>
          </a:xfrm>
          <a:prstGeom prst="rect">
            <a:avLst/>
          </a:prstGeom>
          <a:noFill/>
          <a:ln/>
        </p:spPr>
        <p:txBody>
          <a:bodyPr wrap="none" lIns="0" tIns="0" rIns="0" bIns="0" rtlCol="0" anchor="t"/>
          <a:lstStyle/>
          <a:p>
            <a:pPr marL="0" indent="0" algn="l">
              <a:lnSpc>
                <a:spcPts val="4750"/>
              </a:lnSpc>
              <a:buNone/>
            </a:pPr>
            <a:r>
              <a:rPr lang="en-US" sz="3800" b="1" dirty="0">
                <a:solidFill>
                  <a:srgbClr val="2E3C4E"/>
                </a:solidFill>
                <a:latin typeface="Barlow Bold" pitchFamily="34" charset="0"/>
                <a:ea typeface="Barlow Bold" pitchFamily="34" charset="-122"/>
                <a:cs typeface="Barlow Bold" pitchFamily="34" charset="-120"/>
              </a:rPr>
              <a:t>Hands-On Table Activities</a:t>
            </a:r>
            <a:endParaRPr lang="en-US" sz="3800" dirty="0"/>
          </a:p>
        </p:txBody>
      </p:sp>
      <p:sp>
        <p:nvSpPr>
          <p:cNvPr id="3" name="Text 1"/>
          <p:cNvSpPr/>
          <p:nvPr/>
        </p:nvSpPr>
        <p:spPr>
          <a:xfrm>
            <a:off x="758309" y="1788557"/>
            <a:ext cx="13113782" cy="589359"/>
          </a:xfrm>
          <a:prstGeom prst="rect">
            <a:avLst/>
          </a:prstGeom>
          <a:noFill/>
          <a:ln/>
        </p:spPr>
        <p:txBody>
          <a:bodyPr wrap="squar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Now it's your turn to create! Select one project type and work collaboratively to draft an AI-assisted OER component. You'll practice prompt engineering, quality evaluation, and iterative refinement.</a:t>
            </a:r>
            <a:endParaRPr lang="en-US" sz="1450" dirty="0"/>
          </a:p>
        </p:txBody>
      </p:sp>
      <p:sp>
        <p:nvSpPr>
          <p:cNvPr id="4" name="Shape 2"/>
          <p:cNvSpPr/>
          <p:nvPr/>
        </p:nvSpPr>
        <p:spPr>
          <a:xfrm>
            <a:off x="758309" y="2585085"/>
            <a:ext cx="6464856" cy="1680686"/>
          </a:xfrm>
          <a:prstGeom prst="roundRect">
            <a:avLst>
              <a:gd name="adj" fmla="val 16436"/>
            </a:avLst>
          </a:prstGeom>
          <a:solidFill>
            <a:srgbClr val="75BAE6"/>
          </a:solidFill>
          <a:ln w="7620">
            <a:solidFill>
              <a:srgbClr val="5BA0CC"/>
            </a:solidFill>
            <a:prstDash val="solid"/>
          </a:ln>
        </p:spPr>
        <p:txBody>
          <a:bodyPr/>
          <a:lstStyle/>
          <a:p>
            <a:endParaRPr lang="es-US"/>
          </a:p>
        </p:txBody>
      </p:sp>
      <p:sp>
        <p:nvSpPr>
          <p:cNvPr id="5" name="Text 3"/>
          <p:cNvSpPr/>
          <p:nvPr/>
        </p:nvSpPr>
        <p:spPr>
          <a:xfrm>
            <a:off x="950000" y="2776776"/>
            <a:ext cx="2425422" cy="302776"/>
          </a:xfrm>
          <a:prstGeom prst="rect">
            <a:avLst/>
          </a:prstGeom>
          <a:noFill/>
          <a:ln/>
        </p:spPr>
        <p:txBody>
          <a:bodyPr wrap="none" lIns="0" tIns="0" rIns="0" bIns="0" rtlCol="0" anchor="t"/>
          <a:lstStyle/>
          <a:p>
            <a:pPr marL="0" indent="0" algn="l">
              <a:lnSpc>
                <a:spcPts val="2350"/>
              </a:lnSpc>
              <a:buNone/>
            </a:pPr>
            <a:r>
              <a:rPr lang="en-US" sz="1900" b="1" dirty="0">
                <a:solidFill>
                  <a:srgbClr val="000000"/>
                </a:solidFill>
                <a:latin typeface="Barlow Bold" pitchFamily="34" charset="0"/>
                <a:ea typeface="Barlow Bold" pitchFamily="34" charset="-122"/>
                <a:cs typeface="Barlow Bold" pitchFamily="34" charset="-120"/>
              </a:rPr>
              <a:t>Interactive Case Study</a:t>
            </a:r>
            <a:endParaRPr lang="en-US" sz="1900" dirty="0"/>
          </a:p>
        </p:txBody>
      </p:sp>
      <p:sp>
        <p:nvSpPr>
          <p:cNvPr id="6" name="Text 4"/>
          <p:cNvSpPr/>
          <p:nvPr/>
        </p:nvSpPr>
        <p:spPr>
          <a:xfrm>
            <a:off x="950000" y="3190042"/>
            <a:ext cx="6081474" cy="884039"/>
          </a:xfrm>
          <a:prstGeom prst="rect">
            <a:avLst/>
          </a:prstGeom>
          <a:noFill/>
          <a:ln/>
        </p:spPr>
        <p:txBody>
          <a:bodyPr wrap="square" lIns="0" tIns="0" rIns="0" bIns="0" rtlCol="0" anchor="t"/>
          <a:lstStyle/>
          <a:p>
            <a:pPr marL="0" indent="0" algn="l">
              <a:lnSpc>
                <a:spcPts val="2300"/>
              </a:lnSpc>
              <a:buNone/>
            </a:pPr>
            <a:r>
              <a:rPr lang="en-US" sz="1450" dirty="0">
                <a:solidFill>
                  <a:srgbClr val="000000"/>
                </a:solidFill>
                <a:latin typeface="Montserrat" pitchFamily="34" charset="0"/>
                <a:ea typeface="Montserrat" pitchFamily="34" charset="-122"/>
                <a:cs typeface="Montserrat" pitchFamily="34" charset="-120"/>
              </a:rPr>
              <a:t>Design a branching scenario with multiple decision points, consequences, and reflection questions. Perfect for professional ethics, clinical reasoning, or problem-solving skills.</a:t>
            </a:r>
            <a:endParaRPr lang="en-US" sz="1450" dirty="0"/>
          </a:p>
        </p:txBody>
      </p:sp>
      <p:sp>
        <p:nvSpPr>
          <p:cNvPr id="7" name="Shape 5"/>
          <p:cNvSpPr/>
          <p:nvPr/>
        </p:nvSpPr>
        <p:spPr>
          <a:xfrm>
            <a:off x="7407235" y="2585085"/>
            <a:ext cx="6464856" cy="1680686"/>
          </a:xfrm>
          <a:prstGeom prst="roundRect">
            <a:avLst>
              <a:gd name="adj" fmla="val 16436"/>
            </a:avLst>
          </a:prstGeom>
          <a:solidFill>
            <a:srgbClr val="75BAE6"/>
          </a:solidFill>
          <a:ln w="7620">
            <a:solidFill>
              <a:srgbClr val="5BA0CC"/>
            </a:solidFill>
            <a:prstDash val="solid"/>
          </a:ln>
        </p:spPr>
        <p:txBody>
          <a:bodyPr/>
          <a:lstStyle/>
          <a:p>
            <a:endParaRPr lang="es-US"/>
          </a:p>
        </p:txBody>
      </p:sp>
      <p:sp>
        <p:nvSpPr>
          <p:cNvPr id="8" name="Text 6"/>
          <p:cNvSpPr/>
          <p:nvPr/>
        </p:nvSpPr>
        <p:spPr>
          <a:xfrm>
            <a:off x="7598926" y="2776776"/>
            <a:ext cx="3644860" cy="302776"/>
          </a:xfrm>
          <a:prstGeom prst="rect">
            <a:avLst/>
          </a:prstGeom>
          <a:noFill/>
          <a:ln/>
        </p:spPr>
        <p:txBody>
          <a:bodyPr wrap="none" lIns="0" tIns="0" rIns="0" bIns="0" rtlCol="0" anchor="t"/>
          <a:lstStyle/>
          <a:p>
            <a:pPr marL="0" indent="0" algn="l">
              <a:lnSpc>
                <a:spcPts val="2350"/>
              </a:lnSpc>
              <a:buNone/>
            </a:pPr>
            <a:r>
              <a:rPr lang="en-US" sz="1900" b="1" dirty="0">
                <a:solidFill>
                  <a:srgbClr val="000000"/>
                </a:solidFill>
                <a:latin typeface="Barlow Bold" pitchFamily="34" charset="0"/>
                <a:ea typeface="Barlow Bold" pitchFamily="34" charset="-122"/>
                <a:cs typeface="Barlow Bold" pitchFamily="34" charset="-120"/>
              </a:rPr>
              <a:t>Comprehensive Assessment Bank</a:t>
            </a:r>
            <a:endParaRPr lang="en-US" sz="1900" dirty="0"/>
          </a:p>
        </p:txBody>
      </p:sp>
      <p:sp>
        <p:nvSpPr>
          <p:cNvPr id="9" name="Text 7"/>
          <p:cNvSpPr/>
          <p:nvPr/>
        </p:nvSpPr>
        <p:spPr>
          <a:xfrm>
            <a:off x="7598926" y="3190042"/>
            <a:ext cx="6081474" cy="884039"/>
          </a:xfrm>
          <a:prstGeom prst="rect">
            <a:avLst/>
          </a:prstGeom>
          <a:noFill/>
          <a:ln/>
        </p:spPr>
        <p:txBody>
          <a:bodyPr wrap="square" lIns="0" tIns="0" rIns="0" bIns="0" rtlCol="0" anchor="t"/>
          <a:lstStyle/>
          <a:p>
            <a:pPr marL="0" indent="0" algn="l">
              <a:lnSpc>
                <a:spcPts val="2300"/>
              </a:lnSpc>
              <a:buNone/>
            </a:pPr>
            <a:r>
              <a:rPr lang="en-US" sz="1450" dirty="0">
                <a:solidFill>
                  <a:srgbClr val="000000"/>
                </a:solidFill>
                <a:latin typeface="Montserrat" pitchFamily="34" charset="0"/>
                <a:ea typeface="Montserrat" pitchFamily="34" charset="-122"/>
                <a:cs typeface="Montserrat" pitchFamily="34" charset="-120"/>
              </a:rPr>
              <a:t>Create 15-20 questions spanning multiple Bloom's taxonomy levels with detailed answer keys and grading rubrics. Include varied question types and difficulty levels.</a:t>
            </a:r>
            <a:endParaRPr lang="en-US" sz="1450" dirty="0"/>
          </a:p>
        </p:txBody>
      </p:sp>
      <p:sp>
        <p:nvSpPr>
          <p:cNvPr id="10" name="Shape 8"/>
          <p:cNvSpPr/>
          <p:nvPr/>
        </p:nvSpPr>
        <p:spPr>
          <a:xfrm>
            <a:off x="758309" y="4449842"/>
            <a:ext cx="6464856" cy="1680686"/>
          </a:xfrm>
          <a:prstGeom prst="roundRect">
            <a:avLst>
              <a:gd name="adj" fmla="val 16436"/>
            </a:avLst>
          </a:prstGeom>
          <a:solidFill>
            <a:srgbClr val="75BAE6"/>
          </a:solidFill>
          <a:ln w="7620">
            <a:solidFill>
              <a:srgbClr val="5BA0CC"/>
            </a:solidFill>
            <a:prstDash val="solid"/>
          </a:ln>
        </p:spPr>
        <p:txBody>
          <a:bodyPr/>
          <a:lstStyle/>
          <a:p>
            <a:endParaRPr lang="es-US"/>
          </a:p>
        </p:txBody>
      </p:sp>
      <p:sp>
        <p:nvSpPr>
          <p:cNvPr id="11" name="Text 9"/>
          <p:cNvSpPr/>
          <p:nvPr/>
        </p:nvSpPr>
        <p:spPr>
          <a:xfrm>
            <a:off x="950000" y="4641533"/>
            <a:ext cx="2423160" cy="302776"/>
          </a:xfrm>
          <a:prstGeom prst="rect">
            <a:avLst/>
          </a:prstGeom>
          <a:noFill/>
          <a:ln/>
        </p:spPr>
        <p:txBody>
          <a:bodyPr wrap="none" lIns="0" tIns="0" rIns="0" bIns="0" rtlCol="0" anchor="t"/>
          <a:lstStyle/>
          <a:p>
            <a:pPr marL="0" indent="0" algn="l">
              <a:lnSpc>
                <a:spcPts val="2350"/>
              </a:lnSpc>
              <a:buNone/>
            </a:pPr>
            <a:r>
              <a:rPr lang="en-US" sz="1900" b="1" dirty="0">
                <a:solidFill>
                  <a:srgbClr val="000000"/>
                </a:solidFill>
                <a:latin typeface="Barlow Bold" pitchFamily="34" charset="0"/>
                <a:ea typeface="Barlow Bold" pitchFamily="34" charset="-122"/>
                <a:cs typeface="Barlow Bold" pitchFamily="34" charset="-120"/>
              </a:rPr>
              <a:t>Mini-Lesson Module</a:t>
            </a:r>
            <a:endParaRPr lang="en-US" sz="1900" dirty="0"/>
          </a:p>
        </p:txBody>
      </p:sp>
      <p:sp>
        <p:nvSpPr>
          <p:cNvPr id="12" name="Text 10"/>
          <p:cNvSpPr/>
          <p:nvPr/>
        </p:nvSpPr>
        <p:spPr>
          <a:xfrm>
            <a:off x="950000" y="5054798"/>
            <a:ext cx="6081474" cy="884039"/>
          </a:xfrm>
          <a:prstGeom prst="rect">
            <a:avLst/>
          </a:prstGeom>
          <a:noFill/>
          <a:ln/>
        </p:spPr>
        <p:txBody>
          <a:bodyPr wrap="square" lIns="0" tIns="0" rIns="0" bIns="0" rtlCol="0" anchor="t"/>
          <a:lstStyle/>
          <a:p>
            <a:pPr marL="0" indent="0" algn="l">
              <a:lnSpc>
                <a:spcPts val="2300"/>
              </a:lnSpc>
              <a:buNone/>
            </a:pPr>
            <a:r>
              <a:rPr lang="en-US" sz="1450" dirty="0">
                <a:solidFill>
                  <a:srgbClr val="000000"/>
                </a:solidFill>
                <a:latin typeface="Montserrat" pitchFamily="34" charset="0"/>
                <a:ea typeface="Montserrat" pitchFamily="34" charset="-122"/>
                <a:cs typeface="Montserrat" pitchFamily="34" charset="-120"/>
              </a:rPr>
              <a:t>Develop a complete learning unit with clear objectives, engaging content, formative activities, and summative assessment. Include multimedia elements and accessibility features.</a:t>
            </a:r>
            <a:endParaRPr lang="en-US" sz="1450" dirty="0"/>
          </a:p>
        </p:txBody>
      </p:sp>
      <p:sp>
        <p:nvSpPr>
          <p:cNvPr id="13" name="Shape 11"/>
          <p:cNvSpPr/>
          <p:nvPr/>
        </p:nvSpPr>
        <p:spPr>
          <a:xfrm>
            <a:off x="7407235" y="4449842"/>
            <a:ext cx="6464856" cy="1680686"/>
          </a:xfrm>
          <a:prstGeom prst="roundRect">
            <a:avLst>
              <a:gd name="adj" fmla="val 16436"/>
            </a:avLst>
          </a:prstGeom>
          <a:solidFill>
            <a:srgbClr val="75BAE6"/>
          </a:solidFill>
          <a:ln w="7620">
            <a:solidFill>
              <a:srgbClr val="5BA0CC"/>
            </a:solidFill>
            <a:prstDash val="solid"/>
          </a:ln>
        </p:spPr>
        <p:txBody>
          <a:bodyPr/>
          <a:lstStyle/>
          <a:p>
            <a:endParaRPr lang="es-US"/>
          </a:p>
        </p:txBody>
      </p:sp>
      <p:sp>
        <p:nvSpPr>
          <p:cNvPr id="14" name="Text 12"/>
          <p:cNvSpPr/>
          <p:nvPr/>
        </p:nvSpPr>
        <p:spPr>
          <a:xfrm>
            <a:off x="7598926" y="4641533"/>
            <a:ext cx="2423160" cy="302776"/>
          </a:xfrm>
          <a:prstGeom prst="rect">
            <a:avLst/>
          </a:prstGeom>
          <a:noFill/>
          <a:ln/>
        </p:spPr>
        <p:txBody>
          <a:bodyPr wrap="none" lIns="0" tIns="0" rIns="0" bIns="0" rtlCol="0" anchor="t"/>
          <a:lstStyle/>
          <a:p>
            <a:pPr marL="0" indent="0" algn="l">
              <a:lnSpc>
                <a:spcPts val="2350"/>
              </a:lnSpc>
              <a:buNone/>
            </a:pPr>
            <a:r>
              <a:rPr lang="en-US" sz="1900" b="1" dirty="0">
                <a:solidFill>
                  <a:srgbClr val="000000"/>
                </a:solidFill>
                <a:latin typeface="Barlow Bold" pitchFamily="34" charset="0"/>
                <a:ea typeface="Barlow Bold" pitchFamily="34" charset="-122"/>
                <a:cs typeface="Barlow Bold" pitchFamily="34" charset="-120"/>
              </a:rPr>
              <a:t>Role-Play Simulation</a:t>
            </a:r>
            <a:endParaRPr lang="en-US" sz="1900" dirty="0"/>
          </a:p>
        </p:txBody>
      </p:sp>
      <p:sp>
        <p:nvSpPr>
          <p:cNvPr id="15" name="Text 13"/>
          <p:cNvSpPr/>
          <p:nvPr/>
        </p:nvSpPr>
        <p:spPr>
          <a:xfrm>
            <a:off x="7598926" y="5054798"/>
            <a:ext cx="6081474" cy="884039"/>
          </a:xfrm>
          <a:prstGeom prst="rect">
            <a:avLst/>
          </a:prstGeom>
          <a:noFill/>
          <a:ln/>
        </p:spPr>
        <p:txBody>
          <a:bodyPr wrap="square" lIns="0" tIns="0" rIns="0" bIns="0" rtlCol="0" anchor="t"/>
          <a:lstStyle/>
          <a:p>
            <a:pPr marL="0" indent="0" algn="l">
              <a:lnSpc>
                <a:spcPts val="2300"/>
              </a:lnSpc>
              <a:buNone/>
            </a:pPr>
            <a:r>
              <a:rPr lang="en-US" sz="1450" dirty="0">
                <a:solidFill>
                  <a:srgbClr val="000000"/>
                </a:solidFill>
                <a:latin typeface="Montserrat" pitchFamily="34" charset="0"/>
                <a:ea typeface="Montserrat" pitchFamily="34" charset="-122"/>
                <a:cs typeface="Montserrat" pitchFamily="34" charset="-120"/>
              </a:rPr>
              <a:t>Create a realistic scenario with character profiles, facilitator guide, and structured debriefing questions. Ideal for communication skills, leadership, or conflict resolution.</a:t>
            </a:r>
            <a:endParaRPr lang="en-US" sz="1450" dirty="0"/>
          </a:p>
        </p:txBody>
      </p:sp>
      <p:sp>
        <p:nvSpPr>
          <p:cNvPr id="16" name="Shape 14"/>
          <p:cNvSpPr/>
          <p:nvPr/>
        </p:nvSpPr>
        <p:spPr>
          <a:xfrm>
            <a:off x="758309" y="6337697"/>
            <a:ext cx="13113782" cy="1077158"/>
          </a:xfrm>
          <a:prstGeom prst="roundRect">
            <a:avLst>
              <a:gd name="adj" fmla="val 25646"/>
            </a:avLst>
          </a:prstGeom>
          <a:solidFill>
            <a:srgbClr val="BEDFF3"/>
          </a:solidFill>
          <a:ln/>
        </p:spPr>
        <p:txBody>
          <a:bodyPr/>
          <a:lstStyle/>
          <a:p>
            <a:endParaRPr lang="es-US"/>
          </a:p>
        </p:txBody>
      </p:sp>
      <p:pic>
        <p:nvPicPr>
          <p:cNvPr id="17" name="Image 0" descr="preencoded.png"/>
          <p:cNvPicPr>
            <a:picLocks noChangeAspect="1"/>
          </p:cNvPicPr>
          <p:nvPr/>
        </p:nvPicPr>
        <p:blipFill>
          <a:blip r:embed="rId3"/>
          <a:stretch>
            <a:fillRect/>
          </a:stretch>
        </p:blipFill>
        <p:spPr>
          <a:xfrm>
            <a:off x="942380" y="6612374"/>
            <a:ext cx="230148" cy="184071"/>
          </a:xfrm>
          <a:prstGeom prst="rect">
            <a:avLst/>
          </a:prstGeom>
        </p:spPr>
      </p:pic>
      <p:sp>
        <p:nvSpPr>
          <p:cNvPr id="18" name="Text 15"/>
          <p:cNvSpPr/>
          <p:nvPr/>
        </p:nvSpPr>
        <p:spPr>
          <a:xfrm>
            <a:off x="1356598" y="6567726"/>
            <a:ext cx="12331422" cy="589359"/>
          </a:xfrm>
          <a:prstGeom prst="rect">
            <a:avLst/>
          </a:prstGeom>
          <a:noFill/>
          <a:ln/>
        </p:spPr>
        <p:txBody>
          <a:bodyPr wrap="square" lIns="0" tIns="0" rIns="0" bIns="0" rtlCol="0" anchor="t"/>
          <a:lstStyle/>
          <a:p>
            <a:pPr marL="0" indent="0" algn="l">
              <a:lnSpc>
                <a:spcPts val="2300"/>
              </a:lnSpc>
              <a:buNone/>
            </a:pPr>
            <a:r>
              <a:rPr lang="en-US" sz="1450" b="1" dirty="0">
                <a:solidFill>
                  <a:srgbClr val="000000"/>
                </a:solidFill>
                <a:latin typeface="Montserrat" pitchFamily="34" charset="0"/>
                <a:ea typeface="Montserrat" pitchFamily="34" charset="-122"/>
                <a:cs typeface="Montserrat" pitchFamily="34" charset="-120"/>
              </a:rPr>
              <a:t>Expected Output:</a:t>
            </a:r>
            <a:r>
              <a:rPr lang="en-US" sz="1450" dirty="0">
                <a:solidFill>
                  <a:srgbClr val="000000"/>
                </a:solidFill>
                <a:latin typeface="Montserrat" pitchFamily="34" charset="0"/>
                <a:ea typeface="Montserrat" pitchFamily="34" charset="-122"/>
                <a:cs typeface="Montserrat" pitchFamily="34" charset="-120"/>
              </a:rPr>
              <a:t> A detailed outline plus sample content demonstrating AI use, human refinement, proper attribution, and QM alignment considerations.</a:t>
            </a:r>
            <a:endParaRPr lang="en-US" sz="14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43783" y="584359"/>
            <a:ext cx="5008483" cy="454343"/>
          </a:xfrm>
          <a:prstGeom prst="rect">
            <a:avLst/>
          </a:prstGeom>
          <a:noFill/>
          <a:ln/>
        </p:spPr>
        <p:txBody>
          <a:bodyPr wrap="none" lIns="0" tIns="0" rIns="0" bIns="0" rtlCol="0" anchor="t"/>
          <a:lstStyle/>
          <a:p>
            <a:pPr marL="0" indent="0" algn="l">
              <a:lnSpc>
                <a:spcPts val="3550"/>
              </a:lnSpc>
              <a:buNone/>
            </a:pPr>
            <a:r>
              <a:rPr lang="en-US" sz="2850" b="1" dirty="0">
                <a:solidFill>
                  <a:srgbClr val="2E3C4E"/>
                </a:solidFill>
                <a:latin typeface="Barlow Bold" pitchFamily="34" charset="0"/>
                <a:ea typeface="Barlow Bold" pitchFamily="34" charset="-122"/>
                <a:cs typeface="Barlow Bold" pitchFamily="34" charset="-120"/>
              </a:rPr>
              <a:t>Effective Prompting Strategies</a:t>
            </a:r>
            <a:endParaRPr lang="en-US" sz="2850" dirty="0"/>
          </a:p>
        </p:txBody>
      </p:sp>
      <p:sp>
        <p:nvSpPr>
          <p:cNvPr id="3" name="Text 1"/>
          <p:cNvSpPr/>
          <p:nvPr/>
        </p:nvSpPr>
        <p:spPr>
          <a:xfrm>
            <a:off x="743783" y="1314926"/>
            <a:ext cx="13142833" cy="220980"/>
          </a:xfrm>
          <a:prstGeom prst="rect">
            <a:avLst/>
          </a:prstGeom>
          <a:noFill/>
          <a:ln/>
        </p:spPr>
        <p:txBody>
          <a:bodyPr wrap="none" lIns="0" tIns="0" rIns="0" bIns="0" rtlCol="0" anchor="t"/>
          <a:lstStyle/>
          <a:p>
            <a:pPr marL="0" indent="0" algn="l">
              <a:lnSpc>
                <a:spcPts val="1700"/>
              </a:lnSpc>
              <a:buNone/>
            </a:pPr>
            <a:r>
              <a:rPr lang="en-US" sz="1050" dirty="0">
                <a:solidFill>
                  <a:srgbClr val="384653"/>
                </a:solidFill>
                <a:latin typeface="Montserrat" pitchFamily="34" charset="0"/>
                <a:ea typeface="Montserrat" pitchFamily="34" charset="-122"/>
                <a:cs typeface="Montserrat" pitchFamily="34" charset="-120"/>
              </a:rPr>
              <a:t>The quality of AI output depends heavily on prompt design. Effective prompts are specific, contextual, and iterative. Here are proven strategies for generating high-quality OER content.</a:t>
            </a:r>
            <a:endParaRPr lang="en-US" sz="1050" dirty="0"/>
          </a:p>
        </p:txBody>
      </p:sp>
      <p:sp>
        <p:nvSpPr>
          <p:cNvPr id="4" name="Text 2"/>
          <p:cNvSpPr/>
          <p:nvPr/>
        </p:nvSpPr>
        <p:spPr>
          <a:xfrm>
            <a:off x="743783" y="1829395"/>
            <a:ext cx="2181225" cy="272653"/>
          </a:xfrm>
          <a:prstGeom prst="rect">
            <a:avLst/>
          </a:prstGeom>
          <a:noFill/>
          <a:ln/>
        </p:spPr>
        <p:txBody>
          <a:bodyPr wrap="none" lIns="0" tIns="0" rIns="0" bIns="0" rtlCol="0" anchor="t"/>
          <a:lstStyle/>
          <a:p>
            <a:pPr marL="0" indent="0" algn="l">
              <a:lnSpc>
                <a:spcPts val="2100"/>
              </a:lnSpc>
              <a:buNone/>
            </a:pPr>
            <a:r>
              <a:rPr lang="en-US" sz="1700" b="1" dirty="0">
                <a:solidFill>
                  <a:srgbClr val="2E3C4E"/>
                </a:solidFill>
                <a:latin typeface="Barlow Bold" pitchFamily="34" charset="0"/>
                <a:ea typeface="Barlow Bold" pitchFamily="34" charset="-122"/>
                <a:cs typeface="Barlow Bold" pitchFamily="34" charset="-120"/>
              </a:rPr>
              <a:t>Prompt Components</a:t>
            </a:r>
            <a:endParaRPr lang="en-US" sz="1700" dirty="0"/>
          </a:p>
        </p:txBody>
      </p:sp>
      <p:sp>
        <p:nvSpPr>
          <p:cNvPr id="5" name="Shape 3"/>
          <p:cNvSpPr/>
          <p:nvPr/>
        </p:nvSpPr>
        <p:spPr>
          <a:xfrm>
            <a:off x="743783" y="2257425"/>
            <a:ext cx="310753" cy="310753"/>
          </a:xfrm>
          <a:prstGeom prst="roundRect">
            <a:avLst>
              <a:gd name="adj" fmla="val 66682"/>
            </a:avLst>
          </a:prstGeom>
          <a:solidFill>
            <a:srgbClr val="D4E9F7"/>
          </a:solidFill>
          <a:ln w="7620">
            <a:solidFill>
              <a:srgbClr val="BACFDD"/>
            </a:solidFill>
            <a:prstDash val="solid"/>
          </a:ln>
        </p:spPr>
        <p:txBody>
          <a:bodyPr/>
          <a:lstStyle/>
          <a:p>
            <a:endParaRPr lang="es-US"/>
          </a:p>
        </p:txBody>
      </p:sp>
      <p:sp>
        <p:nvSpPr>
          <p:cNvPr id="6" name="Text 4"/>
          <p:cNvSpPr/>
          <p:nvPr/>
        </p:nvSpPr>
        <p:spPr>
          <a:xfrm>
            <a:off x="790099" y="2276475"/>
            <a:ext cx="218123" cy="272653"/>
          </a:xfrm>
          <a:prstGeom prst="rect">
            <a:avLst/>
          </a:prstGeom>
          <a:noFill/>
          <a:ln/>
        </p:spPr>
        <p:txBody>
          <a:bodyPr wrap="none" lIns="0" tIns="0" rIns="0" bIns="0" rtlCol="0" anchor="t"/>
          <a:lstStyle/>
          <a:p>
            <a:pPr marL="0" indent="0" algn="ctr">
              <a:lnSpc>
                <a:spcPts val="1700"/>
              </a:lnSpc>
              <a:buNone/>
            </a:pPr>
            <a:r>
              <a:rPr lang="en-US" sz="1700" b="1" dirty="0">
                <a:solidFill>
                  <a:srgbClr val="384653"/>
                </a:solidFill>
                <a:latin typeface="Barlow Bold" pitchFamily="34" charset="0"/>
                <a:ea typeface="Barlow Bold" pitchFamily="34" charset="-122"/>
                <a:cs typeface="Barlow Bold" pitchFamily="34" charset="-120"/>
              </a:rPr>
              <a:t>1</a:t>
            </a:r>
            <a:endParaRPr lang="en-US" sz="1700" dirty="0"/>
          </a:p>
        </p:txBody>
      </p:sp>
      <p:sp>
        <p:nvSpPr>
          <p:cNvPr id="7" name="Text 5"/>
          <p:cNvSpPr/>
          <p:nvPr/>
        </p:nvSpPr>
        <p:spPr>
          <a:xfrm>
            <a:off x="1192649" y="2304812"/>
            <a:ext cx="1817608" cy="227171"/>
          </a:xfrm>
          <a:prstGeom prst="rect">
            <a:avLst/>
          </a:prstGeom>
          <a:noFill/>
          <a:ln/>
        </p:spPr>
        <p:txBody>
          <a:bodyPr wrap="none" lIns="0" tIns="0" rIns="0" bIns="0" rtlCol="0" anchor="t"/>
          <a:lstStyle/>
          <a:p>
            <a:pPr marL="0" indent="0" algn="l">
              <a:lnSpc>
                <a:spcPts val="1750"/>
              </a:lnSpc>
              <a:buNone/>
            </a:pPr>
            <a:r>
              <a:rPr lang="en-US" sz="1400" b="1" dirty="0">
                <a:solidFill>
                  <a:srgbClr val="384653"/>
                </a:solidFill>
                <a:latin typeface="Barlow Bold" pitchFamily="34" charset="0"/>
                <a:ea typeface="Barlow Bold" pitchFamily="34" charset="-122"/>
                <a:cs typeface="Barlow Bold" pitchFamily="34" charset="-120"/>
              </a:rPr>
              <a:t>Role Assignment</a:t>
            </a:r>
            <a:endParaRPr lang="en-US" sz="1400" dirty="0"/>
          </a:p>
        </p:txBody>
      </p:sp>
      <p:sp>
        <p:nvSpPr>
          <p:cNvPr id="8" name="Text 6"/>
          <p:cNvSpPr/>
          <p:nvPr/>
        </p:nvSpPr>
        <p:spPr>
          <a:xfrm>
            <a:off x="1192649" y="2670096"/>
            <a:ext cx="5280065" cy="220980"/>
          </a:xfrm>
          <a:prstGeom prst="rect">
            <a:avLst/>
          </a:prstGeom>
          <a:noFill/>
          <a:ln/>
        </p:spPr>
        <p:txBody>
          <a:bodyPr wrap="none" lIns="0" tIns="0" rIns="0" bIns="0" rtlCol="0" anchor="t"/>
          <a:lstStyle/>
          <a:p>
            <a:pPr marL="0" indent="0" algn="l">
              <a:lnSpc>
                <a:spcPts val="1700"/>
              </a:lnSpc>
              <a:buNone/>
            </a:pPr>
            <a:r>
              <a:rPr lang="en-US" sz="1050" dirty="0">
                <a:solidFill>
                  <a:srgbClr val="384653"/>
                </a:solidFill>
                <a:latin typeface="Montserrat" pitchFamily="34" charset="0"/>
                <a:ea typeface="Montserrat" pitchFamily="34" charset="-122"/>
                <a:cs typeface="Montserrat" pitchFamily="34" charset="-120"/>
              </a:rPr>
              <a:t>"You are an experienced instructional designer..."</a:t>
            </a:r>
            <a:endParaRPr lang="en-US" sz="1050" dirty="0"/>
          </a:p>
        </p:txBody>
      </p:sp>
      <p:sp>
        <p:nvSpPr>
          <p:cNvPr id="9" name="Shape 7"/>
          <p:cNvSpPr/>
          <p:nvPr/>
        </p:nvSpPr>
        <p:spPr>
          <a:xfrm>
            <a:off x="743783" y="3167301"/>
            <a:ext cx="310753" cy="310753"/>
          </a:xfrm>
          <a:prstGeom prst="roundRect">
            <a:avLst>
              <a:gd name="adj" fmla="val 66682"/>
            </a:avLst>
          </a:prstGeom>
          <a:solidFill>
            <a:srgbClr val="D4E9F7"/>
          </a:solidFill>
          <a:ln w="7620">
            <a:solidFill>
              <a:srgbClr val="BACFDD"/>
            </a:solidFill>
            <a:prstDash val="solid"/>
          </a:ln>
        </p:spPr>
        <p:txBody>
          <a:bodyPr/>
          <a:lstStyle/>
          <a:p>
            <a:endParaRPr lang="es-US"/>
          </a:p>
        </p:txBody>
      </p:sp>
      <p:sp>
        <p:nvSpPr>
          <p:cNvPr id="10" name="Text 8"/>
          <p:cNvSpPr/>
          <p:nvPr/>
        </p:nvSpPr>
        <p:spPr>
          <a:xfrm>
            <a:off x="790099" y="3186351"/>
            <a:ext cx="218123" cy="272653"/>
          </a:xfrm>
          <a:prstGeom prst="rect">
            <a:avLst/>
          </a:prstGeom>
          <a:noFill/>
          <a:ln/>
        </p:spPr>
        <p:txBody>
          <a:bodyPr wrap="none" lIns="0" tIns="0" rIns="0" bIns="0" rtlCol="0" anchor="t"/>
          <a:lstStyle/>
          <a:p>
            <a:pPr marL="0" indent="0" algn="ctr">
              <a:lnSpc>
                <a:spcPts val="1700"/>
              </a:lnSpc>
              <a:buNone/>
            </a:pPr>
            <a:r>
              <a:rPr lang="en-US" sz="1700" b="1" dirty="0">
                <a:solidFill>
                  <a:srgbClr val="384653"/>
                </a:solidFill>
                <a:latin typeface="Barlow Bold" pitchFamily="34" charset="0"/>
                <a:ea typeface="Barlow Bold" pitchFamily="34" charset="-122"/>
                <a:cs typeface="Barlow Bold" pitchFamily="34" charset="-120"/>
              </a:rPr>
              <a:t>2</a:t>
            </a:r>
            <a:endParaRPr lang="en-US" sz="1700" dirty="0"/>
          </a:p>
        </p:txBody>
      </p:sp>
      <p:sp>
        <p:nvSpPr>
          <p:cNvPr id="11" name="Text 9"/>
          <p:cNvSpPr/>
          <p:nvPr/>
        </p:nvSpPr>
        <p:spPr>
          <a:xfrm>
            <a:off x="1192649" y="3214688"/>
            <a:ext cx="1817608" cy="227171"/>
          </a:xfrm>
          <a:prstGeom prst="rect">
            <a:avLst/>
          </a:prstGeom>
          <a:noFill/>
          <a:ln/>
        </p:spPr>
        <p:txBody>
          <a:bodyPr wrap="none" lIns="0" tIns="0" rIns="0" bIns="0" rtlCol="0" anchor="t"/>
          <a:lstStyle/>
          <a:p>
            <a:pPr marL="0" indent="0" algn="l">
              <a:lnSpc>
                <a:spcPts val="1750"/>
              </a:lnSpc>
              <a:buNone/>
            </a:pPr>
            <a:r>
              <a:rPr lang="en-US" sz="1400" b="1" dirty="0">
                <a:solidFill>
                  <a:srgbClr val="384653"/>
                </a:solidFill>
                <a:latin typeface="Barlow Bold" pitchFamily="34" charset="0"/>
                <a:ea typeface="Barlow Bold" pitchFamily="34" charset="-122"/>
                <a:cs typeface="Barlow Bold" pitchFamily="34" charset="-120"/>
              </a:rPr>
              <a:t>Context &amp; Constraints</a:t>
            </a:r>
            <a:endParaRPr lang="en-US" sz="1400" dirty="0"/>
          </a:p>
        </p:txBody>
      </p:sp>
      <p:sp>
        <p:nvSpPr>
          <p:cNvPr id="12" name="Text 10"/>
          <p:cNvSpPr/>
          <p:nvPr/>
        </p:nvSpPr>
        <p:spPr>
          <a:xfrm>
            <a:off x="1192649" y="3579971"/>
            <a:ext cx="5280065" cy="220980"/>
          </a:xfrm>
          <a:prstGeom prst="rect">
            <a:avLst/>
          </a:prstGeom>
          <a:noFill/>
          <a:ln/>
        </p:spPr>
        <p:txBody>
          <a:bodyPr wrap="none" lIns="0" tIns="0" rIns="0" bIns="0" rtlCol="0" anchor="t"/>
          <a:lstStyle/>
          <a:p>
            <a:pPr marL="0" indent="0" algn="l">
              <a:lnSpc>
                <a:spcPts val="1700"/>
              </a:lnSpc>
              <a:buNone/>
            </a:pPr>
            <a:r>
              <a:rPr lang="en-US" sz="1050" dirty="0">
                <a:solidFill>
                  <a:srgbClr val="384653"/>
                </a:solidFill>
                <a:latin typeface="Montserrat" pitchFamily="34" charset="0"/>
                <a:ea typeface="Montserrat" pitchFamily="34" charset="-122"/>
                <a:cs typeface="Montserrat" pitchFamily="34" charset="-120"/>
              </a:rPr>
              <a:t>Specify audience, learning level, length, format</a:t>
            </a:r>
            <a:endParaRPr lang="en-US" sz="1050" dirty="0"/>
          </a:p>
        </p:txBody>
      </p:sp>
      <p:sp>
        <p:nvSpPr>
          <p:cNvPr id="13" name="Shape 11"/>
          <p:cNvSpPr/>
          <p:nvPr/>
        </p:nvSpPr>
        <p:spPr>
          <a:xfrm>
            <a:off x="743783" y="4077176"/>
            <a:ext cx="310753" cy="310753"/>
          </a:xfrm>
          <a:prstGeom prst="roundRect">
            <a:avLst>
              <a:gd name="adj" fmla="val 66682"/>
            </a:avLst>
          </a:prstGeom>
          <a:solidFill>
            <a:srgbClr val="D4E9F7"/>
          </a:solidFill>
          <a:ln w="7620">
            <a:solidFill>
              <a:srgbClr val="BACFDD"/>
            </a:solidFill>
            <a:prstDash val="solid"/>
          </a:ln>
        </p:spPr>
        <p:txBody>
          <a:bodyPr/>
          <a:lstStyle/>
          <a:p>
            <a:endParaRPr lang="es-US"/>
          </a:p>
        </p:txBody>
      </p:sp>
      <p:sp>
        <p:nvSpPr>
          <p:cNvPr id="14" name="Text 12"/>
          <p:cNvSpPr/>
          <p:nvPr/>
        </p:nvSpPr>
        <p:spPr>
          <a:xfrm>
            <a:off x="790099" y="4096226"/>
            <a:ext cx="218123" cy="272653"/>
          </a:xfrm>
          <a:prstGeom prst="rect">
            <a:avLst/>
          </a:prstGeom>
          <a:noFill/>
          <a:ln/>
        </p:spPr>
        <p:txBody>
          <a:bodyPr wrap="none" lIns="0" tIns="0" rIns="0" bIns="0" rtlCol="0" anchor="t"/>
          <a:lstStyle/>
          <a:p>
            <a:pPr marL="0" indent="0" algn="ctr">
              <a:lnSpc>
                <a:spcPts val="1700"/>
              </a:lnSpc>
              <a:buNone/>
            </a:pPr>
            <a:r>
              <a:rPr lang="en-US" sz="1700" b="1" dirty="0">
                <a:solidFill>
                  <a:srgbClr val="384653"/>
                </a:solidFill>
                <a:latin typeface="Barlow Bold" pitchFamily="34" charset="0"/>
                <a:ea typeface="Barlow Bold" pitchFamily="34" charset="-122"/>
                <a:cs typeface="Barlow Bold" pitchFamily="34" charset="-120"/>
              </a:rPr>
              <a:t>3</a:t>
            </a:r>
            <a:endParaRPr lang="en-US" sz="1700" dirty="0"/>
          </a:p>
        </p:txBody>
      </p:sp>
      <p:sp>
        <p:nvSpPr>
          <p:cNvPr id="15" name="Text 13"/>
          <p:cNvSpPr/>
          <p:nvPr/>
        </p:nvSpPr>
        <p:spPr>
          <a:xfrm>
            <a:off x="1192649" y="4124563"/>
            <a:ext cx="1817608" cy="227171"/>
          </a:xfrm>
          <a:prstGeom prst="rect">
            <a:avLst/>
          </a:prstGeom>
          <a:noFill/>
          <a:ln/>
        </p:spPr>
        <p:txBody>
          <a:bodyPr wrap="none" lIns="0" tIns="0" rIns="0" bIns="0" rtlCol="0" anchor="t"/>
          <a:lstStyle/>
          <a:p>
            <a:pPr marL="0" indent="0" algn="l">
              <a:lnSpc>
                <a:spcPts val="1750"/>
              </a:lnSpc>
              <a:buNone/>
            </a:pPr>
            <a:r>
              <a:rPr lang="en-US" sz="1400" b="1" dirty="0">
                <a:solidFill>
                  <a:srgbClr val="384653"/>
                </a:solidFill>
                <a:latin typeface="Barlow Bold" pitchFamily="34" charset="0"/>
                <a:ea typeface="Barlow Bold" pitchFamily="34" charset="-122"/>
                <a:cs typeface="Barlow Bold" pitchFamily="34" charset="-120"/>
              </a:rPr>
              <a:t>Specific Task</a:t>
            </a:r>
            <a:endParaRPr lang="en-US" sz="1400" dirty="0"/>
          </a:p>
        </p:txBody>
      </p:sp>
      <p:sp>
        <p:nvSpPr>
          <p:cNvPr id="16" name="Text 14"/>
          <p:cNvSpPr/>
          <p:nvPr/>
        </p:nvSpPr>
        <p:spPr>
          <a:xfrm>
            <a:off x="1192649" y="4489847"/>
            <a:ext cx="5280065" cy="220980"/>
          </a:xfrm>
          <a:prstGeom prst="rect">
            <a:avLst/>
          </a:prstGeom>
          <a:noFill/>
          <a:ln/>
        </p:spPr>
        <p:txBody>
          <a:bodyPr wrap="none" lIns="0" tIns="0" rIns="0" bIns="0" rtlCol="0" anchor="t"/>
          <a:lstStyle/>
          <a:p>
            <a:pPr marL="0" indent="0" algn="l">
              <a:lnSpc>
                <a:spcPts val="1700"/>
              </a:lnSpc>
              <a:buNone/>
            </a:pPr>
            <a:r>
              <a:rPr lang="en-US" sz="1050" dirty="0">
                <a:solidFill>
                  <a:srgbClr val="384653"/>
                </a:solidFill>
                <a:latin typeface="Montserrat" pitchFamily="34" charset="0"/>
                <a:ea typeface="Montserrat" pitchFamily="34" charset="-122"/>
                <a:cs typeface="Montserrat" pitchFamily="34" charset="-120"/>
              </a:rPr>
              <a:t>Clear, actionable request with examples</a:t>
            </a:r>
            <a:endParaRPr lang="en-US" sz="1050" dirty="0"/>
          </a:p>
        </p:txBody>
      </p:sp>
      <p:sp>
        <p:nvSpPr>
          <p:cNvPr id="17" name="Shape 15"/>
          <p:cNvSpPr/>
          <p:nvPr/>
        </p:nvSpPr>
        <p:spPr>
          <a:xfrm>
            <a:off x="743783" y="4987052"/>
            <a:ext cx="310753" cy="310753"/>
          </a:xfrm>
          <a:prstGeom prst="roundRect">
            <a:avLst>
              <a:gd name="adj" fmla="val 66682"/>
            </a:avLst>
          </a:prstGeom>
          <a:solidFill>
            <a:srgbClr val="D4E9F7"/>
          </a:solidFill>
          <a:ln w="7620">
            <a:solidFill>
              <a:srgbClr val="BACFDD"/>
            </a:solidFill>
            <a:prstDash val="solid"/>
          </a:ln>
        </p:spPr>
        <p:txBody>
          <a:bodyPr/>
          <a:lstStyle/>
          <a:p>
            <a:endParaRPr lang="es-US"/>
          </a:p>
        </p:txBody>
      </p:sp>
      <p:sp>
        <p:nvSpPr>
          <p:cNvPr id="18" name="Text 16"/>
          <p:cNvSpPr/>
          <p:nvPr/>
        </p:nvSpPr>
        <p:spPr>
          <a:xfrm>
            <a:off x="790099" y="5006102"/>
            <a:ext cx="218123" cy="272653"/>
          </a:xfrm>
          <a:prstGeom prst="rect">
            <a:avLst/>
          </a:prstGeom>
          <a:noFill/>
          <a:ln/>
        </p:spPr>
        <p:txBody>
          <a:bodyPr wrap="none" lIns="0" tIns="0" rIns="0" bIns="0" rtlCol="0" anchor="t"/>
          <a:lstStyle/>
          <a:p>
            <a:pPr marL="0" indent="0" algn="ctr">
              <a:lnSpc>
                <a:spcPts val="1700"/>
              </a:lnSpc>
              <a:buNone/>
            </a:pPr>
            <a:r>
              <a:rPr lang="en-US" sz="1700" b="1" dirty="0">
                <a:solidFill>
                  <a:srgbClr val="384653"/>
                </a:solidFill>
                <a:latin typeface="Barlow Bold" pitchFamily="34" charset="0"/>
                <a:ea typeface="Barlow Bold" pitchFamily="34" charset="-122"/>
                <a:cs typeface="Barlow Bold" pitchFamily="34" charset="-120"/>
              </a:rPr>
              <a:t>4</a:t>
            </a:r>
            <a:endParaRPr lang="en-US" sz="1700" dirty="0"/>
          </a:p>
        </p:txBody>
      </p:sp>
      <p:sp>
        <p:nvSpPr>
          <p:cNvPr id="19" name="Text 17"/>
          <p:cNvSpPr/>
          <p:nvPr/>
        </p:nvSpPr>
        <p:spPr>
          <a:xfrm>
            <a:off x="1192649" y="5034439"/>
            <a:ext cx="1817608" cy="227171"/>
          </a:xfrm>
          <a:prstGeom prst="rect">
            <a:avLst/>
          </a:prstGeom>
          <a:noFill/>
          <a:ln/>
        </p:spPr>
        <p:txBody>
          <a:bodyPr wrap="none" lIns="0" tIns="0" rIns="0" bIns="0" rtlCol="0" anchor="t"/>
          <a:lstStyle/>
          <a:p>
            <a:pPr marL="0" indent="0" algn="l">
              <a:lnSpc>
                <a:spcPts val="1750"/>
              </a:lnSpc>
              <a:buNone/>
            </a:pPr>
            <a:r>
              <a:rPr lang="en-US" sz="1400" b="1" dirty="0">
                <a:solidFill>
                  <a:srgbClr val="384653"/>
                </a:solidFill>
                <a:latin typeface="Barlow Bold" pitchFamily="34" charset="0"/>
                <a:ea typeface="Barlow Bold" pitchFamily="34" charset="-122"/>
                <a:cs typeface="Barlow Bold" pitchFamily="34" charset="-120"/>
              </a:rPr>
              <a:t>Quality Criteria</a:t>
            </a:r>
            <a:endParaRPr lang="en-US" sz="1400" dirty="0"/>
          </a:p>
        </p:txBody>
      </p:sp>
      <p:sp>
        <p:nvSpPr>
          <p:cNvPr id="20" name="Text 18"/>
          <p:cNvSpPr/>
          <p:nvPr/>
        </p:nvSpPr>
        <p:spPr>
          <a:xfrm>
            <a:off x="1192649" y="5399723"/>
            <a:ext cx="5280065" cy="220980"/>
          </a:xfrm>
          <a:prstGeom prst="rect">
            <a:avLst/>
          </a:prstGeom>
          <a:noFill/>
          <a:ln/>
        </p:spPr>
        <p:txBody>
          <a:bodyPr wrap="none" lIns="0" tIns="0" rIns="0" bIns="0" rtlCol="0" anchor="t"/>
          <a:lstStyle/>
          <a:p>
            <a:pPr marL="0" indent="0" algn="l">
              <a:lnSpc>
                <a:spcPts val="1700"/>
              </a:lnSpc>
              <a:buNone/>
            </a:pPr>
            <a:r>
              <a:rPr lang="en-US" sz="1050" dirty="0">
                <a:solidFill>
                  <a:srgbClr val="384653"/>
                </a:solidFill>
                <a:latin typeface="Montserrat" pitchFamily="34" charset="0"/>
                <a:ea typeface="Montserrat" pitchFamily="34" charset="-122"/>
                <a:cs typeface="Montserrat" pitchFamily="34" charset="-120"/>
              </a:rPr>
              <a:t>Define what "good" looks like</a:t>
            </a:r>
            <a:endParaRPr lang="en-US" sz="1050" dirty="0"/>
          </a:p>
        </p:txBody>
      </p:sp>
      <p:sp>
        <p:nvSpPr>
          <p:cNvPr id="21" name="Shape 19"/>
          <p:cNvSpPr/>
          <p:nvPr/>
        </p:nvSpPr>
        <p:spPr>
          <a:xfrm>
            <a:off x="743783" y="5896928"/>
            <a:ext cx="310753" cy="310753"/>
          </a:xfrm>
          <a:prstGeom prst="roundRect">
            <a:avLst>
              <a:gd name="adj" fmla="val 66682"/>
            </a:avLst>
          </a:prstGeom>
          <a:solidFill>
            <a:srgbClr val="D4E9F7"/>
          </a:solidFill>
          <a:ln w="7620">
            <a:solidFill>
              <a:srgbClr val="BACFDD"/>
            </a:solidFill>
            <a:prstDash val="solid"/>
          </a:ln>
        </p:spPr>
        <p:txBody>
          <a:bodyPr/>
          <a:lstStyle/>
          <a:p>
            <a:endParaRPr lang="es-US"/>
          </a:p>
        </p:txBody>
      </p:sp>
      <p:sp>
        <p:nvSpPr>
          <p:cNvPr id="22" name="Text 20"/>
          <p:cNvSpPr/>
          <p:nvPr/>
        </p:nvSpPr>
        <p:spPr>
          <a:xfrm>
            <a:off x="790099" y="5915978"/>
            <a:ext cx="218123" cy="272653"/>
          </a:xfrm>
          <a:prstGeom prst="rect">
            <a:avLst/>
          </a:prstGeom>
          <a:noFill/>
          <a:ln/>
        </p:spPr>
        <p:txBody>
          <a:bodyPr wrap="none" lIns="0" tIns="0" rIns="0" bIns="0" rtlCol="0" anchor="t"/>
          <a:lstStyle/>
          <a:p>
            <a:pPr marL="0" indent="0" algn="ctr">
              <a:lnSpc>
                <a:spcPts val="1700"/>
              </a:lnSpc>
              <a:buNone/>
            </a:pPr>
            <a:r>
              <a:rPr lang="en-US" sz="1700" b="1" dirty="0">
                <a:solidFill>
                  <a:srgbClr val="384653"/>
                </a:solidFill>
                <a:latin typeface="Barlow Bold" pitchFamily="34" charset="0"/>
                <a:ea typeface="Barlow Bold" pitchFamily="34" charset="-122"/>
                <a:cs typeface="Barlow Bold" pitchFamily="34" charset="-120"/>
              </a:rPr>
              <a:t>5</a:t>
            </a:r>
            <a:endParaRPr lang="en-US" sz="1700" dirty="0"/>
          </a:p>
        </p:txBody>
      </p:sp>
      <p:sp>
        <p:nvSpPr>
          <p:cNvPr id="23" name="Text 21"/>
          <p:cNvSpPr/>
          <p:nvPr/>
        </p:nvSpPr>
        <p:spPr>
          <a:xfrm>
            <a:off x="1192649" y="5944314"/>
            <a:ext cx="1817608" cy="227171"/>
          </a:xfrm>
          <a:prstGeom prst="rect">
            <a:avLst/>
          </a:prstGeom>
          <a:noFill/>
          <a:ln/>
        </p:spPr>
        <p:txBody>
          <a:bodyPr wrap="none" lIns="0" tIns="0" rIns="0" bIns="0" rtlCol="0" anchor="t"/>
          <a:lstStyle/>
          <a:p>
            <a:pPr marL="0" indent="0" algn="l">
              <a:lnSpc>
                <a:spcPts val="1750"/>
              </a:lnSpc>
              <a:buNone/>
            </a:pPr>
            <a:r>
              <a:rPr lang="en-US" sz="1400" b="1" dirty="0">
                <a:solidFill>
                  <a:srgbClr val="384653"/>
                </a:solidFill>
                <a:latin typeface="Barlow Bold" pitchFamily="34" charset="0"/>
                <a:ea typeface="Barlow Bold" pitchFamily="34" charset="-122"/>
                <a:cs typeface="Barlow Bold" pitchFamily="34" charset="-120"/>
              </a:rPr>
              <a:t>Output Format</a:t>
            </a:r>
            <a:endParaRPr lang="en-US" sz="1400" dirty="0"/>
          </a:p>
        </p:txBody>
      </p:sp>
      <p:sp>
        <p:nvSpPr>
          <p:cNvPr id="24" name="Text 22"/>
          <p:cNvSpPr/>
          <p:nvPr/>
        </p:nvSpPr>
        <p:spPr>
          <a:xfrm>
            <a:off x="1192649" y="6309598"/>
            <a:ext cx="5280065" cy="220980"/>
          </a:xfrm>
          <a:prstGeom prst="rect">
            <a:avLst/>
          </a:prstGeom>
          <a:noFill/>
          <a:ln/>
        </p:spPr>
        <p:txBody>
          <a:bodyPr wrap="none" lIns="0" tIns="0" rIns="0" bIns="0" rtlCol="0" anchor="t"/>
          <a:lstStyle/>
          <a:p>
            <a:pPr marL="0" indent="0" algn="l">
              <a:lnSpc>
                <a:spcPts val="1700"/>
              </a:lnSpc>
              <a:buNone/>
            </a:pPr>
            <a:r>
              <a:rPr lang="en-US" sz="1050" dirty="0">
                <a:solidFill>
                  <a:srgbClr val="384653"/>
                </a:solidFill>
                <a:latin typeface="Montserrat" pitchFamily="34" charset="0"/>
                <a:ea typeface="Montserrat" pitchFamily="34" charset="-122"/>
                <a:cs typeface="Montserrat" pitchFamily="34" charset="-120"/>
              </a:rPr>
              <a:t>Structure, organization, style preferences</a:t>
            </a:r>
            <a:endParaRPr lang="en-US" sz="1050" dirty="0"/>
          </a:p>
        </p:txBody>
      </p:sp>
      <p:sp>
        <p:nvSpPr>
          <p:cNvPr id="25" name="Text 23"/>
          <p:cNvSpPr/>
          <p:nvPr/>
        </p:nvSpPr>
        <p:spPr>
          <a:xfrm>
            <a:off x="6817281" y="1829395"/>
            <a:ext cx="2181225" cy="272653"/>
          </a:xfrm>
          <a:prstGeom prst="rect">
            <a:avLst/>
          </a:prstGeom>
          <a:noFill/>
          <a:ln/>
        </p:spPr>
        <p:txBody>
          <a:bodyPr wrap="none" lIns="0" tIns="0" rIns="0" bIns="0" rtlCol="0" anchor="t"/>
          <a:lstStyle/>
          <a:p>
            <a:pPr marL="0" indent="0" algn="l">
              <a:lnSpc>
                <a:spcPts val="2100"/>
              </a:lnSpc>
              <a:buNone/>
            </a:pPr>
            <a:r>
              <a:rPr lang="en-US" sz="1700" b="1" dirty="0">
                <a:solidFill>
                  <a:srgbClr val="2E3C4E"/>
                </a:solidFill>
                <a:latin typeface="Barlow Bold" pitchFamily="34" charset="0"/>
                <a:ea typeface="Barlow Bold" pitchFamily="34" charset="-122"/>
                <a:cs typeface="Barlow Bold" pitchFamily="34" charset="-120"/>
              </a:rPr>
              <a:t>Example Prompts</a:t>
            </a:r>
            <a:endParaRPr lang="en-US" sz="1700" dirty="0"/>
          </a:p>
        </p:txBody>
      </p:sp>
      <p:sp>
        <p:nvSpPr>
          <p:cNvPr id="26" name="Text 24"/>
          <p:cNvSpPr/>
          <p:nvPr/>
        </p:nvSpPr>
        <p:spPr>
          <a:xfrm>
            <a:off x="7024449" y="2257425"/>
            <a:ext cx="6869668" cy="662940"/>
          </a:xfrm>
          <a:prstGeom prst="rect">
            <a:avLst/>
          </a:prstGeom>
          <a:noFill/>
          <a:ln/>
        </p:spPr>
        <p:txBody>
          <a:bodyPr wrap="square" lIns="0" tIns="0" rIns="0" bIns="0" rtlCol="0" anchor="t"/>
          <a:lstStyle/>
          <a:p>
            <a:pPr marL="0" indent="0" algn="l">
              <a:lnSpc>
                <a:spcPts val="1700"/>
              </a:lnSpc>
              <a:buNone/>
            </a:pPr>
            <a:r>
              <a:rPr lang="en-US" sz="1050" dirty="0">
                <a:solidFill>
                  <a:srgbClr val="384653"/>
                </a:solidFill>
                <a:latin typeface="Montserrat" pitchFamily="34" charset="0"/>
                <a:ea typeface="Montserrat" pitchFamily="34" charset="-122"/>
                <a:cs typeface="Montserrat" pitchFamily="34" charset="-120"/>
              </a:rPr>
              <a:t>"Create a 150-word module introduction on photosynthesis for undergraduate biology. Include three guiding questions that promote critical thinking about energy transfer. Use accessible language and provide a real-world connection."</a:t>
            </a:r>
            <a:endParaRPr lang="en-US" sz="1050" dirty="0"/>
          </a:p>
        </p:txBody>
      </p:sp>
      <p:sp>
        <p:nvSpPr>
          <p:cNvPr id="27" name="Shape 25"/>
          <p:cNvSpPr/>
          <p:nvPr/>
        </p:nvSpPr>
        <p:spPr>
          <a:xfrm>
            <a:off x="6817281" y="2257425"/>
            <a:ext cx="15240" cy="662940"/>
          </a:xfrm>
          <a:prstGeom prst="rect">
            <a:avLst/>
          </a:prstGeom>
          <a:solidFill>
            <a:srgbClr val="75BAE6"/>
          </a:solidFill>
          <a:ln/>
        </p:spPr>
        <p:txBody>
          <a:bodyPr/>
          <a:lstStyle/>
          <a:p>
            <a:endParaRPr lang="es-US"/>
          </a:p>
        </p:txBody>
      </p:sp>
      <p:sp>
        <p:nvSpPr>
          <p:cNvPr id="28" name="Text 26"/>
          <p:cNvSpPr/>
          <p:nvPr/>
        </p:nvSpPr>
        <p:spPr>
          <a:xfrm>
            <a:off x="7024449" y="3075742"/>
            <a:ext cx="6869668" cy="662940"/>
          </a:xfrm>
          <a:prstGeom prst="rect">
            <a:avLst/>
          </a:prstGeom>
          <a:noFill/>
          <a:ln/>
        </p:spPr>
        <p:txBody>
          <a:bodyPr wrap="square" lIns="0" tIns="0" rIns="0" bIns="0" rtlCol="0" anchor="t"/>
          <a:lstStyle/>
          <a:p>
            <a:pPr marL="0" indent="0" algn="l">
              <a:lnSpc>
                <a:spcPts val="1700"/>
              </a:lnSpc>
              <a:buNone/>
            </a:pPr>
            <a:r>
              <a:rPr lang="en-US" sz="1050" dirty="0">
                <a:solidFill>
                  <a:srgbClr val="384653"/>
                </a:solidFill>
                <a:latin typeface="Montserrat" pitchFamily="34" charset="0"/>
                <a:ea typeface="Montserrat" pitchFamily="34" charset="-122"/>
                <a:cs typeface="Montserrat" pitchFamily="34" charset="-120"/>
              </a:rPr>
              <a:t>"Generate a branching case study for nursing students involving ethical decision-making with a dementia patient. Include 3-4 decision points, realistic consequences, and reflection prompts aligned with professional standards."</a:t>
            </a:r>
            <a:endParaRPr lang="en-US" sz="1050" dirty="0"/>
          </a:p>
        </p:txBody>
      </p:sp>
      <p:sp>
        <p:nvSpPr>
          <p:cNvPr id="29" name="Shape 27"/>
          <p:cNvSpPr/>
          <p:nvPr/>
        </p:nvSpPr>
        <p:spPr>
          <a:xfrm>
            <a:off x="6817281" y="3075742"/>
            <a:ext cx="15240" cy="662940"/>
          </a:xfrm>
          <a:prstGeom prst="rect">
            <a:avLst/>
          </a:prstGeom>
          <a:solidFill>
            <a:srgbClr val="75BAE6"/>
          </a:solidFill>
          <a:ln/>
        </p:spPr>
        <p:txBody>
          <a:bodyPr/>
          <a:lstStyle/>
          <a:p>
            <a:endParaRPr lang="es-US"/>
          </a:p>
        </p:txBody>
      </p:sp>
      <p:sp>
        <p:nvSpPr>
          <p:cNvPr id="30" name="Shape 28"/>
          <p:cNvSpPr/>
          <p:nvPr/>
        </p:nvSpPr>
        <p:spPr>
          <a:xfrm>
            <a:off x="743783" y="6841331"/>
            <a:ext cx="13142833" cy="807958"/>
          </a:xfrm>
          <a:prstGeom prst="roundRect">
            <a:avLst>
              <a:gd name="adj" fmla="val 25647"/>
            </a:avLst>
          </a:prstGeom>
          <a:solidFill>
            <a:srgbClr val="BEDFF3"/>
          </a:solidFill>
          <a:ln/>
        </p:spPr>
        <p:txBody>
          <a:bodyPr/>
          <a:lstStyle/>
          <a:p>
            <a:endParaRPr lang="es-US"/>
          </a:p>
        </p:txBody>
      </p:sp>
      <p:pic>
        <p:nvPicPr>
          <p:cNvPr id="31" name="Image 0" descr="preencoded.png"/>
          <p:cNvPicPr>
            <a:picLocks noChangeAspect="1"/>
          </p:cNvPicPr>
          <p:nvPr/>
        </p:nvPicPr>
        <p:blipFill>
          <a:blip r:embed="rId3"/>
          <a:stretch>
            <a:fillRect/>
          </a:stretch>
        </p:blipFill>
        <p:spPr>
          <a:xfrm>
            <a:off x="881896" y="7053143"/>
            <a:ext cx="172641" cy="138112"/>
          </a:xfrm>
          <a:prstGeom prst="rect">
            <a:avLst/>
          </a:prstGeom>
        </p:spPr>
      </p:pic>
      <p:sp>
        <p:nvSpPr>
          <p:cNvPr id="32" name="Text 29"/>
          <p:cNvSpPr/>
          <p:nvPr/>
        </p:nvSpPr>
        <p:spPr>
          <a:xfrm>
            <a:off x="1192649" y="7013972"/>
            <a:ext cx="12555855" cy="441960"/>
          </a:xfrm>
          <a:prstGeom prst="rect">
            <a:avLst/>
          </a:prstGeom>
          <a:noFill/>
          <a:ln/>
        </p:spPr>
        <p:txBody>
          <a:bodyPr wrap="square" lIns="0" tIns="0" rIns="0" bIns="0" rtlCol="0" anchor="t"/>
          <a:lstStyle/>
          <a:p>
            <a:pPr marL="0" indent="0" algn="l">
              <a:lnSpc>
                <a:spcPts val="1700"/>
              </a:lnSpc>
              <a:buNone/>
            </a:pPr>
            <a:r>
              <a:rPr lang="en-US" sz="1050" b="1" dirty="0">
                <a:solidFill>
                  <a:srgbClr val="000000"/>
                </a:solidFill>
                <a:latin typeface="Montserrat" pitchFamily="34" charset="0"/>
                <a:ea typeface="Montserrat" pitchFamily="34" charset="-122"/>
                <a:cs typeface="Montserrat" pitchFamily="34" charset="-120"/>
              </a:rPr>
              <a:t>Pro Tip:</a:t>
            </a:r>
            <a:r>
              <a:rPr lang="en-US" sz="1050" dirty="0">
                <a:solidFill>
                  <a:srgbClr val="000000"/>
                </a:solidFill>
                <a:latin typeface="Montserrat" pitchFamily="34" charset="0"/>
                <a:ea typeface="Montserrat" pitchFamily="34" charset="-122"/>
                <a:cs typeface="Montserrat" pitchFamily="34" charset="-120"/>
              </a:rPr>
              <a:t> Treat AI interaction as a conversation. Review output, identify gaps or improvements, then refine your prompt. Iteration produces exponentially better results than single-shot generation.</a:t>
            </a:r>
            <a:endParaRPr lang="en-US" sz="10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757595" y="596384"/>
            <a:ext cx="6095762" cy="498396"/>
          </a:xfrm>
          <a:prstGeom prst="rect">
            <a:avLst/>
          </a:prstGeom>
          <a:noFill/>
          <a:ln/>
        </p:spPr>
        <p:txBody>
          <a:bodyPr wrap="none" lIns="0" tIns="0" rIns="0" bIns="0" rtlCol="0" anchor="t"/>
          <a:lstStyle/>
          <a:p>
            <a:pPr marL="0" indent="0" algn="l">
              <a:lnSpc>
                <a:spcPts val="3900"/>
              </a:lnSpc>
              <a:buNone/>
            </a:pPr>
            <a:r>
              <a:rPr lang="en-US" sz="3100" b="1" dirty="0">
                <a:solidFill>
                  <a:srgbClr val="2E3C4E"/>
                </a:solidFill>
                <a:latin typeface="Barlow Bold" pitchFamily="34" charset="0"/>
                <a:ea typeface="Barlow Bold" pitchFamily="34" charset="-122"/>
                <a:cs typeface="Barlow Bold" pitchFamily="34" charset="-120"/>
              </a:rPr>
              <a:t>QM Alignment Checklist for AI-OER</a:t>
            </a:r>
            <a:endParaRPr lang="en-US" sz="3100" dirty="0"/>
          </a:p>
        </p:txBody>
      </p:sp>
      <p:sp>
        <p:nvSpPr>
          <p:cNvPr id="3" name="Text 1"/>
          <p:cNvSpPr/>
          <p:nvPr/>
        </p:nvSpPr>
        <p:spPr>
          <a:xfrm>
            <a:off x="757595" y="1397794"/>
            <a:ext cx="13115211" cy="484823"/>
          </a:xfrm>
          <a:prstGeom prst="rect">
            <a:avLst/>
          </a:prstGeom>
          <a:noFill/>
          <a:ln/>
        </p:spPr>
        <p:txBody>
          <a:bodyPr wrap="square" lIns="0" tIns="0" rIns="0" bIns="0" rtlCol="0" anchor="t"/>
          <a:lstStyle/>
          <a:p>
            <a:pPr marL="0" indent="0" algn="l">
              <a:lnSpc>
                <a:spcPts val="1900"/>
              </a:lnSpc>
              <a:buNone/>
            </a:pPr>
            <a:r>
              <a:rPr lang="en-US" sz="1150" dirty="0">
                <a:solidFill>
                  <a:srgbClr val="384653"/>
                </a:solidFill>
                <a:latin typeface="Montserrat" pitchFamily="34" charset="0"/>
                <a:ea typeface="Montserrat" pitchFamily="34" charset="-122"/>
                <a:cs typeface="Montserrat" pitchFamily="34" charset="-120"/>
              </a:rPr>
              <a:t>Quality Matters standards provide a research-based framework for ensuring your AI-assisted OER meets rigorous quality expectations. Use this checklist throughout your creation process.</a:t>
            </a:r>
            <a:endParaRPr lang="en-US" sz="1150" dirty="0"/>
          </a:p>
        </p:txBody>
      </p:sp>
      <p:sp>
        <p:nvSpPr>
          <p:cNvPr id="4" name="Shape 2"/>
          <p:cNvSpPr/>
          <p:nvPr/>
        </p:nvSpPr>
        <p:spPr>
          <a:xfrm>
            <a:off x="757595" y="2280166"/>
            <a:ext cx="6481882" cy="1612702"/>
          </a:xfrm>
          <a:prstGeom prst="roundRect">
            <a:avLst>
              <a:gd name="adj" fmla="val 4536"/>
            </a:avLst>
          </a:prstGeom>
          <a:solidFill>
            <a:srgbClr val="FFFFFF"/>
          </a:solidFill>
          <a:ln/>
        </p:spPr>
        <p:txBody>
          <a:bodyPr/>
          <a:lstStyle/>
          <a:p>
            <a:endParaRPr lang="es-US"/>
          </a:p>
        </p:txBody>
      </p:sp>
      <p:pic>
        <p:nvPicPr>
          <p:cNvPr id="5" name="Image 0" descr="preencoded.png"/>
          <p:cNvPicPr>
            <a:picLocks noChangeAspect="1"/>
          </p:cNvPicPr>
          <p:nvPr/>
        </p:nvPicPr>
        <p:blipFill>
          <a:blip r:embed="rId3"/>
          <a:stretch>
            <a:fillRect/>
          </a:stretch>
        </p:blipFill>
        <p:spPr>
          <a:xfrm>
            <a:off x="757595" y="2264926"/>
            <a:ext cx="6481882" cy="60960"/>
          </a:xfrm>
          <a:prstGeom prst="rect">
            <a:avLst/>
          </a:prstGeom>
        </p:spPr>
      </p:pic>
      <p:pic>
        <p:nvPicPr>
          <p:cNvPr id="6" name="Image 1" descr="preencoded.png"/>
          <p:cNvPicPr>
            <a:picLocks noChangeAspect="1"/>
          </p:cNvPicPr>
          <p:nvPr/>
        </p:nvPicPr>
        <p:blipFill>
          <a:blip r:embed="rId4"/>
          <a:stretch>
            <a:fillRect/>
          </a:stretch>
        </p:blipFill>
        <p:spPr>
          <a:xfrm>
            <a:off x="3771245" y="2052995"/>
            <a:ext cx="454462" cy="454462"/>
          </a:xfrm>
          <a:prstGeom prst="rect">
            <a:avLst/>
          </a:prstGeom>
        </p:spPr>
      </p:pic>
      <p:pic>
        <p:nvPicPr>
          <p:cNvPr id="7" name="Image 2"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07572" y="2189202"/>
            <a:ext cx="181808" cy="181808"/>
          </a:xfrm>
          <a:prstGeom prst="rect">
            <a:avLst/>
          </a:prstGeom>
        </p:spPr>
      </p:pic>
      <p:sp>
        <p:nvSpPr>
          <p:cNvPr id="8" name="Text 3"/>
          <p:cNvSpPr/>
          <p:nvPr/>
        </p:nvSpPr>
        <p:spPr>
          <a:xfrm>
            <a:off x="924282" y="2658904"/>
            <a:ext cx="3355896" cy="249198"/>
          </a:xfrm>
          <a:prstGeom prst="rect">
            <a:avLst/>
          </a:prstGeom>
          <a:noFill/>
          <a:ln/>
        </p:spPr>
        <p:txBody>
          <a:bodyPr wrap="none" lIns="0" tIns="0" rIns="0" bIns="0" rtlCol="0" anchor="t"/>
          <a:lstStyle/>
          <a:p>
            <a:pPr marL="0" indent="0" algn="l">
              <a:lnSpc>
                <a:spcPts val="1950"/>
              </a:lnSpc>
              <a:buNone/>
            </a:pPr>
            <a:r>
              <a:rPr lang="en-US" sz="1550" b="1" dirty="0">
                <a:solidFill>
                  <a:srgbClr val="384653"/>
                </a:solidFill>
                <a:latin typeface="Barlow Bold" pitchFamily="34" charset="0"/>
                <a:ea typeface="Barlow Bold" pitchFamily="34" charset="-122"/>
                <a:cs typeface="Barlow Bold" pitchFamily="34" charset="-120"/>
              </a:rPr>
              <a:t>Clear, Measurable Learning Objectives</a:t>
            </a:r>
            <a:endParaRPr lang="en-US" sz="1550" dirty="0"/>
          </a:p>
        </p:txBody>
      </p:sp>
      <p:sp>
        <p:nvSpPr>
          <p:cNvPr id="9" name="Text 4"/>
          <p:cNvSpPr/>
          <p:nvPr/>
        </p:nvSpPr>
        <p:spPr>
          <a:xfrm>
            <a:off x="924282" y="2998946"/>
            <a:ext cx="6148507" cy="484823"/>
          </a:xfrm>
          <a:prstGeom prst="rect">
            <a:avLst/>
          </a:prstGeom>
          <a:noFill/>
          <a:ln/>
        </p:spPr>
        <p:txBody>
          <a:bodyPr wrap="square" lIns="0" tIns="0" rIns="0" bIns="0" rtlCol="0" anchor="t"/>
          <a:lstStyle/>
          <a:p>
            <a:pPr marL="0" indent="0" algn="l">
              <a:lnSpc>
                <a:spcPts val="1900"/>
              </a:lnSpc>
              <a:buNone/>
            </a:pPr>
            <a:r>
              <a:rPr lang="en-US" sz="1150" dirty="0">
                <a:solidFill>
                  <a:srgbClr val="384653"/>
                </a:solidFill>
                <a:latin typeface="Montserrat" pitchFamily="34" charset="0"/>
                <a:ea typeface="Montserrat" pitchFamily="34" charset="-122"/>
                <a:cs typeface="Montserrat" pitchFamily="34" charset="-120"/>
              </a:rPr>
              <a:t>Objectives are specific, observable, and aligned with appropriate cognitive levels. AI-generated content directly supports stated learning outcomes.</a:t>
            </a:r>
            <a:endParaRPr lang="en-US" sz="1150" dirty="0"/>
          </a:p>
        </p:txBody>
      </p:sp>
      <p:sp>
        <p:nvSpPr>
          <p:cNvPr id="10" name="Shape 5"/>
          <p:cNvSpPr/>
          <p:nvPr/>
        </p:nvSpPr>
        <p:spPr>
          <a:xfrm>
            <a:off x="7390924" y="2280166"/>
            <a:ext cx="6481882" cy="1612702"/>
          </a:xfrm>
          <a:prstGeom prst="roundRect">
            <a:avLst>
              <a:gd name="adj" fmla="val 4536"/>
            </a:avLst>
          </a:prstGeom>
          <a:solidFill>
            <a:srgbClr val="FFFFFF"/>
          </a:solidFill>
          <a:ln/>
        </p:spPr>
        <p:txBody>
          <a:bodyPr/>
          <a:lstStyle/>
          <a:p>
            <a:endParaRPr lang="es-US"/>
          </a:p>
        </p:txBody>
      </p:sp>
      <p:pic>
        <p:nvPicPr>
          <p:cNvPr id="11" name="Image 3" descr="preencoded.png"/>
          <p:cNvPicPr>
            <a:picLocks noChangeAspect="1"/>
          </p:cNvPicPr>
          <p:nvPr/>
        </p:nvPicPr>
        <p:blipFill>
          <a:blip r:embed="rId3"/>
          <a:stretch>
            <a:fillRect/>
          </a:stretch>
        </p:blipFill>
        <p:spPr>
          <a:xfrm>
            <a:off x="7390924" y="2264926"/>
            <a:ext cx="6481882" cy="60960"/>
          </a:xfrm>
          <a:prstGeom prst="rect">
            <a:avLst/>
          </a:prstGeom>
        </p:spPr>
      </p:pic>
      <p:pic>
        <p:nvPicPr>
          <p:cNvPr id="12" name="Image 4" descr="preencoded.png"/>
          <p:cNvPicPr>
            <a:picLocks noChangeAspect="1"/>
          </p:cNvPicPr>
          <p:nvPr/>
        </p:nvPicPr>
        <p:blipFill>
          <a:blip r:embed="rId4"/>
          <a:stretch>
            <a:fillRect/>
          </a:stretch>
        </p:blipFill>
        <p:spPr>
          <a:xfrm>
            <a:off x="10404574" y="2052995"/>
            <a:ext cx="454462" cy="454462"/>
          </a:xfrm>
          <a:prstGeom prst="rect">
            <a:avLst/>
          </a:prstGeom>
        </p:spPr>
      </p:pic>
      <p:pic>
        <p:nvPicPr>
          <p:cNvPr id="13" name="Image 5"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40901" y="2189202"/>
            <a:ext cx="181808" cy="181808"/>
          </a:xfrm>
          <a:prstGeom prst="rect">
            <a:avLst/>
          </a:prstGeom>
        </p:spPr>
      </p:pic>
      <p:sp>
        <p:nvSpPr>
          <p:cNvPr id="14" name="Text 6"/>
          <p:cNvSpPr/>
          <p:nvPr/>
        </p:nvSpPr>
        <p:spPr>
          <a:xfrm>
            <a:off x="7557611" y="2658904"/>
            <a:ext cx="2819519" cy="249198"/>
          </a:xfrm>
          <a:prstGeom prst="rect">
            <a:avLst/>
          </a:prstGeom>
          <a:noFill/>
          <a:ln/>
        </p:spPr>
        <p:txBody>
          <a:bodyPr wrap="none" lIns="0" tIns="0" rIns="0" bIns="0" rtlCol="0" anchor="t"/>
          <a:lstStyle/>
          <a:p>
            <a:pPr marL="0" indent="0" algn="l">
              <a:lnSpc>
                <a:spcPts val="1950"/>
              </a:lnSpc>
              <a:buNone/>
            </a:pPr>
            <a:r>
              <a:rPr lang="en-US" sz="1550" b="1" dirty="0">
                <a:solidFill>
                  <a:srgbClr val="384653"/>
                </a:solidFill>
                <a:latin typeface="Barlow Bold" pitchFamily="34" charset="0"/>
                <a:ea typeface="Barlow Bold" pitchFamily="34" charset="-122"/>
                <a:cs typeface="Barlow Bold" pitchFamily="34" charset="-120"/>
              </a:rPr>
              <a:t>Universal Design &amp; Accessibility</a:t>
            </a:r>
            <a:endParaRPr lang="en-US" sz="1550" dirty="0"/>
          </a:p>
        </p:txBody>
      </p:sp>
      <p:sp>
        <p:nvSpPr>
          <p:cNvPr id="15" name="Text 7"/>
          <p:cNvSpPr/>
          <p:nvPr/>
        </p:nvSpPr>
        <p:spPr>
          <a:xfrm>
            <a:off x="7557611" y="2998946"/>
            <a:ext cx="6148507" cy="727234"/>
          </a:xfrm>
          <a:prstGeom prst="rect">
            <a:avLst/>
          </a:prstGeom>
          <a:noFill/>
          <a:ln/>
        </p:spPr>
        <p:txBody>
          <a:bodyPr wrap="square" lIns="0" tIns="0" rIns="0" bIns="0" rtlCol="0" anchor="t"/>
          <a:lstStyle/>
          <a:p>
            <a:pPr marL="0" indent="0" algn="l">
              <a:lnSpc>
                <a:spcPts val="1900"/>
              </a:lnSpc>
              <a:buNone/>
            </a:pPr>
            <a:r>
              <a:rPr lang="en-US" sz="1150" dirty="0">
                <a:solidFill>
                  <a:srgbClr val="384653"/>
                </a:solidFill>
                <a:latin typeface="Montserrat" pitchFamily="34" charset="0"/>
                <a:ea typeface="Montserrat" pitchFamily="34" charset="-122"/>
                <a:cs typeface="Montserrat" pitchFamily="34" charset="-120"/>
              </a:rPr>
              <a:t>All images include descriptive alt text. Videos have accurate captions and transcripts. Content works with screen readers. Multiple formats accommodate diverse learning needs.</a:t>
            </a:r>
            <a:endParaRPr lang="en-US" sz="1150" dirty="0"/>
          </a:p>
        </p:txBody>
      </p:sp>
      <p:sp>
        <p:nvSpPr>
          <p:cNvPr id="16" name="Shape 8"/>
          <p:cNvSpPr/>
          <p:nvPr/>
        </p:nvSpPr>
        <p:spPr>
          <a:xfrm>
            <a:off x="757595" y="4271486"/>
            <a:ext cx="6481882" cy="1612702"/>
          </a:xfrm>
          <a:prstGeom prst="roundRect">
            <a:avLst>
              <a:gd name="adj" fmla="val 4536"/>
            </a:avLst>
          </a:prstGeom>
          <a:solidFill>
            <a:srgbClr val="FFFFFF"/>
          </a:solidFill>
          <a:ln/>
        </p:spPr>
        <p:txBody>
          <a:bodyPr/>
          <a:lstStyle/>
          <a:p>
            <a:endParaRPr lang="es-US"/>
          </a:p>
        </p:txBody>
      </p:sp>
      <p:pic>
        <p:nvPicPr>
          <p:cNvPr id="17" name="Image 6" descr="preencoded.png"/>
          <p:cNvPicPr>
            <a:picLocks noChangeAspect="1"/>
          </p:cNvPicPr>
          <p:nvPr/>
        </p:nvPicPr>
        <p:blipFill>
          <a:blip r:embed="rId3"/>
          <a:stretch>
            <a:fillRect/>
          </a:stretch>
        </p:blipFill>
        <p:spPr>
          <a:xfrm>
            <a:off x="757595" y="4256246"/>
            <a:ext cx="6481882" cy="60960"/>
          </a:xfrm>
          <a:prstGeom prst="rect">
            <a:avLst/>
          </a:prstGeom>
        </p:spPr>
      </p:pic>
      <p:pic>
        <p:nvPicPr>
          <p:cNvPr id="18" name="Image 7" descr="preencoded.png"/>
          <p:cNvPicPr>
            <a:picLocks noChangeAspect="1"/>
          </p:cNvPicPr>
          <p:nvPr/>
        </p:nvPicPr>
        <p:blipFill>
          <a:blip r:embed="rId4"/>
          <a:stretch>
            <a:fillRect/>
          </a:stretch>
        </p:blipFill>
        <p:spPr>
          <a:xfrm>
            <a:off x="3771245" y="4044315"/>
            <a:ext cx="454462" cy="454462"/>
          </a:xfrm>
          <a:prstGeom prst="rect">
            <a:avLst/>
          </a:prstGeom>
        </p:spPr>
      </p:pic>
      <p:pic>
        <p:nvPicPr>
          <p:cNvPr id="19" name="Image 8"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07572" y="4180523"/>
            <a:ext cx="181808" cy="181808"/>
          </a:xfrm>
          <a:prstGeom prst="rect">
            <a:avLst/>
          </a:prstGeom>
        </p:spPr>
      </p:pic>
      <p:sp>
        <p:nvSpPr>
          <p:cNvPr id="20" name="Text 9"/>
          <p:cNvSpPr/>
          <p:nvPr/>
        </p:nvSpPr>
        <p:spPr>
          <a:xfrm>
            <a:off x="924282" y="4650224"/>
            <a:ext cx="2970371" cy="249198"/>
          </a:xfrm>
          <a:prstGeom prst="rect">
            <a:avLst/>
          </a:prstGeom>
          <a:noFill/>
          <a:ln/>
        </p:spPr>
        <p:txBody>
          <a:bodyPr wrap="none" lIns="0" tIns="0" rIns="0" bIns="0" rtlCol="0" anchor="t"/>
          <a:lstStyle/>
          <a:p>
            <a:pPr marL="0" indent="0" algn="l">
              <a:lnSpc>
                <a:spcPts val="1950"/>
              </a:lnSpc>
              <a:buNone/>
            </a:pPr>
            <a:r>
              <a:rPr lang="en-US" sz="1550" b="1" dirty="0">
                <a:solidFill>
                  <a:srgbClr val="384653"/>
                </a:solidFill>
                <a:latin typeface="Barlow Bold" pitchFamily="34" charset="0"/>
                <a:ea typeface="Barlow Bold" pitchFamily="34" charset="-122"/>
                <a:cs typeface="Barlow Bold" pitchFamily="34" charset="-120"/>
              </a:rPr>
              <a:t>Logical Navigation &amp; Organization</a:t>
            </a:r>
            <a:endParaRPr lang="en-US" sz="1550" dirty="0"/>
          </a:p>
        </p:txBody>
      </p:sp>
      <p:sp>
        <p:nvSpPr>
          <p:cNvPr id="21" name="Text 10"/>
          <p:cNvSpPr/>
          <p:nvPr/>
        </p:nvSpPr>
        <p:spPr>
          <a:xfrm>
            <a:off x="924282" y="4990267"/>
            <a:ext cx="6148507" cy="484823"/>
          </a:xfrm>
          <a:prstGeom prst="rect">
            <a:avLst/>
          </a:prstGeom>
          <a:noFill/>
          <a:ln/>
        </p:spPr>
        <p:txBody>
          <a:bodyPr wrap="square" lIns="0" tIns="0" rIns="0" bIns="0" rtlCol="0" anchor="t"/>
          <a:lstStyle/>
          <a:p>
            <a:pPr marL="0" indent="0" algn="l">
              <a:lnSpc>
                <a:spcPts val="1900"/>
              </a:lnSpc>
              <a:buNone/>
            </a:pPr>
            <a:r>
              <a:rPr lang="en-US" sz="1150" dirty="0">
                <a:solidFill>
                  <a:srgbClr val="384653"/>
                </a:solidFill>
                <a:latin typeface="Montserrat" pitchFamily="34" charset="0"/>
                <a:ea typeface="Montserrat" pitchFamily="34" charset="-122"/>
                <a:cs typeface="Montserrat" pitchFamily="34" charset="-120"/>
              </a:rPr>
              <a:t>Modular design with clear progression. Consistent formatting and structure. Easy-to-follow pathways through content. Visible learning scaffolding.</a:t>
            </a:r>
            <a:endParaRPr lang="en-US" sz="1150" dirty="0"/>
          </a:p>
        </p:txBody>
      </p:sp>
      <p:sp>
        <p:nvSpPr>
          <p:cNvPr id="22" name="Shape 11"/>
          <p:cNvSpPr/>
          <p:nvPr/>
        </p:nvSpPr>
        <p:spPr>
          <a:xfrm>
            <a:off x="7390924" y="4271486"/>
            <a:ext cx="6481882" cy="1612702"/>
          </a:xfrm>
          <a:prstGeom prst="roundRect">
            <a:avLst>
              <a:gd name="adj" fmla="val 4536"/>
            </a:avLst>
          </a:prstGeom>
          <a:solidFill>
            <a:srgbClr val="FFFFFF"/>
          </a:solidFill>
          <a:ln/>
        </p:spPr>
        <p:txBody>
          <a:bodyPr/>
          <a:lstStyle/>
          <a:p>
            <a:endParaRPr lang="es-US"/>
          </a:p>
        </p:txBody>
      </p:sp>
      <p:pic>
        <p:nvPicPr>
          <p:cNvPr id="23" name="Image 9" descr="preencoded.png"/>
          <p:cNvPicPr>
            <a:picLocks noChangeAspect="1"/>
          </p:cNvPicPr>
          <p:nvPr/>
        </p:nvPicPr>
        <p:blipFill>
          <a:blip r:embed="rId3"/>
          <a:stretch>
            <a:fillRect/>
          </a:stretch>
        </p:blipFill>
        <p:spPr>
          <a:xfrm>
            <a:off x="7390924" y="4256246"/>
            <a:ext cx="6481882" cy="60960"/>
          </a:xfrm>
          <a:prstGeom prst="rect">
            <a:avLst/>
          </a:prstGeom>
        </p:spPr>
      </p:pic>
      <p:pic>
        <p:nvPicPr>
          <p:cNvPr id="24" name="Image 10" descr="preencoded.png"/>
          <p:cNvPicPr>
            <a:picLocks noChangeAspect="1"/>
          </p:cNvPicPr>
          <p:nvPr/>
        </p:nvPicPr>
        <p:blipFill>
          <a:blip r:embed="rId4"/>
          <a:stretch>
            <a:fillRect/>
          </a:stretch>
        </p:blipFill>
        <p:spPr>
          <a:xfrm>
            <a:off x="10404574" y="4044315"/>
            <a:ext cx="454462" cy="454462"/>
          </a:xfrm>
          <a:prstGeom prst="rect">
            <a:avLst/>
          </a:prstGeom>
        </p:spPr>
      </p:pic>
      <p:pic>
        <p:nvPicPr>
          <p:cNvPr id="25" name="Image 11"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540901" y="4180523"/>
            <a:ext cx="181808" cy="181808"/>
          </a:xfrm>
          <a:prstGeom prst="rect">
            <a:avLst/>
          </a:prstGeom>
        </p:spPr>
      </p:pic>
      <p:sp>
        <p:nvSpPr>
          <p:cNvPr id="26" name="Text 12"/>
          <p:cNvSpPr/>
          <p:nvPr/>
        </p:nvSpPr>
        <p:spPr>
          <a:xfrm>
            <a:off x="7557611" y="4650224"/>
            <a:ext cx="2618780" cy="249198"/>
          </a:xfrm>
          <a:prstGeom prst="rect">
            <a:avLst/>
          </a:prstGeom>
          <a:noFill/>
          <a:ln/>
        </p:spPr>
        <p:txBody>
          <a:bodyPr wrap="none" lIns="0" tIns="0" rIns="0" bIns="0" rtlCol="0" anchor="t"/>
          <a:lstStyle/>
          <a:p>
            <a:pPr marL="0" indent="0" algn="l">
              <a:lnSpc>
                <a:spcPts val="1950"/>
              </a:lnSpc>
              <a:buNone/>
            </a:pPr>
            <a:r>
              <a:rPr lang="en-US" sz="1550" b="1" dirty="0">
                <a:solidFill>
                  <a:srgbClr val="384653"/>
                </a:solidFill>
                <a:latin typeface="Barlow Bold" pitchFamily="34" charset="0"/>
                <a:ea typeface="Barlow Bold" pitchFamily="34" charset="-122"/>
                <a:cs typeface="Barlow Bold" pitchFamily="34" charset="-120"/>
              </a:rPr>
              <a:t>Aligned Assessment Strategy</a:t>
            </a:r>
            <a:endParaRPr lang="en-US" sz="1550" dirty="0"/>
          </a:p>
        </p:txBody>
      </p:sp>
      <p:sp>
        <p:nvSpPr>
          <p:cNvPr id="27" name="Text 13"/>
          <p:cNvSpPr/>
          <p:nvPr/>
        </p:nvSpPr>
        <p:spPr>
          <a:xfrm>
            <a:off x="7557611" y="4990267"/>
            <a:ext cx="6148507" cy="727234"/>
          </a:xfrm>
          <a:prstGeom prst="rect">
            <a:avLst/>
          </a:prstGeom>
          <a:noFill/>
          <a:ln/>
        </p:spPr>
        <p:txBody>
          <a:bodyPr wrap="square" lIns="0" tIns="0" rIns="0" bIns="0" rtlCol="0" anchor="t"/>
          <a:lstStyle/>
          <a:p>
            <a:pPr marL="0" indent="0" algn="l">
              <a:lnSpc>
                <a:spcPts val="1900"/>
              </a:lnSpc>
              <a:buNone/>
            </a:pPr>
            <a:r>
              <a:rPr lang="en-US" sz="1150" dirty="0">
                <a:solidFill>
                  <a:srgbClr val="384653"/>
                </a:solidFill>
                <a:latin typeface="Montserrat" pitchFamily="34" charset="0"/>
                <a:ea typeface="Montserrat" pitchFamily="34" charset="-122"/>
                <a:cs typeface="Montserrat" pitchFamily="34" charset="-120"/>
              </a:rPr>
              <a:t>Assessments directly measure stated objectives. Multiple assessment types accommodate different learner strengths. Clear rubrics and expectations provided.</a:t>
            </a:r>
            <a:endParaRPr lang="en-US" sz="1150" dirty="0"/>
          </a:p>
        </p:txBody>
      </p:sp>
      <p:sp>
        <p:nvSpPr>
          <p:cNvPr id="28" name="Shape 14"/>
          <p:cNvSpPr/>
          <p:nvPr/>
        </p:nvSpPr>
        <p:spPr>
          <a:xfrm>
            <a:off x="757595" y="6262807"/>
            <a:ext cx="6481882" cy="1370290"/>
          </a:xfrm>
          <a:prstGeom prst="roundRect">
            <a:avLst>
              <a:gd name="adj" fmla="val 5338"/>
            </a:avLst>
          </a:prstGeom>
          <a:solidFill>
            <a:srgbClr val="FFFFFF"/>
          </a:solidFill>
          <a:ln/>
        </p:spPr>
        <p:txBody>
          <a:bodyPr/>
          <a:lstStyle/>
          <a:p>
            <a:endParaRPr lang="es-US"/>
          </a:p>
        </p:txBody>
      </p:sp>
      <p:pic>
        <p:nvPicPr>
          <p:cNvPr id="29" name="Image 12" descr="preencoded.png"/>
          <p:cNvPicPr>
            <a:picLocks noChangeAspect="1"/>
          </p:cNvPicPr>
          <p:nvPr/>
        </p:nvPicPr>
        <p:blipFill>
          <a:blip r:embed="rId3"/>
          <a:stretch>
            <a:fillRect/>
          </a:stretch>
        </p:blipFill>
        <p:spPr>
          <a:xfrm>
            <a:off x="757595" y="6247567"/>
            <a:ext cx="6481882" cy="60960"/>
          </a:xfrm>
          <a:prstGeom prst="rect">
            <a:avLst/>
          </a:prstGeom>
        </p:spPr>
      </p:pic>
      <p:pic>
        <p:nvPicPr>
          <p:cNvPr id="30" name="Image 13" descr="preencoded.png"/>
          <p:cNvPicPr>
            <a:picLocks noChangeAspect="1"/>
          </p:cNvPicPr>
          <p:nvPr/>
        </p:nvPicPr>
        <p:blipFill>
          <a:blip r:embed="rId4"/>
          <a:stretch>
            <a:fillRect/>
          </a:stretch>
        </p:blipFill>
        <p:spPr>
          <a:xfrm>
            <a:off x="3771245" y="6035635"/>
            <a:ext cx="454462" cy="454462"/>
          </a:xfrm>
          <a:prstGeom prst="rect">
            <a:avLst/>
          </a:prstGeom>
        </p:spPr>
      </p:pic>
      <p:pic>
        <p:nvPicPr>
          <p:cNvPr id="31" name="Image 14" descr="preencoded.png"/>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07572" y="6171843"/>
            <a:ext cx="181808" cy="181808"/>
          </a:xfrm>
          <a:prstGeom prst="rect">
            <a:avLst/>
          </a:prstGeom>
        </p:spPr>
      </p:pic>
      <p:sp>
        <p:nvSpPr>
          <p:cNvPr id="32" name="Text 15"/>
          <p:cNvSpPr/>
          <p:nvPr/>
        </p:nvSpPr>
        <p:spPr>
          <a:xfrm>
            <a:off x="924282" y="6641544"/>
            <a:ext cx="3441978" cy="249198"/>
          </a:xfrm>
          <a:prstGeom prst="rect">
            <a:avLst/>
          </a:prstGeom>
          <a:noFill/>
          <a:ln/>
        </p:spPr>
        <p:txBody>
          <a:bodyPr wrap="none" lIns="0" tIns="0" rIns="0" bIns="0" rtlCol="0" anchor="t"/>
          <a:lstStyle/>
          <a:p>
            <a:pPr marL="0" indent="0" algn="l">
              <a:lnSpc>
                <a:spcPts val="1950"/>
              </a:lnSpc>
              <a:buNone/>
            </a:pPr>
            <a:r>
              <a:rPr lang="en-US" sz="1550" b="1" dirty="0">
                <a:solidFill>
                  <a:srgbClr val="384653"/>
                </a:solidFill>
                <a:latin typeface="Barlow Bold" pitchFamily="34" charset="0"/>
                <a:ea typeface="Barlow Bold" pitchFamily="34" charset="-122"/>
                <a:cs typeface="Barlow Bold" pitchFamily="34" charset="-120"/>
              </a:rPr>
              <a:t>Cultural Responsiveness &amp; Bias Review</a:t>
            </a:r>
            <a:endParaRPr lang="en-US" sz="1550" dirty="0"/>
          </a:p>
        </p:txBody>
      </p:sp>
      <p:sp>
        <p:nvSpPr>
          <p:cNvPr id="33" name="Text 16"/>
          <p:cNvSpPr/>
          <p:nvPr/>
        </p:nvSpPr>
        <p:spPr>
          <a:xfrm>
            <a:off x="924282" y="6981587"/>
            <a:ext cx="6148507" cy="484823"/>
          </a:xfrm>
          <a:prstGeom prst="rect">
            <a:avLst/>
          </a:prstGeom>
          <a:noFill/>
          <a:ln/>
        </p:spPr>
        <p:txBody>
          <a:bodyPr wrap="square" lIns="0" tIns="0" rIns="0" bIns="0" rtlCol="0" anchor="t"/>
          <a:lstStyle/>
          <a:p>
            <a:pPr marL="0" indent="0" algn="l">
              <a:lnSpc>
                <a:spcPts val="1900"/>
              </a:lnSpc>
              <a:buNone/>
            </a:pPr>
            <a:r>
              <a:rPr lang="en-US" sz="1150" dirty="0">
                <a:solidFill>
                  <a:srgbClr val="384653"/>
                </a:solidFill>
                <a:latin typeface="Montserrat" pitchFamily="34" charset="0"/>
                <a:ea typeface="Montserrat" pitchFamily="34" charset="-122"/>
                <a:cs typeface="Montserrat" pitchFamily="34" charset="-120"/>
              </a:rPr>
              <a:t>Content reviewed for implicit bias, stereotypes, and cultural assumptions. Diverse perspectives represented. Examples relevant to varied backgrounds.</a:t>
            </a:r>
            <a:endParaRPr lang="en-US" sz="1150" dirty="0"/>
          </a:p>
        </p:txBody>
      </p:sp>
      <p:sp>
        <p:nvSpPr>
          <p:cNvPr id="34" name="Shape 17"/>
          <p:cNvSpPr/>
          <p:nvPr/>
        </p:nvSpPr>
        <p:spPr>
          <a:xfrm>
            <a:off x="7390924" y="6262807"/>
            <a:ext cx="6481882" cy="1370290"/>
          </a:xfrm>
          <a:prstGeom prst="roundRect">
            <a:avLst>
              <a:gd name="adj" fmla="val 5338"/>
            </a:avLst>
          </a:prstGeom>
          <a:solidFill>
            <a:srgbClr val="FFFFFF"/>
          </a:solidFill>
          <a:ln/>
        </p:spPr>
        <p:txBody>
          <a:bodyPr/>
          <a:lstStyle/>
          <a:p>
            <a:endParaRPr lang="es-US"/>
          </a:p>
        </p:txBody>
      </p:sp>
      <p:pic>
        <p:nvPicPr>
          <p:cNvPr id="35" name="Image 15" descr="preencoded.png"/>
          <p:cNvPicPr>
            <a:picLocks noChangeAspect="1"/>
          </p:cNvPicPr>
          <p:nvPr/>
        </p:nvPicPr>
        <p:blipFill>
          <a:blip r:embed="rId3"/>
          <a:stretch>
            <a:fillRect/>
          </a:stretch>
        </p:blipFill>
        <p:spPr>
          <a:xfrm>
            <a:off x="7390924" y="6247567"/>
            <a:ext cx="6481882" cy="60960"/>
          </a:xfrm>
          <a:prstGeom prst="rect">
            <a:avLst/>
          </a:prstGeom>
        </p:spPr>
      </p:pic>
      <p:pic>
        <p:nvPicPr>
          <p:cNvPr id="36" name="Image 16" descr="preencoded.png"/>
          <p:cNvPicPr>
            <a:picLocks noChangeAspect="1"/>
          </p:cNvPicPr>
          <p:nvPr/>
        </p:nvPicPr>
        <p:blipFill>
          <a:blip r:embed="rId4"/>
          <a:stretch>
            <a:fillRect/>
          </a:stretch>
        </p:blipFill>
        <p:spPr>
          <a:xfrm>
            <a:off x="10404574" y="6035635"/>
            <a:ext cx="454462" cy="454462"/>
          </a:xfrm>
          <a:prstGeom prst="rect">
            <a:avLst/>
          </a:prstGeom>
        </p:spPr>
      </p:pic>
      <p:pic>
        <p:nvPicPr>
          <p:cNvPr id="37" name="Image 17" descr="preencoded.png"/>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540901" y="6171843"/>
            <a:ext cx="181808" cy="181808"/>
          </a:xfrm>
          <a:prstGeom prst="rect">
            <a:avLst/>
          </a:prstGeom>
        </p:spPr>
      </p:pic>
      <p:sp>
        <p:nvSpPr>
          <p:cNvPr id="38" name="Text 18"/>
          <p:cNvSpPr/>
          <p:nvPr/>
        </p:nvSpPr>
        <p:spPr>
          <a:xfrm>
            <a:off x="7557611" y="6641544"/>
            <a:ext cx="3174444" cy="249198"/>
          </a:xfrm>
          <a:prstGeom prst="rect">
            <a:avLst/>
          </a:prstGeom>
          <a:noFill/>
          <a:ln/>
        </p:spPr>
        <p:txBody>
          <a:bodyPr wrap="none" lIns="0" tIns="0" rIns="0" bIns="0" rtlCol="0" anchor="t"/>
          <a:lstStyle/>
          <a:p>
            <a:pPr marL="0" indent="0" algn="l">
              <a:lnSpc>
                <a:spcPts val="1950"/>
              </a:lnSpc>
              <a:buNone/>
            </a:pPr>
            <a:r>
              <a:rPr lang="en-US" sz="1550" b="1" dirty="0">
                <a:solidFill>
                  <a:srgbClr val="384653"/>
                </a:solidFill>
                <a:latin typeface="Barlow Bold" pitchFamily="34" charset="0"/>
                <a:ea typeface="Barlow Bold" pitchFamily="34" charset="-122"/>
                <a:cs typeface="Barlow Bold" pitchFamily="34" charset="-120"/>
              </a:rPr>
              <a:t>Transparent Attribution &amp; Licensing</a:t>
            </a:r>
            <a:endParaRPr lang="en-US" sz="1550" dirty="0"/>
          </a:p>
        </p:txBody>
      </p:sp>
      <p:sp>
        <p:nvSpPr>
          <p:cNvPr id="39" name="Text 19"/>
          <p:cNvSpPr/>
          <p:nvPr/>
        </p:nvSpPr>
        <p:spPr>
          <a:xfrm>
            <a:off x="7557611" y="6981587"/>
            <a:ext cx="6148507" cy="484823"/>
          </a:xfrm>
          <a:prstGeom prst="rect">
            <a:avLst/>
          </a:prstGeom>
          <a:noFill/>
          <a:ln/>
        </p:spPr>
        <p:txBody>
          <a:bodyPr wrap="square" lIns="0" tIns="0" rIns="0" bIns="0" rtlCol="0" anchor="t"/>
          <a:lstStyle/>
          <a:p>
            <a:pPr marL="0" indent="0" algn="l">
              <a:lnSpc>
                <a:spcPts val="1900"/>
              </a:lnSpc>
              <a:buNone/>
            </a:pPr>
            <a:r>
              <a:rPr lang="en-US" sz="1150" dirty="0">
                <a:solidFill>
                  <a:srgbClr val="384653"/>
                </a:solidFill>
                <a:latin typeface="Montserrat" pitchFamily="34" charset="0"/>
                <a:ea typeface="Montserrat" pitchFamily="34" charset="-122"/>
                <a:cs typeface="Montserrat" pitchFamily="34" charset="-120"/>
              </a:rPr>
              <a:t>AI tools clearly documented. Human contribution described. Creative Commons license prominently displayed. Source materials properly credited.</a:t>
            </a:r>
            <a:endParaRPr lang="en-US" sz="11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58309" y="883563"/>
            <a:ext cx="5416510" cy="676989"/>
          </a:xfrm>
          <a:prstGeom prst="rect">
            <a:avLst/>
          </a:prstGeom>
          <a:noFill/>
          <a:ln/>
        </p:spPr>
        <p:txBody>
          <a:bodyPr wrap="none" lIns="0" tIns="0" rIns="0" bIns="0" rtlCol="0" anchor="t"/>
          <a:lstStyle/>
          <a:p>
            <a:pPr marL="0" indent="0" algn="l">
              <a:lnSpc>
                <a:spcPts val="5300"/>
              </a:lnSpc>
              <a:buNone/>
            </a:pPr>
            <a:r>
              <a:rPr lang="en-US" sz="4250" b="1" dirty="0">
                <a:solidFill>
                  <a:srgbClr val="2E3C4E"/>
                </a:solidFill>
                <a:latin typeface="Barlow Bold" pitchFamily="34" charset="0"/>
                <a:ea typeface="Barlow Bold" pitchFamily="34" charset="-122"/>
                <a:cs typeface="Barlow Bold" pitchFamily="34" charset="-120"/>
              </a:rPr>
              <a:t>Key Takeaways</a:t>
            </a:r>
            <a:endParaRPr lang="en-US" sz="4250" dirty="0"/>
          </a:p>
        </p:txBody>
      </p:sp>
      <p:sp>
        <p:nvSpPr>
          <p:cNvPr id="3" name="Shape 1"/>
          <p:cNvSpPr/>
          <p:nvPr/>
        </p:nvSpPr>
        <p:spPr>
          <a:xfrm>
            <a:off x="758309" y="1972151"/>
            <a:ext cx="13113782" cy="5373767"/>
          </a:xfrm>
          <a:prstGeom prst="roundRect">
            <a:avLst>
              <a:gd name="adj" fmla="val 5745"/>
            </a:avLst>
          </a:prstGeom>
          <a:solidFill>
            <a:srgbClr val="D4E9F7"/>
          </a:solidFill>
          <a:ln w="7620">
            <a:solidFill>
              <a:srgbClr val="BACFDD"/>
            </a:solidFill>
            <a:prstDash val="solid"/>
          </a:ln>
        </p:spPr>
        <p:txBody>
          <a:bodyPr/>
          <a:lstStyle/>
          <a:p>
            <a:endParaRPr lang="es-US"/>
          </a:p>
        </p:txBody>
      </p:sp>
      <p:sp>
        <p:nvSpPr>
          <p:cNvPr id="4" name="Shape 2"/>
          <p:cNvSpPr/>
          <p:nvPr/>
        </p:nvSpPr>
        <p:spPr>
          <a:xfrm>
            <a:off x="765929" y="1979771"/>
            <a:ext cx="4366141" cy="3008590"/>
          </a:xfrm>
          <a:prstGeom prst="roundRect">
            <a:avLst>
              <a:gd name="adj" fmla="val 10262"/>
            </a:avLst>
          </a:prstGeom>
          <a:solidFill>
            <a:srgbClr val="2589C9"/>
          </a:solidFill>
          <a:ln/>
        </p:spPr>
        <p:txBody>
          <a:bodyPr/>
          <a:lstStyle/>
          <a:p>
            <a:endParaRPr lang="es-US"/>
          </a:p>
        </p:txBody>
      </p:sp>
      <p:sp>
        <p:nvSpPr>
          <p:cNvPr id="5" name="Text 3"/>
          <p:cNvSpPr/>
          <p:nvPr/>
        </p:nvSpPr>
        <p:spPr>
          <a:xfrm>
            <a:off x="971669" y="2185511"/>
            <a:ext cx="3249930" cy="406241"/>
          </a:xfrm>
          <a:prstGeom prst="rect">
            <a:avLst/>
          </a:prstGeom>
          <a:noFill/>
          <a:ln/>
        </p:spPr>
        <p:txBody>
          <a:bodyPr wrap="none" lIns="0" tIns="0" rIns="0" bIns="0" rtlCol="0" anchor="t"/>
          <a:lstStyle/>
          <a:p>
            <a:pPr marL="0" indent="0" algn="l">
              <a:lnSpc>
                <a:spcPts val="3150"/>
              </a:lnSpc>
              <a:buNone/>
            </a:pPr>
            <a:r>
              <a:rPr lang="en-US" sz="2550" b="1" dirty="0">
                <a:solidFill>
                  <a:srgbClr val="FFFFFF"/>
                </a:solidFill>
                <a:latin typeface="Barlow Bold" pitchFamily="34" charset="0"/>
                <a:ea typeface="Barlow Bold" pitchFamily="34" charset="-122"/>
                <a:cs typeface="Barlow Bold" pitchFamily="34" charset="-120"/>
              </a:rPr>
              <a:t>1</a:t>
            </a:r>
            <a:endParaRPr lang="en-US" sz="2550" dirty="0"/>
          </a:p>
        </p:txBody>
      </p:sp>
      <p:sp>
        <p:nvSpPr>
          <p:cNvPr id="6" name="Text 4"/>
          <p:cNvSpPr/>
          <p:nvPr/>
        </p:nvSpPr>
        <p:spPr>
          <a:xfrm>
            <a:off x="971669" y="2674025"/>
            <a:ext cx="3187541" cy="338495"/>
          </a:xfrm>
          <a:prstGeom prst="rect">
            <a:avLst/>
          </a:prstGeom>
          <a:noFill/>
          <a:ln/>
        </p:spPr>
        <p:txBody>
          <a:bodyPr wrap="none" lIns="0" tIns="0" rIns="0" bIns="0" rtlCol="0" anchor="t"/>
          <a:lstStyle/>
          <a:p>
            <a:pPr marL="0" indent="0" algn="l">
              <a:lnSpc>
                <a:spcPts val="2650"/>
              </a:lnSpc>
              <a:buNone/>
            </a:pPr>
            <a:r>
              <a:rPr lang="en-US" sz="2100" b="1" dirty="0">
                <a:solidFill>
                  <a:srgbClr val="FFFFFF"/>
                </a:solidFill>
                <a:latin typeface="Barlow Bold" pitchFamily="34" charset="0"/>
                <a:ea typeface="Barlow Bold" pitchFamily="34" charset="-122"/>
                <a:cs typeface="Barlow Bold" pitchFamily="34" charset="-120"/>
              </a:rPr>
              <a:t>AI Enhances, Not Replaces</a:t>
            </a:r>
            <a:endParaRPr lang="en-US" sz="2100" dirty="0"/>
          </a:p>
        </p:txBody>
      </p:sp>
      <p:sp>
        <p:nvSpPr>
          <p:cNvPr id="7" name="Text 5"/>
          <p:cNvSpPr/>
          <p:nvPr/>
        </p:nvSpPr>
        <p:spPr>
          <a:xfrm>
            <a:off x="971669" y="3135987"/>
            <a:ext cx="3954661" cy="1646634"/>
          </a:xfrm>
          <a:prstGeom prst="rect">
            <a:avLst/>
          </a:prstGeom>
          <a:noFill/>
          <a:ln/>
        </p:spPr>
        <p:txBody>
          <a:bodyPr wrap="square" lIns="0" tIns="0" rIns="0" bIns="0" rtlCol="0" anchor="t"/>
          <a:lstStyle/>
          <a:p>
            <a:pPr marL="0" indent="0" algn="l">
              <a:lnSpc>
                <a:spcPts val="2550"/>
              </a:lnSpc>
              <a:buNone/>
            </a:pPr>
            <a:r>
              <a:rPr lang="en-US" sz="1600" dirty="0">
                <a:solidFill>
                  <a:srgbClr val="FFFFFF"/>
                </a:solidFill>
                <a:latin typeface="Montserrat" pitchFamily="34" charset="0"/>
                <a:ea typeface="Montserrat" pitchFamily="34" charset="-122"/>
                <a:cs typeface="Montserrat" pitchFamily="34" charset="-120"/>
              </a:rPr>
              <a:t>Use artificial intelligence as a powerful assistant that amplifies your pedagogical expertise, creativity, and instructional design skills—never as a substitute for human judgment.</a:t>
            </a:r>
            <a:endParaRPr lang="en-US" sz="1600" dirty="0"/>
          </a:p>
        </p:txBody>
      </p:sp>
      <p:sp>
        <p:nvSpPr>
          <p:cNvPr id="8" name="Shape 6"/>
          <p:cNvSpPr/>
          <p:nvPr/>
        </p:nvSpPr>
        <p:spPr>
          <a:xfrm>
            <a:off x="5132070" y="1979771"/>
            <a:ext cx="4366141" cy="3008590"/>
          </a:xfrm>
          <a:prstGeom prst="rect">
            <a:avLst/>
          </a:prstGeom>
          <a:solidFill>
            <a:srgbClr val="2589C9"/>
          </a:solidFill>
          <a:ln/>
        </p:spPr>
        <p:txBody>
          <a:bodyPr/>
          <a:lstStyle/>
          <a:p>
            <a:endParaRPr lang="es-US"/>
          </a:p>
        </p:txBody>
      </p:sp>
      <p:sp>
        <p:nvSpPr>
          <p:cNvPr id="9" name="Shape 7"/>
          <p:cNvSpPr/>
          <p:nvPr/>
        </p:nvSpPr>
        <p:spPr>
          <a:xfrm>
            <a:off x="5132070" y="1979771"/>
            <a:ext cx="22860" cy="3008590"/>
          </a:xfrm>
          <a:prstGeom prst="roundRect">
            <a:avLst>
              <a:gd name="adj" fmla="val 1350584"/>
            </a:avLst>
          </a:prstGeom>
          <a:solidFill>
            <a:srgbClr val="3EA2E2"/>
          </a:solidFill>
          <a:ln/>
        </p:spPr>
        <p:txBody>
          <a:bodyPr/>
          <a:lstStyle/>
          <a:p>
            <a:endParaRPr lang="es-US"/>
          </a:p>
        </p:txBody>
      </p:sp>
      <p:sp>
        <p:nvSpPr>
          <p:cNvPr id="10" name="Text 8"/>
          <p:cNvSpPr/>
          <p:nvPr/>
        </p:nvSpPr>
        <p:spPr>
          <a:xfrm>
            <a:off x="5337810" y="2185511"/>
            <a:ext cx="3249930" cy="406241"/>
          </a:xfrm>
          <a:prstGeom prst="rect">
            <a:avLst/>
          </a:prstGeom>
          <a:noFill/>
          <a:ln/>
        </p:spPr>
        <p:txBody>
          <a:bodyPr wrap="none" lIns="0" tIns="0" rIns="0" bIns="0" rtlCol="0" anchor="t"/>
          <a:lstStyle/>
          <a:p>
            <a:pPr marL="0" indent="0" algn="l">
              <a:lnSpc>
                <a:spcPts val="3150"/>
              </a:lnSpc>
              <a:buNone/>
            </a:pPr>
            <a:r>
              <a:rPr lang="en-US" sz="2550" b="1" dirty="0">
                <a:solidFill>
                  <a:srgbClr val="FFFFFF"/>
                </a:solidFill>
                <a:latin typeface="Barlow Bold" pitchFamily="34" charset="0"/>
                <a:ea typeface="Barlow Bold" pitchFamily="34" charset="-122"/>
                <a:cs typeface="Barlow Bold" pitchFamily="34" charset="-120"/>
              </a:rPr>
              <a:t>2</a:t>
            </a:r>
            <a:endParaRPr lang="en-US" sz="2550" dirty="0"/>
          </a:p>
        </p:txBody>
      </p:sp>
      <p:sp>
        <p:nvSpPr>
          <p:cNvPr id="11" name="Text 9"/>
          <p:cNvSpPr/>
          <p:nvPr/>
        </p:nvSpPr>
        <p:spPr>
          <a:xfrm>
            <a:off x="5337810" y="2674025"/>
            <a:ext cx="2903815" cy="338495"/>
          </a:xfrm>
          <a:prstGeom prst="rect">
            <a:avLst/>
          </a:prstGeom>
          <a:noFill/>
          <a:ln/>
        </p:spPr>
        <p:txBody>
          <a:bodyPr wrap="none" lIns="0" tIns="0" rIns="0" bIns="0" rtlCol="0" anchor="t"/>
          <a:lstStyle/>
          <a:p>
            <a:pPr marL="0" indent="0" algn="l">
              <a:lnSpc>
                <a:spcPts val="2650"/>
              </a:lnSpc>
              <a:buNone/>
            </a:pPr>
            <a:r>
              <a:rPr lang="en-US" sz="2100" b="1" dirty="0">
                <a:solidFill>
                  <a:srgbClr val="FFFFFF"/>
                </a:solidFill>
                <a:latin typeface="Barlow Bold" pitchFamily="34" charset="0"/>
                <a:ea typeface="Barlow Bold" pitchFamily="34" charset="-122"/>
                <a:cs typeface="Barlow Bold" pitchFamily="34" charset="-120"/>
              </a:rPr>
              <a:t>Align with QM Standards</a:t>
            </a:r>
            <a:endParaRPr lang="en-US" sz="2100" dirty="0"/>
          </a:p>
        </p:txBody>
      </p:sp>
      <p:sp>
        <p:nvSpPr>
          <p:cNvPr id="12" name="Text 10"/>
          <p:cNvSpPr/>
          <p:nvPr/>
        </p:nvSpPr>
        <p:spPr>
          <a:xfrm>
            <a:off x="5337810" y="3135987"/>
            <a:ext cx="3954661" cy="1646634"/>
          </a:xfrm>
          <a:prstGeom prst="rect">
            <a:avLst/>
          </a:prstGeom>
          <a:noFill/>
          <a:ln/>
        </p:spPr>
        <p:txBody>
          <a:bodyPr wrap="square" lIns="0" tIns="0" rIns="0" bIns="0" rtlCol="0" anchor="t"/>
          <a:lstStyle/>
          <a:p>
            <a:pPr marL="0" indent="0" algn="l">
              <a:lnSpc>
                <a:spcPts val="2550"/>
              </a:lnSpc>
              <a:buNone/>
            </a:pPr>
            <a:r>
              <a:rPr lang="en-US" sz="1600" dirty="0">
                <a:solidFill>
                  <a:srgbClr val="FFFFFF"/>
                </a:solidFill>
                <a:latin typeface="Montserrat" pitchFamily="34" charset="0"/>
                <a:ea typeface="Montserrat" pitchFamily="34" charset="-122"/>
                <a:cs typeface="Montserrat" pitchFamily="34" charset="-120"/>
              </a:rPr>
              <a:t>Quality Matters provides an essential framework for ensuring your OER meets research-based quality criteria. Let standards guide your AI integration decisions.</a:t>
            </a:r>
            <a:endParaRPr lang="en-US" sz="1600" dirty="0"/>
          </a:p>
        </p:txBody>
      </p:sp>
      <p:sp>
        <p:nvSpPr>
          <p:cNvPr id="13" name="Shape 11"/>
          <p:cNvSpPr/>
          <p:nvPr/>
        </p:nvSpPr>
        <p:spPr>
          <a:xfrm>
            <a:off x="9498211" y="1979771"/>
            <a:ext cx="4366141" cy="3008590"/>
          </a:xfrm>
          <a:prstGeom prst="rect">
            <a:avLst/>
          </a:prstGeom>
          <a:solidFill>
            <a:srgbClr val="2589C9"/>
          </a:solidFill>
          <a:ln/>
        </p:spPr>
        <p:txBody>
          <a:bodyPr/>
          <a:lstStyle/>
          <a:p>
            <a:endParaRPr lang="es-US"/>
          </a:p>
        </p:txBody>
      </p:sp>
      <p:sp>
        <p:nvSpPr>
          <p:cNvPr id="14" name="Shape 12"/>
          <p:cNvSpPr/>
          <p:nvPr/>
        </p:nvSpPr>
        <p:spPr>
          <a:xfrm>
            <a:off x="9498211" y="1979771"/>
            <a:ext cx="22860" cy="3008590"/>
          </a:xfrm>
          <a:prstGeom prst="roundRect">
            <a:avLst>
              <a:gd name="adj" fmla="val 1350584"/>
            </a:avLst>
          </a:prstGeom>
          <a:solidFill>
            <a:srgbClr val="3EA2E2"/>
          </a:solidFill>
          <a:ln/>
        </p:spPr>
        <p:txBody>
          <a:bodyPr/>
          <a:lstStyle/>
          <a:p>
            <a:endParaRPr lang="es-US"/>
          </a:p>
        </p:txBody>
      </p:sp>
      <p:sp>
        <p:nvSpPr>
          <p:cNvPr id="15" name="Text 13"/>
          <p:cNvSpPr/>
          <p:nvPr/>
        </p:nvSpPr>
        <p:spPr>
          <a:xfrm>
            <a:off x="9703951" y="2185511"/>
            <a:ext cx="3249930" cy="406241"/>
          </a:xfrm>
          <a:prstGeom prst="rect">
            <a:avLst/>
          </a:prstGeom>
          <a:noFill/>
          <a:ln/>
        </p:spPr>
        <p:txBody>
          <a:bodyPr wrap="none" lIns="0" tIns="0" rIns="0" bIns="0" rtlCol="0" anchor="t"/>
          <a:lstStyle/>
          <a:p>
            <a:pPr marL="0" indent="0" algn="l">
              <a:lnSpc>
                <a:spcPts val="3150"/>
              </a:lnSpc>
              <a:buNone/>
            </a:pPr>
            <a:r>
              <a:rPr lang="en-US" sz="2550" b="1" dirty="0">
                <a:solidFill>
                  <a:srgbClr val="FFFFFF"/>
                </a:solidFill>
                <a:latin typeface="Barlow Bold" pitchFamily="34" charset="0"/>
                <a:ea typeface="Barlow Bold" pitchFamily="34" charset="-122"/>
                <a:cs typeface="Barlow Bold" pitchFamily="34" charset="-120"/>
              </a:rPr>
              <a:t>3</a:t>
            </a:r>
            <a:endParaRPr lang="en-US" sz="2550" dirty="0"/>
          </a:p>
        </p:txBody>
      </p:sp>
      <p:sp>
        <p:nvSpPr>
          <p:cNvPr id="16" name="Text 14"/>
          <p:cNvSpPr/>
          <p:nvPr/>
        </p:nvSpPr>
        <p:spPr>
          <a:xfrm>
            <a:off x="9703951" y="2674025"/>
            <a:ext cx="3040618" cy="338495"/>
          </a:xfrm>
          <a:prstGeom prst="rect">
            <a:avLst/>
          </a:prstGeom>
          <a:noFill/>
          <a:ln/>
        </p:spPr>
        <p:txBody>
          <a:bodyPr wrap="none" lIns="0" tIns="0" rIns="0" bIns="0" rtlCol="0" anchor="t"/>
          <a:lstStyle/>
          <a:p>
            <a:pPr marL="0" indent="0" algn="l">
              <a:lnSpc>
                <a:spcPts val="2650"/>
              </a:lnSpc>
              <a:buNone/>
            </a:pPr>
            <a:r>
              <a:rPr lang="en-US" sz="2100" b="1" dirty="0">
                <a:solidFill>
                  <a:srgbClr val="FFFFFF"/>
                </a:solidFill>
                <a:latin typeface="Barlow Bold" pitchFamily="34" charset="0"/>
                <a:ea typeface="Barlow Bold" pitchFamily="34" charset="-122"/>
                <a:cs typeface="Barlow Bold" pitchFamily="34" charset="-120"/>
              </a:rPr>
              <a:t>Prioritize Ethics &amp; Quality</a:t>
            </a:r>
            <a:endParaRPr lang="en-US" sz="2100" dirty="0"/>
          </a:p>
        </p:txBody>
      </p:sp>
      <p:sp>
        <p:nvSpPr>
          <p:cNvPr id="17" name="Text 15"/>
          <p:cNvSpPr/>
          <p:nvPr/>
        </p:nvSpPr>
        <p:spPr>
          <a:xfrm>
            <a:off x="9703951" y="3135987"/>
            <a:ext cx="3954661" cy="1646634"/>
          </a:xfrm>
          <a:prstGeom prst="rect">
            <a:avLst/>
          </a:prstGeom>
          <a:noFill/>
          <a:ln/>
        </p:spPr>
        <p:txBody>
          <a:bodyPr wrap="square" lIns="0" tIns="0" rIns="0" bIns="0" rtlCol="0" anchor="t"/>
          <a:lstStyle/>
          <a:p>
            <a:pPr marL="0" indent="0" algn="l">
              <a:lnSpc>
                <a:spcPts val="2550"/>
              </a:lnSpc>
              <a:buNone/>
            </a:pPr>
            <a:r>
              <a:rPr lang="en-US" sz="1600" dirty="0">
                <a:solidFill>
                  <a:srgbClr val="FFFFFF"/>
                </a:solidFill>
                <a:latin typeface="Montserrat" pitchFamily="34" charset="0"/>
                <a:ea typeface="Montserrat" pitchFamily="34" charset="-122"/>
                <a:cs typeface="Montserrat" pitchFamily="34" charset="-120"/>
              </a:rPr>
              <a:t>Every AI-generated element requires thorough review for accuracy, bias, accessibility, and pedagogical soundness. Transparency about AI use builds trust.</a:t>
            </a:r>
            <a:endParaRPr lang="en-US" sz="1600" dirty="0"/>
          </a:p>
        </p:txBody>
      </p:sp>
      <p:sp>
        <p:nvSpPr>
          <p:cNvPr id="18" name="Shape 16"/>
          <p:cNvSpPr/>
          <p:nvPr/>
        </p:nvSpPr>
        <p:spPr>
          <a:xfrm>
            <a:off x="765929" y="4988362"/>
            <a:ext cx="6549152" cy="2349937"/>
          </a:xfrm>
          <a:prstGeom prst="rect">
            <a:avLst/>
          </a:prstGeom>
          <a:solidFill>
            <a:srgbClr val="2589C9"/>
          </a:solidFill>
          <a:ln/>
        </p:spPr>
        <p:txBody>
          <a:bodyPr/>
          <a:lstStyle/>
          <a:p>
            <a:endParaRPr lang="es-US"/>
          </a:p>
        </p:txBody>
      </p:sp>
      <p:sp>
        <p:nvSpPr>
          <p:cNvPr id="19" name="Shape 17"/>
          <p:cNvSpPr/>
          <p:nvPr/>
        </p:nvSpPr>
        <p:spPr>
          <a:xfrm>
            <a:off x="765929" y="4988362"/>
            <a:ext cx="6549152" cy="22860"/>
          </a:xfrm>
          <a:prstGeom prst="roundRect">
            <a:avLst>
              <a:gd name="adj" fmla="val 1350584"/>
            </a:avLst>
          </a:prstGeom>
          <a:solidFill>
            <a:srgbClr val="3EA2E2"/>
          </a:solidFill>
          <a:ln/>
        </p:spPr>
        <p:txBody>
          <a:bodyPr/>
          <a:lstStyle/>
          <a:p>
            <a:endParaRPr lang="es-US"/>
          </a:p>
        </p:txBody>
      </p:sp>
      <p:sp>
        <p:nvSpPr>
          <p:cNvPr id="20" name="Text 18"/>
          <p:cNvSpPr/>
          <p:nvPr/>
        </p:nvSpPr>
        <p:spPr>
          <a:xfrm>
            <a:off x="971669" y="5194102"/>
            <a:ext cx="3249930" cy="406241"/>
          </a:xfrm>
          <a:prstGeom prst="rect">
            <a:avLst/>
          </a:prstGeom>
          <a:noFill/>
          <a:ln/>
        </p:spPr>
        <p:txBody>
          <a:bodyPr wrap="none" lIns="0" tIns="0" rIns="0" bIns="0" rtlCol="0" anchor="t"/>
          <a:lstStyle/>
          <a:p>
            <a:pPr marL="0" indent="0" algn="l">
              <a:lnSpc>
                <a:spcPts val="3150"/>
              </a:lnSpc>
              <a:buNone/>
            </a:pPr>
            <a:r>
              <a:rPr lang="en-US" sz="2550" b="1" dirty="0">
                <a:solidFill>
                  <a:srgbClr val="FFFFFF"/>
                </a:solidFill>
                <a:latin typeface="Barlow Bold" pitchFamily="34" charset="0"/>
                <a:ea typeface="Barlow Bold" pitchFamily="34" charset="-122"/>
                <a:cs typeface="Barlow Bold" pitchFamily="34" charset="-120"/>
              </a:rPr>
              <a:t>4</a:t>
            </a:r>
            <a:endParaRPr lang="en-US" sz="2550" dirty="0"/>
          </a:p>
        </p:txBody>
      </p:sp>
      <p:sp>
        <p:nvSpPr>
          <p:cNvPr id="21" name="Text 19"/>
          <p:cNvSpPr/>
          <p:nvPr/>
        </p:nvSpPr>
        <p:spPr>
          <a:xfrm>
            <a:off x="971669" y="5682615"/>
            <a:ext cx="2708196" cy="338495"/>
          </a:xfrm>
          <a:prstGeom prst="rect">
            <a:avLst/>
          </a:prstGeom>
          <a:noFill/>
          <a:ln/>
        </p:spPr>
        <p:txBody>
          <a:bodyPr wrap="none" lIns="0" tIns="0" rIns="0" bIns="0" rtlCol="0" anchor="t"/>
          <a:lstStyle/>
          <a:p>
            <a:pPr marL="0" indent="0" algn="l">
              <a:lnSpc>
                <a:spcPts val="2650"/>
              </a:lnSpc>
              <a:buNone/>
            </a:pPr>
            <a:r>
              <a:rPr lang="en-US" sz="2100" b="1" dirty="0">
                <a:solidFill>
                  <a:srgbClr val="FFFFFF"/>
                </a:solidFill>
                <a:latin typeface="Barlow Bold" pitchFamily="34" charset="0"/>
                <a:ea typeface="Barlow Bold" pitchFamily="34" charset="-122"/>
                <a:cs typeface="Barlow Bold" pitchFamily="34" charset="-120"/>
              </a:rPr>
              <a:t>Iterate &amp; Improve</a:t>
            </a:r>
            <a:endParaRPr lang="en-US" sz="2100" dirty="0"/>
          </a:p>
        </p:txBody>
      </p:sp>
      <p:sp>
        <p:nvSpPr>
          <p:cNvPr id="22" name="Text 20"/>
          <p:cNvSpPr/>
          <p:nvPr/>
        </p:nvSpPr>
        <p:spPr>
          <a:xfrm>
            <a:off x="971669" y="6144578"/>
            <a:ext cx="6137672" cy="987981"/>
          </a:xfrm>
          <a:prstGeom prst="rect">
            <a:avLst/>
          </a:prstGeom>
          <a:noFill/>
          <a:ln/>
        </p:spPr>
        <p:txBody>
          <a:bodyPr wrap="square" lIns="0" tIns="0" rIns="0" bIns="0" rtlCol="0" anchor="t"/>
          <a:lstStyle/>
          <a:p>
            <a:pPr marL="0" indent="0" algn="l">
              <a:lnSpc>
                <a:spcPts val="2550"/>
              </a:lnSpc>
              <a:buNone/>
            </a:pPr>
            <a:r>
              <a:rPr lang="en-US" sz="1600" dirty="0">
                <a:solidFill>
                  <a:srgbClr val="FFFFFF"/>
                </a:solidFill>
                <a:latin typeface="Montserrat" pitchFamily="34" charset="0"/>
                <a:ea typeface="Montserrat" pitchFamily="34" charset="-122"/>
                <a:cs typeface="Montserrat" pitchFamily="34" charset="-120"/>
              </a:rPr>
              <a:t>OER creation with AI is an iterative process. Expect to refine prompts, review outputs multiple times, and continuously improve based on learner feedback.</a:t>
            </a:r>
            <a:endParaRPr lang="en-US" sz="1600" dirty="0"/>
          </a:p>
        </p:txBody>
      </p:sp>
      <p:sp>
        <p:nvSpPr>
          <p:cNvPr id="23" name="Shape 21"/>
          <p:cNvSpPr/>
          <p:nvPr/>
        </p:nvSpPr>
        <p:spPr>
          <a:xfrm>
            <a:off x="7315081" y="4988362"/>
            <a:ext cx="6549271" cy="2349937"/>
          </a:xfrm>
          <a:prstGeom prst="rect">
            <a:avLst/>
          </a:prstGeom>
          <a:solidFill>
            <a:srgbClr val="2589C9"/>
          </a:solidFill>
          <a:ln/>
        </p:spPr>
        <p:txBody>
          <a:bodyPr/>
          <a:lstStyle/>
          <a:p>
            <a:endParaRPr lang="es-US"/>
          </a:p>
        </p:txBody>
      </p:sp>
      <p:sp>
        <p:nvSpPr>
          <p:cNvPr id="24" name="Shape 22"/>
          <p:cNvSpPr/>
          <p:nvPr/>
        </p:nvSpPr>
        <p:spPr>
          <a:xfrm>
            <a:off x="7315081" y="4988362"/>
            <a:ext cx="22860" cy="2349937"/>
          </a:xfrm>
          <a:prstGeom prst="roundRect">
            <a:avLst>
              <a:gd name="adj" fmla="val 1350584"/>
            </a:avLst>
          </a:prstGeom>
          <a:solidFill>
            <a:srgbClr val="3EA2E2"/>
          </a:solidFill>
          <a:ln/>
        </p:spPr>
        <p:txBody>
          <a:bodyPr/>
          <a:lstStyle/>
          <a:p>
            <a:endParaRPr lang="es-US"/>
          </a:p>
        </p:txBody>
      </p:sp>
      <p:sp>
        <p:nvSpPr>
          <p:cNvPr id="25" name="Shape 23"/>
          <p:cNvSpPr/>
          <p:nvPr/>
        </p:nvSpPr>
        <p:spPr>
          <a:xfrm>
            <a:off x="7315081" y="4988362"/>
            <a:ext cx="6549271" cy="22860"/>
          </a:xfrm>
          <a:prstGeom prst="roundRect">
            <a:avLst>
              <a:gd name="adj" fmla="val 1350584"/>
            </a:avLst>
          </a:prstGeom>
          <a:solidFill>
            <a:srgbClr val="3EA2E2"/>
          </a:solidFill>
          <a:ln/>
        </p:spPr>
        <p:txBody>
          <a:bodyPr/>
          <a:lstStyle/>
          <a:p>
            <a:endParaRPr lang="es-US"/>
          </a:p>
        </p:txBody>
      </p:sp>
      <p:sp>
        <p:nvSpPr>
          <p:cNvPr id="26" name="Text 24"/>
          <p:cNvSpPr/>
          <p:nvPr/>
        </p:nvSpPr>
        <p:spPr>
          <a:xfrm>
            <a:off x="7520821" y="5194102"/>
            <a:ext cx="3249930" cy="406241"/>
          </a:xfrm>
          <a:prstGeom prst="rect">
            <a:avLst/>
          </a:prstGeom>
          <a:noFill/>
          <a:ln/>
        </p:spPr>
        <p:txBody>
          <a:bodyPr wrap="none" lIns="0" tIns="0" rIns="0" bIns="0" rtlCol="0" anchor="t"/>
          <a:lstStyle/>
          <a:p>
            <a:pPr marL="0" indent="0" algn="l">
              <a:lnSpc>
                <a:spcPts val="3150"/>
              </a:lnSpc>
              <a:buNone/>
            </a:pPr>
            <a:r>
              <a:rPr lang="en-US" sz="2550" b="1" dirty="0">
                <a:solidFill>
                  <a:srgbClr val="FFFFFF"/>
                </a:solidFill>
                <a:latin typeface="Barlow Bold" pitchFamily="34" charset="0"/>
                <a:ea typeface="Barlow Bold" pitchFamily="34" charset="-122"/>
                <a:cs typeface="Barlow Bold" pitchFamily="34" charset="-120"/>
              </a:rPr>
              <a:t>5</a:t>
            </a:r>
            <a:endParaRPr lang="en-US" sz="2550" dirty="0"/>
          </a:p>
        </p:txBody>
      </p:sp>
      <p:sp>
        <p:nvSpPr>
          <p:cNvPr id="27" name="Text 25"/>
          <p:cNvSpPr/>
          <p:nvPr/>
        </p:nvSpPr>
        <p:spPr>
          <a:xfrm>
            <a:off x="7520821" y="5682615"/>
            <a:ext cx="2708196" cy="338495"/>
          </a:xfrm>
          <a:prstGeom prst="rect">
            <a:avLst/>
          </a:prstGeom>
          <a:noFill/>
          <a:ln/>
        </p:spPr>
        <p:txBody>
          <a:bodyPr wrap="none" lIns="0" tIns="0" rIns="0" bIns="0" rtlCol="0" anchor="t"/>
          <a:lstStyle/>
          <a:p>
            <a:pPr marL="0" indent="0" algn="l">
              <a:lnSpc>
                <a:spcPts val="2650"/>
              </a:lnSpc>
              <a:buNone/>
            </a:pPr>
            <a:r>
              <a:rPr lang="en-US" sz="2100" b="1" dirty="0">
                <a:solidFill>
                  <a:srgbClr val="FFFFFF"/>
                </a:solidFill>
                <a:latin typeface="Barlow Bold" pitchFamily="34" charset="0"/>
                <a:ea typeface="Barlow Bold" pitchFamily="34" charset="-122"/>
                <a:cs typeface="Barlow Bold" pitchFamily="34" charset="-120"/>
              </a:rPr>
              <a:t>Foster Co-Creation</a:t>
            </a:r>
            <a:endParaRPr lang="en-US" sz="2100" dirty="0"/>
          </a:p>
        </p:txBody>
      </p:sp>
      <p:sp>
        <p:nvSpPr>
          <p:cNvPr id="28" name="Text 26"/>
          <p:cNvSpPr/>
          <p:nvPr/>
        </p:nvSpPr>
        <p:spPr>
          <a:xfrm>
            <a:off x="7520821" y="6144578"/>
            <a:ext cx="6137791" cy="987981"/>
          </a:xfrm>
          <a:prstGeom prst="rect">
            <a:avLst/>
          </a:prstGeom>
          <a:noFill/>
          <a:ln/>
        </p:spPr>
        <p:txBody>
          <a:bodyPr wrap="square" lIns="0" tIns="0" rIns="0" bIns="0" rtlCol="0" anchor="t"/>
          <a:lstStyle/>
          <a:p>
            <a:pPr marL="0" indent="0" algn="l">
              <a:lnSpc>
                <a:spcPts val="2550"/>
              </a:lnSpc>
              <a:buNone/>
            </a:pPr>
            <a:r>
              <a:rPr lang="en-US" sz="1600" dirty="0">
                <a:solidFill>
                  <a:srgbClr val="FFFFFF"/>
                </a:solidFill>
                <a:latin typeface="Montserrat" pitchFamily="34" charset="0"/>
                <a:ea typeface="Montserrat" pitchFamily="34" charset="-122"/>
                <a:cs typeface="Montserrat" pitchFamily="34" charset="-120"/>
              </a:rPr>
              <a:t>Empower students, colleagues, and community members to participate in OER development. Diverse perspectives strengthen content quality and cultural relevance.</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58309" y="687348"/>
            <a:ext cx="4846320" cy="605671"/>
          </a:xfrm>
          <a:prstGeom prst="rect">
            <a:avLst/>
          </a:prstGeom>
          <a:noFill/>
          <a:ln/>
        </p:spPr>
        <p:txBody>
          <a:bodyPr wrap="none" lIns="0" tIns="0" rIns="0" bIns="0" rtlCol="0" anchor="t"/>
          <a:lstStyle/>
          <a:p>
            <a:pPr marL="0" indent="0" algn="l">
              <a:lnSpc>
                <a:spcPts val="4750"/>
              </a:lnSpc>
              <a:buNone/>
            </a:pPr>
            <a:r>
              <a:rPr lang="en-US" sz="3800" b="1" dirty="0">
                <a:solidFill>
                  <a:srgbClr val="2E3C4E"/>
                </a:solidFill>
                <a:latin typeface="Barlow Bold" pitchFamily="34" charset="0"/>
                <a:ea typeface="Barlow Bold" pitchFamily="34" charset="-122"/>
                <a:cs typeface="Barlow Bold" pitchFamily="34" charset="-120"/>
              </a:rPr>
              <a:t>Thank You!</a:t>
            </a:r>
            <a:endParaRPr lang="en-US" sz="3800" dirty="0"/>
          </a:p>
        </p:txBody>
      </p:sp>
      <p:sp>
        <p:nvSpPr>
          <p:cNvPr id="3" name="Text 1"/>
          <p:cNvSpPr/>
          <p:nvPr/>
        </p:nvSpPr>
        <p:spPr>
          <a:xfrm>
            <a:off x="758309" y="1366599"/>
            <a:ext cx="2907744" cy="363379"/>
          </a:xfrm>
          <a:prstGeom prst="rect">
            <a:avLst/>
          </a:prstGeom>
          <a:noFill/>
          <a:ln/>
        </p:spPr>
        <p:txBody>
          <a:bodyPr wrap="none" lIns="0" tIns="0" rIns="0" bIns="0" rtlCol="0" anchor="t"/>
          <a:lstStyle/>
          <a:p>
            <a:pPr marL="0" indent="0" algn="l">
              <a:lnSpc>
                <a:spcPts val="2850"/>
              </a:lnSpc>
              <a:buNone/>
            </a:pPr>
            <a:r>
              <a:rPr lang="en-US" sz="2250" b="1" dirty="0">
                <a:solidFill>
                  <a:srgbClr val="75BAE6"/>
                </a:solidFill>
                <a:latin typeface="Barlow Bold" pitchFamily="34" charset="0"/>
                <a:ea typeface="Barlow Bold" pitchFamily="34" charset="-122"/>
                <a:cs typeface="Barlow Bold" pitchFamily="34" charset="-120"/>
              </a:rPr>
              <a:t>Share Your Insights</a:t>
            </a:r>
            <a:endParaRPr lang="en-US" sz="2250" dirty="0"/>
          </a:p>
        </p:txBody>
      </p:sp>
      <p:sp>
        <p:nvSpPr>
          <p:cNvPr id="4" name="Text 2"/>
          <p:cNvSpPr/>
          <p:nvPr/>
        </p:nvSpPr>
        <p:spPr>
          <a:xfrm>
            <a:off x="758309" y="2006203"/>
            <a:ext cx="13113782" cy="589359"/>
          </a:xfrm>
          <a:prstGeom prst="rect">
            <a:avLst/>
          </a:prstGeom>
          <a:noFill/>
          <a:ln/>
        </p:spPr>
        <p:txBody>
          <a:bodyPr wrap="squar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What resonated most with you today? What will you implement first in your own practice? What questions remain as you begin your AI-OER journey?</a:t>
            </a:r>
            <a:endParaRPr lang="en-US" sz="1450" dirty="0"/>
          </a:p>
        </p:txBody>
      </p:sp>
      <p:sp>
        <p:nvSpPr>
          <p:cNvPr id="5" name="Text 3"/>
          <p:cNvSpPr/>
          <p:nvPr/>
        </p:nvSpPr>
        <p:spPr>
          <a:xfrm>
            <a:off x="758309" y="2802731"/>
            <a:ext cx="13113782" cy="589359"/>
          </a:xfrm>
          <a:prstGeom prst="rect">
            <a:avLst/>
          </a:prstGeom>
          <a:noFill/>
          <a:ln/>
        </p:spPr>
        <p:txBody>
          <a:bodyPr wrap="squar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Your commitment to ethical, high-quality OER creation makes education more accessible, equitable, and effective for learners everywhere. The thoughtful integration of AI with pedagogical expertise has tremendous potential to transform open education.</a:t>
            </a:r>
            <a:endParaRPr lang="en-US" sz="1450" dirty="0"/>
          </a:p>
        </p:txBody>
      </p:sp>
      <p:sp>
        <p:nvSpPr>
          <p:cNvPr id="6" name="Shape 4"/>
          <p:cNvSpPr/>
          <p:nvPr/>
        </p:nvSpPr>
        <p:spPr>
          <a:xfrm>
            <a:off x="758309" y="3599259"/>
            <a:ext cx="6464856" cy="552450"/>
          </a:xfrm>
          <a:prstGeom prst="roundRect">
            <a:avLst>
              <a:gd name="adj" fmla="val 480033"/>
            </a:avLst>
          </a:prstGeom>
          <a:solidFill>
            <a:srgbClr val="D4E9F7"/>
          </a:solidFill>
          <a:ln w="7620">
            <a:solidFill>
              <a:srgbClr val="BACFDD"/>
            </a:solidFill>
            <a:prstDash val="solid"/>
          </a:ln>
        </p:spPr>
        <p:txBody>
          <a:bodyPr/>
          <a:lstStyle/>
          <a:p>
            <a:endParaRPr lang="es-US"/>
          </a:p>
        </p:txBody>
      </p:sp>
      <p:pic>
        <p:nvPicPr>
          <p:cNvPr id="7"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52624" y="3737372"/>
            <a:ext cx="276225" cy="276225"/>
          </a:xfrm>
          <a:prstGeom prst="rect">
            <a:avLst/>
          </a:prstGeom>
        </p:spPr>
      </p:pic>
      <p:sp>
        <p:nvSpPr>
          <p:cNvPr id="8" name="Text 5"/>
          <p:cNvSpPr/>
          <p:nvPr/>
        </p:nvSpPr>
        <p:spPr>
          <a:xfrm>
            <a:off x="942380" y="4335780"/>
            <a:ext cx="2423160" cy="302776"/>
          </a:xfrm>
          <a:prstGeom prst="rect">
            <a:avLst/>
          </a:prstGeom>
          <a:noFill/>
          <a:ln/>
        </p:spPr>
        <p:txBody>
          <a:bodyPr wrap="none" lIns="0" tIns="0" rIns="0" bIns="0" rtlCol="0" anchor="t"/>
          <a:lstStyle/>
          <a:p>
            <a:pPr marL="0" indent="0" algn="l">
              <a:lnSpc>
                <a:spcPts val="2350"/>
              </a:lnSpc>
              <a:buNone/>
            </a:pPr>
            <a:r>
              <a:rPr lang="en-US" sz="1900" b="1" dirty="0">
                <a:solidFill>
                  <a:srgbClr val="384653"/>
                </a:solidFill>
                <a:latin typeface="Barlow Bold" pitchFamily="34" charset="0"/>
                <a:ea typeface="Barlow Bold" pitchFamily="34" charset="-122"/>
                <a:cs typeface="Barlow Bold" pitchFamily="34" charset="-120"/>
              </a:rPr>
              <a:t>Next Steps</a:t>
            </a:r>
            <a:endParaRPr lang="en-US" sz="1900" dirty="0"/>
          </a:p>
        </p:txBody>
      </p:sp>
      <p:sp>
        <p:nvSpPr>
          <p:cNvPr id="9" name="Text 6"/>
          <p:cNvSpPr/>
          <p:nvPr/>
        </p:nvSpPr>
        <p:spPr>
          <a:xfrm>
            <a:off x="942380" y="4749046"/>
            <a:ext cx="6096714" cy="294680"/>
          </a:xfrm>
          <a:prstGeom prst="rect">
            <a:avLst/>
          </a:prstGeom>
          <a:noFill/>
          <a:ln/>
        </p:spPr>
        <p:txBody>
          <a:bodyPr wrap="non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Experiment with one AI tool this week</a:t>
            </a:r>
            <a:endParaRPr lang="en-US" sz="1450" dirty="0"/>
          </a:p>
        </p:txBody>
      </p:sp>
      <p:sp>
        <p:nvSpPr>
          <p:cNvPr id="10" name="Shape 7"/>
          <p:cNvSpPr/>
          <p:nvPr/>
        </p:nvSpPr>
        <p:spPr>
          <a:xfrm>
            <a:off x="7407235" y="3599259"/>
            <a:ext cx="6464856" cy="552450"/>
          </a:xfrm>
          <a:prstGeom prst="roundRect">
            <a:avLst>
              <a:gd name="adj" fmla="val 480033"/>
            </a:avLst>
          </a:prstGeom>
          <a:solidFill>
            <a:srgbClr val="D4E9F7"/>
          </a:solidFill>
          <a:ln w="7620">
            <a:solidFill>
              <a:srgbClr val="BACFDD"/>
            </a:solidFill>
            <a:prstDash val="solid"/>
          </a:ln>
        </p:spPr>
        <p:txBody>
          <a:bodyPr/>
          <a:lstStyle/>
          <a:p>
            <a:endParaRPr lang="es-US"/>
          </a:p>
        </p:txBody>
      </p:sp>
      <p:pic>
        <p:nvPicPr>
          <p:cNvPr id="11"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1551" y="3737372"/>
            <a:ext cx="276225" cy="276225"/>
          </a:xfrm>
          <a:prstGeom prst="rect">
            <a:avLst/>
          </a:prstGeom>
        </p:spPr>
      </p:pic>
      <p:sp>
        <p:nvSpPr>
          <p:cNvPr id="12" name="Text 8"/>
          <p:cNvSpPr/>
          <p:nvPr/>
        </p:nvSpPr>
        <p:spPr>
          <a:xfrm>
            <a:off x="7591306" y="4335780"/>
            <a:ext cx="2423160" cy="302776"/>
          </a:xfrm>
          <a:prstGeom prst="rect">
            <a:avLst/>
          </a:prstGeom>
          <a:noFill/>
          <a:ln/>
        </p:spPr>
        <p:txBody>
          <a:bodyPr wrap="none" lIns="0" tIns="0" rIns="0" bIns="0" rtlCol="0" anchor="t"/>
          <a:lstStyle/>
          <a:p>
            <a:pPr marL="0" indent="0" algn="l">
              <a:lnSpc>
                <a:spcPts val="2350"/>
              </a:lnSpc>
              <a:buNone/>
            </a:pPr>
            <a:r>
              <a:rPr lang="en-US" sz="1900" b="1" dirty="0">
                <a:solidFill>
                  <a:srgbClr val="384653"/>
                </a:solidFill>
                <a:latin typeface="Barlow Bold" pitchFamily="34" charset="0"/>
                <a:ea typeface="Barlow Bold" pitchFamily="34" charset="-122"/>
                <a:cs typeface="Barlow Bold" pitchFamily="34" charset="-120"/>
              </a:rPr>
              <a:t>Create</a:t>
            </a:r>
            <a:endParaRPr lang="en-US" sz="1900" dirty="0"/>
          </a:p>
        </p:txBody>
      </p:sp>
      <p:sp>
        <p:nvSpPr>
          <p:cNvPr id="13" name="Text 9"/>
          <p:cNvSpPr/>
          <p:nvPr/>
        </p:nvSpPr>
        <p:spPr>
          <a:xfrm>
            <a:off x="7591306" y="4749046"/>
            <a:ext cx="6096714" cy="294680"/>
          </a:xfrm>
          <a:prstGeom prst="rect">
            <a:avLst/>
          </a:prstGeom>
          <a:noFill/>
          <a:ln/>
        </p:spPr>
        <p:txBody>
          <a:bodyPr wrap="non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Draft a small OER component using today's strategies</a:t>
            </a:r>
            <a:endParaRPr lang="en-US" sz="1450" dirty="0"/>
          </a:p>
        </p:txBody>
      </p:sp>
      <p:sp>
        <p:nvSpPr>
          <p:cNvPr id="14" name="Shape 10"/>
          <p:cNvSpPr/>
          <p:nvPr/>
        </p:nvSpPr>
        <p:spPr>
          <a:xfrm>
            <a:off x="758309" y="5411867"/>
            <a:ext cx="6464856" cy="552450"/>
          </a:xfrm>
          <a:prstGeom prst="roundRect">
            <a:avLst>
              <a:gd name="adj" fmla="val 480033"/>
            </a:avLst>
          </a:prstGeom>
          <a:solidFill>
            <a:srgbClr val="D4E9F7"/>
          </a:solidFill>
          <a:ln w="7620">
            <a:solidFill>
              <a:srgbClr val="BACFDD"/>
            </a:solidFill>
            <a:prstDash val="solid"/>
          </a:ln>
        </p:spPr>
        <p:txBody>
          <a:bodyPr/>
          <a:lstStyle/>
          <a:p>
            <a:endParaRPr lang="es-US"/>
          </a:p>
        </p:txBody>
      </p:sp>
      <p:pic>
        <p:nvPicPr>
          <p:cNvPr id="15"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52624" y="5549979"/>
            <a:ext cx="276225" cy="276225"/>
          </a:xfrm>
          <a:prstGeom prst="rect">
            <a:avLst/>
          </a:prstGeom>
        </p:spPr>
      </p:pic>
      <p:sp>
        <p:nvSpPr>
          <p:cNvPr id="16" name="Text 11"/>
          <p:cNvSpPr/>
          <p:nvPr/>
        </p:nvSpPr>
        <p:spPr>
          <a:xfrm>
            <a:off x="942380" y="6148388"/>
            <a:ext cx="2423160" cy="302776"/>
          </a:xfrm>
          <a:prstGeom prst="rect">
            <a:avLst/>
          </a:prstGeom>
          <a:noFill/>
          <a:ln/>
        </p:spPr>
        <p:txBody>
          <a:bodyPr wrap="none" lIns="0" tIns="0" rIns="0" bIns="0" rtlCol="0" anchor="t"/>
          <a:lstStyle/>
          <a:p>
            <a:pPr marL="0" indent="0" algn="l">
              <a:lnSpc>
                <a:spcPts val="2350"/>
              </a:lnSpc>
              <a:buNone/>
            </a:pPr>
            <a:r>
              <a:rPr lang="en-US" sz="1900" b="1" dirty="0">
                <a:solidFill>
                  <a:srgbClr val="384653"/>
                </a:solidFill>
                <a:latin typeface="Barlow Bold" pitchFamily="34" charset="0"/>
                <a:ea typeface="Barlow Bold" pitchFamily="34" charset="-122"/>
                <a:cs typeface="Barlow Bold" pitchFamily="34" charset="-120"/>
              </a:rPr>
              <a:t>Share</a:t>
            </a:r>
            <a:endParaRPr lang="en-US" sz="1900" dirty="0"/>
          </a:p>
        </p:txBody>
      </p:sp>
      <p:sp>
        <p:nvSpPr>
          <p:cNvPr id="17" name="Text 12"/>
          <p:cNvSpPr/>
          <p:nvPr/>
        </p:nvSpPr>
        <p:spPr>
          <a:xfrm>
            <a:off x="942380" y="6561653"/>
            <a:ext cx="6096714" cy="294680"/>
          </a:xfrm>
          <a:prstGeom prst="rect">
            <a:avLst/>
          </a:prstGeom>
          <a:noFill/>
          <a:ln/>
        </p:spPr>
        <p:txBody>
          <a:bodyPr wrap="non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Share your experience with colleagues</a:t>
            </a:r>
            <a:endParaRPr lang="en-US" sz="1450" dirty="0"/>
          </a:p>
        </p:txBody>
      </p:sp>
      <p:sp>
        <p:nvSpPr>
          <p:cNvPr id="18" name="Shape 13"/>
          <p:cNvSpPr/>
          <p:nvPr/>
        </p:nvSpPr>
        <p:spPr>
          <a:xfrm>
            <a:off x="7407235" y="5411867"/>
            <a:ext cx="6464856" cy="552450"/>
          </a:xfrm>
          <a:prstGeom prst="roundRect">
            <a:avLst>
              <a:gd name="adj" fmla="val 480033"/>
            </a:avLst>
          </a:prstGeom>
          <a:solidFill>
            <a:srgbClr val="D4E9F7"/>
          </a:solidFill>
          <a:ln w="7620">
            <a:solidFill>
              <a:srgbClr val="BACFDD"/>
            </a:solidFill>
            <a:prstDash val="solid"/>
          </a:ln>
        </p:spPr>
        <p:txBody>
          <a:bodyPr/>
          <a:lstStyle/>
          <a:p>
            <a:endParaRPr lang="es-US"/>
          </a:p>
        </p:txBody>
      </p:sp>
      <p:pic>
        <p:nvPicPr>
          <p:cNvPr id="19"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01551" y="5549979"/>
            <a:ext cx="276225" cy="276225"/>
          </a:xfrm>
          <a:prstGeom prst="rect">
            <a:avLst/>
          </a:prstGeom>
        </p:spPr>
      </p:pic>
      <p:sp>
        <p:nvSpPr>
          <p:cNvPr id="20" name="Text 14"/>
          <p:cNvSpPr/>
          <p:nvPr/>
        </p:nvSpPr>
        <p:spPr>
          <a:xfrm>
            <a:off x="7591306" y="6148388"/>
            <a:ext cx="2423160" cy="302776"/>
          </a:xfrm>
          <a:prstGeom prst="rect">
            <a:avLst/>
          </a:prstGeom>
          <a:noFill/>
          <a:ln/>
        </p:spPr>
        <p:txBody>
          <a:bodyPr wrap="none" lIns="0" tIns="0" rIns="0" bIns="0" rtlCol="0" anchor="t"/>
          <a:lstStyle/>
          <a:p>
            <a:pPr marL="0" indent="0" algn="l">
              <a:lnSpc>
                <a:spcPts val="2350"/>
              </a:lnSpc>
              <a:buNone/>
            </a:pPr>
            <a:r>
              <a:rPr lang="en-US" sz="1900" b="1" dirty="0">
                <a:solidFill>
                  <a:srgbClr val="384653"/>
                </a:solidFill>
                <a:latin typeface="Barlow Bold" pitchFamily="34" charset="0"/>
                <a:ea typeface="Barlow Bold" pitchFamily="34" charset="-122"/>
                <a:cs typeface="Barlow Bold" pitchFamily="34" charset="-120"/>
              </a:rPr>
              <a:t>Connect</a:t>
            </a:r>
            <a:endParaRPr lang="en-US" sz="1900" dirty="0"/>
          </a:p>
        </p:txBody>
      </p:sp>
      <p:sp>
        <p:nvSpPr>
          <p:cNvPr id="21" name="Text 15"/>
          <p:cNvSpPr/>
          <p:nvPr/>
        </p:nvSpPr>
        <p:spPr>
          <a:xfrm>
            <a:off x="7591306" y="6561653"/>
            <a:ext cx="6096714" cy="294680"/>
          </a:xfrm>
          <a:prstGeom prst="rect">
            <a:avLst/>
          </a:prstGeom>
          <a:noFill/>
          <a:ln/>
        </p:spPr>
        <p:txBody>
          <a:bodyPr wrap="non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Join our ongoing community of practice</a:t>
            </a:r>
            <a:endParaRPr lang="en-US" sz="1450" dirty="0"/>
          </a:p>
        </p:txBody>
      </p:sp>
      <p:sp>
        <p:nvSpPr>
          <p:cNvPr id="22" name="Text 16"/>
          <p:cNvSpPr/>
          <p:nvPr/>
        </p:nvSpPr>
        <p:spPr>
          <a:xfrm>
            <a:off x="758309" y="7247573"/>
            <a:ext cx="13113782" cy="294680"/>
          </a:xfrm>
          <a:prstGeom prst="rect">
            <a:avLst/>
          </a:prstGeom>
          <a:noFill/>
          <a:ln/>
        </p:spPr>
        <p:txBody>
          <a:bodyPr wrap="non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Let's continue this conversation and build the future of open education together.</a:t>
            </a:r>
            <a:endParaRPr lang="en-US" sz="14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58309" y="942856"/>
            <a:ext cx="5701546" cy="712708"/>
          </a:xfrm>
          <a:prstGeom prst="rect">
            <a:avLst/>
          </a:prstGeom>
          <a:noFill/>
          <a:ln/>
        </p:spPr>
        <p:txBody>
          <a:bodyPr wrap="none" lIns="0" tIns="0" rIns="0" bIns="0" rtlCol="0" anchor="t"/>
          <a:lstStyle/>
          <a:p>
            <a:pPr marL="0" indent="0" algn="l">
              <a:lnSpc>
                <a:spcPts val="5600"/>
              </a:lnSpc>
              <a:buNone/>
            </a:pPr>
            <a:r>
              <a:rPr lang="en-US" sz="4450" b="1" dirty="0">
                <a:solidFill>
                  <a:srgbClr val="2E3C4E"/>
                </a:solidFill>
                <a:latin typeface="Barlow Bold" pitchFamily="34" charset="0"/>
                <a:ea typeface="Barlow Bold" pitchFamily="34" charset="-122"/>
                <a:cs typeface="Barlow Bold" pitchFamily="34" charset="-120"/>
              </a:rPr>
              <a:t>Session Roadmap</a:t>
            </a:r>
            <a:endParaRPr lang="en-US" sz="4450" dirty="0"/>
          </a:p>
        </p:txBody>
      </p:sp>
      <p:sp>
        <p:nvSpPr>
          <p:cNvPr id="3" name="Text 1"/>
          <p:cNvSpPr/>
          <p:nvPr/>
        </p:nvSpPr>
        <p:spPr>
          <a:xfrm>
            <a:off x="758309" y="2088833"/>
            <a:ext cx="13113782" cy="69342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Today's interactive session will guide you through the intersection of artificial intelligence and open educational resources, equipping you with practical skills and ethical frameworks for responsible OER creation.</a:t>
            </a:r>
            <a:endParaRPr lang="en-US" sz="1700" dirty="0"/>
          </a:p>
        </p:txBody>
      </p:sp>
      <p:sp>
        <p:nvSpPr>
          <p:cNvPr id="4" name="Text 2"/>
          <p:cNvSpPr/>
          <p:nvPr/>
        </p:nvSpPr>
        <p:spPr>
          <a:xfrm>
            <a:off x="758309" y="3025973"/>
            <a:ext cx="216575" cy="270748"/>
          </a:xfrm>
          <a:prstGeom prst="rect">
            <a:avLst/>
          </a:prstGeom>
          <a:noFill/>
          <a:ln/>
        </p:spPr>
        <p:txBody>
          <a:bodyPr wrap="none" lIns="0" tIns="0" rIns="0" bIns="0" rtlCol="0" anchor="t"/>
          <a:lstStyle/>
          <a:p>
            <a:pPr marL="0" indent="0" algn="l">
              <a:lnSpc>
                <a:spcPts val="2700"/>
              </a:lnSpc>
              <a:buNone/>
            </a:pPr>
            <a:r>
              <a:rPr lang="en-US" sz="1700" dirty="0">
                <a:solidFill>
                  <a:srgbClr val="384653"/>
                </a:solidFill>
                <a:latin typeface="Barlow Light" pitchFamily="34" charset="0"/>
                <a:ea typeface="Barlow Light" pitchFamily="34" charset="-122"/>
                <a:cs typeface="Barlow Light" pitchFamily="34" charset="-120"/>
              </a:rPr>
              <a:t>01</a:t>
            </a:r>
            <a:endParaRPr lang="en-US" sz="1700" dirty="0"/>
          </a:p>
        </p:txBody>
      </p:sp>
      <p:pic>
        <p:nvPicPr>
          <p:cNvPr id="5" name="Image 0" descr="preencoded.png"/>
          <p:cNvPicPr>
            <a:picLocks noChangeAspect="1"/>
          </p:cNvPicPr>
          <p:nvPr/>
        </p:nvPicPr>
        <p:blipFill>
          <a:blip r:embed="rId3"/>
          <a:stretch>
            <a:fillRect/>
          </a:stretch>
        </p:blipFill>
        <p:spPr>
          <a:xfrm>
            <a:off x="758309" y="3363516"/>
            <a:ext cx="4226838" cy="30480"/>
          </a:xfrm>
          <a:prstGeom prst="rect">
            <a:avLst/>
          </a:prstGeom>
        </p:spPr>
      </p:pic>
      <p:sp>
        <p:nvSpPr>
          <p:cNvPr id="6" name="Text 3"/>
          <p:cNvSpPr/>
          <p:nvPr/>
        </p:nvSpPr>
        <p:spPr>
          <a:xfrm>
            <a:off x="758309" y="3532703"/>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Foundations</a:t>
            </a:r>
            <a:endParaRPr lang="en-US" sz="2200" dirty="0"/>
          </a:p>
        </p:txBody>
      </p:sp>
      <p:sp>
        <p:nvSpPr>
          <p:cNvPr id="7" name="Text 4"/>
          <p:cNvSpPr/>
          <p:nvPr/>
        </p:nvSpPr>
        <p:spPr>
          <a:xfrm>
            <a:off x="758309" y="4018836"/>
            <a:ext cx="4226838" cy="104013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Understanding OER principles and AI capabilities in educational content creation</a:t>
            </a:r>
            <a:endParaRPr lang="en-US" sz="1700" dirty="0"/>
          </a:p>
        </p:txBody>
      </p:sp>
      <p:sp>
        <p:nvSpPr>
          <p:cNvPr id="8" name="Text 5"/>
          <p:cNvSpPr/>
          <p:nvPr/>
        </p:nvSpPr>
        <p:spPr>
          <a:xfrm>
            <a:off x="5201722" y="3025973"/>
            <a:ext cx="216575" cy="270748"/>
          </a:xfrm>
          <a:prstGeom prst="rect">
            <a:avLst/>
          </a:prstGeom>
          <a:noFill/>
          <a:ln/>
        </p:spPr>
        <p:txBody>
          <a:bodyPr wrap="none" lIns="0" tIns="0" rIns="0" bIns="0" rtlCol="0" anchor="t"/>
          <a:lstStyle/>
          <a:p>
            <a:pPr marL="0" indent="0" algn="l">
              <a:lnSpc>
                <a:spcPts val="2700"/>
              </a:lnSpc>
              <a:buNone/>
            </a:pPr>
            <a:r>
              <a:rPr lang="en-US" sz="1700" dirty="0">
                <a:solidFill>
                  <a:srgbClr val="384653"/>
                </a:solidFill>
                <a:latin typeface="Barlow Light" pitchFamily="34" charset="0"/>
                <a:ea typeface="Barlow Light" pitchFamily="34" charset="-122"/>
                <a:cs typeface="Barlow Light" pitchFamily="34" charset="-120"/>
              </a:rPr>
              <a:t>02</a:t>
            </a:r>
            <a:endParaRPr lang="en-US" sz="1700" dirty="0"/>
          </a:p>
        </p:txBody>
      </p:sp>
      <p:pic>
        <p:nvPicPr>
          <p:cNvPr id="9" name="Image 1" descr="preencoded.png"/>
          <p:cNvPicPr>
            <a:picLocks noChangeAspect="1"/>
          </p:cNvPicPr>
          <p:nvPr/>
        </p:nvPicPr>
        <p:blipFill>
          <a:blip r:embed="rId3"/>
          <a:stretch>
            <a:fillRect/>
          </a:stretch>
        </p:blipFill>
        <p:spPr>
          <a:xfrm>
            <a:off x="5201722" y="3363516"/>
            <a:ext cx="4226838" cy="30480"/>
          </a:xfrm>
          <a:prstGeom prst="rect">
            <a:avLst/>
          </a:prstGeom>
        </p:spPr>
      </p:pic>
      <p:sp>
        <p:nvSpPr>
          <p:cNvPr id="10" name="Text 6"/>
          <p:cNvSpPr/>
          <p:nvPr/>
        </p:nvSpPr>
        <p:spPr>
          <a:xfrm>
            <a:off x="5201722" y="3532703"/>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Quality Standards</a:t>
            </a:r>
            <a:endParaRPr lang="en-US" sz="2200" dirty="0"/>
          </a:p>
        </p:txBody>
      </p:sp>
      <p:sp>
        <p:nvSpPr>
          <p:cNvPr id="11" name="Text 7"/>
          <p:cNvSpPr/>
          <p:nvPr/>
        </p:nvSpPr>
        <p:spPr>
          <a:xfrm>
            <a:off x="5201722" y="4018836"/>
            <a:ext cx="4226838" cy="104013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Exploring what defines ethical, high-quality OER aligned with QM principles</a:t>
            </a:r>
            <a:endParaRPr lang="en-US" sz="1700" dirty="0"/>
          </a:p>
        </p:txBody>
      </p:sp>
      <p:sp>
        <p:nvSpPr>
          <p:cNvPr id="12" name="Text 8"/>
          <p:cNvSpPr/>
          <p:nvPr/>
        </p:nvSpPr>
        <p:spPr>
          <a:xfrm>
            <a:off x="9645134" y="3025973"/>
            <a:ext cx="216575" cy="270748"/>
          </a:xfrm>
          <a:prstGeom prst="rect">
            <a:avLst/>
          </a:prstGeom>
          <a:noFill/>
          <a:ln/>
        </p:spPr>
        <p:txBody>
          <a:bodyPr wrap="none" lIns="0" tIns="0" rIns="0" bIns="0" rtlCol="0" anchor="t"/>
          <a:lstStyle/>
          <a:p>
            <a:pPr marL="0" indent="0" algn="l">
              <a:lnSpc>
                <a:spcPts val="2700"/>
              </a:lnSpc>
              <a:buNone/>
            </a:pPr>
            <a:r>
              <a:rPr lang="en-US" sz="1700" dirty="0">
                <a:solidFill>
                  <a:srgbClr val="384653"/>
                </a:solidFill>
                <a:latin typeface="Barlow Light" pitchFamily="34" charset="0"/>
                <a:ea typeface="Barlow Light" pitchFamily="34" charset="-122"/>
                <a:cs typeface="Barlow Light" pitchFamily="34" charset="-120"/>
              </a:rPr>
              <a:t>03</a:t>
            </a:r>
            <a:endParaRPr lang="en-US" sz="1700" dirty="0"/>
          </a:p>
        </p:txBody>
      </p:sp>
      <p:pic>
        <p:nvPicPr>
          <p:cNvPr id="13" name="Image 2" descr="preencoded.png"/>
          <p:cNvPicPr>
            <a:picLocks noChangeAspect="1"/>
          </p:cNvPicPr>
          <p:nvPr/>
        </p:nvPicPr>
        <p:blipFill>
          <a:blip r:embed="rId3"/>
          <a:stretch>
            <a:fillRect/>
          </a:stretch>
        </p:blipFill>
        <p:spPr>
          <a:xfrm>
            <a:off x="9645134" y="3385185"/>
            <a:ext cx="4226957" cy="30480"/>
          </a:xfrm>
          <a:prstGeom prst="rect">
            <a:avLst/>
          </a:prstGeom>
        </p:spPr>
      </p:pic>
      <p:sp>
        <p:nvSpPr>
          <p:cNvPr id="14" name="Text 9"/>
          <p:cNvSpPr/>
          <p:nvPr/>
        </p:nvSpPr>
        <p:spPr>
          <a:xfrm>
            <a:off x="9645134" y="3532703"/>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Live Demonstrations</a:t>
            </a:r>
            <a:endParaRPr lang="en-US" sz="2200" dirty="0"/>
          </a:p>
        </p:txBody>
      </p:sp>
      <p:sp>
        <p:nvSpPr>
          <p:cNvPr id="15" name="Text 10"/>
          <p:cNvSpPr/>
          <p:nvPr/>
        </p:nvSpPr>
        <p:spPr>
          <a:xfrm>
            <a:off x="9645134" y="4018836"/>
            <a:ext cx="4226957" cy="69342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Witnessing AI tools in action for content generation and enhancement</a:t>
            </a:r>
            <a:endParaRPr lang="en-US" sz="1700" dirty="0"/>
          </a:p>
        </p:txBody>
      </p:sp>
      <p:sp>
        <p:nvSpPr>
          <p:cNvPr id="16" name="Text 11"/>
          <p:cNvSpPr/>
          <p:nvPr/>
        </p:nvSpPr>
        <p:spPr>
          <a:xfrm>
            <a:off x="758309" y="5437942"/>
            <a:ext cx="216575" cy="270748"/>
          </a:xfrm>
          <a:prstGeom prst="rect">
            <a:avLst/>
          </a:prstGeom>
          <a:noFill/>
          <a:ln/>
        </p:spPr>
        <p:txBody>
          <a:bodyPr wrap="none" lIns="0" tIns="0" rIns="0" bIns="0" rtlCol="0" anchor="t"/>
          <a:lstStyle/>
          <a:p>
            <a:pPr marL="0" indent="0" algn="l">
              <a:lnSpc>
                <a:spcPts val="2700"/>
              </a:lnSpc>
              <a:buNone/>
            </a:pPr>
            <a:r>
              <a:rPr lang="en-US" sz="1700" dirty="0">
                <a:solidFill>
                  <a:srgbClr val="384653"/>
                </a:solidFill>
                <a:latin typeface="Barlow Light" pitchFamily="34" charset="0"/>
                <a:ea typeface="Barlow Light" pitchFamily="34" charset="-122"/>
                <a:cs typeface="Barlow Light" pitchFamily="34" charset="-120"/>
              </a:rPr>
              <a:t>04</a:t>
            </a:r>
            <a:endParaRPr lang="en-US" sz="1700" dirty="0"/>
          </a:p>
        </p:txBody>
      </p:sp>
      <p:pic>
        <p:nvPicPr>
          <p:cNvPr id="17" name="Image 3" descr="preencoded.png"/>
          <p:cNvPicPr>
            <a:picLocks noChangeAspect="1"/>
          </p:cNvPicPr>
          <p:nvPr/>
        </p:nvPicPr>
        <p:blipFill>
          <a:blip r:embed="rId4"/>
          <a:stretch>
            <a:fillRect/>
          </a:stretch>
        </p:blipFill>
        <p:spPr>
          <a:xfrm>
            <a:off x="758309" y="5753933"/>
            <a:ext cx="6448544" cy="30480"/>
          </a:xfrm>
          <a:prstGeom prst="rect">
            <a:avLst/>
          </a:prstGeom>
        </p:spPr>
      </p:pic>
      <p:sp>
        <p:nvSpPr>
          <p:cNvPr id="18" name="Text 12"/>
          <p:cNvSpPr/>
          <p:nvPr/>
        </p:nvSpPr>
        <p:spPr>
          <a:xfrm>
            <a:off x="758309" y="5944672"/>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Collaborative Practice</a:t>
            </a:r>
            <a:endParaRPr lang="en-US" sz="2200" dirty="0"/>
          </a:p>
        </p:txBody>
      </p:sp>
      <p:sp>
        <p:nvSpPr>
          <p:cNvPr id="19" name="Text 13"/>
          <p:cNvSpPr/>
          <p:nvPr/>
        </p:nvSpPr>
        <p:spPr>
          <a:xfrm>
            <a:off x="758309" y="6430804"/>
            <a:ext cx="6448544" cy="69342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Hands-on table activities creating your own AI-assisted OER materials</a:t>
            </a:r>
            <a:endParaRPr lang="en-US" sz="1700" dirty="0"/>
          </a:p>
        </p:txBody>
      </p:sp>
      <p:sp>
        <p:nvSpPr>
          <p:cNvPr id="20" name="Text 14"/>
          <p:cNvSpPr/>
          <p:nvPr/>
        </p:nvSpPr>
        <p:spPr>
          <a:xfrm>
            <a:off x="7423428" y="5437942"/>
            <a:ext cx="216575" cy="270748"/>
          </a:xfrm>
          <a:prstGeom prst="rect">
            <a:avLst/>
          </a:prstGeom>
          <a:noFill/>
          <a:ln/>
        </p:spPr>
        <p:txBody>
          <a:bodyPr wrap="none" lIns="0" tIns="0" rIns="0" bIns="0" rtlCol="0" anchor="t"/>
          <a:lstStyle/>
          <a:p>
            <a:pPr marL="0" indent="0" algn="l">
              <a:lnSpc>
                <a:spcPts val="2700"/>
              </a:lnSpc>
              <a:buNone/>
            </a:pPr>
            <a:r>
              <a:rPr lang="en-US" sz="1700" dirty="0">
                <a:solidFill>
                  <a:srgbClr val="384653"/>
                </a:solidFill>
                <a:latin typeface="Barlow Light" pitchFamily="34" charset="0"/>
                <a:ea typeface="Barlow Light" pitchFamily="34" charset="-122"/>
                <a:cs typeface="Barlow Light" pitchFamily="34" charset="-120"/>
              </a:rPr>
              <a:t>05</a:t>
            </a:r>
            <a:endParaRPr lang="en-US" sz="1700" dirty="0"/>
          </a:p>
        </p:txBody>
      </p:sp>
      <p:pic>
        <p:nvPicPr>
          <p:cNvPr id="21" name="Image 4" descr="preencoded.png"/>
          <p:cNvPicPr>
            <a:picLocks noChangeAspect="1"/>
          </p:cNvPicPr>
          <p:nvPr/>
        </p:nvPicPr>
        <p:blipFill>
          <a:blip r:embed="rId4"/>
          <a:stretch>
            <a:fillRect/>
          </a:stretch>
        </p:blipFill>
        <p:spPr>
          <a:xfrm>
            <a:off x="7423428" y="5753933"/>
            <a:ext cx="6448663" cy="30480"/>
          </a:xfrm>
          <a:prstGeom prst="rect">
            <a:avLst/>
          </a:prstGeom>
        </p:spPr>
      </p:pic>
      <p:sp>
        <p:nvSpPr>
          <p:cNvPr id="22" name="Text 15"/>
          <p:cNvSpPr/>
          <p:nvPr/>
        </p:nvSpPr>
        <p:spPr>
          <a:xfrm>
            <a:off x="7423428" y="5944672"/>
            <a:ext cx="2850713" cy="356235"/>
          </a:xfrm>
          <a:prstGeom prst="rect">
            <a:avLst/>
          </a:prstGeom>
          <a:noFill/>
          <a:ln/>
        </p:spPr>
        <p:txBody>
          <a:bodyPr wrap="none" lIns="0" tIns="0" rIns="0" bIns="0" rtlCol="0" anchor="t"/>
          <a:lstStyle/>
          <a:p>
            <a:pPr marL="0" indent="0" algn="l">
              <a:lnSpc>
                <a:spcPts val="2800"/>
              </a:lnSpc>
              <a:buNone/>
            </a:pPr>
            <a:r>
              <a:rPr lang="en-US" sz="2200" b="1" dirty="0">
                <a:solidFill>
                  <a:srgbClr val="384653"/>
                </a:solidFill>
                <a:latin typeface="Barlow Bold" pitchFamily="34" charset="0"/>
                <a:ea typeface="Barlow Bold" pitchFamily="34" charset="-122"/>
                <a:cs typeface="Barlow Bold" pitchFamily="34" charset="-120"/>
              </a:rPr>
              <a:t>Integration Strategies</a:t>
            </a:r>
            <a:endParaRPr lang="en-US" sz="2200" dirty="0"/>
          </a:p>
        </p:txBody>
      </p:sp>
      <p:sp>
        <p:nvSpPr>
          <p:cNvPr id="23" name="Text 16"/>
          <p:cNvSpPr/>
          <p:nvPr/>
        </p:nvSpPr>
        <p:spPr>
          <a:xfrm>
            <a:off x="7423428" y="6430804"/>
            <a:ext cx="6448663" cy="69342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Best practices for licensing, attribution, and sustainable implementation</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58309" y="703659"/>
            <a:ext cx="9870281" cy="712708"/>
          </a:xfrm>
          <a:prstGeom prst="rect">
            <a:avLst/>
          </a:prstGeom>
          <a:noFill/>
          <a:ln/>
        </p:spPr>
        <p:txBody>
          <a:bodyPr wrap="none" lIns="0" tIns="0" rIns="0" bIns="0" rtlCol="0" anchor="t"/>
          <a:lstStyle/>
          <a:p>
            <a:pPr marL="0" indent="0" algn="l">
              <a:lnSpc>
                <a:spcPts val="5600"/>
              </a:lnSpc>
              <a:buNone/>
            </a:pPr>
            <a:r>
              <a:rPr lang="en-US" sz="4450" b="1" dirty="0">
                <a:solidFill>
                  <a:srgbClr val="2E3C4E"/>
                </a:solidFill>
                <a:latin typeface="Barlow Bold" pitchFamily="34" charset="0"/>
                <a:ea typeface="Barlow Bold" pitchFamily="34" charset="-122"/>
                <a:cs typeface="Barlow Bold" pitchFamily="34" charset="-120"/>
              </a:rPr>
              <a:t>What are Open Educational Resources?</a:t>
            </a:r>
            <a:endParaRPr lang="en-US" sz="4450" dirty="0"/>
          </a:p>
        </p:txBody>
      </p:sp>
      <p:sp>
        <p:nvSpPr>
          <p:cNvPr id="3" name="Text 1"/>
          <p:cNvSpPr/>
          <p:nvPr/>
        </p:nvSpPr>
        <p:spPr>
          <a:xfrm>
            <a:off x="758309" y="1936194"/>
            <a:ext cx="7656790" cy="1386840"/>
          </a:xfrm>
          <a:prstGeom prst="rect">
            <a:avLst/>
          </a:prstGeom>
          <a:noFill/>
          <a:ln/>
        </p:spPr>
        <p:txBody>
          <a:bodyPr wrap="square" lIns="0" tIns="0" rIns="0" bIns="0" rtlCol="0" anchor="t"/>
          <a:lstStyle/>
          <a:p>
            <a:pPr marL="0" indent="0" algn="l">
              <a:lnSpc>
                <a:spcPts val="2700"/>
              </a:lnSpc>
              <a:buNone/>
            </a:pPr>
            <a:r>
              <a:rPr lang="en-US" sz="1700" b="1" dirty="0">
                <a:solidFill>
                  <a:srgbClr val="384653"/>
                </a:solidFill>
                <a:latin typeface="Montserrat" pitchFamily="34" charset="0"/>
                <a:ea typeface="Montserrat" pitchFamily="34" charset="-122"/>
                <a:cs typeface="Montserrat" pitchFamily="34" charset="-120"/>
              </a:rPr>
              <a:t>Open Educational Resources (OER)</a:t>
            </a:r>
            <a:r>
              <a:rPr lang="en-US" sz="1700" dirty="0">
                <a:solidFill>
                  <a:srgbClr val="384653"/>
                </a:solidFill>
                <a:latin typeface="Montserrat" pitchFamily="34" charset="0"/>
                <a:ea typeface="Montserrat" pitchFamily="34" charset="-122"/>
                <a:cs typeface="Montserrat" pitchFamily="34" charset="-120"/>
              </a:rPr>
              <a:t> are freely accessible, openly licensed instructional materials that empower educators and learners worldwide. These resources transcend traditional copyright barriers, enabling anyone to use, adapt, remix, and redistribute content.</a:t>
            </a:r>
            <a:endParaRPr lang="en-US" sz="1700" dirty="0"/>
          </a:p>
        </p:txBody>
      </p:sp>
      <p:sp>
        <p:nvSpPr>
          <p:cNvPr id="4" name="Text 2"/>
          <p:cNvSpPr/>
          <p:nvPr/>
        </p:nvSpPr>
        <p:spPr>
          <a:xfrm>
            <a:off x="758309" y="3517940"/>
            <a:ext cx="7656790" cy="346710"/>
          </a:xfrm>
          <a:prstGeom prst="rect">
            <a:avLst/>
          </a:prstGeom>
          <a:noFill/>
          <a:ln/>
        </p:spPr>
        <p:txBody>
          <a:bodyPr wrap="none" lIns="0" tIns="0" rIns="0" bIns="0" rtlCol="0" anchor="t"/>
          <a:lstStyle/>
          <a:p>
            <a:pPr marL="0" indent="0" algn="l">
              <a:lnSpc>
                <a:spcPts val="2700"/>
              </a:lnSpc>
              <a:buNone/>
            </a:pPr>
            <a:r>
              <a:rPr lang="en-US" sz="1700" b="1" dirty="0">
                <a:solidFill>
                  <a:srgbClr val="384653"/>
                </a:solidFill>
                <a:latin typeface="Montserrat" pitchFamily="34" charset="0"/>
                <a:ea typeface="Montserrat" pitchFamily="34" charset="-122"/>
                <a:cs typeface="Montserrat" pitchFamily="34" charset="-120"/>
              </a:rPr>
              <a:t>OER can include:</a:t>
            </a:r>
            <a:endParaRPr lang="en-US" sz="1700" dirty="0"/>
          </a:p>
        </p:txBody>
      </p:sp>
      <p:sp>
        <p:nvSpPr>
          <p:cNvPr id="5" name="Text 3"/>
          <p:cNvSpPr/>
          <p:nvPr/>
        </p:nvSpPr>
        <p:spPr>
          <a:xfrm>
            <a:off x="758309" y="4059555"/>
            <a:ext cx="7656790" cy="346710"/>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384653"/>
                </a:solidFill>
                <a:latin typeface="Montserrat" pitchFamily="34" charset="0"/>
                <a:ea typeface="Montserrat" pitchFamily="34" charset="-122"/>
                <a:cs typeface="Montserrat" pitchFamily="34" charset="-120"/>
              </a:rPr>
              <a:t>Digital textbooks and course modules</a:t>
            </a:r>
            <a:endParaRPr lang="en-US" sz="1700" dirty="0"/>
          </a:p>
        </p:txBody>
      </p:sp>
      <p:sp>
        <p:nvSpPr>
          <p:cNvPr id="6" name="Text 4"/>
          <p:cNvSpPr/>
          <p:nvPr/>
        </p:nvSpPr>
        <p:spPr>
          <a:xfrm>
            <a:off x="758309" y="4481989"/>
            <a:ext cx="7656790" cy="346710"/>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384653"/>
                </a:solidFill>
                <a:latin typeface="Montserrat" pitchFamily="34" charset="0"/>
                <a:ea typeface="Montserrat" pitchFamily="34" charset="-122"/>
                <a:cs typeface="Montserrat" pitchFamily="34" charset="-120"/>
              </a:rPr>
              <a:t>Interactive simulations and virtual labs</a:t>
            </a:r>
            <a:endParaRPr lang="en-US" sz="1700" dirty="0"/>
          </a:p>
        </p:txBody>
      </p:sp>
      <p:sp>
        <p:nvSpPr>
          <p:cNvPr id="7" name="Text 5"/>
          <p:cNvSpPr/>
          <p:nvPr/>
        </p:nvSpPr>
        <p:spPr>
          <a:xfrm>
            <a:off x="758309" y="4904423"/>
            <a:ext cx="7656790" cy="346710"/>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384653"/>
                </a:solidFill>
                <a:latin typeface="Montserrat" pitchFamily="34" charset="0"/>
                <a:ea typeface="Montserrat" pitchFamily="34" charset="-122"/>
                <a:cs typeface="Montserrat" pitchFamily="34" charset="-120"/>
              </a:rPr>
              <a:t>Video lectures and multimedia content</a:t>
            </a:r>
            <a:endParaRPr lang="en-US" sz="1700" dirty="0"/>
          </a:p>
        </p:txBody>
      </p:sp>
      <p:sp>
        <p:nvSpPr>
          <p:cNvPr id="8" name="Text 6"/>
          <p:cNvSpPr/>
          <p:nvPr/>
        </p:nvSpPr>
        <p:spPr>
          <a:xfrm>
            <a:off x="758309" y="5326856"/>
            <a:ext cx="7656790" cy="346710"/>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384653"/>
                </a:solidFill>
                <a:latin typeface="Montserrat" pitchFamily="34" charset="0"/>
                <a:ea typeface="Montserrat" pitchFamily="34" charset="-122"/>
                <a:cs typeface="Montserrat" pitchFamily="34" charset="-120"/>
              </a:rPr>
              <a:t>Assessments, quizzes, and rubrics</a:t>
            </a:r>
            <a:endParaRPr lang="en-US" sz="1700" dirty="0"/>
          </a:p>
        </p:txBody>
      </p:sp>
      <p:sp>
        <p:nvSpPr>
          <p:cNvPr id="9" name="Text 7"/>
          <p:cNvSpPr/>
          <p:nvPr/>
        </p:nvSpPr>
        <p:spPr>
          <a:xfrm>
            <a:off x="758309" y="5749290"/>
            <a:ext cx="7656790" cy="346710"/>
          </a:xfrm>
          <a:prstGeom prst="rect">
            <a:avLst/>
          </a:prstGeom>
          <a:noFill/>
          <a:ln/>
        </p:spPr>
        <p:txBody>
          <a:bodyPr wrap="none" lIns="0" tIns="0" rIns="0" bIns="0" rtlCol="0" anchor="t"/>
          <a:lstStyle/>
          <a:p>
            <a:pPr marL="342900" indent="-342900" algn="l">
              <a:lnSpc>
                <a:spcPts val="2700"/>
              </a:lnSpc>
              <a:buSzPct val="100000"/>
              <a:buChar char="•"/>
            </a:pPr>
            <a:r>
              <a:rPr lang="en-US" sz="1700" dirty="0">
                <a:solidFill>
                  <a:srgbClr val="384653"/>
                </a:solidFill>
                <a:latin typeface="Montserrat" pitchFamily="34" charset="0"/>
                <a:ea typeface="Montserrat" pitchFamily="34" charset="-122"/>
                <a:cs typeface="Montserrat" pitchFamily="34" charset="-120"/>
              </a:rPr>
              <a:t>Datasets and primary source collections</a:t>
            </a:r>
            <a:endParaRPr lang="en-US" sz="1700" dirty="0"/>
          </a:p>
        </p:txBody>
      </p:sp>
      <p:sp>
        <p:nvSpPr>
          <p:cNvPr id="10" name="Text 8"/>
          <p:cNvSpPr/>
          <p:nvPr/>
        </p:nvSpPr>
        <p:spPr>
          <a:xfrm>
            <a:off x="758309" y="6290905"/>
            <a:ext cx="7656790" cy="1040130"/>
          </a:xfrm>
          <a:prstGeom prst="rect">
            <a:avLst/>
          </a:prstGeom>
          <a:noFill/>
          <a:ln/>
        </p:spPr>
        <p:txBody>
          <a:bodyPr wrap="square" lIns="0" tIns="0" rIns="0" bIns="0" rtlCol="0" anchor="t"/>
          <a:lstStyle/>
          <a:p>
            <a:pPr marL="0" indent="0" algn="l">
              <a:lnSpc>
                <a:spcPts val="2700"/>
              </a:lnSpc>
              <a:buNone/>
            </a:pPr>
            <a:r>
              <a:rPr lang="en-US" sz="1700" dirty="0">
                <a:solidFill>
                  <a:srgbClr val="384653"/>
                </a:solidFill>
                <a:latin typeface="Montserrat" pitchFamily="34" charset="0"/>
                <a:ea typeface="Montserrat" pitchFamily="34" charset="-122"/>
                <a:cs typeface="Montserrat" pitchFamily="34" charset="-120"/>
              </a:rPr>
              <a:t>The power of OER lies in their flexibility—educators can customize materials to meet specific learning contexts, cultural needs, and pedagogical approaches.</a:t>
            </a:r>
            <a:endParaRPr lang="en-US" sz="1700" dirty="0"/>
          </a:p>
        </p:txBody>
      </p:sp>
      <p:pic>
        <p:nvPicPr>
          <p:cNvPr id="11" name="Image 0" descr="preencoded.png"/>
          <p:cNvPicPr>
            <a:picLocks noChangeAspect="1"/>
          </p:cNvPicPr>
          <p:nvPr/>
        </p:nvPicPr>
        <p:blipFill>
          <a:blip r:embed="rId3"/>
          <a:stretch>
            <a:fillRect/>
          </a:stretch>
        </p:blipFill>
        <p:spPr>
          <a:xfrm>
            <a:off x="8951357" y="1985010"/>
            <a:ext cx="4820722" cy="48207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31877" y="574953"/>
            <a:ext cx="6496288" cy="619125"/>
          </a:xfrm>
          <a:prstGeom prst="rect">
            <a:avLst/>
          </a:prstGeom>
          <a:noFill/>
          <a:ln/>
        </p:spPr>
        <p:txBody>
          <a:bodyPr wrap="none" lIns="0" tIns="0" rIns="0" bIns="0" rtlCol="0" anchor="t"/>
          <a:lstStyle/>
          <a:p>
            <a:pPr marL="0" indent="0" algn="l">
              <a:lnSpc>
                <a:spcPts val="4850"/>
              </a:lnSpc>
              <a:buNone/>
            </a:pPr>
            <a:r>
              <a:rPr lang="en-US" sz="3850" b="1" dirty="0">
                <a:solidFill>
                  <a:srgbClr val="2E3C4E"/>
                </a:solidFill>
                <a:latin typeface="Barlow Bold" pitchFamily="34" charset="0"/>
                <a:ea typeface="Barlow Bold" pitchFamily="34" charset="-122"/>
                <a:cs typeface="Barlow Bold" pitchFamily="34" charset="-120"/>
              </a:rPr>
              <a:t>Why AI for OER Development?</a:t>
            </a:r>
            <a:endParaRPr lang="en-US" sz="3850" dirty="0"/>
          </a:p>
        </p:txBody>
      </p:sp>
      <p:sp>
        <p:nvSpPr>
          <p:cNvPr id="3" name="Text 1"/>
          <p:cNvSpPr/>
          <p:nvPr/>
        </p:nvSpPr>
        <p:spPr>
          <a:xfrm>
            <a:off x="731877" y="1570434"/>
            <a:ext cx="13166646" cy="602218"/>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Artificial intelligence is transforming how we create, adapt, and distribute educational content. When applied thoughtfully, AI tools can dramatically accelerate OER development while maintaining quality and accessibility standards.</a:t>
            </a:r>
            <a:endParaRPr lang="en-US" sz="1450" dirty="0"/>
          </a:p>
        </p:txBody>
      </p:sp>
      <p:sp>
        <p:nvSpPr>
          <p:cNvPr id="4" name="Shape 2"/>
          <p:cNvSpPr/>
          <p:nvPr/>
        </p:nvSpPr>
        <p:spPr>
          <a:xfrm>
            <a:off x="731877" y="2384346"/>
            <a:ext cx="4263390" cy="2469952"/>
          </a:xfrm>
          <a:prstGeom prst="roundRect">
            <a:avLst>
              <a:gd name="adj" fmla="val 11429"/>
            </a:avLst>
          </a:prstGeom>
          <a:solidFill>
            <a:srgbClr val="D4E9F7"/>
          </a:solidFill>
          <a:ln w="7620">
            <a:solidFill>
              <a:srgbClr val="75BAE6"/>
            </a:solidFill>
            <a:prstDash val="solid"/>
          </a:ln>
        </p:spPr>
        <p:txBody>
          <a:bodyPr/>
          <a:lstStyle/>
          <a:p>
            <a:endParaRPr lang="es-US"/>
          </a:p>
        </p:txBody>
      </p:sp>
      <p:sp>
        <p:nvSpPr>
          <p:cNvPr id="5" name="Shape 3"/>
          <p:cNvSpPr/>
          <p:nvPr/>
        </p:nvSpPr>
        <p:spPr>
          <a:xfrm>
            <a:off x="927616" y="2580084"/>
            <a:ext cx="564594" cy="564594"/>
          </a:xfrm>
          <a:prstGeom prst="roundRect">
            <a:avLst>
              <a:gd name="adj" fmla="val 16194089"/>
            </a:avLst>
          </a:prstGeom>
          <a:solidFill>
            <a:srgbClr val="75BAE6"/>
          </a:solidFill>
          <a:ln/>
        </p:spPr>
        <p:txBody>
          <a:bodyPr/>
          <a:lstStyle/>
          <a:p>
            <a:endParaRPr lang="es-US"/>
          </a:p>
        </p:txBody>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2873" y="2735342"/>
            <a:ext cx="253960" cy="253960"/>
          </a:xfrm>
          <a:prstGeom prst="rect">
            <a:avLst/>
          </a:prstGeom>
        </p:spPr>
      </p:pic>
      <p:sp>
        <p:nvSpPr>
          <p:cNvPr id="7" name="Text 4"/>
          <p:cNvSpPr/>
          <p:nvPr/>
        </p:nvSpPr>
        <p:spPr>
          <a:xfrm>
            <a:off x="927616" y="3332798"/>
            <a:ext cx="2813923" cy="309563"/>
          </a:xfrm>
          <a:prstGeom prst="rect">
            <a:avLst/>
          </a:prstGeom>
          <a:noFill/>
          <a:ln/>
        </p:spPr>
        <p:txBody>
          <a:bodyPr wrap="none" lIns="0" tIns="0" rIns="0" bIns="0" rtlCol="0" anchor="t"/>
          <a:lstStyle/>
          <a:p>
            <a:pPr marL="0" indent="0" algn="l">
              <a:lnSpc>
                <a:spcPts val="2400"/>
              </a:lnSpc>
              <a:buNone/>
            </a:pPr>
            <a:r>
              <a:rPr lang="en-US" sz="1900" b="1" dirty="0">
                <a:solidFill>
                  <a:srgbClr val="384653"/>
                </a:solidFill>
                <a:latin typeface="Barlow Bold" pitchFamily="34" charset="0"/>
                <a:ea typeface="Barlow Bold" pitchFamily="34" charset="-122"/>
                <a:cs typeface="Barlow Bold" pitchFamily="34" charset="-120"/>
              </a:rPr>
              <a:t>Rapid Content Generation</a:t>
            </a:r>
            <a:endParaRPr lang="en-US" sz="1900" dirty="0"/>
          </a:p>
        </p:txBody>
      </p:sp>
      <p:sp>
        <p:nvSpPr>
          <p:cNvPr id="8" name="Text 5"/>
          <p:cNvSpPr/>
          <p:nvPr/>
        </p:nvSpPr>
        <p:spPr>
          <a:xfrm>
            <a:off x="927616" y="3755231"/>
            <a:ext cx="3871913" cy="903327"/>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Draft complete lesson modules, case studies, and explanatory text in minutes rather than hours or days</a:t>
            </a:r>
            <a:endParaRPr lang="en-US" sz="1450" dirty="0"/>
          </a:p>
        </p:txBody>
      </p:sp>
      <p:sp>
        <p:nvSpPr>
          <p:cNvPr id="9" name="Shape 6"/>
          <p:cNvSpPr/>
          <p:nvPr/>
        </p:nvSpPr>
        <p:spPr>
          <a:xfrm>
            <a:off x="5183386" y="2384346"/>
            <a:ext cx="4263509" cy="2469952"/>
          </a:xfrm>
          <a:prstGeom prst="roundRect">
            <a:avLst>
              <a:gd name="adj" fmla="val 11429"/>
            </a:avLst>
          </a:prstGeom>
          <a:solidFill>
            <a:srgbClr val="D4E9F7"/>
          </a:solidFill>
          <a:ln w="7620">
            <a:solidFill>
              <a:srgbClr val="75BAE6"/>
            </a:solidFill>
            <a:prstDash val="solid"/>
          </a:ln>
        </p:spPr>
        <p:txBody>
          <a:bodyPr/>
          <a:lstStyle/>
          <a:p>
            <a:endParaRPr lang="es-US"/>
          </a:p>
        </p:txBody>
      </p:sp>
      <p:sp>
        <p:nvSpPr>
          <p:cNvPr id="10" name="Shape 7"/>
          <p:cNvSpPr/>
          <p:nvPr/>
        </p:nvSpPr>
        <p:spPr>
          <a:xfrm>
            <a:off x="5379125" y="2580084"/>
            <a:ext cx="564594" cy="564594"/>
          </a:xfrm>
          <a:prstGeom prst="roundRect">
            <a:avLst>
              <a:gd name="adj" fmla="val 16194089"/>
            </a:avLst>
          </a:prstGeom>
          <a:solidFill>
            <a:srgbClr val="75BAE6"/>
          </a:solidFill>
          <a:ln/>
        </p:spPr>
        <p:txBody>
          <a:bodyPr/>
          <a:lstStyle/>
          <a:p>
            <a:endParaRPr lang="es-US"/>
          </a:p>
        </p:txBody>
      </p:sp>
      <p:pic>
        <p:nvPicPr>
          <p:cNvPr id="11"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34382" y="2735342"/>
            <a:ext cx="253960" cy="253960"/>
          </a:xfrm>
          <a:prstGeom prst="rect">
            <a:avLst/>
          </a:prstGeom>
        </p:spPr>
      </p:pic>
      <p:sp>
        <p:nvSpPr>
          <p:cNvPr id="12" name="Text 8"/>
          <p:cNvSpPr/>
          <p:nvPr/>
        </p:nvSpPr>
        <p:spPr>
          <a:xfrm>
            <a:off x="5379125" y="3332798"/>
            <a:ext cx="2620208" cy="309563"/>
          </a:xfrm>
          <a:prstGeom prst="rect">
            <a:avLst/>
          </a:prstGeom>
          <a:noFill/>
          <a:ln/>
        </p:spPr>
        <p:txBody>
          <a:bodyPr wrap="none" lIns="0" tIns="0" rIns="0" bIns="0" rtlCol="0" anchor="t"/>
          <a:lstStyle/>
          <a:p>
            <a:pPr marL="0" indent="0" algn="l">
              <a:lnSpc>
                <a:spcPts val="2400"/>
              </a:lnSpc>
              <a:buNone/>
            </a:pPr>
            <a:r>
              <a:rPr lang="en-US" sz="1900" b="1" dirty="0">
                <a:solidFill>
                  <a:srgbClr val="384653"/>
                </a:solidFill>
                <a:latin typeface="Barlow Bold" pitchFamily="34" charset="0"/>
                <a:ea typeface="Barlow Bold" pitchFamily="34" charset="-122"/>
                <a:cs typeface="Barlow Bold" pitchFamily="34" charset="-120"/>
              </a:rPr>
              <a:t>Personalization at Scale</a:t>
            </a:r>
            <a:endParaRPr lang="en-US" sz="1900" dirty="0"/>
          </a:p>
        </p:txBody>
      </p:sp>
      <p:sp>
        <p:nvSpPr>
          <p:cNvPr id="13" name="Text 9"/>
          <p:cNvSpPr/>
          <p:nvPr/>
        </p:nvSpPr>
        <p:spPr>
          <a:xfrm>
            <a:off x="5379125" y="3755231"/>
            <a:ext cx="3872032" cy="903327"/>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Adapt content for different reading levels, learning styles, and cognitive needs simultaneously</a:t>
            </a:r>
            <a:endParaRPr lang="en-US" sz="1450" dirty="0"/>
          </a:p>
        </p:txBody>
      </p:sp>
      <p:sp>
        <p:nvSpPr>
          <p:cNvPr id="14" name="Shape 10"/>
          <p:cNvSpPr/>
          <p:nvPr/>
        </p:nvSpPr>
        <p:spPr>
          <a:xfrm>
            <a:off x="9635014" y="2384346"/>
            <a:ext cx="4263390" cy="2469952"/>
          </a:xfrm>
          <a:prstGeom prst="roundRect">
            <a:avLst>
              <a:gd name="adj" fmla="val 11429"/>
            </a:avLst>
          </a:prstGeom>
          <a:solidFill>
            <a:srgbClr val="D4E9F7"/>
          </a:solidFill>
          <a:ln w="7620">
            <a:solidFill>
              <a:srgbClr val="75BAE6"/>
            </a:solidFill>
            <a:prstDash val="solid"/>
          </a:ln>
        </p:spPr>
        <p:txBody>
          <a:bodyPr/>
          <a:lstStyle/>
          <a:p>
            <a:endParaRPr lang="es-US"/>
          </a:p>
        </p:txBody>
      </p:sp>
      <p:sp>
        <p:nvSpPr>
          <p:cNvPr id="15" name="Shape 11"/>
          <p:cNvSpPr/>
          <p:nvPr/>
        </p:nvSpPr>
        <p:spPr>
          <a:xfrm>
            <a:off x="9830753" y="2580084"/>
            <a:ext cx="564594" cy="564594"/>
          </a:xfrm>
          <a:prstGeom prst="roundRect">
            <a:avLst>
              <a:gd name="adj" fmla="val 16194089"/>
            </a:avLst>
          </a:prstGeom>
          <a:solidFill>
            <a:srgbClr val="75BAE6"/>
          </a:solidFill>
          <a:ln/>
        </p:spPr>
        <p:txBody>
          <a:bodyPr/>
          <a:lstStyle/>
          <a:p>
            <a:endParaRPr lang="es-US"/>
          </a:p>
        </p:txBody>
      </p:sp>
      <p:pic>
        <p:nvPicPr>
          <p:cNvPr id="16"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86010" y="2735342"/>
            <a:ext cx="253960" cy="253960"/>
          </a:xfrm>
          <a:prstGeom prst="rect">
            <a:avLst/>
          </a:prstGeom>
        </p:spPr>
      </p:pic>
      <p:sp>
        <p:nvSpPr>
          <p:cNvPr id="17" name="Text 12"/>
          <p:cNvSpPr/>
          <p:nvPr/>
        </p:nvSpPr>
        <p:spPr>
          <a:xfrm>
            <a:off x="9830753" y="3332798"/>
            <a:ext cx="3077051" cy="309563"/>
          </a:xfrm>
          <a:prstGeom prst="rect">
            <a:avLst/>
          </a:prstGeom>
          <a:noFill/>
          <a:ln/>
        </p:spPr>
        <p:txBody>
          <a:bodyPr wrap="none" lIns="0" tIns="0" rIns="0" bIns="0" rtlCol="0" anchor="t"/>
          <a:lstStyle/>
          <a:p>
            <a:pPr marL="0" indent="0" algn="l">
              <a:lnSpc>
                <a:spcPts val="2400"/>
              </a:lnSpc>
              <a:buNone/>
            </a:pPr>
            <a:r>
              <a:rPr lang="en-US" sz="1900" b="1" dirty="0">
                <a:solidFill>
                  <a:srgbClr val="384653"/>
                </a:solidFill>
                <a:latin typeface="Barlow Bold" pitchFamily="34" charset="0"/>
                <a:ea typeface="Barlow Bold" pitchFamily="34" charset="-122"/>
                <a:cs typeface="Barlow Bold" pitchFamily="34" charset="-120"/>
              </a:rPr>
              <a:t>Cultural &amp; Linguistic Access</a:t>
            </a:r>
            <a:endParaRPr lang="en-US" sz="1900" dirty="0"/>
          </a:p>
        </p:txBody>
      </p:sp>
      <p:sp>
        <p:nvSpPr>
          <p:cNvPr id="18" name="Text 13"/>
          <p:cNvSpPr/>
          <p:nvPr/>
        </p:nvSpPr>
        <p:spPr>
          <a:xfrm>
            <a:off x="9830753" y="3755231"/>
            <a:ext cx="3871913" cy="903327"/>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Translate materials into multiple languages while maintaining cultural relevance and context</a:t>
            </a:r>
            <a:endParaRPr lang="en-US" sz="1450" dirty="0"/>
          </a:p>
        </p:txBody>
      </p:sp>
      <p:sp>
        <p:nvSpPr>
          <p:cNvPr id="19" name="Shape 14"/>
          <p:cNvSpPr/>
          <p:nvPr/>
        </p:nvSpPr>
        <p:spPr>
          <a:xfrm>
            <a:off x="731877" y="5042416"/>
            <a:ext cx="6489144" cy="2168843"/>
          </a:xfrm>
          <a:prstGeom prst="roundRect">
            <a:avLst>
              <a:gd name="adj" fmla="val 13016"/>
            </a:avLst>
          </a:prstGeom>
          <a:solidFill>
            <a:srgbClr val="D4E9F7"/>
          </a:solidFill>
          <a:ln w="7620">
            <a:solidFill>
              <a:srgbClr val="75BAE6"/>
            </a:solidFill>
            <a:prstDash val="solid"/>
          </a:ln>
        </p:spPr>
        <p:txBody>
          <a:bodyPr/>
          <a:lstStyle/>
          <a:p>
            <a:endParaRPr lang="es-US"/>
          </a:p>
        </p:txBody>
      </p:sp>
      <p:sp>
        <p:nvSpPr>
          <p:cNvPr id="20" name="Shape 15"/>
          <p:cNvSpPr/>
          <p:nvPr/>
        </p:nvSpPr>
        <p:spPr>
          <a:xfrm>
            <a:off x="927616" y="5238155"/>
            <a:ext cx="564594" cy="564594"/>
          </a:xfrm>
          <a:prstGeom prst="roundRect">
            <a:avLst>
              <a:gd name="adj" fmla="val 16194089"/>
            </a:avLst>
          </a:prstGeom>
          <a:solidFill>
            <a:srgbClr val="75BAE6"/>
          </a:solidFill>
          <a:ln/>
        </p:spPr>
        <p:txBody>
          <a:bodyPr/>
          <a:lstStyle/>
          <a:p>
            <a:endParaRPr lang="es-US"/>
          </a:p>
        </p:txBody>
      </p:sp>
      <p:pic>
        <p:nvPicPr>
          <p:cNvPr id="21"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2873" y="5393412"/>
            <a:ext cx="253960" cy="253960"/>
          </a:xfrm>
          <a:prstGeom prst="rect">
            <a:avLst/>
          </a:prstGeom>
        </p:spPr>
      </p:pic>
      <p:sp>
        <p:nvSpPr>
          <p:cNvPr id="22" name="Text 16"/>
          <p:cNvSpPr/>
          <p:nvPr/>
        </p:nvSpPr>
        <p:spPr>
          <a:xfrm>
            <a:off x="927616" y="5990868"/>
            <a:ext cx="3160276" cy="309563"/>
          </a:xfrm>
          <a:prstGeom prst="rect">
            <a:avLst/>
          </a:prstGeom>
          <a:noFill/>
          <a:ln/>
        </p:spPr>
        <p:txBody>
          <a:bodyPr wrap="none" lIns="0" tIns="0" rIns="0" bIns="0" rtlCol="0" anchor="t"/>
          <a:lstStyle/>
          <a:p>
            <a:pPr marL="0" indent="0" algn="l">
              <a:lnSpc>
                <a:spcPts val="2400"/>
              </a:lnSpc>
              <a:buNone/>
            </a:pPr>
            <a:r>
              <a:rPr lang="en-US" sz="1900" b="1" dirty="0">
                <a:solidFill>
                  <a:srgbClr val="384653"/>
                </a:solidFill>
                <a:latin typeface="Barlow Bold" pitchFamily="34" charset="0"/>
                <a:ea typeface="Barlow Bold" pitchFamily="34" charset="-122"/>
                <a:cs typeface="Barlow Bold" pitchFamily="34" charset="-120"/>
              </a:rPr>
              <a:t>Universal Design Automation</a:t>
            </a:r>
            <a:endParaRPr lang="en-US" sz="1900" dirty="0"/>
          </a:p>
        </p:txBody>
      </p:sp>
      <p:sp>
        <p:nvSpPr>
          <p:cNvPr id="23" name="Text 17"/>
          <p:cNvSpPr/>
          <p:nvPr/>
        </p:nvSpPr>
        <p:spPr>
          <a:xfrm>
            <a:off x="927616" y="6413302"/>
            <a:ext cx="6097667" cy="602218"/>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Generate alt text, captions, transcripts, and screen-reader compatible formats efficiently</a:t>
            </a:r>
            <a:endParaRPr lang="en-US" sz="1450" dirty="0"/>
          </a:p>
        </p:txBody>
      </p:sp>
      <p:sp>
        <p:nvSpPr>
          <p:cNvPr id="24" name="Shape 18"/>
          <p:cNvSpPr/>
          <p:nvPr/>
        </p:nvSpPr>
        <p:spPr>
          <a:xfrm>
            <a:off x="7409140" y="5042416"/>
            <a:ext cx="6489263" cy="2168843"/>
          </a:xfrm>
          <a:prstGeom prst="roundRect">
            <a:avLst>
              <a:gd name="adj" fmla="val 13016"/>
            </a:avLst>
          </a:prstGeom>
          <a:solidFill>
            <a:srgbClr val="D4E9F7"/>
          </a:solidFill>
          <a:ln w="7620">
            <a:solidFill>
              <a:srgbClr val="75BAE6"/>
            </a:solidFill>
            <a:prstDash val="solid"/>
          </a:ln>
        </p:spPr>
        <p:txBody>
          <a:bodyPr/>
          <a:lstStyle/>
          <a:p>
            <a:endParaRPr lang="es-US"/>
          </a:p>
        </p:txBody>
      </p:sp>
      <p:sp>
        <p:nvSpPr>
          <p:cNvPr id="25" name="Shape 19"/>
          <p:cNvSpPr/>
          <p:nvPr/>
        </p:nvSpPr>
        <p:spPr>
          <a:xfrm>
            <a:off x="7604879" y="5238155"/>
            <a:ext cx="564594" cy="564594"/>
          </a:xfrm>
          <a:prstGeom prst="roundRect">
            <a:avLst>
              <a:gd name="adj" fmla="val 16194089"/>
            </a:avLst>
          </a:prstGeom>
          <a:solidFill>
            <a:srgbClr val="75BAE6"/>
          </a:solidFill>
          <a:ln/>
        </p:spPr>
        <p:txBody>
          <a:bodyPr/>
          <a:lstStyle/>
          <a:p>
            <a:endParaRPr lang="es-US"/>
          </a:p>
        </p:txBody>
      </p:sp>
      <p:pic>
        <p:nvPicPr>
          <p:cNvPr id="26" name="Image 4" descr="preencoded.png"/>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60137" y="5393412"/>
            <a:ext cx="253960" cy="253960"/>
          </a:xfrm>
          <a:prstGeom prst="rect">
            <a:avLst/>
          </a:prstGeom>
        </p:spPr>
      </p:pic>
      <p:sp>
        <p:nvSpPr>
          <p:cNvPr id="27" name="Text 20"/>
          <p:cNvSpPr/>
          <p:nvPr/>
        </p:nvSpPr>
        <p:spPr>
          <a:xfrm>
            <a:off x="7604879" y="5990868"/>
            <a:ext cx="2764750" cy="309563"/>
          </a:xfrm>
          <a:prstGeom prst="rect">
            <a:avLst/>
          </a:prstGeom>
          <a:noFill/>
          <a:ln/>
        </p:spPr>
        <p:txBody>
          <a:bodyPr wrap="none" lIns="0" tIns="0" rIns="0" bIns="0" rtlCol="0" anchor="t"/>
          <a:lstStyle/>
          <a:p>
            <a:pPr marL="0" indent="0" algn="l">
              <a:lnSpc>
                <a:spcPts val="2400"/>
              </a:lnSpc>
              <a:buNone/>
            </a:pPr>
            <a:r>
              <a:rPr lang="en-US" sz="1900" b="1" dirty="0">
                <a:solidFill>
                  <a:srgbClr val="384653"/>
                </a:solidFill>
                <a:latin typeface="Barlow Bold" pitchFamily="34" charset="0"/>
                <a:ea typeface="Barlow Bold" pitchFamily="34" charset="-122"/>
                <a:cs typeface="Barlow Bold" pitchFamily="34" charset="-120"/>
              </a:rPr>
              <a:t>Enhanced Discoverability</a:t>
            </a:r>
            <a:endParaRPr lang="en-US" sz="1900" dirty="0"/>
          </a:p>
        </p:txBody>
      </p:sp>
      <p:sp>
        <p:nvSpPr>
          <p:cNvPr id="28" name="Text 21"/>
          <p:cNvSpPr/>
          <p:nvPr/>
        </p:nvSpPr>
        <p:spPr>
          <a:xfrm>
            <a:off x="7604879" y="6413302"/>
            <a:ext cx="6097786" cy="602218"/>
          </a:xfrm>
          <a:prstGeom prst="rect">
            <a:avLst/>
          </a:prstGeom>
          <a:noFill/>
          <a:ln/>
        </p:spPr>
        <p:txBody>
          <a:bodyPr wrap="square" lIns="0" tIns="0" rIns="0" bIns="0" rtlCol="0" anchor="t"/>
          <a:lstStyle/>
          <a:p>
            <a:pPr marL="0" indent="0" algn="l">
              <a:lnSpc>
                <a:spcPts val="2350"/>
              </a:lnSpc>
              <a:buNone/>
            </a:pPr>
            <a:r>
              <a:rPr lang="en-US" sz="1450" dirty="0">
                <a:solidFill>
                  <a:srgbClr val="384653"/>
                </a:solidFill>
                <a:latin typeface="Montserrat" pitchFamily="34" charset="0"/>
                <a:ea typeface="Montserrat" pitchFamily="34" charset="-122"/>
                <a:cs typeface="Montserrat" pitchFamily="34" charset="-120"/>
              </a:rPr>
              <a:t>Create comprehensive metadata, tags, and descriptions that help learners find your resources</a:t>
            </a:r>
            <a:endParaRPr lang="en-US" sz="1450" dirty="0"/>
          </a:p>
        </p:txBody>
      </p:sp>
      <p:pic>
        <p:nvPicPr>
          <p:cNvPr id="29" name="Image 5" descr="preencoded.png"/>
          <p:cNvPicPr>
            <a:picLocks noChangeAspect="1"/>
          </p:cNvPicPr>
          <p:nvPr/>
        </p:nvPicPr>
        <p:blipFill>
          <a:blip r:embed="rId13"/>
          <a:stretch>
            <a:fillRect/>
          </a:stretch>
        </p:blipFill>
        <p:spPr>
          <a:xfrm>
            <a:off x="731877" y="7422952"/>
            <a:ext cx="235148" cy="23514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58309" y="602099"/>
            <a:ext cx="5722501" cy="605671"/>
          </a:xfrm>
          <a:prstGeom prst="rect">
            <a:avLst/>
          </a:prstGeom>
          <a:noFill/>
          <a:ln/>
        </p:spPr>
        <p:txBody>
          <a:bodyPr wrap="none" lIns="0" tIns="0" rIns="0" bIns="0" rtlCol="0" anchor="t"/>
          <a:lstStyle/>
          <a:p>
            <a:pPr marL="0" indent="0" algn="l">
              <a:lnSpc>
                <a:spcPts val="4750"/>
              </a:lnSpc>
              <a:buNone/>
            </a:pPr>
            <a:r>
              <a:rPr lang="en-US" sz="3800" b="1" dirty="0">
                <a:solidFill>
                  <a:srgbClr val="2E3C4E"/>
                </a:solidFill>
                <a:latin typeface="Barlow Bold" pitchFamily="34" charset="0"/>
                <a:ea typeface="Barlow Bold" pitchFamily="34" charset="-122"/>
                <a:cs typeface="Barlow Bold" pitchFamily="34" charset="-120"/>
              </a:rPr>
              <a:t>What Makes a Quality OER?</a:t>
            </a:r>
            <a:endParaRPr lang="en-US" sz="3800" dirty="0"/>
          </a:p>
        </p:txBody>
      </p:sp>
      <p:sp>
        <p:nvSpPr>
          <p:cNvPr id="3" name="Text 1"/>
          <p:cNvSpPr/>
          <p:nvPr/>
        </p:nvSpPr>
        <p:spPr>
          <a:xfrm>
            <a:off x="758309" y="1576030"/>
            <a:ext cx="13113782" cy="589359"/>
          </a:xfrm>
          <a:prstGeom prst="rect">
            <a:avLst/>
          </a:prstGeom>
          <a:noFill/>
          <a:ln/>
        </p:spPr>
        <p:txBody>
          <a:bodyPr wrap="squar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High-quality Open Educational Resources share essential characteristics that ensure their effectiveness, accessibility, and long-term value. Understanding these elements helps creators design materials that truly serve diverse learning communities.</a:t>
            </a:r>
            <a:endParaRPr lang="en-US" sz="1450" dirty="0"/>
          </a:p>
        </p:txBody>
      </p:sp>
      <p:sp>
        <p:nvSpPr>
          <p:cNvPr id="4" name="Shape 2"/>
          <p:cNvSpPr/>
          <p:nvPr/>
        </p:nvSpPr>
        <p:spPr>
          <a:xfrm>
            <a:off x="758309" y="2648783"/>
            <a:ext cx="6464856" cy="2259211"/>
          </a:xfrm>
          <a:prstGeom prst="roundRect">
            <a:avLst>
              <a:gd name="adj" fmla="val 4857"/>
            </a:avLst>
          </a:prstGeom>
          <a:solidFill>
            <a:srgbClr val="FFFFFF"/>
          </a:solidFill>
          <a:ln/>
        </p:spPr>
        <p:txBody>
          <a:bodyPr/>
          <a:lstStyle/>
          <a:p>
            <a:endParaRPr lang="es-US"/>
          </a:p>
        </p:txBody>
      </p:sp>
      <p:pic>
        <p:nvPicPr>
          <p:cNvPr id="5" name="Image 0" descr="preencoded.png"/>
          <p:cNvPicPr>
            <a:picLocks noChangeAspect="1"/>
          </p:cNvPicPr>
          <p:nvPr/>
        </p:nvPicPr>
        <p:blipFill>
          <a:blip r:embed="rId3"/>
          <a:stretch>
            <a:fillRect/>
          </a:stretch>
        </p:blipFill>
        <p:spPr>
          <a:xfrm>
            <a:off x="758309" y="2625923"/>
            <a:ext cx="6464856" cy="91440"/>
          </a:xfrm>
          <a:prstGeom prst="rect">
            <a:avLst/>
          </a:prstGeom>
        </p:spPr>
      </p:pic>
      <p:pic>
        <p:nvPicPr>
          <p:cNvPr id="6" name="Image 1" descr="preencoded.png"/>
          <p:cNvPicPr>
            <a:picLocks noChangeAspect="1"/>
          </p:cNvPicPr>
          <p:nvPr/>
        </p:nvPicPr>
        <p:blipFill>
          <a:blip r:embed="rId4"/>
          <a:stretch>
            <a:fillRect/>
          </a:stretch>
        </p:blipFill>
        <p:spPr>
          <a:xfrm>
            <a:off x="3714512" y="2372558"/>
            <a:ext cx="552450" cy="552450"/>
          </a:xfrm>
          <a:prstGeom prst="rect">
            <a:avLst/>
          </a:prstGeom>
        </p:spPr>
      </p:pic>
      <p:sp>
        <p:nvSpPr>
          <p:cNvPr id="7" name="Text 3"/>
          <p:cNvSpPr/>
          <p:nvPr/>
        </p:nvSpPr>
        <p:spPr>
          <a:xfrm>
            <a:off x="3880247" y="2510671"/>
            <a:ext cx="220980" cy="276225"/>
          </a:xfrm>
          <a:prstGeom prst="rect">
            <a:avLst/>
          </a:prstGeom>
          <a:noFill/>
          <a:ln/>
        </p:spPr>
        <p:txBody>
          <a:bodyPr wrap="none" lIns="0" tIns="0" rIns="0" bIns="0" rtlCol="0" anchor="t"/>
          <a:lstStyle/>
          <a:p>
            <a:pPr marL="0" indent="0" algn="l">
              <a:lnSpc>
                <a:spcPts val="2750"/>
              </a:lnSpc>
              <a:buNone/>
            </a:pPr>
            <a:r>
              <a:rPr lang="en-US" sz="1700" b="1" dirty="0">
                <a:solidFill>
                  <a:srgbClr val="000000"/>
                </a:solidFill>
                <a:latin typeface="Barlow Bold" pitchFamily="34" charset="0"/>
                <a:ea typeface="Barlow Bold" pitchFamily="34" charset="-122"/>
                <a:cs typeface="Barlow Bold" pitchFamily="34" charset="-120"/>
              </a:rPr>
              <a:t>1</a:t>
            </a:r>
            <a:endParaRPr lang="en-US" sz="1700" dirty="0"/>
          </a:p>
        </p:txBody>
      </p:sp>
      <p:sp>
        <p:nvSpPr>
          <p:cNvPr id="8" name="Text 4"/>
          <p:cNvSpPr/>
          <p:nvPr/>
        </p:nvSpPr>
        <p:spPr>
          <a:xfrm>
            <a:off x="965240" y="3109079"/>
            <a:ext cx="2423160" cy="302776"/>
          </a:xfrm>
          <a:prstGeom prst="rect">
            <a:avLst/>
          </a:prstGeom>
          <a:noFill/>
          <a:ln/>
        </p:spPr>
        <p:txBody>
          <a:bodyPr wrap="none" lIns="0" tIns="0" rIns="0" bIns="0" rtlCol="0" anchor="t"/>
          <a:lstStyle/>
          <a:p>
            <a:pPr marL="0" indent="0" algn="l">
              <a:lnSpc>
                <a:spcPts val="2350"/>
              </a:lnSpc>
              <a:buNone/>
            </a:pPr>
            <a:r>
              <a:rPr lang="en-US" sz="1900" b="1" dirty="0">
                <a:solidFill>
                  <a:srgbClr val="384653"/>
                </a:solidFill>
                <a:latin typeface="Barlow Bold" pitchFamily="34" charset="0"/>
                <a:ea typeface="Barlow Bold" pitchFamily="34" charset="-122"/>
                <a:cs typeface="Barlow Bold" pitchFamily="34" charset="-120"/>
              </a:rPr>
              <a:t>Accessibility</a:t>
            </a:r>
            <a:endParaRPr lang="en-US" sz="1900" dirty="0"/>
          </a:p>
        </p:txBody>
      </p:sp>
      <p:sp>
        <p:nvSpPr>
          <p:cNvPr id="9" name="Text 5"/>
          <p:cNvSpPr/>
          <p:nvPr/>
        </p:nvSpPr>
        <p:spPr>
          <a:xfrm>
            <a:off x="965240" y="3522345"/>
            <a:ext cx="6050994" cy="1178719"/>
          </a:xfrm>
          <a:prstGeom prst="rect">
            <a:avLst/>
          </a:prstGeom>
          <a:noFill/>
          <a:ln/>
        </p:spPr>
        <p:txBody>
          <a:bodyPr wrap="squar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Resources must be usable by all learners, regardless of ability. This includes multiple formats (text, audio, video), proper semantic structure, alt text for images, captions for multimedia, and compatibility with assistive technologies.</a:t>
            </a:r>
            <a:endParaRPr lang="en-US" sz="1450" dirty="0"/>
          </a:p>
        </p:txBody>
      </p:sp>
      <p:sp>
        <p:nvSpPr>
          <p:cNvPr id="10" name="Shape 6"/>
          <p:cNvSpPr/>
          <p:nvPr/>
        </p:nvSpPr>
        <p:spPr>
          <a:xfrm>
            <a:off x="7407235" y="2648783"/>
            <a:ext cx="6464856" cy="2259211"/>
          </a:xfrm>
          <a:prstGeom prst="roundRect">
            <a:avLst>
              <a:gd name="adj" fmla="val 4857"/>
            </a:avLst>
          </a:prstGeom>
          <a:solidFill>
            <a:srgbClr val="FFFFFF"/>
          </a:solidFill>
          <a:ln/>
        </p:spPr>
        <p:txBody>
          <a:bodyPr/>
          <a:lstStyle/>
          <a:p>
            <a:endParaRPr lang="es-US"/>
          </a:p>
        </p:txBody>
      </p:sp>
      <p:pic>
        <p:nvPicPr>
          <p:cNvPr id="11" name="Image 2" descr="preencoded.png"/>
          <p:cNvPicPr>
            <a:picLocks noChangeAspect="1"/>
          </p:cNvPicPr>
          <p:nvPr/>
        </p:nvPicPr>
        <p:blipFill>
          <a:blip r:embed="rId3"/>
          <a:stretch>
            <a:fillRect/>
          </a:stretch>
        </p:blipFill>
        <p:spPr>
          <a:xfrm>
            <a:off x="7407235" y="2625923"/>
            <a:ext cx="6464856" cy="91440"/>
          </a:xfrm>
          <a:prstGeom prst="rect">
            <a:avLst/>
          </a:prstGeom>
        </p:spPr>
      </p:pic>
      <p:pic>
        <p:nvPicPr>
          <p:cNvPr id="12" name="Image 3" descr="preencoded.png"/>
          <p:cNvPicPr>
            <a:picLocks noChangeAspect="1"/>
          </p:cNvPicPr>
          <p:nvPr/>
        </p:nvPicPr>
        <p:blipFill>
          <a:blip r:embed="rId4"/>
          <a:stretch>
            <a:fillRect/>
          </a:stretch>
        </p:blipFill>
        <p:spPr>
          <a:xfrm>
            <a:off x="10363438" y="2372558"/>
            <a:ext cx="552450" cy="552450"/>
          </a:xfrm>
          <a:prstGeom prst="rect">
            <a:avLst/>
          </a:prstGeom>
        </p:spPr>
      </p:pic>
      <p:sp>
        <p:nvSpPr>
          <p:cNvPr id="13" name="Text 7"/>
          <p:cNvSpPr/>
          <p:nvPr/>
        </p:nvSpPr>
        <p:spPr>
          <a:xfrm>
            <a:off x="10529173" y="2510671"/>
            <a:ext cx="220980" cy="276225"/>
          </a:xfrm>
          <a:prstGeom prst="rect">
            <a:avLst/>
          </a:prstGeom>
          <a:noFill/>
          <a:ln/>
        </p:spPr>
        <p:txBody>
          <a:bodyPr wrap="none" lIns="0" tIns="0" rIns="0" bIns="0" rtlCol="0" anchor="t"/>
          <a:lstStyle/>
          <a:p>
            <a:pPr marL="0" indent="0" algn="l">
              <a:lnSpc>
                <a:spcPts val="2750"/>
              </a:lnSpc>
              <a:buNone/>
            </a:pPr>
            <a:r>
              <a:rPr lang="en-US" sz="1700" b="1" dirty="0">
                <a:solidFill>
                  <a:srgbClr val="000000"/>
                </a:solidFill>
                <a:latin typeface="Barlow Bold" pitchFamily="34" charset="0"/>
                <a:ea typeface="Barlow Bold" pitchFamily="34" charset="-122"/>
                <a:cs typeface="Barlow Bold" pitchFamily="34" charset="-120"/>
              </a:rPr>
              <a:t>2</a:t>
            </a:r>
            <a:endParaRPr lang="en-US" sz="1700" dirty="0"/>
          </a:p>
        </p:txBody>
      </p:sp>
      <p:sp>
        <p:nvSpPr>
          <p:cNvPr id="14" name="Text 8"/>
          <p:cNvSpPr/>
          <p:nvPr/>
        </p:nvSpPr>
        <p:spPr>
          <a:xfrm>
            <a:off x="7614166" y="3109079"/>
            <a:ext cx="2423160" cy="302776"/>
          </a:xfrm>
          <a:prstGeom prst="rect">
            <a:avLst/>
          </a:prstGeom>
          <a:noFill/>
          <a:ln/>
        </p:spPr>
        <p:txBody>
          <a:bodyPr wrap="none" lIns="0" tIns="0" rIns="0" bIns="0" rtlCol="0" anchor="t"/>
          <a:lstStyle/>
          <a:p>
            <a:pPr marL="0" indent="0" algn="l">
              <a:lnSpc>
                <a:spcPts val="2350"/>
              </a:lnSpc>
              <a:buNone/>
            </a:pPr>
            <a:r>
              <a:rPr lang="en-US" sz="1900" b="1" dirty="0">
                <a:solidFill>
                  <a:srgbClr val="384653"/>
                </a:solidFill>
                <a:latin typeface="Barlow Bold" pitchFamily="34" charset="0"/>
                <a:ea typeface="Barlow Bold" pitchFamily="34" charset="-122"/>
                <a:cs typeface="Barlow Bold" pitchFamily="34" charset="-120"/>
              </a:rPr>
              <a:t>Open Licensing</a:t>
            </a:r>
            <a:endParaRPr lang="en-US" sz="1900" dirty="0"/>
          </a:p>
        </p:txBody>
      </p:sp>
      <p:sp>
        <p:nvSpPr>
          <p:cNvPr id="15" name="Text 9"/>
          <p:cNvSpPr/>
          <p:nvPr/>
        </p:nvSpPr>
        <p:spPr>
          <a:xfrm>
            <a:off x="7614166" y="3522345"/>
            <a:ext cx="6050994" cy="1178719"/>
          </a:xfrm>
          <a:prstGeom prst="rect">
            <a:avLst/>
          </a:prstGeom>
          <a:noFill/>
          <a:ln/>
        </p:spPr>
        <p:txBody>
          <a:bodyPr wrap="squar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Clear Creative Commons or similar licenses that explicitly grant permissions for use, adaptation, and redistribution. Licensing terms should be visible and easy to understand for all potential users.</a:t>
            </a:r>
            <a:endParaRPr lang="en-US" sz="1450" dirty="0"/>
          </a:p>
        </p:txBody>
      </p:sp>
      <p:sp>
        <p:nvSpPr>
          <p:cNvPr id="16" name="Shape 10"/>
          <p:cNvSpPr/>
          <p:nvPr/>
        </p:nvSpPr>
        <p:spPr>
          <a:xfrm>
            <a:off x="758309" y="5368290"/>
            <a:ext cx="6464856" cy="2259211"/>
          </a:xfrm>
          <a:prstGeom prst="roundRect">
            <a:avLst>
              <a:gd name="adj" fmla="val 4857"/>
            </a:avLst>
          </a:prstGeom>
          <a:solidFill>
            <a:srgbClr val="FFFFFF"/>
          </a:solidFill>
          <a:ln/>
        </p:spPr>
        <p:txBody>
          <a:bodyPr/>
          <a:lstStyle/>
          <a:p>
            <a:endParaRPr lang="es-US"/>
          </a:p>
        </p:txBody>
      </p:sp>
      <p:pic>
        <p:nvPicPr>
          <p:cNvPr id="17" name="Image 4" descr="preencoded.png"/>
          <p:cNvPicPr>
            <a:picLocks noChangeAspect="1"/>
          </p:cNvPicPr>
          <p:nvPr/>
        </p:nvPicPr>
        <p:blipFill>
          <a:blip r:embed="rId3"/>
          <a:stretch>
            <a:fillRect/>
          </a:stretch>
        </p:blipFill>
        <p:spPr>
          <a:xfrm>
            <a:off x="758309" y="5345430"/>
            <a:ext cx="6464856" cy="91440"/>
          </a:xfrm>
          <a:prstGeom prst="rect">
            <a:avLst/>
          </a:prstGeom>
        </p:spPr>
      </p:pic>
      <p:pic>
        <p:nvPicPr>
          <p:cNvPr id="18" name="Image 5" descr="preencoded.png"/>
          <p:cNvPicPr>
            <a:picLocks noChangeAspect="1"/>
          </p:cNvPicPr>
          <p:nvPr/>
        </p:nvPicPr>
        <p:blipFill>
          <a:blip r:embed="rId4"/>
          <a:stretch>
            <a:fillRect/>
          </a:stretch>
        </p:blipFill>
        <p:spPr>
          <a:xfrm>
            <a:off x="3714512" y="5092065"/>
            <a:ext cx="552450" cy="552450"/>
          </a:xfrm>
          <a:prstGeom prst="rect">
            <a:avLst/>
          </a:prstGeom>
        </p:spPr>
      </p:pic>
      <p:sp>
        <p:nvSpPr>
          <p:cNvPr id="19" name="Text 11"/>
          <p:cNvSpPr/>
          <p:nvPr/>
        </p:nvSpPr>
        <p:spPr>
          <a:xfrm>
            <a:off x="3880247" y="5230178"/>
            <a:ext cx="220980" cy="276225"/>
          </a:xfrm>
          <a:prstGeom prst="rect">
            <a:avLst/>
          </a:prstGeom>
          <a:noFill/>
          <a:ln/>
        </p:spPr>
        <p:txBody>
          <a:bodyPr wrap="none" lIns="0" tIns="0" rIns="0" bIns="0" rtlCol="0" anchor="t"/>
          <a:lstStyle/>
          <a:p>
            <a:pPr marL="0" indent="0" algn="l">
              <a:lnSpc>
                <a:spcPts val="2750"/>
              </a:lnSpc>
              <a:buNone/>
            </a:pPr>
            <a:r>
              <a:rPr lang="en-US" sz="1700" b="1" dirty="0">
                <a:solidFill>
                  <a:srgbClr val="000000"/>
                </a:solidFill>
                <a:latin typeface="Barlow Bold" pitchFamily="34" charset="0"/>
                <a:ea typeface="Barlow Bold" pitchFamily="34" charset="-122"/>
                <a:cs typeface="Barlow Bold" pitchFamily="34" charset="-120"/>
              </a:rPr>
              <a:t>3</a:t>
            </a:r>
            <a:endParaRPr lang="en-US" sz="1700" dirty="0"/>
          </a:p>
        </p:txBody>
      </p:sp>
      <p:sp>
        <p:nvSpPr>
          <p:cNvPr id="20" name="Text 12"/>
          <p:cNvSpPr/>
          <p:nvPr/>
        </p:nvSpPr>
        <p:spPr>
          <a:xfrm>
            <a:off x="965240" y="5828586"/>
            <a:ext cx="2448401" cy="302776"/>
          </a:xfrm>
          <a:prstGeom prst="rect">
            <a:avLst/>
          </a:prstGeom>
          <a:noFill/>
          <a:ln/>
        </p:spPr>
        <p:txBody>
          <a:bodyPr wrap="none" lIns="0" tIns="0" rIns="0" bIns="0" rtlCol="0" anchor="t"/>
          <a:lstStyle/>
          <a:p>
            <a:pPr marL="0" indent="0" algn="l">
              <a:lnSpc>
                <a:spcPts val="2350"/>
              </a:lnSpc>
              <a:buNone/>
            </a:pPr>
            <a:r>
              <a:rPr lang="en-US" sz="1900" b="1" dirty="0">
                <a:solidFill>
                  <a:srgbClr val="384653"/>
                </a:solidFill>
                <a:latin typeface="Barlow Bold" pitchFamily="34" charset="0"/>
                <a:ea typeface="Barlow Bold" pitchFamily="34" charset="-122"/>
                <a:cs typeface="Barlow Bold" pitchFamily="34" charset="-120"/>
              </a:rPr>
              <a:t>Modularity &amp; Flexibility</a:t>
            </a:r>
            <a:endParaRPr lang="en-US" sz="1900" dirty="0"/>
          </a:p>
        </p:txBody>
      </p:sp>
      <p:sp>
        <p:nvSpPr>
          <p:cNvPr id="21" name="Text 13"/>
          <p:cNvSpPr/>
          <p:nvPr/>
        </p:nvSpPr>
        <p:spPr>
          <a:xfrm>
            <a:off x="965240" y="6241852"/>
            <a:ext cx="6050994" cy="884039"/>
          </a:xfrm>
          <a:prstGeom prst="rect">
            <a:avLst/>
          </a:prstGeom>
          <a:noFill/>
          <a:ln/>
        </p:spPr>
        <p:txBody>
          <a:bodyPr wrap="squar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Content organized in discrete, standalone components that can be mixed, matched, and integrated into various educational contexts without losing coherence or meaning.</a:t>
            </a:r>
            <a:endParaRPr lang="en-US" sz="1450" dirty="0"/>
          </a:p>
        </p:txBody>
      </p:sp>
      <p:sp>
        <p:nvSpPr>
          <p:cNvPr id="22" name="Shape 14"/>
          <p:cNvSpPr/>
          <p:nvPr/>
        </p:nvSpPr>
        <p:spPr>
          <a:xfrm>
            <a:off x="7407235" y="5368290"/>
            <a:ext cx="6464856" cy="2259211"/>
          </a:xfrm>
          <a:prstGeom prst="roundRect">
            <a:avLst>
              <a:gd name="adj" fmla="val 4857"/>
            </a:avLst>
          </a:prstGeom>
          <a:solidFill>
            <a:srgbClr val="FFFFFF"/>
          </a:solidFill>
          <a:ln/>
        </p:spPr>
        <p:txBody>
          <a:bodyPr/>
          <a:lstStyle/>
          <a:p>
            <a:endParaRPr lang="es-US"/>
          </a:p>
        </p:txBody>
      </p:sp>
      <p:pic>
        <p:nvPicPr>
          <p:cNvPr id="23" name="Image 6" descr="preencoded.png"/>
          <p:cNvPicPr>
            <a:picLocks noChangeAspect="1"/>
          </p:cNvPicPr>
          <p:nvPr/>
        </p:nvPicPr>
        <p:blipFill>
          <a:blip r:embed="rId3"/>
          <a:stretch>
            <a:fillRect/>
          </a:stretch>
        </p:blipFill>
        <p:spPr>
          <a:xfrm>
            <a:off x="7407235" y="5345430"/>
            <a:ext cx="6464856" cy="91440"/>
          </a:xfrm>
          <a:prstGeom prst="rect">
            <a:avLst/>
          </a:prstGeom>
        </p:spPr>
      </p:pic>
      <p:pic>
        <p:nvPicPr>
          <p:cNvPr id="24" name="Image 7" descr="preencoded.png"/>
          <p:cNvPicPr>
            <a:picLocks noChangeAspect="1"/>
          </p:cNvPicPr>
          <p:nvPr/>
        </p:nvPicPr>
        <p:blipFill>
          <a:blip r:embed="rId4"/>
          <a:stretch>
            <a:fillRect/>
          </a:stretch>
        </p:blipFill>
        <p:spPr>
          <a:xfrm>
            <a:off x="10363438" y="5092065"/>
            <a:ext cx="552450" cy="552450"/>
          </a:xfrm>
          <a:prstGeom prst="rect">
            <a:avLst/>
          </a:prstGeom>
        </p:spPr>
      </p:pic>
      <p:sp>
        <p:nvSpPr>
          <p:cNvPr id="25" name="Text 15"/>
          <p:cNvSpPr/>
          <p:nvPr/>
        </p:nvSpPr>
        <p:spPr>
          <a:xfrm>
            <a:off x="10529173" y="5230178"/>
            <a:ext cx="220980" cy="276225"/>
          </a:xfrm>
          <a:prstGeom prst="rect">
            <a:avLst/>
          </a:prstGeom>
          <a:noFill/>
          <a:ln/>
        </p:spPr>
        <p:txBody>
          <a:bodyPr wrap="none" lIns="0" tIns="0" rIns="0" bIns="0" rtlCol="0" anchor="t"/>
          <a:lstStyle/>
          <a:p>
            <a:pPr marL="0" indent="0" algn="l">
              <a:lnSpc>
                <a:spcPts val="2750"/>
              </a:lnSpc>
              <a:buNone/>
            </a:pPr>
            <a:r>
              <a:rPr lang="en-US" sz="1700" b="1" dirty="0">
                <a:solidFill>
                  <a:srgbClr val="000000"/>
                </a:solidFill>
                <a:latin typeface="Barlow Bold" pitchFamily="34" charset="0"/>
                <a:ea typeface="Barlow Bold" pitchFamily="34" charset="-122"/>
                <a:cs typeface="Barlow Bold" pitchFamily="34" charset="-120"/>
              </a:rPr>
              <a:t>4</a:t>
            </a:r>
            <a:endParaRPr lang="en-US" sz="1700" dirty="0"/>
          </a:p>
        </p:txBody>
      </p:sp>
      <p:sp>
        <p:nvSpPr>
          <p:cNvPr id="26" name="Text 16"/>
          <p:cNvSpPr/>
          <p:nvPr/>
        </p:nvSpPr>
        <p:spPr>
          <a:xfrm>
            <a:off x="7614166" y="5828586"/>
            <a:ext cx="2423160" cy="302776"/>
          </a:xfrm>
          <a:prstGeom prst="rect">
            <a:avLst/>
          </a:prstGeom>
          <a:noFill/>
          <a:ln/>
        </p:spPr>
        <p:txBody>
          <a:bodyPr wrap="none" lIns="0" tIns="0" rIns="0" bIns="0" rtlCol="0" anchor="t"/>
          <a:lstStyle/>
          <a:p>
            <a:pPr marL="0" indent="0" algn="l">
              <a:lnSpc>
                <a:spcPts val="2350"/>
              </a:lnSpc>
              <a:buNone/>
            </a:pPr>
            <a:r>
              <a:rPr lang="en-US" sz="1900" b="1" dirty="0">
                <a:solidFill>
                  <a:srgbClr val="384653"/>
                </a:solidFill>
                <a:latin typeface="Barlow Bold" pitchFamily="34" charset="0"/>
                <a:ea typeface="Barlow Bold" pitchFamily="34" charset="-122"/>
                <a:cs typeface="Barlow Bold" pitchFamily="34" charset="-120"/>
              </a:rPr>
              <a:t>Discoverability</a:t>
            </a:r>
            <a:endParaRPr lang="en-US" sz="1900" dirty="0"/>
          </a:p>
        </p:txBody>
      </p:sp>
      <p:sp>
        <p:nvSpPr>
          <p:cNvPr id="27" name="Text 17"/>
          <p:cNvSpPr/>
          <p:nvPr/>
        </p:nvSpPr>
        <p:spPr>
          <a:xfrm>
            <a:off x="7614166" y="6241852"/>
            <a:ext cx="6050994" cy="1178719"/>
          </a:xfrm>
          <a:prstGeom prst="rect">
            <a:avLst/>
          </a:prstGeom>
          <a:noFill/>
          <a:ln/>
        </p:spPr>
        <p:txBody>
          <a:bodyPr wrap="squar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Comprehensive metadata, accurate tagging, and registration in OER repositories ensure educators and learners can find resources when needed. Include keywords, subject classifications, and learning level indicators.</a:t>
            </a:r>
            <a:endParaRPr lang="en-US" sz="14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8309" y="681990"/>
            <a:ext cx="7121604" cy="570071"/>
          </a:xfrm>
          <a:prstGeom prst="rect">
            <a:avLst/>
          </a:prstGeom>
          <a:noFill/>
          <a:ln/>
        </p:spPr>
        <p:txBody>
          <a:bodyPr wrap="none" lIns="0" tIns="0" rIns="0" bIns="0" rtlCol="0" anchor="t"/>
          <a:lstStyle/>
          <a:p>
            <a:pPr marL="0" indent="0" algn="l">
              <a:lnSpc>
                <a:spcPts val="4450"/>
              </a:lnSpc>
              <a:buNone/>
            </a:pPr>
            <a:r>
              <a:rPr lang="en-US" sz="3550" b="1" dirty="0">
                <a:solidFill>
                  <a:srgbClr val="2E3C4E"/>
                </a:solidFill>
                <a:latin typeface="Barlow Bold" pitchFamily="34" charset="0"/>
                <a:ea typeface="Barlow Bold" pitchFamily="34" charset="-122"/>
                <a:cs typeface="Barlow Bold" pitchFamily="34" charset="-120"/>
              </a:rPr>
              <a:t>AI's Expanding Role in OER Creation</a:t>
            </a:r>
            <a:endParaRPr lang="en-US" sz="3550" dirty="0"/>
          </a:p>
        </p:txBody>
      </p:sp>
      <p:sp>
        <p:nvSpPr>
          <p:cNvPr id="3" name="Text 1"/>
          <p:cNvSpPr/>
          <p:nvPr/>
        </p:nvSpPr>
        <p:spPr>
          <a:xfrm>
            <a:off x="758309" y="1598652"/>
            <a:ext cx="13113782" cy="554593"/>
          </a:xfrm>
          <a:prstGeom prst="rect">
            <a:avLst/>
          </a:prstGeom>
          <a:noFill/>
          <a:ln/>
        </p:spPr>
        <p:txBody>
          <a:bodyPr wrap="squar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Artificial intelligence supports multiple stages of the OER development lifecycle, from initial ideation through quality assurance and continuous improvement.</a:t>
            </a:r>
            <a:endParaRPr lang="en-US" sz="1350" dirty="0"/>
          </a:p>
        </p:txBody>
      </p:sp>
      <p:pic>
        <p:nvPicPr>
          <p:cNvPr id="4" name="Image 0" descr="preencoded.png"/>
          <p:cNvPicPr>
            <a:picLocks noChangeAspect="1"/>
          </p:cNvPicPr>
          <p:nvPr/>
        </p:nvPicPr>
        <p:blipFill>
          <a:blip r:embed="rId3"/>
          <a:stretch>
            <a:fillRect/>
          </a:stretch>
        </p:blipFill>
        <p:spPr>
          <a:xfrm>
            <a:off x="758309" y="2348151"/>
            <a:ext cx="866537" cy="1039892"/>
          </a:xfrm>
          <a:prstGeom prst="rect">
            <a:avLst/>
          </a:prstGeom>
        </p:spPr>
      </p:pic>
      <p:sp>
        <p:nvSpPr>
          <p:cNvPr id="5" name="Text 2"/>
          <p:cNvSpPr/>
          <p:nvPr/>
        </p:nvSpPr>
        <p:spPr>
          <a:xfrm>
            <a:off x="1798082" y="2521387"/>
            <a:ext cx="2280642" cy="285155"/>
          </a:xfrm>
          <a:prstGeom prst="rect">
            <a:avLst/>
          </a:prstGeom>
          <a:noFill/>
          <a:ln/>
        </p:spPr>
        <p:txBody>
          <a:bodyPr wrap="none" lIns="0" tIns="0" rIns="0" bIns="0" rtlCol="0" anchor="t"/>
          <a:lstStyle/>
          <a:p>
            <a:pPr marL="0" indent="0" algn="l">
              <a:lnSpc>
                <a:spcPts val="2200"/>
              </a:lnSpc>
              <a:buNone/>
            </a:pPr>
            <a:r>
              <a:rPr lang="en-US" sz="1750" b="1" dirty="0">
                <a:solidFill>
                  <a:srgbClr val="384653"/>
                </a:solidFill>
                <a:latin typeface="Barlow Bold" pitchFamily="34" charset="0"/>
                <a:ea typeface="Barlow Bold" pitchFamily="34" charset="-122"/>
                <a:cs typeface="Barlow Bold" pitchFamily="34" charset="-120"/>
              </a:rPr>
              <a:t>Content Generation</a:t>
            </a:r>
            <a:endParaRPr lang="en-US" sz="1750" dirty="0"/>
          </a:p>
        </p:txBody>
      </p:sp>
      <p:sp>
        <p:nvSpPr>
          <p:cNvPr id="6" name="Text 3"/>
          <p:cNvSpPr/>
          <p:nvPr/>
        </p:nvSpPr>
        <p:spPr>
          <a:xfrm>
            <a:off x="1798082" y="2910483"/>
            <a:ext cx="12074009" cy="277297"/>
          </a:xfrm>
          <a:prstGeom prst="rect">
            <a:avLst/>
          </a:prstGeom>
          <a:noFill/>
          <a:ln/>
        </p:spPr>
        <p:txBody>
          <a:bodyPr wrap="non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Draft lectures, explanatory text, case studies, practice problems, and discussion questions aligned with specific learning objectives</a:t>
            </a:r>
            <a:endParaRPr lang="en-US" sz="1350" dirty="0"/>
          </a:p>
        </p:txBody>
      </p:sp>
      <p:pic>
        <p:nvPicPr>
          <p:cNvPr id="7" name="Image 1" descr="preencoded.png"/>
          <p:cNvPicPr>
            <a:picLocks noChangeAspect="1"/>
          </p:cNvPicPr>
          <p:nvPr/>
        </p:nvPicPr>
        <p:blipFill>
          <a:blip r:embed="rId4"/>
          <a:stretch>
            <a:fillRect/>
          </a:stretch>
        </p:blipFill>
        <p:spPr>
          <a:xfrm>
            <a:off x="758309" y="3388043"/>
            <a:ext cx="866537" cy="1039892"/>
          </a:xfrm>
          <a:prstGeom prst="rect">
            <a:avLst/>
          </a:prstGeom>
        </p:spPr>
      </p:pic>
      <p:sp>
        <p:nvSpPr>
          <p:cNvPr id="8" name="Text 4"/>
          <p:cNvSpPr/>
          <p:nvPr/>
        </p:nvSpPr>
        <p:spPr>
          <a:xfrm>
            <a:off x="1798082" y="3561278"/>
            <a:ext cx="2511862" cy="285155"/>
          </a:xfrm>
          <a:prstGeom prst="rect">
            <a:avLst/>
          </a:prstGeom>
          <a:noFill/>
          <a:ln/>
        </p:spPr>
        <p:txBody>
          <a:bodyPr wrap="none" lIns="0" tIns="0" rIns="0" bIns="0" rtlCol="0" anchor="t"/>
          <a:lstStyle/>
          <a:p>
            <a:pPr marL="0" indent="0" algn="l">
              <a:lnSpc>
                <a:spcPts val="2200"/>
              </a:lnSpc>
              <a:buNone/>
            </a:pPr>
            <a:r>
              <a:rPr lang="en-US" sz="1750" b="1" dirty="0">
                <a:solidFill>
                  <a:srgbClr val="384653"/>
                </a:solidFill>
                <a:latin typeface="Barlow Bold" pitchFamily="34" charset="0"/>
                <a:ea typeface="Barlow Bold" pitchFamily="34" charset="-122"/>
                <a:cs typeface="Barlow Bold" pitchFamily="34" charset="-120"/>
              </a:rPr>
              <a:t>Adaptive Personalization</a:t>
            </a:r>
            <a:endParaRPr lang="en-US" sz="1750" dirty="0"/>
          </a:p>
        </p:txBody>
      </p:sp>
      <p:sp>
        <p:nvSpPr>
          <p:cNvPr id="9" name="Text 5"/>
          <p:cNvSpPr/>
          <p:nvPr/>
        </p:nvSpPr>
        <p:spPr>
          <a:xfrm>
            <a:off x="1798082" y="3950375"/>
            <a:ext cx="12074009" cy="277297"/>
          </a:xfrm>
          <a:prstGeom prst="rect">
            <a:avLst/>
          </a:prstGeom>
          <a:noFill/>
          <a:ln/>
        </p:spPr>
        <p:txBody>
          <a:bodyPr wrap="non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Automatically adjust reading levels, provide multiple explanation approaches, and create scaffolded versions for diverse learner needs</a:t>
            </a:r>
            <a:endParaRPr lang="en-US" sz="1350" dirty="0"/>
          </a:p>
        </p:txBody>
      </p:sp>
      <p:pic>
        <p:nvPicPr>
          <p:cNvPr id="10" name="Image 2" descr="preencoded.png"/>
          <p:cNvPicPr>
            <a:picLocks noChangeAspect="1"/>
          </p:cNvPicPr>
          <p:nvPr/>
        </p:nvPicPr>
        <p:blipFill>
          <a:blip r:embed="rId5"/>
          <a:stretch>
            <a:fillRect/>
          </a:stretch>
        </p:blipFill>
        <p:spPr>
          <a:xfrm>
            <a:off x="758309" y="4427934"/>
            <a:ext cx="866537" cy="1039892"/>
          </a:xfrm>
          <a:prstGeom prst="rect">
            <a:avLst/>
          </a:prstGeom>
        </p:spPr>
      </p:pic>
      <p:sp>
        <p:nvSpPr>
          <p:cNvPr id="11" name="Text 6"/>
          <p:cNvSpPr/>
          <p:nvPr/>
        </p:nvSpPr>
        <p:spPr>
          <a:xfrm>
            <a:off x="1798082" y="4601170"/>
            <a:ext cx="2333625" cy="285155"/>
          </a:xfrm>
          <a:prstGeom prst="rect">
            <a:avLst/>
          </a:prstGeom>
          <a:noFill/>
          <a:ln/>
        </p:spPr>
        <p:txBody>
          <a:bodyPr wrap="none" lIns="0" tIns="0" rIns="0" bIns="0" rtlCol="0" anchor="t"/>
          <a:lstStyle/>
          <a:p>
            <a:pPr marL="0" indent="0" algn="l">
              <a:lnSpc>
                <a:spcPts val="2200"/>
              </a:lnSpc>
              <a:buNone/>
            </a:pPr>
            <a:r>
              <a:rPr lang="en-US" sz="1750" b="1" dirty="0">
                <a:solidFill>
                  <a:srgbClr val="384653"/>
                </a:solidFill>
                <a:latin typeface="Barlow Bold" pitchFamily="34" charset="0"/>
                <a:ea typeface="Barlow Bold" pitchFamily="34" charset="-122"/>
                <a:cs typeface="Barlow Bold" pitchFamily="34" charset="-120"/>
              </a:rPr>
              <a:t>Multilingual Translation</a:t>
            </a:r>
            <a:endParaRPr lang="en-US" sz="1750" dirty="0"/>
          </a:p>
        </p:txBody>
      </p:sp>
      <p:sp>
        <p:nvSpPr>
          <p:cNvPr id="12" name="Text 7"/>
          <p:cNvSpPr/>
          <p:nvPr/>
        </p:nvSpPr>
        <p:spPr>
          <a:xfrm>
            <a:off x="1798082" y="4990267"/>
            <a:ext cx="12074009" cy="277297"/>
          </a:xfrm>
          <a:prstGeom prst="rect">
            <a:avLst/>
          </a:prstGeom>
          <a:noFill/>
          <a:ln/>
        </p:spPr>
        <p:txBody>
          <a:bodyPr wrap="non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Translate materials into 50+ languages while preserving educational intent, cultural context, and idiomatic expressions</a:t>
            </a:r>
            <a:endParaRPr lang="en-US" sz="1350" dirty="0"/>
          </a:p>
        </p:txBody>
      </p:sp>
      <p:pic>
        <p:nvPicPr>
          <p:cNvPr id="13" name="Image 3" descr="preencoded.png"/>
          <p:cNvPicPr>
            <a:picLocks noChangeAspect="1"/>
          </p:cNvPicPr>
          <p:nvPr/>
        </p:nvPicPr>
        <p:blipFill>
          <a:blip r:embed="rId6"/>
          <a:stretch>
            <a:fillRect/>
          </a:stretch>
        </p:blipFill>
        <p:spPr>
          <a:xfrm>
            <a:off x="758309" y="5467826"/>
            <a:ext cx="866537" cy="1039892"/>
          </a:xfrm>
          <a:prstGeom prst="rect">
            <a:avLst/>
          </a:prstGeom>
        </p:spPr>
      </p:pic>
      <p:sp>
        <p:nvSpPr>
          <p:cNvPr id="14" name="Text 8"/>
          <p:cNvSpPr/>
          <p:nvPr/>
        </p:nvSpPr>
        <p:spPr>
          <a:xfrm>
            <a:off x="1798082" y="5641062"/>
            <a:ext cx="2280642" cy="285155"/>
          </a:xfrm>
          <a:prstGeom prst="rect">
            <a:avLst/>
          </a:prstGeom>
          <a:noFill/>
          <a:ln/>
        </p:spPr>
        <p:txBody>
          <a:bodyPr wrap="none" lIns="0" tIns="0" rIns="0" bIns="0" rtlCol="0" anchor="t"/>
          <a:lstStyle/>
          <a:p>
            <a:pPr marL="0" indent="0" algn="l">
              <a:lnSpc>
                <a:spcPts val="2200"/>
              </a:lnSpc>
              <a:buNone/>
            </a:pPr>
            <a:r>
              <a:rPr lang="en-US" sz="1750" b="1" dirty="0">
                <a:solidFill>
                  <a:srgbClr val="384653"/>
                </a:solidFill>
                <a:latin typeface="Barlow Bold" pitchFamily="34" charset="0"/>
                <a:ea typeface="Barlow Bold" pitchFamily="34" charset="-122"/>
                <a:cs typeface="Barlow Bold" pitchFamily="34" charset="-120"/>
              </a:rPr>
              <a:t>Quality Assurance</a:t>
            </a:r>
            <a:endParaRPr lang="en-US" sz="1750" dirty="0"/>
          </a:p>
        </p:txBody>
      </p:sp>
      <p:sp>
        <p:nvSpPr>
          <p:cNvPr id="15" name="Text 9"/>
          <p:cNvSpPr/>
          <p:nvPr/>
        </p:nvSpPr>
        <p:spPr>
          <a:xfrm>
            <a:off x="1798082" y="6030158"/>
            <a:ext cx="12074009" cy="277297"/>
          </a:xfrm>
          <a:prstGeom prst="rect">
            <a:avLst/>
          </a:prstGeom>
          <a:noFill/>
          <a:ln/>
        </p:spPr>
        <p:txBody>
          <a:bodyPr wrap="non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Identify factual errors, detect potential bias, check alignment with standards, and suggest improvements to clarity and pedagogy</a:t>
            </a:r>
            <a:endParaRPr lang="en-US" sz="1350" dirty="0"/>
          </a:p>
        </p:txBody>
      </p:sp>
      <p:pic>
        <p:nvPicPr>
          <p:cNvPr id="16" name="Image 4" descr="preencoded.png"/>
          <p:cNvPicPr>
            <a:picLocks noChangeAspect="1"/>
          </p:cNvPicPr>
          <p:nvPr/>
        </p:nvPicPr>
        <p:blipFill>
          <a:blip r:embed="rId7"/>
          <a:stretch>
            <a:fillRect/>
          </a:stretch>
        </p:blipFill>
        <p:spPr>
          <a:xfrm>
            <a:off x="758309" y="6507718"/>
            <a:ext cx="866537" cy="1039892"/>
          </a:xfrm>
          <a:prstGeom prst="rect">
            <a:avLst/>
          </a:prstGeom>
        </p:spPr>
      </p:pic>
      <p:sp>
        <p:nvSpPr>
          <p:cNvPr id="17" name="Text 10"/>
          <p:cNvSpPr/>
          <p:nvPr/>
        </p:nvSpPr>
        <p:spPr>
          <a:xfrm>
            <a:off x="1798082" y="6680954"/>
            <a:ext cx="2744272" cy="285155"/>
          </a:xfrm>
          <a:prstGeom prst="rect">
            <a:avLst/>
          </a:prstGeom>
          <a:noFill/>
          <a:ln/>
        </p:spPr>
        <p:txBody>
          <a:bodyPr wrap="none" lIns="0" tIns="0" rIns="0" bIns="0" rtlCol="0" anchor="t"/>
          <a:lstStyle/>
          <a:p>
            <a:pPr marL="0" indent="0" algn="l">
              <a:lnSpc>
                <a:spcPts val="2200"/>
              </a:lnSpc>
              <a:buNone/>
            </a:pPr>
            <a:r>
              <a:rPr lang="en-US" sz="1750" b="1" dirty="0">
                <a:solidFill>
                  <a:srgbClr val="384653"/>
                </a:solidFill>
                <a:latin typeface="Barlow Bold" pitchFamily="34" charset="0"/>
                <a:ea typeface="Barlow Bold" pitchFamily="34" charset="-122"/>
                <a:cs typeface="Barlow Bold" pitchFamily="34" charset="-120"/>
              </a:rPr>
              <a:t>Accessibility Enhancement</a:t>
            </a:r>
            <a:endParaRPr lang="en-US" sz="1750" dirty="0"/>
          </a:p>
        </p:txBody>
      </p:sp>
      <p:sp>
        <p:nvSpPr>
          <p:cNvPr id="18" name="Text 11"/>
          <p:cNvSpPr/>
          <p:nvPr/>
        </p:nvSpPr>
        <p:spPr>
          <a:xfrm>
            <a:off x="1798082" y="7070050"/>
            <a:ext cx="12074009" cy="277297"/>
          </a:xfrm>
          <a:prstGeom prst="rect">
            <a:avLst/>
          </a:prstGeom>
          <a:noFill/>
          <a:ln/>
        </p:spPr>
        <p:txBody>
          <a:bodyPr wrap="none" lIns="0" tIns="0" rIns="0" bIns="0" rtlCol="0" anchor="t"/>
          <a:lstStyle/>
          <a:p>
            <a:pPr marL="0" indent="0" algn="l">
              <a:lnSpc>
                <a:spcPts val="2150"/>
              </a:lnSpc>
              <a:buNone/>
            </a:pPr>
            <a:r>
              <a:rPr lang="en-US" sz="1350" dirty="0">
                <a:solidFill>
                  <a:srgbClr val="384653"/>
                </a:solidFill>
                <a:latin typeface="Montserrat" pitchFamily="34" charset="0"/>
                <a:ea typeface="Montserrat" pitchFamily="34" charset="-122"/>
                <a:cs typeface="Montserrat" pitchFamily="34" charset="-120"/>
              </a:rPr>
              <a:t>Generate descriptive alt text, create accurate captions, produce transcripts, and ensure screen-reader compatibility</a:t>
            </a:r>
            <a:endParaRPr lang="en-US" sz="13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53415" y="513398"/>
            <a:ext cx="5252918" cy="399217"/>
          </a:xfrm>
          <a:prstGeom prst="rect">
            <a:avLst/>
          </a:prstGeom>
          <a:noFill/>
          <a:ln/>
        </p:spPr>
        <p:txBody>
          <a:bodyPr wrap="none" lIns="0" tIns="0" rIns="0" bIns="0" rtlCol="0" anchor="t"/>
          <a:lstStyle/>
          <a:p>
            <a:pPr marL="0" indent="0" algn="l">
              <a:lnSpc>
                <a:spcPts val="3100"/>
              </a:lnSpc>
              <a:buNone/>
            </a:pPr>
            <a:r>
              <a:rPr lang="en-US" sz="2500" b="1" dirty="0">
                <a:solidFill>
                  <a:srgbClr val="2E3C4E"/>
                </a:solidFill>
                <a:latin typeface="Barlow Bold" pitchFamily="34" charset="0"/>
                <a:ea typeface="Barlow Bold" pitchFamily="34" charset="-122"/>
                <a:cs typeface="Barlow Bold" pitchFamily="34" charset="-120"/>
              </a:rPr>
              <a:t>How AI Transforms OER Development</a:t>
            </a:r>
            <a:endParaRPr lang="en-US" sz="2500" dirty="0"/>
          </a:p>
        </p:txBody>
      </p:sp>
      <p:pic>
        <p:nvPicPr>
          <p:cNvPr id="3" name="Image 0" descr="preencoded.png"/>
          <p:cNvPicPr>
            <a:picLocks noChangeAspect="1"/>
          </p:cNvPicPr>
          <p:nvPr/>
        </p:nvPicPr>
        <p:blipFill>
          <a:blip r:embed="rId3"/>
          <a:stretch>
            <a:fillRect/>
          </a:stretch>
        </p:blipFill>
        <p:spPr>
          <a:xfrm>
            <a:off x="653415" y="1231106"/>
            <a:ext cx="2905958" cy="4358878"/>
          </a:xfrm>
          <a:prstGeom prst="rect">
            <a:avLst/>
          </a:prstGeom>
        </p:spPr>
      </p:pic>
      <p:sp>
        <p:nvSpPr>
          <p:cNvPr id="4" name="Shape 1"/>
          <p:cNvSpPr/>
          <p:nvPr/>
        </p:nvSpPr>
        <p:spPr>
          <a:xfrm>
            <a:off x="5427821" y="1231106"/>
            <a:ext cx="8556665" cy="1497449"/>
          </a:xfrm>
          <a:prstGeom prst="roundRect">
            <a:avLst>
              <a:gd name="adj" fmla="val 4885"/>
            </a:avLst>
          </a:prstGeom>
          <a:solidFill>
            <a:srgbClr val="FFFFFF"/>
          </a:solidFill>
          <a:ln w="15240">
            <a:solidFill>
              <a:srgbClr val="2589C9"/>
            </a:solidFill>
            <a:prstDash val="solid"/>
          </a:ln>
        </p:spPr>
        <p:txBody>
          <a:bodyPr/>
          <a:lstStyle/>
          <a:p>
            <a:endParaRPr lang="es-US"/>
          </a:p>
        </p:txBody>
      </p:sp>
      <p:sp>
        <p:nvSpPr>
          <p:cNvPr id="5" name="Shape 2"/>
          <p:cNvSpPr/>
          <p:nvPr/>
        </p:nvSpPr>
        <p:spPr>
          <a:xfrm>
            <a:off x="5412581" y="1231106"/>
            <a:ext cx="60960" cy="1497449"/>
          </a:xfrm>
          <a:prstGeom prst="roundRect">
            <a:avLst>
              <a:gd name="adj" fmla="val 298638"/>
            </a:avLst>
          </a:prstGeom>
          <a:solidFill>
            <a:srgbClr val="2589C9"/>
          </a:solidFill>
          <a:ln/>
        </p:spPr>
        <p:txBody>
          <a:bodyPr/>
          <a:lstStyle/>
          <a:p>
            <a:endParaRPr lang="es-US"/>
          </a:p>
        </p:txBody>
      </p:sp>
      <p:sp>
        <p:nvSpPr>
          <p:cNvPr id="6" name="Text 3"/>
          <p:cNvSpPr/>
          <p:nvPr/>
        </p:nvSpPr>
        <p:spPr>
          <a:xfrm>
            <a:off x="5610106" y="1367671"/>
            <a:ext cx="1596866" cy="199549"/>
          </a:xfrm>
          <a:prstGeom prst="rect">
            <a:avLst/>
          </a:prstGeom>
          <a:noFill/>
          <a:ln/>
        </p:spPr>
        <p:txBody>
          <a:bodyPr wrap="none" lIns="0" tIns="0" rIns="0" bIns="0" rtlCol="0" anchor="t"/>
          <a:lstStyle/>
          <a:p>
            <a:pPr marL="0" indent="0" algn="l">
              <a:lnSpc>
                <a:spcPts val="1550"/>
              </a:lnSpc>
              <a:buNone/>
            </a:pPr>
            <a:r>
              <a:rPr lang="en-US" sz="1250" b="1" dirty="0">
                <a:solidFill>
                  <a:srgbClr val="384653"/>
                </a:solidFill>
                <a:latin typeface="Barlow Bold" pitchFamily="34" charset="0"/>
                <a:ea typeface="Barlow Bold" pitchFamily="34" charset="-122"/>
                <a:cs typeface="Barlow Bold" pitchFamily="34" charset="-120"/>
              </a:rPr>
              <a:t>Speed &amp; Efficiency</a:t>
            </a:r>
            <a:endParaRPr lang="en-US" sz="1250" dirty="0"/>
          </a:p>
        </p:txBody>
      </p:sp>
      <p:sp>
        <p:nvSpPr>
          <p:cNvPr id="7" name="Text 4"/>
          <p:cNvSpPr/>
          <p:nvPr/>
        </p:nvSpPr>
        <p:spPr>
          <a:xfrm>
            <a:off x="5610106" y="1688544"/>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Generate comprehensive module drafts in minutes</a:t>
            </a:r>
            <a:endParaRPr lang="en-US" sz="950" dirty="0"/>
          </a:p>
        </p:txBody>
      </p:sp>
      <p:sp>
        <p:nvSpPr>
          <p:cNvPr id="8" name="Text 5"/>
          <p:cNvSpPr/>
          <p:nvPr/>
        </p:nvSpPr>
        <p:spPr>
          <a:xfrm>
            <a:off x="5610106" y="1925003"/>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Instantly reformat content for different platforms</a:t>
            </a:r>
            <a:endParaRPr lang="en-US" sz="950" dirty="0"/>
          </a:p>
        </p:txBody>
      </p:sp>
      <p:sp>
        <p:nvSpPr>
          <p:cNvPr id="9" name="Text 6"/>
          <p:cNvSpPr/>
          <p:nvPr/>
        </p:nvSpPr>
        <p:spPr>
          <a:xfrm>
            <a:off x="5610106" y="2161461"/>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Automate repetitive tasks like quiz creation</a:t>
            </a:r>
            <a:endParaRPr lang="en-US" sz="950" dirty="0"/>
          </a:p>
        </p:txBody>
      </p:sp>
      <p:sp>
        <p:nvSpPr>
          <p:cNvPr id="10" name="Text 7"/>
          <p:cNvSpPr/>
          <p:nvPr/>
        </p:nvSpPr>
        <p:spPr>
          <a:xfrm>
            <a:off x="5610106" y="2397919"/>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Reduce time-to-publication from months to weeks</a:t>
            </a:r>
            <a:endParaRPr lang="en-US" sz="950" dirty="0"/>
          </a:p>
        </p:txBody>
      </p:sp>
      <p:sp>
        <p:nvSpPr>
          <p:cNvPr id="11" name="Shape 8"/>
          <p:cNvSpPr/>
          <p:nvPr/>
        </p:nvSpPr>
        <p:spPr>
          <a:xfrm>
            <a:off x="5427821" y="2849880"/>
            <a:ext cx="8556665" cy="1497449"/>
          </a:xfrm>
          <a:prstGeom prst="roundRect">
            <a:avLst>
              <a:gd name="adj" fmla="val 4885"/>
            </a:avLst>
          </a:prstGeom>
          <a:solidFill>
            <a:srgbClr val="FFFFFF"/>
          </a:solidFill>
          <a:ln w="15240">
            <a:solidFill>
              <a:srgbClr val="2589C9"/>
            </a:solidFill>
            <a:prstDash val="solid"/>
          </a:ln>
        </p:spPr>
        <p:txBody>
          <a:bodyPr/>
          <a:lstStyle/>
          <a:p>
            <a:endParaRPr lang="es-US"/>
          </a:p>
        </p:txBody>
      </p:sp>
      <p:sp>
        <p:nvSpPr>
          <p:cNvPr id="12" name="Shape 9"/>
          <p:cNvSpPr/>
          <p:nvPr/>
        </p:nvSpPr>
        <p:spPr>
          <a:xfrm>
            <a:off x="5412581" y="2849880"/>
            <a:ext cx="60960" cy="1497449"/>
          </a:xfrm>
          <a:prstGeom prst="roundRect">
            <a:avLst>
              <a:gd name="adj" fmla="val 298638"/>
            </a:avLst>
          </a:prstGeom>
          <a:solidFill>
            <a:srgbClr val="2589C9"/>
          </a:solidFill>
          <a:ln/>
        </p:spPr>
        <p:txBody>
          <a:bodyPr/>
          <a:lstStyle/>
          <a:p>
            <a:endParaRPr lang="es-US"/>
          </a:p>
        </p:txBody>
      </p:sp>
      <p:sp>
        <p:nvSpPr>
          <p:cNvPr id="13" name="Text 10"/>
          <p:cNvSpPr/>
          <p:nvPr/>
        </p:nvSpPr>
        <p:spPr>
          <a:xfrm>
            <a:off x="5610106" y="2986445"/>
            <a:ext cx="1803202" cy="199549"/>
          </a:xfrm>
          <a:prstGeom prst="rect">
            <a:avLst/>
          </a:prstGeom>
          <a:noFill/>
          <a:ln/>
        </p:spPr>
        <p:txBody>
          <a:bodyPr wrap="none" lIns="0" tIns="0" rIns="0" bIns="0" rtlCol="0" anchor="t"/>
          <a:lstStyle/>
          <a:p>
            <a:pPr marL="0" indent="0" algn="l">
              <a:lnSpc>
                <a:spcPts val="1550"/>
              </a:lnSpc>
              <a:buNone/>
            </a:pPr>
            <a:r>
              <a:rPr lang="en-US" sz="1250" b="1" dirty="0">
                <a:solidFill>
                  <a:srgbClr val="384653"/>
                </a:solidFill>
                <a:latin typeface="Barlow Bold" pitchFamily="34" charset="0"/>
                <a:ea typeface="Barlow Bold" pitchFamily="34" charset="-122"/>
                <a:cs typeface="Barlow Bold" pitchFamily="34" charset="-120"/>
              </a:rPr>
              <a:t>Global Access &amp; Inclusion</a:t>
            </a:r>
            <a:endParaRPr lang="en-US" sz="1250" dirty="0"/>
          </a:p>
        </p:txBody>
      </p:sp>
      <p:sp>
        <p:nvSpPr>
          <p:cNvPr id="14" name="Text 11"/>
          <p:cNvSpPr/>
          <p:nvPr/>
        </p:nvSpPr>
        <p:spPr>
          <a:xfrm>
            <a:off x="5610106" y="3307318"/>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Translate materials while preserving pedagogical structure</a:t>
            </a:r>
            <a:endParaRPr lang="en-US" sz="950" dirty="0"/>
          </a:p>
        </p:txBody>
      </p:sp>
      <p:sp>
        <p:nvSpPr>
          <p:cNvPr id="15" name="Text 12"/>
          <p:cNvSpPr/>
          <p:nvPr/>
        </p:nvSpPr>
        <p:spPr>
          <a:xfrm>
            <a:off x="5610106" y="3543776"/>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Generate culturally appropriate metaphors and examples</a:t>
            </a:r>
            <a:endParaRPr lang="en-US" sz="950" dirty="0"/>
          </a:p>
        </p:txBody>
      </p:sp>
      <p:sp>
        <p:nvSpPr>
          <p:cNvPr id="16" name="Text 13"/>
          <p:cNvSpPr/>
          <p:nvPr/>
        </p:nvSpPr>
        <p:spPr>
          <a:xfrm>
            <a:off x="5610106" y="3780234"/>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Create transcripts, captions, and audio descriptions</a:t>
            </a:r>
            <a:endParaRPr lang="en-US" sz="950" dirty="0"/>
          </a:p>
        </p:txBody>
      </p:sp>
      <p:sp>
        <p:nvSpPr>
          <p:cNvPr id="17" name="Text 14"/>
          <p:cNvSpPr/>
          <p:nvPr/>
        </p:nvSpPr>
        <p:spPr>
          <a:xfrm>
            <a:off x="5610106" y="4016693"/>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Ensure compatibility with assistive technologies</a:t>
            </a:r>
            <a:endParaRPr lang="en-US" sz="950" dirty="0"/>
          </a:p>
        </p:txBody>
      </p:sp>
      <p:sp>
        <p:nvSpPr>
          <p:cNvPr id="18" name="Shape 15"/>
          <p:cNvSpPr/>
          <p:nvPr/>
        </p:nvSpPr>
        <p:spPr>
          <a:xfrm>
            <a:off x="5427821" y="4468654"/>
            <a:ext cx="8556665" cy="1497449"/>
          </a:xfrm>
          <a:prstGeom prst="roundRect">
            <a:avLst>
              <a:gd name="adj" fmla="val 4885"/>
            </a:avLst>
          </a:prstGeom>
          <a:solidFill>
            <a:srgbClr val="FFFFFF"/>
          </a:solidFill>
          <a:ln w="15240">
            <a:solidFill>
              <a:srgbClr val="2589C9"/>
            </a:solidFill>
            <a:prstDash val="solid"/>
          </a:ln>
        </p:spPr>
        <p:txBody>
          <a:bodyPr/>
          <a:lstStyle/>
          <a:p>
            <a:endParaRPr lang="es-US"/>
          </a:p>
        </p:txBody>
      </p:sp>
      <p:sp>
        <p:nvSpPr>
          <p:cNvPr id="19" name="Shape 16"/>
          <p:cNvSpPr/>
          <p:nvPr/>
        </p:nvSpPr>
        <p:spPr>
          <a:xfrm>
            <a:off x="5412581" y="4468654"/>
            <a:ext cx="60960" cy="1497449"/>
          </a:xfrm>
          <a:prstGeom prst="roundRect">
            <a:avLst>
              <a:gd name="adj" fmla="val 298638"/>
            </a:avLst>
          </a:prstGeom>
          <a:solidFill>
            <a:srgbClr val="2589C9"/>
          </a:solidFill>
          <a:ln/>
        </p:spPr>
        <p:txBody>
          <a:bodyPr/>
          <a:lstStyle/>
          <a:p>
            <a:endParaRPr lang="es-US"/>
          </a:p>
        </p:txBody>
      </p:sp>
      <p:sp>
        <p:nvSpPr>
          <p:cNvPr id="20" name="Text 17"/>
          <p:cNvSpPr/>
          <p:nvPr/>
        </p:nvSpPr>
        <p:spPr>
          <a:xfrm>
            <a:off x="5610106" y="4605218"/>
            <a:ext cx="1688783" cy="199549"/>
          </a:xfrm>
          <a:prstGeom prst="rect">
            <a:avLst/>
          </a:prstGeom>
          <a:noFill/>
          <a:ln/>
        </p:spPr>
        <p:txBody>
          <a:bodyPr wrap="none" lIns="0" tIns="0" rIns="0" bIns="0" rtlCol="0" anchor="t"/>
          <a:lstStyle/>
          <a:p>
            <a:pPr marL="0" indent="0" algn="l">
              <a:lnSpc>
                <a:spcPts val="1550"/>
              </a:lnSpc>
              <a:buNone/>
            </a:pPr>
            <a:r>
              <a:rPr lang="en-US" sz="1250" b="1" dirty="0">
                <a:solidFill>
                  <a:srgbClr val="384653"/>
                </a:solidFill>
                <a:latin typeface="Barlow Bold" pitchFamily="34" charset="0"/>
                <a:ea typeface="Barlow Bold" pitchFamily="34" charset="-122"/>
                <a:cs typeface="Barlow Bold" pitchFamily="34" charset="-120"/>
              </a:rPr>
              <a:t>Personalization at Scale</a:t>
            </a:r>
            <a:endParaRPr lang="en-US" sz="1250" dirty="0"/>
          </a:p>
        </p:txBody>
      </p:sp>
      <p:sp>
        <p:nvSpPr>
          <p:cNvPr id="21" name="Text 18"/>
          <p:cNvSpPr/>
          <p:nvPr/>
        </p:nvSpPr>
        <p:spPr>
          <a:xfrm>
            <a:off x="5610106" y="4926092"/>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Create multiple reading level versions simultaneously</a:t>
            </a:r>
            <a:endParaRPr lang="en-US" sz="950" dirty="0"/>
          </a:p>
        </p:txBody>
      </p:sp>
      <p:sp>
        <p:nvSpPr>
          <p:cNvPr id="22" name="Text 19"/>
          <p:cNvSpPr/>
          <p:nvPr/>
        </p:nvSpPr>
        <p:spPr>
          <a:xfrm>
            <a:off x="5610106" y="5162550"/>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Adapt explanations for visual, auditory, and kinesthetic learners</a:t>
            </a:r>
            <a:endParaRPr lang="en-US" sz="950" dirty="0"/>
          </a:p>
        </p:txBody>
      </p:sp>
      <p:sp>
        <p:nvSpPr>
          <p:cNvPr id="23" name="Text 20"/>
          <p:cNvSpPr/>
          <p:nvPr/>
        </p:nvSpPr>
        <p:spPr>
          <a:xfrm>
            <a:off x="5610106" y="5399008"/>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Generate culturally relevant examples for diverse contexts</a:t>
            </a:r>
            <a:endParaRPr lang="en-US" sz="950" dirty="0"/>
          </a:p>
        </p:txBody>
      </p:sp>
      <p:sp>
        <p:nvSpPr>
          <p:cNvPr id="24" name="Text 21"/>
          <p:cNvSpPr/>
          <p:nvPr/>
        </p:nvSpPr>
        <p:spPr>
          <a:xfrm>
            <a:off x="5610106" y="5635466"/>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Provide alternative problem sets for practice</a:t>
            </a:r>
            <a:endParaRPr lang="en-US" sz="950" dirty="0"/>
          </a:p>
        </p:txBody>
      </p:sp>
      <p:sp>
        <p:nvSpPr>
          <p:cNvPr id="25" name="Shape 22"/>
          <p:cNvSpPr/>
          <p:nvPr/>
        </p:nvSpPr>
        <p:spPr>
          <a:xfrm>
            <a:off x="5427821" y="6087428"/>
            <a:ext cx="8556665" cy="1497449"/>
          </a:xfrm>
          <a:prstGeom prst="roundRect">
            <a:avLst>
              <a:gd name="adj" fmla="val 4885"/>
            </a:avLst>
          </a:prstGeom>
          <a:solidFill>
            <a:srgbClr val="FFFFFF"/>
          </a:solidFill>
          <a:ln w="15240">
            <a:solidFill>
              <a:srgbClr val="2589C9"/>
            </a:solidFill>
            <a:prstDash val="solid"/>
          </a:ln>
        </p:spPr>
        <p:txBody>
          <a:bodyPr/>
          <a:lstStyle/>
          <a:p>
            <a:endParaRPr lang="es-US"/>
          </a:p>
        </p:txBody>
      </p:sp>
      <p:sp>
        <p:nvSpPr>
          <p:cNvPr id="26" name="Shape 23"/>
          <p:cNvSpPr/>
          <p:nvPr/>
        </p:nvSpPr>
        <p:spPr>
          <a:xfrm>
            <a:off x="5412581" y="6087428"/>
            <a:ext cx="60960" cy="1497449"/>
          </a:xfrm>
          <a:prstGeom prst="roundRect">
            <a:avLst>
              <a:gd name="adj" fmla="val 298638"/>
            </a:avLst>
          </a:prstGeom>
          <a:solidFill>
            <a:srgbClr val="2589C9"/>
          </a:solidFill>
          <a:ln/>
        </p:spPr>
        <p:txBody>
          <a:bodyPr/>
          <a:lstStyle/>
          <a:p>
            <a:endParaRPr lang="es-US"/>
          </a:p>
        </p:txBody>
      </p:sp>
      <p:sp>
        <p:nvSpPr>
          <p:cNvPr id="27" name="Text 24"/>
          <p:cNvSpPr/>
          <p:nvPr/>
        </p:nvSpPr>
        <p:spPr>
          <a:xfrm>
            <a:off x="5610106" y="6223992"/>
            <a:ext cx="1778198" cy="199549"/>
          </a:xfrm>
          <a:prstGeom prst="rect">
            <a:avLst/>
          </a:prstGeom>
          <a:noFill/>
          <a:ln/>
        </p:spPr>
        <p:txBody>
          <a:bodyPr wrap="none" lIns="0" tIns="0" rIns="0" bIns="0" rtlCol="0" anchor="t"/>
          <a:lstStyle/>
          <a:p>
            <a:pPr marL="0" indent="0" algn="l">
              <a:lnSpc>
                <a:spcPts val="1550"/>
              </a:lnSpc>
              <a:buNone/>
            </a:pPr>
            <a:r>
              <a:rPr lang="en-US" sz="1250" b="1" dirty="0">
                <a:solidFill>
                  <a:srgbClr val="384653"/>
                </a:solidFill>
                <a:latin typeface="Barlow Bold" pitchFamily="34" charset="0"/>
                <a:ea typeface="Barlow Bold" pitchFamily="34" charset="-122"/>
                <a:cs typeface="Barlow Bold" pitchFamily="34" charset="-120"/>
              </a:rPr>
              <a:t>Continuous Improvement</a:t>
            </a:r>
            <a:endParaRPr lang="en-US" sz="1250" dirty="0"/>
          </a:p>
        </p:txBody>
      </p:sp>
      <p:sp>
        <p:nvSpPr>
          <p:cNvPr id="28" name="Text 25"/>
          <p:cNvSpPr/>
          <p:nvPr/>
        </p:nvSpPr>
        <p:spPr>
          <a:xfrm>
            <a:off x="5610106" y="6544866"/>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Analyze usage patterns and learning outcomes</a:t>
            </a:r>
            <a:endParaRPr lang="en-US" sz="950" dirty="0"/>
          </a:p>
        </p:txBody>
      </p:sp>
      <p:sp>
        <p:nvSpPr>
          <p:cNvPr id="29" name="Text 26"/>
          <p:cNvSpPr/>
          <p:nvPr/>
        </p:nvSpPr>
        <p:spPr>
          <a:xfrm>
            <a:off x="5610106" y="6781324"/>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A/B test different explanations and activities</a:t>
            </a:r>
            <a:endParaRPr lang="en-US" sz="950" dirty="0"/>
          </a:p>
        </p:txBody>
      </p:sp>
      <p:sp>
        <p:nvSpPr>
          <p:cNvPr id="30" name="Text 27"/>
          <p:cNvSpPr/>
          <p:nvPr/>
        </p:nvSpPr>
        <p:spPr>
          <a:xfrm>
            <a:off x="5610106" y="7017782"/>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Incorporate real-time learner feedback</a:t>
            </a:r>
            <a:endParaRPr lang="en-US" sz="950" dirty="0"/>
          </a:p>
        </p:txBody>
      </p:sp>
      <p:sp>
        <p:nvSpPr>
          <p:cNvPr id="31" name="Text 28"/>
          <p:cNvSpPr/>
          <p:nvPr/>
        </p:nvSpPr>
        <p:spPr>
          <a:xfrm>
            <a:off x="5610106" y="7254240"/>
            <a:ext cx="8237815" cy="194072"/>
          </a:xfrm>
          <a:prstGeom prst="rect">
            <a:avLst/>
          </a:prstGeom>
          <a:noFill/>
          <a:ln/>
        </p:spPr>
        <p:txBody>
          <a:bodyPr wrap="none" lIns="0" tIns="0" rIns="0" bIns="0" rtlCol="0" anchor="t"/>
          <a:lstStyle/>
          <a:p>
            <a:pPr marL="342900" indent="-342900" algn="l">
              <a:lnSpc>
                <a:spcPts val="1500"/>
              </a:lnSpc>
              <a:buSzPct val="100000"/>
              <a:buChar char="•"/>
            </a:pPr>
            <a:r>
              <a:rPr lang="en-US" sz="950" dirty="0">
                <a:solidFill>
                  <a:srgbClr val="384653"/>
                </a:solidFill>
                <a:latin typeface="Montserrat" pitchFamily="34" charset="0"/>
                <a:ea typeface="Montserrat" pitchFamily="34" charset="-122"/>
                <a:cs typeface="Montserrat" pitchFamily="34" charset="-120"/>
              </a:rPr>
              <a:t>Iteratively refine based on performance data</a:t>
            </a:r>
            <a:endParaRPr lang="en-US" sz="9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58309" y="825222"/>
            <a:ext cx="8448794" cy="605671"/>
          </a:xfrm>
          <a:prstGeom prst="rect">
            <a:avLst/>
          </a:prstGeom>
          <a:noFill/>
          <a:ln/>
        </p:spPr>
        <p:txBody>
          <a:bodyPr wrap="none" lIns="0" tIns="0" rIns="0" bIns="0" rtlCol="0" anchor="t"/>
          <a:lstStyle/>
          <a:p>
            <a:pPr marL="0" indent="0" algn="l">
              <a:lnSpc>
                <a:spcPts val="4750"/>
              </a:lnSpc>
              <a:buNone/>
            </a:pPr>
            <a:r>
              <a:rPr lang="en-US" sz="3800" b="1" dirty="0">
                <a:solidFill>
                  <a:srgbClr val="2E3C4E"/>
                </a:solidFill>
                <a:latin typeface="Barlow Bold" pitchFamily="34" charset="0"/>
                <a:ea typeface="Barlow Bold" pitchFamily="34" charset="-122"/>
                <a:cs typeface="Barlow Bold" pitchFamily="34" charset="-120"/>
              </a:rPr>
              <a:t>Copyright &amp; Ethics in AI-Generated OER</a:t>
            </a:r>
            <a:endParaRPr lang="en-US" sz="3800" dirty="0"/>
          </a:p>
        </p:txBody>
      </p:sp>
      <p:sp>
        <p:nvSpPr>
          <p:cNvPr id="3" name="Text 1"/>
          <p:cNvSpPr/>
          <p:nvPr/>
        </p:nvSpPr>
        <p:spPr>
          <a:xfrm>
            <a:off x="758309" y="1799153"/>
            <a:ext cx="13113782" cy="589359"/>
          </a:xfrm>
          <a:prstGeom prst="rect">
            <a:avLst/>
          </a:prstGeom>
          <a:noFill/>
          <a:ln/>
        </p:spPr>
        <p:txBody>
          <a:bodyPr wrap="squar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The intersection of AI, copyright law, and educational ethics creates important considerations for OER creators. Understanding these issues ensures your resources remain legally sound and ethically responsible.</a:t>
            </a:r>
            <a:endParaRPr lang="en-US" sz="1450" dirty="0"/>
          </a:p>
        </p:txBody>
      </p:sp>
      <p:pic>
        <p:nvPicPr>
          <p:cNvPr id="4" name="Image 0" descr="preencoded.png"/>
          <p:cNvPicPr>
            <a:picLocks noChangeAspect="1"/>
          </p:cNvPicPr>
          <p:nvPr/>
        </p:nvPicPr>
        <p:blipFill>
          <a:blip r:embed="rId3"/>
          <a:stretch>
            <a:fillRect/>
          </a:stretch>
        </p:blipFill>
        <p:spPr>
          <a:xfrm>
            <a:off x="758309" y="2900660"/>
            <a:ext cx="92035" cy="92035"/>
          </a:xfrm>
          <a:prstGeom prst="rect">
            <a:avLst/>
          </a:prstGeom>
        </p:spPr>
      </p:pic>
      <p:sp>
        <p:nvSpPr>
          <p:cNvPr id="5" name="Text 2"/>
          <p:cNvSpPr/>
          <p:nvPr/>
        </p:nvSpPr>
        <p:spPr>
          <a:xfrm>
            <a:off x="1034415" y="2802850"/>
            <a:ext cx="2867620" cy="302776"/>
          </a:xfrm>
          <a:prstGeom prst="rect">
            <a:avLst/>
          </a:prstGeom>
          <a:noFill/>
          <a:ln/>
        </p:spPr>
        <p:txBody>
          <a:bodyPr wrap="none" lIns="0" tIns="0" rIns="0" bIns="0" rtlCol="0" anchor="t"/>
          <a:lstStyle/>
          <a:p>
            <a:pPr marL="0" indent="0" algn="l">
              <a:lnSpc>
                <a:spcPts val="2350"/>
              </a:lnSpc>
              <a:buNone/>
            </a:pPr>
            <a:r>
              <a:rPr lang="en-US" sz="1900" b="1" dirty="0">
                <a:solidFill>
                  <a:srgbClr val="384653"/>
                </a:solidFill>
                <a:latin typeface="Barlow Bold" pitchFamily="34" charset="0"/>
                <a:ea typeface="Barlow Bold" pitchFamily="34" charset="-122"/>
                <a:cs typeface="Barlow Bold" pitchFamily="34" charset="-120"/>
              </a:rPr>
              <a:t>Human Authorship Matters</a:t>
            </a:r>
            <a:endParaRPr lang="en-US" sz="1900" dirty="0"/>
          </a:p>
        </p:txBody>
      </p:sp>
      <p:sp>
        <p:nvSpPr>
          <p:cNvPr id="6" name="Text 3"/>
          <p:cNvSpPr/>
          <p:nvPr/>
        </p:nvSpPr>
        <p:spPr>
          <a:xfrm>
            <a:off x="1034415" y="3289697"/>
            <a:ext cx="6056114" cy="884039"/>
          </a:xfrm>
          <a:prstGeom prst="rect">
            <a:avLst/>
          </a:prstGeom>
          <a:noFill/>
          <a:ln/>
        </p:spPr>
        <p:txBody>
          <a:bodyPr wrap="squar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Current copyright law requires human creative input. AI serves as a tool—humans retain authorship rights when they substantially review, revise, and refine AI output.</a:t>
            </a:r>
            <a:endParaRPr lang="en-US" sz="1450" dirty="0"/>
          </a:p>
        </p:txBody>
      </p:sp>
      <p:pic>
        <p:nvPicPr>
          <p:cNvPr id="7" name="Image 1" descr="preencoded.png"/>
          <p:cNvPicPr>
            <a:picLocks noChangeAspect="1"/>
          </p:cNvPicPr>
          <p:nvPr/>
        </p:nvPicPr>
        <p:blipFill>
          <a:blip r:embed="rId3"/>
          <a:stretch>
            <a:fillRect/>
          </a:stretch>
        </p:blipFill>
        <p:spPr>
          <a:xfrm>
            <a:off x="758309" y="4639806"/>
            <a:ext cx="92035" cy="92035"/>
          </a:xfrm>
          <a:prstGeom prst="rect">
            <a:avLst/>
          </a:prstGeom>
        </p:spPr>
      </p:pic>
      <p:sp>
        <p:nvSpPr>
          <p:cNvPr id="8" name="Text 4"/>
          <p:cNvSpPr/>
          <p:nvPr/>
        </p:nvSpPr>
        <p:spPr>
          <a:xfrm>
            <a:off x="1034415" y="4541996"/>
            <a:ext cx="2931557" cy="302776"/>
          </a:xfrm>
          <a:prstGeom prst="rect">
            <a:avLst/>
          </a:prstGeom>
          <a:noFill/>
          <a:ln/>
        </p:spPr>
        <p:txBody>
          <a:bodyPr wrap="none" lIns="0" tIns="0" rIns="0" bIns="0" rtlCol="0" anchor="t"/>
          <a:lstStyle/>
          <a:p>
            <a:pPr marL="0" indent="0" algn="l">
              <a:lnSpc>
                <a:spcPts val="2350"/>
              </a:lnSpc>
              <a:buNone/>
            </a:pPr>
            <a:r>
              <a:rPr lang="en-US" sz="1900" b="1" dirty="0">
                <a:solidFill>
                  <a:srgbClr val="384653"/>
                </a:solidFill>
                <a:latin typeface="Barlow Bold" pitchFamily="34" charset="0"/>
                <a:ea typeface="Barlow Bold" pitchFamily="34" charset="-122"/>
                <a:cs typeface="Barlow Bold" pitchFamily="34" charset="-120"/>
              </a:rPr>
              <a:t>Training Data Transparency</a:t>
            </a:r>
            <a:endParaRPr lang="en-US" sz="1900" dirty="0"/>
          </a:p>
        </p:txBody>
      </p:sp>
      <p:sp>
        <p:nvSpPr>
          <p:cNvPr id="9" name="Text 5"/>
          <p:cNvSpPr/>
          <p:nvPr/>
        </p:nvSpPr>
        <p:spPr>
          <a:xfrm>
            <a:off x="1034415" y="5028843"/>
            <a:ext cx="6056114" cy="884039"/>
          </a:xfrm>
          <a:prstGeom prst="rect">
            <a:avLst/>
          </a:prstGeom>
          <a:noFill/>
          <a:ln/>
        </p:spPr>
        <p:txBody>
          <a:bodyPr wrap="squar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Consider whether AI tools were trained ethically. Some models use copyrighted materials without permission, creating potential legal and ethical concerns for derived works.</a:t>
            </a:r>
            <a:endParaRPr lang="en-US" sz="1450" dirty="0"/>
          </a:p>
        </p:txBody>
      </p:sp>
      <p:pic>
        <p:nvPicPr>
          <p:cNvPr id="10" name="Image 2" descr="preencoded.png"/>
          <p:cNvPicPr>
            <a:picLocks noChangeAspect="1"/>
          </p:cNvPicPr>
          <p:nvPr/>
        </p:nvPicPr>
        <p:blipFill>
          <a:blip r:embed="rId3"/>
          <a:stretch>
            <a:fillRect/>
          </a:stretch>
        </p:blipFill>
        <p:spPr>
          <a:xfrm>
            <a:off x="7547491" y="2900660"/>
            <a:ext cx="92035" cy="92035"/>
          </a:xfrm>
          <a:prstGeom prst="rect">
            <a:avLst/>
          </a:prstGeom>
        </p:spPr>
      </p:pic>
      <p:sp>
        <p:nvSpPr>
          <p:cNvPr id="11" name="Text 6"/>
          <p:cNvSpPr/>
          <p:nvPr/>
        </p:nvSpPr>
        <p:spPr>
          <a:xfrm>
            <a:off x="7823597" y="2802850"/>
            <a:ext cx="2714506" cy="302776"/>
          </a:xfrm>
          <a:prstGeom prst="rect">
            <a:avLst/>
          </a:prstGeom>
          <a:noFill/>
          <a:ln/>
        </p:spPr>
        <p:txBody>
          <a:bodyPr wrap="none" lIns="0" tIns="0" rIns="0" bIns="0" rtlCol="0" anchor="t"/>
          <a:lstStyle/>
          <a:p>
            <a:pPr marL="0" indent="0" algn="l">
              <a:lnSpc>
                <a:spcPts val="2350"/>
              </a:lnSpc>
              <a:buNone/>
            </a:pPr>
            <a:r>
              <a:rPr lang="en-US" sz="1900" b="1" dirty="0">
                <a:solidFill>
                  <a:srgbClr val="384653"/>
                </a:solidFill>
                <a:latin typeface="Barlow Bold" pitchFamily="34" charset="0"/>
                <a:ea typeface="Barlow Bold" pitchFamily="34" charset="-122"/>
                <a:cs typeface="Barlow Bold" pitchFamily="34" charset="-120"/>
              </a:rPr>
              <a:t>Institutional Policy Varies</a:t>
            </a:r>
            <a:endParaRPr lang="en-US" sz="1900" dirty="0"/>
          </a:p>
        </p:txBody>
      </p:sp>
      <p:sp>
        <p:nvSpPr>
          <p:cNvPr id="12" name="Text 7"/>
          <p:cNvSpPr/>
          <p:nvPr/>
        </p:nvSpPr>
        <p:spPr>
          <a:xfrm>
            <a:off x="7823597" y="3289697"/>
            <a:ext cx="6056114" cy="884039"/>
          </a:xfrm>
          <a:prstGeom prst="rect">
            <a:avLst/>
          </a:prstGeom>
          <a:noFill/>
          <a:ln/>
        </p:spPr>
        <p:txBody>
          <a:bodyPr wrap="squar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Organizations differ in their stance on AI-generated content. Review your institution's guidelines on AI use, attribution requirements, and quality assurance processes.</a:t>
            </a:r>
            <a:endParaRPr lang="en-US" sz="1450" dirty="0"/>
          </a:p>
        </p:txBody>
      </p:sp>
      <p:pic>
        <p:nvPicPr>
          <p:cNvPr id="13" name="Image 3" descr="preencoded.png"/>
          <p:cNvPicPr>
            <a:picLocks noChangeAspect="1"/>
          </p:cNvPicPr>
          <p:nvPr/>
        </p:nvPicPr>
        <p:blipFill>
          <a:blip r:embed="rId3"/>
          <a:stretch>
            <a:fillRect/>
          </a:stretch>
        </p:blipFill>
        <p:spPr>
          <a:xfrm>
            <a:off x="7547491" y="4639806"/>
            <a:ext cx="92035" cy="92035"/>
          </a:xfrm>
          <a:prstGeom prst="rect">
            <a:avLst/>
          </a:prstGeom>
        </p:spPr>
      </p:pic>
      <p:sp>
        <p:nvSpPr>
          <p:cNvPr id="14" name="Text 8"/>
          <p:cNvSpPr/>
          <p:nvPr/>
        </p:nvSpPr>
        <p:spPr>
          <a:xfrm>
            <a:off x="7823597" y="4541996"/>
            <a:ext cx="2615565" cy="302776"/>
          </a:xfrm>
          <a:prstGeom prst="rect">
            <a:avLst/>
          </a:prstGeom>
          <a:noFill/>
          <a:ln/>
        </p:spPr>
        <p:txBody>
          <a:bodyPr wrap="none" lIns="0" tIns="0" rIns="0" bIns="0" rtlCol="0" anchor="t"/>
          <a:lstStyle/>
          <a:p>
            <a:pPr marL="0" indent="0" algn="l">
              <a:lnSpc>
                <a:spcPts val="2350"/>
              </a:lnSpc>
              <a:buNone/>
            </a:pPr>
            <a:r>
              <a:rPr lang="en-US" sz="1900" b="1" dirty="0">
                <a:solidFill>
                  <a:srgbClr val="384653"/>
                </a:solidFill>
                <a:latin typeface="Barlow Bold" pitchFamily="34" charset="0"/>
                <a:ea typeface="Barlow Bold" pitchFamily="34" charset="-122"/>
                <a:cs typeface="Barlow Bold" pitchFamily="34" charset="-120"/>
              </a:rPr>
              <a:t>Terms of Service Impact</a:t>
            </a:r>
            <a:endParaRPr lang="en-US" sz="1900" dirty="0"/>
          </a:p>
        </p:txBody>
      </p:sp>
      <p:sp>
        <p:nvSpPr>
          <p:cNvPr id="15" name="Text 9"/>
          <p:cNvSpPr/>
          <p:nvPr/>
        </p:nvSpPr>
        <p:spPr>
          <a:xfrm>
            <a:off x="7823597" y="5028843"/>
            <a:ext cx="6056114" cy="884039"/>
          </a:xfrm>
          <a:prstGeom prst="rect">
            <a:avLst/>
          </a:prstGeom>
          <a:noFill/>
          <a:ln/>
        </p:spPr>
        <p:txBody>
          <a:bodyPr wrap="square" lIns="0" tIns="0" rIns="0" bIns="0" rtlCol="0" anchor="t"/>
          <a:lstStyle/>
          <a:p>
            <a:pPr marL="0" indent="0" algn="l">
              <a:lnSpc>
                <a:spcPts val="2300"/>
              </a:lnSpc>
              <a:buNone/>
            </a:pPr>
            <a:r>
              <a:rPr lang="en-US" sz="1450" dirty="0">
                <a:solidFill>
                  <a:srgbClr val="384653"/>
                </a:solidFill>
                <a:latin typeface="Montserrat" pitchFamily="34" charset="0"/>
                <a:ea typeface="Montserrat" pitchFamily="34" charset="-122"/>
                <a:cs typeface="Montserrat" pitchFamily="34" charset="-120"/>
              </a:rPr>
              <a:t>Different AI platforms have varying TOS regarding content ownership, commercial use, and redistribution rights. Always review before using tools for OER creation.</a:t>
            </a:r>
            <a:endParaRPr lang="en-US" sz="1450" dirty="0"/>
          </a:p>
        </p:txBody>
      </p:sp>
      <p:sp>
        <p:nvSpPr>
          <p:cNvPr id="16" name="Shape 10"/>
          <p:cNvSpPr/>
          <p:nvPr/>
        </p:nvSpPr>
        <p:spPr>
          <a:xfrm>
            <a:off x="758309" y="6327219"/>
            <a:ext cx="13113782" cy="1077158"/>
          </a:xfrm>
          <a:prstGeom prst="roundRect">
            <a:avLst>
              <a:gd name="adj" fmla="val 25646"/>
            </a:avLst>
          </a:prstGeom>
          <a:solidFill>
            <a:srgbClr val="BEDFF3"/>
          </a:solidFill>
          <a:ln/>
        </p:spPr>
        <p:txBody>
          <a:bodyPr/>
          <a:lstStyle/>
          <a:p>
            <a:endParaRPr lang="es-US"/>
          </a:p>
        </p:txBody>
      </p:sp>
      <p:pic>
        <p:nvPicPr>
          <p:cNvPr id="17" name="Image 4" descr="preencoded.png"/>
          <p:cNvPicPr>
            <a:picLocks noChangeAspect="1"/>
          </p:cNvPicPr>
          <p:nvPr/>
        </p:nvPicPr>
        <p:blipFill>
          <a:blip r:embed="rId4"/>
          <a:stretch>
            <a:fillRect/>
          </a:stretch>
        </p:blipFill>
        <p:spPr>
          <a:xfrm>
            <a:off x="942380" y="6601897"/>
            <a:ext cx="230148" cy="184071"/>
          </a:xfrm>
          <a:prstGeom prst="rect">
            <a:avLst/>
          </a:prstGeom>
        </p:spPr>
      </p:pic>
      <p:sp>
        <p:nvSpPr>
          <p:cNvPr id="18" name="Text 11"/>
          <p:cNvSpPr/>
          <p:nvPr/>
        </p:nvSpPr>
        <p:spPr>
          <a:xfrm>
            <a:off x="1356598" y="6557248"/>
            <a:ext cx="12331422" cy="589359"/>
          </a:xfrm>
          <a:prstGeom prst="rect">
            <a:avLst/>
          </a:prstGeom>
          <a:noFill/>
          <a:ln/>
        </p:spPr>
        <p:txBody>
          <a:bodyPr wrap="square" lIns="0" tIns="0" rIns="0" bIns="0" rtlCol="0" anchor="t"/>
          <a:lstStyle/>
          <a:p>
            <a:pPr marL="0" indent="0" algn="l">
              <a:lnSpc>
                <a:spcPts val="2300"/>
              </a:lnSpc>
              <a:buNone/>
            </a:pPr>
            <a:r>
              <a:rPr lang="en-US" sz="1450" b="1" dirty="0">
                <a:solidFill>
                  <a:srgbClr val="000000"/>
                </a:solidFill>
                <a:latin typeface="Montserrat" pitchFamily="34" charset="0"/>
                <a:ea typeface="Montserrat" pitchFamily="34" charset="-122"/>
                <a:cs typeface="Montserrat" pitchFamily="34" charset="-120"/>
              </a:rPr>
              <a:t>Critical Practice:</a:t>
            </a:r>
            <a:r>
              <a:rPr lang="en-US" sz="1450" dirty="0">
                <a:solidFill>
                  <a:srgbClr val="000000"/>
                </a:solidFill>
                <a:latin typeface="Montserrat" pitchFamily="34" charset="0"/>
                <a:ea typeface="Montserrat" pitchFamily="34" charset="-122"/>
                <a:cs typeface="Montserrat" pitchFamily="34" charset="-120"/>
              </a:rPr>
              <a:t> Always conduct thorough human review of AI-generated content for originality, factual accuracy, bias, and alignment with learning objectives. Document your review process for transparency.</a:t>
            </a:r>
            <a:endParaRPr lang="en-US" sz="14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8309" y="769263"/>
            <a:ext cx="6562011" cy="463272"/>
          </a:xfrm>
          <a:prstGeom prst="rect">
            <a:avLst/>
          </a:prstGeom>
          <a:noFill/>
          <a:ln/>
        </p:spPr>
        <p:txBody>
          <a:bodyPr wrap="none" lIns="0" tIns="0" rIns="0" bIns="0" rtlCol="0" anchor="t"/>
          <a:lstStyle/>
          <a:p>
            <a:pPr marL="0" indent="0" algn="l">
              <a:lnSpc>
                <a:spcPts val="3600"/>
              </a:lnSpc>
              <a:buNone/>
            </a:pPr>
            <a:r>
              <a:rPr lang="en-US" sz="2900" b="1" dirty="0">
                <a:solidFill>
                  <a:srgbClr val="2E3C4E"/>
                </a:solidFill>
                <a:latin typeface="Barlow Bold" pitchFamily="34" charset="0"/>
                <a:ea typeface="Barlow Bold" pitchFamily="34" charset="-122"/>
                <a:cs typeface="Barlow Bold" pitchFamily="34" charset="-120"/>
              </a:rPr>
              <a:t>Creative Commons Licensing for AI-OER</a:t>
            </a:r>
            <a:endParaRPr lang="en-US" sz="2900" dirty="0"/>
          </a:p>
        </p:txBody>
      </p:sp>
      <p:sp>
        <p:nvSpPr>
          <p:cNvPr id="3" name="Text 1"/>
          <p:cNvSpPr/>
          <p:nvPr/>
        </p:nvSpPr>
        <p:spPr>
          <a:xfrm>
            <a:off x="758309" y="1514118"/>
            <a:ext cx="13113782" cy="225266"/>
          </a:xfrm>
          <a:prstGeom prst="rect">
            <a:avLst/>
          </a:prstGeom>
          <a:noFill/>
          <a:ln/>
        </p:spPr>
        <p:txBody>
          <a:bodyPr wrap="none" lIns="0" tIns="0" rIns="0" bIns="0" rtlCol="0" anchor="t"/>
          <a:lstStyle/>
          <a:p>
            <a:pPr marL="0" indent="0" algn="l">
              <a:lnSpc>
                <a:spcPts val="1750"/>
              </a:lnSpc>
              <a:buNone/>
            </a:pPr>
            <a:r>
              <a:rPr lang="en-US" sz="1100" dirty="0">
                <a:solidFill>
                  <a:srgbClr val="384653"/>
                </a:solidFill>
                <a:latin typeface="Montserrat" pitchFamily="34" charset="0"/>
                <a:ea typeface="Montserrat" pitchFamily="34" charset="-122"/>
                <a:cs typeface="Montserrat" pitchFamily="34" charset="-120"/>
              </a:rPr>
              <a:t>Choosing the right Creative Commons license ensures your AI-assisted OER can be freely used, adapted, and shared while maintaining appropriate protections and attribution.</a:t>
            </a:r>
            <a:endParaRPr lang="en-US" sz="1100" dirty="0"/>
          </a:p>
        </p:txBody>
      </p:sp>
      <p:sp>
        <p:nvSpPr>
          <p:cNvPr id="4" name="Shape 2"/>
          <p:cNvSpPr/>
          <p:nvPr/>
        </p:nvSpPr>
        <p:spPr>
          <a:xfrm>
            <a:off x="758309" y="1897737"/>
            <a:ext cx="6486525" cy="1788795"/>
          </a:xfrm>
          <a:prstGeom prst="roundRect">
            <a:avLst>
              <a:gd name="adj" fmla="val 11809"/>
            </a:avLst>
          </a:prstGeom>
          <a:solidFill>
            <a:srgbClr val="FFFFFF"/>
          </a:solidFill>
          <a:ln w="15240">
            <a:solidFill>
              <a:srgbClr val="BACFDD"/>
            </a:solidFill>
            <a:prstDash val="solid"/>
          </a:ln>
        </p:spPr>
        <p:txBody>
          <a:bodyPr/>
          <a:lstStyle/>
          <a:p>
            <a:endParaRPr lang="es-US"/>
          </a:p>
        </p:txBody>
      </p:sp>
      <p:sp>
        <p:nvSpPr>
          <p:cNvPr id="5" name="Shape 3"/>
          <p:cNvSpPr/>
          <p:nvPr/>
        </p:nvSpPr>
        <p:spPr>
          <a:xfrm>
            <a:off x="773549" y="1912977"/>
            <a:ext cx="6456045" cy="422434"/>
          </a:xfrm>
          <a:prstGeom prst="roundRect">
            <a:avLst>
              <a:gd name="adj" fmla="val 45678"/>
            </a:avLst>
          </a:prstGeom>
          <a:solidFill>
            <a:srgbClr val="D4E9F7"/>
          </a:solidFill>
          <a:ln/>
        </p:spPr>
        <p:txBody>
          <a:bodyPr/>
          <a:lstStyle/>
          <a:p>
            <a:endParaRPr lang="es-US"/>
          </a:p>
        </p:txBody>
      </p:sp>
      <p:pic>
        <p:nvPicPr>
          <p:cNvPr id="6" name="Image 0" descr="preencoded.png"/>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95963" y="2014657"/>
            <a:ext cx="211217" cy="211217"/>
          </a:xfrm>
          <a:prstGeom prst="rect">
            <a:avLst/>
          </a:prstGeom>
        </p:spPr>
      </p:pic>
      <p:sp>
        <p:nvSpPr>
          <p:cNvPr id="7" name="Text 4"/>
          <p:cNvSpPr/>
          <p:nvPr/>
        </p:nvSpPr>
        <p:spPr>
          <a:xfrm>
            <a:off x="914281" y="2476143"/>
            <a:ext cx="1852970" cy="231577"/>
          </a:xfrm>
          <a:prstGeom prst="rect">
            <a:avLst/>
          </a:prstGeom>
          <a:noFill/>
          <a:ln/>
        </p:spPr>
        <p:txBody>
          <a:bodyPr wrap="none" lIns="0" tIns="0" rIns="0" bIns="0" rtlCol="0" anchor="t"/>
          <a:lstStyle/>
          <a:p>
            <a:pPr marL="0" indent="0" algn="l">
              <a:lnSpc>
                <a:spcPts val="1800"/>
              </a:lnSpc>
              <a:buNone/>
            </a:pPr>
            <a:r>
              <a:rPr lang="en-US" sz="1450" b="1" dirty="0">
                <a:solidFill>
                  <a:srgbClr val="384653"/>
                </a:solidFill>
                <a:latin typeface="Barlow Bold" pitchFamily="34" charset="0"/>
                <a:ea typeface="Barlow Bold" pitchFamily="34" charset="-122"/>
                <a:cs typeface="Barlow Bold" pitchFamily="34" charset="-120"/>
              </a:rPr>
              <a:t>CC BY</a:t>
            </a:r>
            <a:endParaRPr lang="en-US" sz="1450" dirty="0"/>
          </a:p>
        </p:txBody>
      </p:sp>
      <p:sp>
        <p:nvSpPr>
          <p:cNvPr id="8" name="Text 5"/>
          <p:cNvSpPr/>
          <p:nvPr/>
        </p:nvSpPr>
        <p:spPr>
          <a:xfrm>
            <a:off x="914281" y="2764036"/>
            <a:ext cx="1852970" cy="231577"/>
          </a:xfrm>
          <a:prstGeom prst="rect">
            <a:avLst/>
          </a:prstGeom>
          <a:noFill/>
          <a:ln/>
        </p:spPr>
        <p:txBody>
          <a:bodyPr wrap="none" lIns="0" tIns="0" rIns="0" bIns="0" rtlCol="0" anchor="t"/>
          <a:lstStyle/>
          <a:p>
            <a:pPr marL="0" indent="0" algn="l">
              <a:lnSpc>
                <a:spcPts val="1800"/>
              </a:lnSpc>
              <a:buNone/>
            </a:pPr>
            <a:r>
              <a:rPr lang="en-US" sz="1450" b="1" dirty="0">
                <a:solidFill>
                  <a:srgbClr val="2589C9"/>
                </a:solidFill>
                <a:latin typeface="Barlow Bold" pitchFamily="34" charset="0"/>
                <a:ea typeface="Barlow Bold" pitchFamily="34" charset="-122"/>
                <a:cs typeface="Barlow Bold" pitchFamily="34" charset="-120"/>
              </a:rPr>
              <a:t>Attribution Only</a:t>
            </a:r>
            <a:endParaRPr lang="en-US" sz="1450" dirty="0"/>
          </a:p>
        </p:txBody>
      </p:sp>
      <p:sp>
        <p:nvSpPr>
          <p:cNvPr id="9" name="Text 6"/>
          <p:cNvSpPr/>
          <p:nvPr/>
        </p:nvSpPr>
        <p:spPr>
          <a:xfrm>
            <a:off x="914281" y="3080028"/>
            <a:ext cx="6174581" cy="450533"/>
          </a:xfrm>
          <a:prstGeom prst="rect">
            <a:avLst/>
          </a:prstGeom>
          <a:noFill/>
          <a:ln/>
        </p:spPr>
        <p:txBody>
          <a:bodyPr wrap="square" lIns="0" tIns="0" rIns="0" bIns="0" rtlCol="0" anchor="t"/>
          <a:lstStyle/>
          <a:p>
            <a:pPr marL="0" indent="0" algn="l">
              <a:lnSpc>
                <a:spcPts val="1750"/>
              </a:lnSpc>
              <a:buNone/>
            </a:pPr>
            <a:r>
              <a:rPr lang="en-US" sz="1100" dirty="0">
                <a:solidFill>
                  <a:srgbClr val="384653"/>
                </a:solidFill>
                <a:latin typeface="Montserrat" pitchFamily="34" charset="0"/>
                <a:ea typeface="Montserrat" pitchFamily="34" charset="-122"/>
                <a:cs typeface="Montserrat" pitchFamily="34" charset="-120"/>
              </a:rPr>
              <a:t>The gold standard for OER. Allows all uses including commercial adaptation and redistribution, requiring only attribution. Maximum flexibility and reach.</a:t>
            </a:r>
            <a:endParaRPr lang="en-US" sz="1100" dirty="0"/>
          </a:p>
        </p:txBody>
      </p:sp>
      <p:sp>
        <p:nvSpPr>
          <p:cNvPr id="10" name="Shape 7"/>
          <p:cNvSpPr/>
          <p:nvPr/>
        </p:nvSpPr>
        <p:spPr>
          <a:xfrm>
            <a:off x="7385566" y="1897737"/>
            <a:ext cx="6486525" cy="1788795"/>
          </a:xfrm>
          <a:prstGeom prst="roundRect">
            <a:avLst>
              <a:gd name="adj" fmla="val 11809"/>
            </a:avLst>
          </a:prstGeom>
          <a:solidFill>
            <a:srgbClr val="FFFFFF"/>
          </a:solidFill>
          <a:ln w="15240">
            <a:solidFill>
              <a:srgbClr val="BACFDD"/>
            </a:solidFill>
            <a:prstDash val="solid"/>
          </a:ln>
        </p:spPr>
        <p:txBody>
          <a:bodyPr/>
          <a:lstStyle/>
          <a:p>
            <a:endParaRPr lang="es-US"/>
          </a:p>
        </p:txBody>
      </p:sp>
      <p:sp>
        <p:nvSpPr>
          <p:cNvPr id="11" name="Shape 8"/>
          <p:cNvSpPr/>
          <p:nvPr/>
        </p:nvSpPr>
        <p:spPr>
          <a:xfrm>
            <a:off x="7400806" y="1912977"/>
            <a:ext cx="6456045" cy="422434"/>
          </a:xfrm>
          <a:prstGeom prst="roundRect">
            <a:avLst>
              <a:gd name="adj" fmla="val 45678"/>
            </a:avLst>
          </a:prstGeom>
          <a:solidFill>
            <a:srgbClr val="D4E9F7"/>
          </a:solidFill>
          <a:ln/>
        </p:spPr>
        <p:txBody>
          <a:bodyPr/>
          <a:lstStyle/>
          <a:p>
            <a:endParaRPr lang="es-US"/>
          </a:p>
        </p:txBody>
      </p:sp>
      <p:pic>
        <p:nvPicPr>
          <p:cNvPr id="12" name="Image 1" descr="preencoded.png"/>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23220" y="2014657"/>
            <a:ext cx="211217" cy="211217"/>
          </a:xfrm>
          <a:prstGeom prst="rect">
            <a:avLst/>
          </a:prstGeom>
        </p:spPr>
      </p:pic>
      <p:sp>
        <p:nvSpPr>
          <p:cNvPr id="13" name="Text 9"/>
          <p:cNvSpPr/>
          <p:nvPr/>
        </p:nvSpPr>
        <p:spPr>
          <a:xfrm>
            <a:off x="7541538" y="2476143"/>
            <a:ext cx="1852970" cy="231577"/>
          </a:xfrm>
          <a:prstGeom prst="rect">
            <a:avLst/>
          </a:prstGeom>
          <a:noFill/>
          <a:ln/>
        </p:spPr>
        <p:txBody>
          <a:bodyPr wrap="none" lIns="0" tIns="0" rIns="0" bIns="0" rtlCol="0" anchor="t"/>
          <a:lstStyle/>
          <a:p>
            <a:pPr marL="0" indent="0" algn="l">
              <a:lnSpc>
                <a:spcPts val="1800"/>
              </a:lnSpc>
              <a:buNone/>
            </a:pPr>
            <a:r>
              <a:rPr lang="en-US" sz="1450" b="1" dirty="0">
                <a:solidFill>
                  <a:srgbClr val="384653"/>
                </a:solidFill>
                <a:latin typeface="Barlow Bold" pitchFamily="34" charset="0"/>
                <a:ea typeface="Barlow Bold" pitchFamily="34" charset="-122"/>
                <a:cs typeface="Barlow Bold" pitchFamily="34" charset="-120"/>
              </a:rPr>
              <a:t>CC BY-SA</a:t>
            </a:r>
            <a:endParaRPr lang="en-US" sz="1450" dirty="0"/>
          </a:p>
        </p:txBody>
      </p:sp>
      <p:sp>
        <p:nvSpPr>
          <p:cNvPr id="14" name="Text 10"/>
          <p:cNvSpPr/>
          <p:nvPr/>
        </p:nvSpPr>
        <p:spPr>
          <a:xfrm>
            <a:off x="7541538" y="2764036"/>
            <a:ext cx="1867257" cy="231577"/>
          </a:xfrm>
          <a:prstGeom prst="rect">
            <a:avLst/>
          </a:prstGeom>
          <a:noFill/>
          <a:ln/>
        </p:spPr>
        <p:txBody>
          <a:bodyPr wrap="none" lIns="0" tIns="0" rIns="0" bIns="0" rtlCol="0" anchor="t"/>
          <a:lstStyle/>
          <a:p>
            <a:pPr marL="0" indent="0" algn="l">
              <a:lnSpc>
                <a:spcPts val="1800"/>
              </a:lnSpc>
              <a:buNone/>
            </a:pPr>
            <a:r>
              <a:rPr lang="en-US" sz="1450" b="1" dirty="0">
                <a:solidFill>
                  <a:srgbClr val="2589C9"/>
                </a:solidFill>
                <a:latin typeface="Barlow Bold" pitchFamily="34" charset="0"/>
                <a:ea typeface="Barlow Bold" pitchFamily="34" charset="-122"/>
                <a:cs typeface="Barlow Bold" pitchFamily="34" charset="-120"/>
              </a:rPr>
              <a:t>Attribution-ShareAlike</a:t>
            </a:r>
            <a:endParaRPr lang="en-US" sz="1450" dirty="0"/>
          </a:p>
        </p:txBody>
      </p:sp>
      <p:sp>
        <p:nvSpPr>
          <p:cNvPr id="15" name="Text 11"/>
          <p:cNvSpPr/>
          <p:nvPr/>
        </p:nvSpPr>
        <p:spPr>
          <a:xfrm>
            <a:off x="7541538" y="3080028"/>
            <a:ext cx="6174581" cy="450533"/>
          </a:xfrm>
          <a:prstGeom prst="rect">
            <a:avLst/>
          </a:prstGeom>
          <a:noFill/>
          <a:ln/>
        </p:spPr>
        <p:txBody>
          <a:bodyPr wrap="square" lIns="0" tIns="0" rIns="0" bIns="0" rtlCol="0" anchor="t"/>
          <a:lstStyle/>
          <a:p>
            <a:pPr marL="0" indent="0" algn="l">
              <a:lnSpc>
                <a:spcPts val="1750"/>
              </a:lnSpc>
              <a:buNone/>
            </a:pPr>
            <a:r>
              <a:rPr lang="en-US" sz="1100" dirty="0">
                <a:solidFill>
                  <a:srgbClr val="384653"/>
                </a:solidFill>
                <a:latin typeface="Montserrat" pitchFamily="34" charset="0"/>
                <a:ea typeface="Montserrat" pitchFamily="34" charset="-122"/>
                <a:cs typeface="Montserrat" pitchFamily="34" charset="-120"/>
              </a:rPr>
              <a:t>Requires adaptations to use the same license, keeping the OER ecosystem open. Useful when you want to ensure derivatives remain freely available.</a:t>
            </a:r>
            <a:endParaRPr lang="en-US" sz="1100" dirty="0"/>
          </a:p>
        </p:txBody>
      </p:sp>
      <p:sp>
        <p:nvSpPr>
          <p:cNvPr id="16" name="Shape 12"/>
          <p:cNvSpPr/>
          <p:nvPr/>
        </p:nvSpPr>
        <p:spPr>
          <a:xfrm>
            <a:off x="758309" y="3827264"/>
            <a:ext cx="6486525" cy="1788795"/>
          </a:xfrm>
          <a:prstGeom prst="roundRect">
            <a:avLst>
              <a:gd name="adj" fmla="val 11809"/>
            </a:avLst>
          </a:prstGeom>
          <a:solidFill>
            <a:srgbClr val="FFFFFF"/>
          </a:solidFill>
          <a:ln w="15240">
            <a:solidFill>
              <a:srgbClr val="BACFDD"/>
            </a:solidFill>
            <a:prstDash val="solid"/>
          </a:ln>
        </p:spPr>
        <p:txBody>
          <a:bodyPr/>
          <a:lstStyle/>
          <a:p>
            <a:endParaRPr lang="es-US"/>
          </a:p>
        </p:txBody>
      </p:sp>
      <p:sp>
        <p:nvSpPr>
          <p:cNvPr id="17" name="Shape 13"/>
          <p:cNvSpPr/>
          <p:nvPr/>
        </p:nvSpPr>
        <p:spPr>
          <a:xfrm>
            <a:off x="773549" y="3842504"/>
            <a:ext cx="6456045" cy="422434"/>
          </a:xfrm>
          <a:prstGeom prst="roundRect">
            <a:avLst>
              <a:gd name="adj" fmla="val 45678"/>
            </a:avLst>
          </a:prstGeom>
          <a:solidFill>
            <a:srgbClr val="D4E9F7"/>
          </a:solidFill>
          <a:ln/>
        </p:spPr>
        <p:txBody>
          <a:bodyPr/>
          <a:lstStyle/>
          <a:p>
            <a:endParaRPr lang="es-US"/>
          </a:p>
        </p:txBody>
      </p:sp>
      <p:pic>
        <p:nvPicPr>
          <p:cNvPr id="18" name="Image 2" descr="preencoded.png"/>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95963" y="3944183"/>
            <a:ext cx="211217" cy="211217"/>
          </a:xfrm>
          <a:prstGeom prst="rect">
            <a:avLst/>
          </a:prstGeom>
        </p:spPr>
      </p:pic>
      <p:sp>
        <p:nvSpPr>
          <p:cNvPr id="19" name="Text 14"/>
          <p:cNvSpPr/>
          <p:nvPr/>
        </p:nvSpPr>
        <p:spPr>
          <a:xfrm>
            <a:off x="914281" y="4405670"/>
            <a:ext cx="1852970" cy="231577"/>
          </a:xfrm>
          <a:prstGeom prst="rect">
            <a:avLst/>
          </a:prstGeom>
          <a:noFill/>
          <a:ln/>
        </p:spPr>
        <p:txBody>
          <a:bodyPr wrap="none" lIns="0" tIns="0" rIns="0" bIns="0" rtlCol="0" anchor="t"/>
          <a:lstStyle/>
          <a:p>
            <a:pPr marL="0" indent="0" algn="l">
              <a:lnSpc>
                <a:spcPts val="1800"/>
              </a:lnSpc>
              <a:buNone/>
            </a:pPr>
            <a:r>
              <a:rPr lang="en-US" sz="1450" b="1" dirty="0">
                <a:solidFill>
                  <a:srgbClr val="384653"/>
                </a:solidFill>
                <a:latin typeface="Barlow Bold" pitchFamily="34" charset="0"/>
                <a:ea typeface="Barlow Bold" pitchFamily="34" charset="-122"/>
                <a:cs typeface="Barlow Bold" pitchFamily="34" charset="-120"/>
              </a:rPr>
              <a:t>CC BY-NC</a:t>
            </a:r>
            <a:endParaRPr lang="en-US" sz="1450" dirty="0"/>
          </a:p>
        </p:txBody>
      </p:sp>
      <p:sp>
        <p:nvSpPr>
          <p:cNvPr id="20" name="Text 15"/>
          <p:cNvSpPr/>
          <p:nvPr/>
        </p:nvSpPr>
        <p:spPr>
          <a:xfrm>
            <a:off x="914281" y="4693563"/>
            <a:ext cx="2291358" cy="231577"/>
          </a:xfrm>
          <a:prstGeom prst="rect">
            <a:avLst/>
          </a:prstGeom>
          <a:noFill/>
          <a:ln/>
        </p:spPr>
        <p:txBody>
          <a:bodyPr wrap="none" lIns="0" tIns="0" rIns="0" bIns="0" rtlCol="0" anchor="t"/>
          <a:lstStyle/>
          <a:p>
            <a:pPr marL="0" indent="0" algn="l">
              <a:lnSpc>
                <a:spcPts val="1800"/>
              </a:lnSpc>
              <a:buNone/>
            </a:pPr>
            <a:r>
              <a:rPr lang="en-US" sz="1450" b="1" dirty="0">
                <a:solidFill>
                  <a:srgbClr val="063E5F"/>
                </a:solidFill>
                <a:latin typeface="Barlow Bold" pitchFamily="34" charset="0"/>
                <a:ea typeface="Barlow Bold" pitchFamily="34" charset="-122"/>
                <a:cs typeface="Barlow Bold" pitchFamily="34" charset="-120"/>
              </a:rPr>
              <a:t>Attribution-NonCommercial</a:t>
            </a:r>
            <a:endParaRPr lang="en-US" sz="1450" dirty="0"/>
          </a:p>
        </p:txBody>
      </p:sp>
      <p:sp>
        <p:nvSpPr>
          <p:cNvPr id="21" name="Text 16"/>
          <p:cNvSpPr/>
          <p:nvPr/>
        </p:nvSpPr>
        <p:spPr>
          <a:xfrm>
            <a:off x="914281" y="5009555"/>
            <a:ext cx="6174581" cy="450533"/>
          </a:xfrm>
          <a:prstGeom prst="rect">
            <a:avLst/>
          </a:prstGeom>
          <a:noFill/>
          <a:ln/>
        </p:spPr>
        <p:txBody>
          <a:bodyPr wrap="square" lIns="0" tIns="0" rIns="0" bIns="0" rtlCol="0" anchor="t"/>
          <a:lstStyle/>
          <a:p>
            <a:pPr marL="0" indent="0" algn="l">
              <a:lnSpc>
                <a:spcPts val="1750"/>
              </a:lnSpc>
              <a:buNone/>
            </a:pPr>
            <a:r>
              <a:rPr lang="en-US" sz="1100" dirty="0">
                <a:solidFill>
                  <a:srgbClr val="384653"/>
                </a:solidFill>
                <a:latin typeface="Montserrat" pitchFamily="34" charset="0"/>
                <a:ea typeface="Montserrat" pitchFamily="34" charset="-122"/>
                <a:cs typeface="Montserrat" pitchFamily="34" charset="-120"/>
              </a:rPr>
              <a:t>Restricts commercial use. Consider carefully—this limits adoption by commercial educational platforms and may reduce overall impact and reach.</a:t>
            </a:r>
            <a:endParaRPr lang="en-US" sz="1100" dirty="0"/>
          </a:p>
        </p:txBody>
      </p:sp>
      <p:sp>
        <p:nvSpPr>
          <p:cNvPr id="22" name="Shape 17"/>
          <p:cNvSpPr/>
          <p:nvPr/>
        </p:nvSpPr>
        <p:spPr>
          <a:xfrm>
            <a:off x="7385566" y="3827264"/>
            <a:ext cx="6486525" cy="1788795"/>
          </a:xfrm>
          <a:prstGeom prst="roundRect">
            <a:avLst>
              <a:gd name="adj" fmla="val 11809"/>
            </a:avLst>
          </a:prstGeom>
          <a:solidFill>
            <a:srgbClr val="FFFFFF"/>
          </a:solidFill>
          <a:ln w="15240">
            <a:solidFill>
              <a:srgbClr val="BACFDD"/>
            </a:solidFill>
            <a:prstDash val="solid"/>
          </a:ln>
        </p:spPr>
        <p:txBody>
          <a:bodyPr/>
          <a:lstStyle/>
          <a:p>
            <a:endParaRPr lang="es-US"/>
          </a:p>
        </p:txBody>
      </p:sp>
      <p:sp>
        <p:nvSpPr>
          <p:cNvPr id="23" name="Shape 18"/>
          <p:cNvSpPr/>
          <p:nvPr/>
        </p:nvSpPr>
        <p:spPr>
          <a:xfrm>
            <a:off x="7400806" y="3842504"/>
            <a:ext cx="6456045" cy="422434"/>
          </a:xfrm>
          <a:prstGeom prst="roundRect">
            <a:avLst>
              <a:gd name="adj" fmla="val 45678"/>
            </a:avLst>
          </a:prstGeom>
          <a:solidFill>
            <a:srgbClr val="D4E9F7"/>
          </a:solidFill>
          <a:ln/>
        </p:spPr>
        <p:txBody>
          <a:bodyPr/>
          <a:lstStyle/>
          <a:p>
            <a:endParaRPr lang="es-US"/>
          </a:p>
        </p:txBody>
      </p:sp>
      <p:pic>
        <p:nvPicPr>
          <p:cNvPr id="24" name="Image 3" descr="preencoded.png"/>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23220" y="3944183"/>
            <a:ext cx="211217" cy="211217"/>
          </a:xfrm>
          <a:prstGeom prst="rect">
            <a:avLst/>
          </a:prstGeom>
        </p:spPr>
      </p:pic>
      <p:sp>
        <p:nvSpPr>
          <p:cNvPr id="25" name="Text 19"/>
          <p:cNvSpPr/>
          <p:nvPr/>
        </p:nvSpPr>
        <p:spPr>
          <a:xfrm>
            <a:off x="7541538" y="4405670"/>
            <a:ext cx="1852970" cy="231577"/>
          </a:xfrm>
          <a:prstGeom prst="rect">
            <a:avLst/>
          </a:prstGeom>
          <a:noFill/>
          <a:ln/>
        </p:spPr>
        <p:txBody>
          <a:bodyPr wrap="none" lIns="0" tIns="0" rIns="0" bIns="0" rtlCol="0" anchor="t"/>
          <a:lstStyle/>
          <a:p>
            <a:pPr marL="0" indent="0" algn="l">
              <a:lnSpc>
                <a:spcPts val="1800"/>
              </a:lnSpc>
              <a:buNone/>
            </a:pPr>
            <a:r>
              <a:rPr lang="en-US" sz="1450" b="1" dirty="0">
                <a:solidFill>
                  <a:srgbClr val="384653"/>
                </a:solidFill>
                <a:latin typeface="Barlow Bold" pitchFamily="34" charset="0"/>
                <a:ea typeface="Barlow Bold" pitchFamily="34" charset="-122"/>
                <a:cs typeface="Barlow Bold" pitchFamily="34" charset="-120"/>
              </a:rPr>
              <a:t>Avoid CC BY-ND</a:t>
            </a:r>
            <a:endParaRPr lang="en-US" sz="1450" dirty="0"/>
          </a:p>
        </p:txBody>
      </p:sp>
      <p:sp>
        <p:nvSpPr>
          <p:cNvPr id="26" name="Text 20"/>
          <p:cNvSpPr/>
          <p:nvPr/>
        </p:nvSpPr>
        <p:spPr>
          <a:xfrm>
            <a:off x="7541538" y="4693563"/>
            <a:ext cx="2127885" cy="231577"/>
          </a:xfrm>
          <a:prstGeom prst="rect">
            <a:avLst/>
          </a:prstGeom>
          <a:noFill/>
          <a:ln/>
        </p:spPr>
        <p:txBody>
          <a:bodyPr wrap="none" lIns="0" tIns="0" rIns="0" bIns="0" rtlCol="0" anchor="t"/>
          <a:lstStyle/>
          <a:p>
            <a:pPr marL="0" indent="0" algn="l">
              <a:lnSpc>
                <a:spcPts val="1800"/>
              </a:lnSpc>
              <a:buNone/>
            </a:pPr>
            <a:r>
              <a:rPr lang="en-US" sz="1450" b="1" dirty="0">
                <a:solidFill>
                  <a:srgbClr val="1E2C3B"/>
                </a:solidFill>
                <a:latin typeface="Barlow Bold" pitchFamily="34" charset="0"/>
                <a:ea typeface="Barlow Bold" pitchFamily="34" charset="-122"/>
                <a:cs typeface="Barlow Bold" pitchFamily="34" charset="-120"/>
              </a:rPr>
              <a:t>Attribution-NoDerivatives</a:t>
            </a:r>
            <a:endParaRPr lang="en-US" sz="1450" dirty="0"/>
          </a:p>
        </p:txBody>
      </p:sp>
      <p:sp>
        <p:nvSpPr>
          <p:cNvPr id="27" name="Text 21"/>
          <p:cNvSpPr/>
          <p:nvPr/>
        </p:nvSpPr>
        <p:spPr>
          <a:xfrm>
            <a:off x="7541538" y="5009555"/>
            <a:ext cx="6174581" cy="450533"/>
          </a:xfrm>
          <a:prstGeom prst="rect">
            <a:avLst/>
          </a:prstGeom>
          <a:noFill/>
          <a:ln/>
        </p:spPr>
        <p:txBody>
          <a:bodyPr wrap="square" lIns="0" tIns="0" rIns="0" bIns="0" rtlCol="0" anchor="t"/>
          <a:lstStyle/>
          <a:p>
            <a:pPr marL="0" indent="0" algn="l">
              <a:lnSpc>
                <a:spcPts val="1750"/>
              </a:lnSpc>
              <a:buNone/>
            </a:pPr>
            <a:r>
              <a:rPr lang="en-US" sz="1100" dirty="0">
                <a:solidFill>
                  <a:srgbClr val="384653"/>
                </a:solidFill>
                <a:latin typeface="Montserrat" pitchFamily="34" charset="0"/>
                <a:ea typeface="Montserrat" pitchFamily="34" charset="-122"/>
                <a:cs typeface="Montserrat" pitchFamily="34" charset="-120"/>
              </a:rPr>
              <a:t>Prohibits adaptations, fundamentally contradicting OER principles. The "No Derivatives" restriction prevents the customization that makes OER valuable.</a:t>
            </a:r>
            <a:endParaRPr lang="en-US" sz="1100" dirty="0"/>
          </a:p>
        </p:txBody>
      </p:sp>
      <p:sp>
        <p:nvSpPr>
          <p:cNvPr id="28" name="Shape 22"/>
          <p:cNvSpPr/>
          <p:nvPr/>
        </p:nvSpPr>
        <p:spPr>
          <a:xfrm>
            <a:off x="758309" y="5844743"/>
            <a:ext cx="13113782" cy="25122"/>
          </a:xfrm>
          <a:prstGeom prst="rect">
            <a:avLst/>
          </a:prstGeom>
          <a:solidFill>
            <a:srgbClr val="384653">
              <a:alpha val="50000"/>
            </a:srgbClr>
          </a:solidFill>
          <a:ln/>
        </p:spPr>
        <p:txBody>
          <a:bodyPr/>
          <a:lstStyle/>
          <a:p>
            <a:endParaRPr lang="es-US"/>
          </a:p>
        </p:txBody>
      </p:sp>
      <p:sp>
        <p:nvSpPr>
          <p:cNvPr id="29" name="Text 23"/>
          <p:cNvSpPr/>
          <p:nvPr/>
        </p:nvSpPr>
        <p:spPr>
          <a:xfrm>
            <a:off x="758309" y="6028134"/>
            <a:ext cx="13113782" cy="225266"/>
          </a:xfrm>
          <a:prstGeom prst="rect">
            <a:avLst/>
          </a:prstGeom>
          <a:noFill/>
          <a:ln/>
        </p:spPr>
        <p:txBody>
          <a:bodyPr wrap="none" lIns="0" tIns="0" rIns="0" bIns="0" rtlCol="0" anchor="t"/>
          <a:lstStyle/>
          <a:p>
            <a:pPr marL="0" indent="0" algn="l">
              <a:lnSpc>
                <a:spcPts val="1750"/>
              </a:lnSpc>
              <a:buNone/>
            </a:pPr>
            <a:r>
              <a:rPr lang="en-US" sz="1100" b="1" dirty="0">
                <a:solidFill>
                  <a:srgbClr val="384653"/>
                </a:solidFill>
                <a:latin typeface="Montserrat" pitchFamily="34" charset="0"/>
                <a:ea typeface="Montserrat" pitchFamily="34" charset="-122"/>
                <a:cs typeface="Montserrat" pitchFamily="34" charset="-120"/>
              </a:rPr>
              <a:t>Documentation Best Practices:</a:t>
            </a:r>
            <a:endParaRPr lang="en-US" sz="1100" dirty="0"/>
          </a:p>
        </p:txBody>
      </p:sp>
      <p:sp>
        <p:nvSpPr>
          <p:cNvPr id="30" name="Text 24"/>
          <p:cNvSpPr/>
          <p:nvPr/>
        </p:nvSpPr>
        <p:spPr>
          <a:xfrm>
            <a:off x="758309" y="6411754"/>
            <a:ext cx="13113782" cy="225266"/>
          </a:xfrm>
          <a:prstGeom prst="rect">
            <a:avLst/>
          </a:prstGeom>
          <a:noFill/>
          <a:ln/>
        </p:spPr>
        <p:txBody>
          <a:bodyPr wrap="none" lIns="0" tIns="0" rIns="0" bIns="0" rtlCol="0" anchor="t"/>
          <a:lstStyle/>
          <a:p>
            <a:pPr marL="342900" indent="-342900" algn="l">
              <a:lnSpc>
                <a:spcPts val="1750"/>
              </a:lnSpc>
              <a:buSzPct val="100000"/>
              <a:buChar char="•"/>
            </a:pPr>
            <a:r>
              <a:rPr lang="en-US" sz="1100" dirty="0">
                <a:solidFill>
                  <a:srgbClr val="384653"/>
                </a:solidFill>
                <a:latin typeface="Montserrat" pitchFamily="34" charset="0"/>
                <a:ea typeface="Montserrat" pitchFamily="34" charset="-122"/>
                <a:cs typeface="Montserrat" pitchFamily="34" charset="-120"/>
              </a:rPr>
              <a:t>Clearly state which AI tool and version you used</a:t>
            </a:r>
            <a:endParaRPr lang="en-US" sz="1100" dirty="0"/>
          </a:p>
        </p:txBody>
      </p:sp>
      <p:sp>
        <p:nvSpPr>
          <p:cNvPr id="31" name="Text 25"/>
          <p:cNvSpPr/>
          <p:nvPr/>
        </p:nvSpPr>
        <p:spPr>
          <a:xfrm>
            <a:off x="758309" y="6686193"/>
            <a:ext cx="13113782" cy="225266"/>
          </a:xfrm>
          <a:prstGeom prst="rect">
            <a:avLst/>
          </a:prstGeom>
          <a:noFill/>
          <a:ln/>
        </p:spPr>
        <p:txBody>
          <a:bodyPr wrap="none" lIns="0" tIns="0" rIns="0" bIns="0" rtlCol="0" anchor="t"/>
          <a:lstStyle/>
          <a:p>
            <a:pPr marL="342900" indent="-342900" algn="l">
              <a:lnSpc>
                <a:spcPts val="1750"/>
              </a:lnSpc>
              <a:buSzPct val="100000"/>
              <a:buChar char="•"/>
            </a:pPr>
            <a:r>
              <a:rPr lang="en-US" sz="1100" dirty="0">
                <a:solidFill>
                  <a:srgbClr val="384653"/>
                </a:solidFill>
                <a:latin typeface="Montserrat" pitchFamily="34" charset="0"/>
                <a:ea typeface="Montserrat" pitchFamily="34" charset="-122"/>
                <a:cs typeface="Montserrat" pitchFamily="34" charset="-120"/>
              </a:rPr>
              <a:t>Document key prompts or generation parameters</a:t>
            </a:r>
            <a:endParaRPr lang="en-US" sz="1100" dirty="0"/>
          </a:p>
        </p:txBody>
      </p:sp>
      <p:sp>
        <p:nvSpPr>
          <p:cNvPr id="32" name="Text 26"/>
          <p:cNvSpPr/>
          <p:nvPr/>
        </p:nvSpPr>
        <p:spPr>
          <a:xfrm>
            <a:off x="758309" y="6960632"/>
            <a:ext cx="13113782" cy="225266"/>
          </a:xfrm>
          <a:prstGeom prst="rect">
            <a:avLst/>
          </a:prstGeom>
          <a:noFill/>
          <a:ln/>
        </p:spPr>
        <p:txBody>
          <a:bodyPr wrap="none" lIns="0" tIns="0" rIns="0" bIns="0" rtlCol="0" anchor="t"/>
          <a:lstStyle/>
          <a:p>
            <a:pPr marL="342900" indent="-342900" algn="l">
              <a:lnSpc>
                <a:spcPts val="1750"/>
              </a:lnSpc>
              <a:buSzPct val="100000"/>
              <a:buChar char="•"/>
            </a:pPr>
            <a:r>
              <a:rPr lang="en-US" sz="1100" dirty="0">
                <a:solidFill>
                  <a:srgbClr val="384653"/>
                </a:solidFill>
                <a:latin typeface="Montserrat" pitchFamily="34" charset="0"/>
                <a:ea typeface="Montserrat" pitchFamily="34" charset="-122"/>
                <a:cs typeface="Montserrat" pitchFamily="34" charset="-120"/>
              </a:rPr>
              <a:t>Describe your human review and revision process</a:t>
            </a:r>
            <a:endParaRPr lang="en-US" sz="1100" dirty="0"/>
          </a:p>
        </p:txBody>
      </p:sp>
      <p:sp>
        <p:nvSpPr>
          <p:cNvPr id="33" name="Text 27"/>
          <p:cNvSpPr/>
          <p:nvPr/>
        </p:nvSpPr>
        <p:spPr>
          <a:xfrm>
            <a:off x="758309" y="7235071"/>
            <a:ext cx="13113782" cy="225266"/>
          </a:xfrm>
          <a:prstGeom prst="rect">
            <a:avLst/>
          </a:prstGeom>
          <a:noFill/>
          <a:ln/>
        </p:spPr>
        <p:txBody>
          <a:bodyPr wrap="none" lIns="0" tIns="0" rIns="0" bIns="0" rtlCol="0" anchor="t"/>
          <a:lstStyle/>
          <a:p>
            <a:pPr marL="342900" indent="-342900" algn="l">
              <a:lnSpc>
                <a:spcPts val="1750"/>
              </a:lnSpc>
              <a:buSzPct val="100000"/>
              <a:buChar char="•"/>
            </a:pPr>
            <a:r>
              <a:rPr lang="en-US" sz="1100" dirty="0">
                <a:solidFill>
                  <a:srgbClr val="384653"/>
                </a:solidFill>
                <a:latin typeface="Montserrat" pitchFamily="34" charset="0"/>
                <a:ea typeface="Montserrat" pitchFamily="34" charset="-122"/>
                <a:cs typeface="Montserrat" pitchFamily="34" charset="-120"/>
              </a:rPr>
              <a:t>Check license compatibility when mixing AI-generated and existing content</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TotalTime>
  <Words>2492</Words>
  <Application>Microsoft Macintosh PowerPoint</Application>
  <PresentationFormat>Personalizado</PresentationFormat>
  <Paragraphs>245</Paragraphs>
  <Slides>17</Slides>
  <Notes>17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Barlow Bold</vt:lpstr>
      <vt:lpstr>Barlow Light</vt:lpstr>
      <vt:lpstr>Montserrat</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Daliza Sepúlveda</cp:lastModifiedBy>
  <cp:revision>2</cp:revision>
  <dcterms:created xsi:type="dcterms:W3CDTF">2025-11-05T04:46:12Z</dcterms:created>
  <dcterms:modified xsi:type="dcterms:W3CDTF">2025-11-05T05:12:52Z</dcterms:modified>
</cp:coreProperties>
</file>