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0FCA04-A797-4C4D-B0D6-F5228F1EA4BB}" v="85" dt="2021-10-27T03:10:40.796"/>
    <p1510:client id="{6D14B575-7FD4-4EF3-B2CB-CB5443DAC440}" v="195" dt="2021-10-25T05:16:31.848"/>
    <p1510:client id="{B60F12EF-B7AC-4CA7-B424-0E2C208A85C8}" v="39" dt="2021-10-24T23:31:43.503"/>
    <p1510:client id="{D878D2FF-A1FE-B2CD-BF46-E2A0ED3863AD}" v="95" dt="2021-10-27T07:08:50.5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70" d="100"/>
          <a:sy n="70" d="100"/>
        </p:scale>
        <p:origin x="-132" y="-564"/>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pPr/>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p14="http://schemas.microsoft.com/office/powerpoint/2010/main" xmlns=""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pPr/>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p14="http://schemas.microsoft.com/office/powerpoint/2010/main" xmlns=""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pPr/>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p14="http://schemas.microsoft.com/office/powerpoint/2010/main" xmlns=""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pPr/>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p14="http://schemas.microsoft.com/office/powerpoint/2010/main" xmlns=""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pPr/>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p14="http://schemas.microsoft.com/office/powerpoint/2010/main" xmlns=""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pPr/>
              <a:t>10/27/2021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p14="http://schemas.microsoft.com/office/powerpoint/2010/main" xmlns=""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pPr/>
              <a:t>10/27/2021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p14="http://schemas.microsoft.com/office/powerpoint/2010/main" xmlns=""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pPr/>
              <a:t>10/27/2021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p14="http://schemas.microsoft.com/office/powerpoint/2010/main" xmlns=""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pPr/>
              <a:t>10/27/2021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p14="http://schemas.microsoft.com/office/powerpoint/2010/main" xmlns=""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pPr/>
              <a:t>10/27/2021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p14="http://schemas.microsoft.com/office/powerpoint/2010/main" xmlns=""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pPr/>
              <a:t>10/27/2021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p14="http://schemas.microsoft.com/office/powerpoint/2010/main" xmlns=""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pPr/>
              <a:t>10/27/2021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pPr/>
              <a:t>‹#›</a:t>
            </a:fld>
            <a:endParaRPr lang="en-US"/>
          </a:p>
        </p:txBody>
      </p:sp>
    </p:spTree>
    <p:extLst>
      <p:ext uri="{BB962C8B-B14F-4D97-AF65-F5344CB8AC3E}">
        <p14:creationId xmlns:p14="http://schemas.microsoft.com/office/powerpoint/2010/main" xmlns=""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flickr.com/photos/seanhobson/4581462448/"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s://creativecommons.org/licenses/by/3.0/"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ikiagile.cesi.fr/index.php?title=Fichier:The-Iceberg-Illusion_fr.png"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scherlund.blogspot.com/2015/03/mobile-learning-handbook-for-developers.html" TargetMode="Externa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plays-in-business.com/pibold/2011/03/agiles-manifest/?lang=en" TargetMode="External"/><Relationship Id="rId2" Type="http://schemas.openxmlformats.org/officeDocument/2006/relationships/image" Target="../media/image6.gif"/><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464614" y="1783959"/>
            <a:ext cx="4087306" cy="2889114"/>
          </a:xfrm>
        </p:spPr>
        <p:txBody>
          <a:bodyPr anchor="b">
            <a:normAutofit/>
          </a:bodyPr>
          <a:lstStyle/>
          <a:p>
            <a:pPr algn="l"/>
            <a:r>
              <a:rPr lang="en-US" sz="3800">
                <a:ea typeface="+mj-lt"/>
                <a:cs typeface="+mj-lt"/>
              </a:rPr>
              <a:t>Inclusivity, Engagement, Differentiation—Have It all Using AGILE </a:t>
            </a:r>
            <a:endParaRPr lang="en-US" sz="3800"/>
          </a:p>
        </p:txBody>
      </p:sp>
      <p:sp>
        <p:nvSpPr>
          <p:cNvPr id="3" name="Subtitle 2"/>
          <p:cNvSpPr>
            <a:spLocks noGrp="1"/>
          </p:cNvSpPr>
          <p:nvPr>
            <p:ph type="subTitle" idx="1"/>
          </p:nvPr>
        </p:nvSpPr>
        <p:spPr>
          <a:xfrm>
            <a:off x="7464612" y="4750893"/>
            <a:ext cx="4087305" cy="1147863"/>
          </a:xfrm>
        </p:spPr>
        <p:txBody>
          <a:bodyPr vert="horz" lIns="91440" tIns="45720" rIns="91440" bIns="45720" rtlCol="0" anchor="t">
            <a:normAutofit/>
          </a:bodyPr>
          <a:lstStyle/>
          <a:p>
            <a:pPr algn="l"/>
            <a:r>
              <a:rPr lang="en-US" sz="1100">
                <a:cs typeface="Calibri"/>
              </a:rPr>
              <a:t>Kat Biacindo</a:t>
            </a:r>
          </a:p>
          <a:p>
            <a:pPr algn="l"/>
            <a:r>
              <a:rPr lang="en-US" sz="1100">
                <a:cs typeface="Calibri"/>
              </a:rPr>
              <a:t>California State  University, Fresno</a:t>
            </a:r>
          </a:p>
          <a:p>
            <a:pPr algn="l"/>
            <a:r>
              <a:rPr lang="en-US" sz="1100">
                <a:cs typeface="Calibri"/>
              </a:rPr>
              <a:t>QM </a:t>
            </a:r>
          </a:p>
          <a:p>
            <a:pPr algn="l"/>
            <a:r>
              <a:rPr lang="en-US" sz="1100">
                <a:cs typeface="Calibri"/>
              </a:rPr>
              <a:t>November, 2021</a:t>
            </a:r>
          </a:p>
        </p:txBody>
      </p:sp>
      <p:sp>
        <p:nvSpPr>
          <p:cNvPr id="10" name="Freeform: Shape 9">
            <a:extLst>
              <a:ext uri="{FF2B5EF4-FFF2-40B4-BE49-F238E27FC236}">
                <a16:creationId xmlns:a16="http://schemas.microsoft.com/office/drawing/2014/main" xmlns="" id="{E49CC64F-7275-4E33-961B-0C5CDC43987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4">
            <a:extLst>
              <a:ext uri="{FF2B5EF4-FFF2-40B4-BE49-F238E27FC236}">
                <a16:creationId xmlns:a16="http://schemas.microsoft.com/office/drawing/2014/main" xmlns="" id="{DD894429-A268-4E05-971F-C8031D7D13A2}"/>
              </a:ext>
            </a:extLst>
          </p:cNvPr>
          <p:cNvPicPr>
            <a:picLocks noChangeAspect="1"/>
          </p:cNvPicPr>
          <p:nvPr/>
        </p:nvPicPr>
        <p:blipFill rotWithShape="1">
          <a:blip r:embed="rId2" cstate="print">
            <a:extLst>
              <a:ext uri="{837473B0-CC2E-450A-ABE3-18F120FF3D39}">
                <a1611:picAttrSrcUrl xmlns:a1611="http://schemas.microsoft.com/office/drawing/2016/11/main" xmlns="" r:id="rId3"/>
              </a:ext>
            </a:extLst>
          </a:blip>
          <a:srcRect l="7292" r="24297"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5" name="TextBox 4">
            <a:extLst>
              <a:ext uri="{FF2B5EF4-FFF2-40B4-BE49-F238E27FC236}">
                <a16:creationId xmlns:a16="http://schemas.microsoft.com/office/drawing/2014/main" xmlns="" id="{ED1D1658-0D08-4174-B285-1F491028EC7F}"/>
              </a:ext>
            </a:extLst>
          </p:cNvPr>
          <p:cNvSpPr txBox="1"/>
          <p:nvPr/>
        </p:nvSpPr>
        <p:spPr>
          <a:xfrm>
            <a:off x="9990756" y="6657945"/>
            <a:ext cx="2201244"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xmlns=""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xmlns="" val="tx"/>
                    </a:ext>
                  </a:extLst>
                </a:hlinkClick>
              </a:rPr>
              <a:t>CC BY</a:t>
            </a:r>
            <a:r>
              <a:rPr lang="en-US" sz="700">
                <a:solidFill>
                  <a:srgbClr val="FFFFFF"/>
                </a:solidFill>
              </a:rPr>
              <a:t>.</a:t>
            </a:r>
          </a:p>
        </p:txBody>
      </p:sp>
    </p:spTree>
    <p:extLst>
      <p:ext uri="{BB962C8B-B14F-4D97-AF65-F5344CB8AC3E}">
        <p14:creationId xmlns:p14="http://schemas.microsoft.com/office/powerpoint/2010/main" xmlns="" val="10985722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B7D80E-30E8-4C2F-A56D-830A8E9EBD83}"/>
              </a:ext>
            </a:extLst>
          </p:cNvPr>
          <p:cNvSpPr>
            <a:spLocks noGrp="1"/>
          </p:cNvSpPr>
          <p:nvPr>
            <p:ph type="title"/>
          </p:nvPr>
        </p:nvSpPr>
        <p:spPr>
          <a:xfrm>
            <a:off x="7464614" y="926710"/>
            <a:ext cx="4087306" cy="984114"/>
          </a:xfrm>
        </p:spPr>
        <p:txBody>
          <a:bodyPr vert="horz" lIns="91440" tIns="45720" rIns="91440" bIns="45720" rtlCol="0" anchor="b">
            <a:normAutofit/>
          </a:bodyPr>
          <a:lstStyle/>
          <a:p>
            <a:r>
              <a:rPr lang="en-US" sz="5400"/>
              <a:t>TAKE aways</a:t>
            </a:r>
          </a:p>
        </p:txBody>
      </p:sp>
      <p:sp>
        <p:nvSpPr>
          <p:cNvPr id="3" name="Content Placeholder 2">
            <a:extLst>
              <a:ext uri="{FF2B5EF4-FFF2-40B4-BE49-F238E27FC236}">
                <a16:creationId xmlns:a16="http://schemas.microsoft.com/office/drawing/2014/main" xmlns="" id="{1B25C75B-BDC0-49E2-B78A-0BAFBA582C9C}"/>
              </a:ext>
            </a:extLst>
          </p:cNvPr>
          <p:cNvSpPr>
            <a:spLocks noGrp="1"/>
          </p:cNvSpPr>
          <p:nvPr>
            <p:ph idx="1"/>
          </p:nvPr>
        </p:nvSpPr>
        <p:spPr>
          <a:xfrm>
            <a:off x="7464612" y="2262488"/>
            <a:ext cx="4087305" cy="3636268"/>
          </a:xfrm>
        </p:spPr>
        <p:txBody>
          <a:bodyPr vert="horz" lIns="91440" tIns="45720" rIns="91440" bIns="45720" rtlCol="0" anchor="t">
            <a:normAutofit fontScale="92500" lnSpcReduction="10000"/>
          </a:bodyPr>
          <a:lstStyle/>
          <a:p>
            <a:pPr marL="0" indent="0">
              <a:buNone/>
            </a:pPr>
            <a:r>
              <a:rPr lang="en-US" sz="2000" dirty="0"/>
              <a:t>Gift for you for considering moving outside the box ; from Canva</a:t>
            </a:r>
          </a:p>
          <a:p>
            <a:pPr marL="0" indent="0">
              <a:buNone/>
            </a:pPr>
            <a:r>
              <a:rPr lang="en-US" sz="2000" dirty="0">
                <a:ea typeface="+mn-lt"/>
                <a:cs typeface="+mn-lt"/>
              </a:rPr>
              <a:t>https://mailfresnostate-my.sharepoint.com/:w:/g/personal/kbiacindo_mail_fresnostate_edu/EbWlszofAiFHh4A2umHBISsBRpXeSl00eMVvqvbkRm6oSw?e=BXawcY</a:t>
            </a:r>
            <a:endParaRPr lang="en-US" dirty="0"/>
          </a:p>
          <a:p>
            <a:pPr marL="0" indent="0">
              <a:buNone/>
            </a:pPr>
            <a:r>
              <a:rPr lang="en-US" sz="2000" dirty="0">
                <a:cs typeface="Calibri"/>
              </a:rPr>
              <a:t>AGILE brochure--365 </a:t>
            </a:r>
            <a:r>
              <a:rPr lang="en-US" sz="2000" dirty="0">
                <a:ea typeface="+mn-lt"/>
                <a:cs typeface="+mn-lt"/>
              </a:rPr>
              <a:t>https://mailfresnostate-my.sharepoint.com/:w:/g/personal/kbiacindo_mail_fresnostate_edu/EbWlszofAiFHh4A2umHBISsBRpXeSl00eMVvqvbkRm6oSw?e=BXawcY</a:t>
            </a:r>
          </a:p>
        </p:txBody>
      </p:sp>
      <p:sp>
        <p:nvSpPr>
          <p:cNvPr id="9" name="Freeform: Shape 8">
            <a:extLst>
              <a:ext uri="{FF2B5EF4-FFF2-40B4-BE49-F238E27FC236}">
                <a16:creationId xmlns:a16="http://schemas.microsoft.com/office/drawing/2014/main" xmlns="" id="{E49CC64F-7275-4E33-961B-0C5CDC43987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Open white gift box tied with red ribbon">
            <a:extLst>
              <a:ext uri="{FF2B5EF4-FFF2-40B4-BE49-F238E27FC236}">
                <a16:creationId xmlns:a16="http://schemas.microsoft.com/office/drawing/2014/main" xmlns="" id="{ABC6A027-45BA-4D28-B83E-2642953688A6}"/>
              </a:ext>
            </a:extLst>
          </p:cNvPr>
          <p:cNvPicPr>
            <a:picLocks noChangeAspect="1"/>
          </p:cNvPicPr>
          <p:nvPr/>
        </p:nvPicPr>
        <p:blipFill rotWithShape="1">
          <a:blip r:embed="rId2" cstate="print"/>
          <a:srcRect l="20843" r="2295" b="4"/>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xmlns="" val="60105865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A3DA99-3BC3-4052-9444-C332F3A14E81}"/>
              </a:ext>
            </a:extLst>
          </p:cNvPr>
          <p:cNvSpPr>
            <a:spLocks noGrp="1"/>
          </p:cNvSpPr>
          <p:nvPr>
            <p:ph type="title"/>
          </p:nvPr>
        </p:nvSpPr>
        <p:spPr>
          <a:xfrm>
            <a:off x="7464614" y="283772"/>
            <a:ext cx="4087306" cy="3293927"/>
          </a:xfrm>
        </p:spPr>
        <p:txBody>
          <a:bodyPr vert="horz" lIns="91440" tIns="45720" rIns="91440" bIns="45720" rtlCol="0" anchor="b">
            <a:normAutofit/>
          </a:bodyPr>
          <a:lstStyle/>
          <a:p>
            <a:r>
              <a:rPr lang="en-US" sz="4600"/>
              <a:t>Online is the ideal environment for full inclusion</a:t>
            </a:r>
          </a:p>
        </p:txBody>
      </p:sp>
      <p:sp>
        <p:nvSpPr>
          <p:cNvPr id="3" name="Content Placeholder 2">
            <a:extLst>
              <a:ext uri="{FF2B5EF4-FFF2-40B4-BE49-F238E27FC236}">
                <a16:creationId xmlns:a16="http://schemas.microsoft.com/office/drawing/2014/main" xmlns="" id="{E9215871-554B-41E0-8116-44EA8FEA9620}"/>
              </a:ext>
            </a:extLst>
          </p:cNvPr>
          <p:cNvSpPr>
            <a:spLocks noGrp="1"/>
          </p:cNvSpPr>
          <p:nvPr>
            <p:ph idx="1"/>
          </p:nvPr>
        </p:nvSpPr>
        <p:spPr>
          <a:xfrm>
            <a:off x="7464612" y="3572176"/>
            <a:ext cx="4444492" cy="3005236"/>
          </a:xfrm>
        </p:spPr>
        <p:txBody>
          <a:bodyPr vert="horz" lIns="91440" tIns="45720" rIns="91440" bIns="45720" rtlCol="0" anchor="t">
            <a:normAutofit/>
          </a:bodyPr>
          <a:lstStyle/>
          <a:p>
            <a:pPr marL="0" indent="0">
              <a:buNone/>
            </a:pPr>
            <a:r>
              <a:rPr lang="en-US" sz="2000"/>
              <a:t>Connectivism theory (Siemens, 2007) </a:t>
            </a:r>
            <a:r>
              <a:rPr lang="en-US" sz="2000">
                <a:ea typeface="+mn-lt"/>
                <a:cs typeface="+mn-lt"/>
              </a:rPr>
              <a:t>  Through a network, web, or internet, learners can (a) acquire new content that is continually updated, (b) identify credible resources, and (c) draw distinctions between opposing facts and figures.  In connectivist theory, one view of learning is knowing where to locate information may be as valuable as the information itself.</a:t>
            </a:r>
            <a:endParaRPr lang="en-US" sz="2000" dirty="0"/>
          </a:p>
          <a:p>
            <a:pPr marL="0" indent="0">
              <a:buNone/>
            </a:pPr>
            <a:endParaRPr lang="en-US" sz="2000" dirty="0">
              <a:cs typeface="Calibri"/>
            </a:endParaRPr>
          </a:p>
        </p:txBody>
      </p:sp>
      <p:sp>
        <p:nvSpPr>
          <p:cNvPr id="9" name="Freeform: Shape 8">
            <a:extLst>
              <a:ext uri="{FF2B5EF4-FFF2-40B4-BE49-F238E27FC236}">
                <a16:creationId xmlns:a16="http://schemas.microsoft.com/office/drawing/2014/main" xmlns="" id="{E49CC64F-7275-4E33-961B-0C5CDC43987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Sphere of mesh and nodes">
            <a:extLst>
              <a:ext uri="{FF2B5EF4-FFF2-40B4-BE49-F238E27FC236}">
                <a16:creationId xmlns:a16="http://schemas.microsoft.com/office/drawing/2014/main" xmlns="" id="{F8D9DF8F-6B07-489C-901F-0284770815AB}"/>
              </a:ext>
            </a:extLst>
          </p:cNvPr>
          <p:cNvPicPr>
            <a:picLocks noChangeAspect="1"/>
          </p:cNvPicPr>
          <p:nvPr/>
        </p:nvPicPr>
        <p:blipFill rotWithShape="1">
          <a:blip r:embed="rId2" cstate="print"/>
          <a:srcRect l="23134" r="4" b="4"/>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xmlns="" val="396250971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EA2A86-6774-4E7F-81E6-22FC93340F19}"/>
              </a:ext>
            </a:extLst>
          </p:cNvPr>
          <p:cNvSpPr>
            <a:spLocks noGrp="1"/>
          </p:cNvSpPr>
          <p:nvPr>
            <p:ph type="title"/>
          </p:nvPr>
        </p:nvSpPr>
        <p:spPr>
          <a:xfrm>
            <a:off x="6952647" y="1783959"/>
            <a:ext cx="5051710" cy="4341227"/>
          </a:xfrm>
        </p:spPr>
        <p:txBody>
          <a:bodyPr vert="horz" lIns="91440" tIns="45720" rIns="91440" bIns="45720" rtlCol="0" anchor="b">
            <a:normAutofit fontScale="90000"/>
          </a:bodyPr>
          <a:lstStyle/>
          <a:p>
            <a:r>
              <a:rPr lang="en-US" sz="4600" dirty="0"/>
              <a:t>How to design—AGILE (software development program)</a:t>
            </a:r>
            <a:r>
              <a:rPr lang="en-US" sz="4600" dirty="0">
                <a:cs typeface="Calibri Light"/>
              </a:rPr>
              <a:t/>
            </a:r>
            <a:br>
              <a:rPr lang="en-US" sz="4600" dirty="0">
                <a:cs typeface="Calibri Light"/>
              </a:rPr>
            </a:br>
            <a:r>
              <a:rPr lang="en-US" sz="4600">
                <a:cs typeface="Calibri Light"/>
              </a:rPr>
              <a:t>A = ALIGN (goals-objs)</a:t>
            </a:r>
            <a:r>
              <a:rPr lang="en-US" sz="4600" dirty="0">
                <a:cs typeface="Calibri Light"/>
              </a:rPr>
              <a:t/>
            </a:r>
            <a:br>
              <a:rPr lang="en-US" sz="4600" dirty="0">
                <a:cs typeface="Calibri Light"/>
              </a:rPr>
            </a:br>
            <a:r>
              <a:rPr lang="en-US" sz="4600" dirty="0">
                <a:cs typeface="Calibri Light"/>
              </a:rPr>
              <a:t>G = GET SET</a:t>
            </a:r>
            <a:br>
              <a:rPr lang="en-US" sz="4600" dirty="0">
                <a:cs typeface="Calibri Light"/>
              </a:rPr>
            </a:br>
            <a:r>
              <a:rPr lang="en-US" sz="4600" dirty="0">
                <a:cs typeface="Calibri Light"/>
              </a:rPr>
              <a:t>I = ITERATE/INTEGRATE</a:t>
            </a:r>
            <a:br>
              <a:rPr lang="en-US" sz="4600" dirty="0">
                <a:cs typeface="Calibri Light"/>
              </a:rPr>
            </a:br>
            <a:r>
              <a:rPr lang="en-US" sz="4600" dirty="0">
                <a:cs typeface="Calibri Light"/>
              </a:rPr>
              <a:t>L = LEVERAGE</a:t>
            </a:r>
            <a:br>
              <a:rPr lang="en-US" sz="4600" dirty="0">
                <a:cs typeface="Calibri Light"/>
              </a:rPr>
            </a:br>
            <a:r>
              <a:rPr lang="en-US" sz="4600">
                <a:cs typeface="Calibri Light"/>
              </a:rPr>
              <a:t>E = EVALUATE/ENGAGE</a:t>
            </a:r>
            <a:endParaRPr lang="en-US" sz="4600" dirty="0">
              <a:cs typeface="Calibri Light"/>
            </a:endParaRPr>
          </a:p>
        </p:txBody>
      </p:sp>
      <p:sp>
        <p:nvSpPr>
          <p:cNvPr id="9" name="Freeform: Shape 8">
            <a:extLst>
              <a:ext uri="{FF2B5EF4-FFF2-40B4-BE49-F238E27FC236}">
                <a16:creationId xmlns:a16="http://schemas.microsoft.com/office/drawing/2014/main" xmlns="" id="{E49CC64F-7275-4E33-961B-0C5CDC43987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Graphs on a display with reflection of office">
            <a:extLst>
              <a:ext uri="{FF2B5EF4-FFF2-40B4-BE49-F238E27FC236}">
                <a16:creationId xmlns:a16="http://schemas.microsoft.com/office/drawing/2014/main" xmlns="" id="{967A20DB-54AC-4BC5-B425-9F9D35B97D82}"/>
              </a:ext>
            </a:extLst>
          </p:cNvPr>
          <p:cNvPicPr>
            <a:picLocks noChangeAspect="1"/>
          </p:cNvPicPr>
          <p:nvPr/>
        </p:nvPicPr>
        <p:blipFill rotWithShape="1">
          <a:blip r:embed="rId2" cstate="print"/>
          <a:srcRect l="7283" r="24407" b="-3"/>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xmlns="" val="2024209146"/>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08E1C2-26EC-4FBB-9DA1-5539078EFCB1}"/>
              </a:ext>
            </a:extLst>
          </p:cNvPr>
          <p:cNvSpPr>
            <a:spLocks noGrp="1"/>
          </p:cNvSpPr>
          <p:nvPr>
            <p:ph type="title"/>
          </p:nvPr>
        </p:nvSpPr>
        <p:spPr>
          <a:xfrm>
            <a:off x="838200" y="365126"/>
            <a:ext cx="5340605" cy="1146176"/>
          </a:xfrm>
        </p:spPr>
        <p:txBody>
          <a:bodyPr>
            <a:normAutofit/>
          </a:bodyPr>
          <a:lstStyle/>
          <a:p>
            <a:r>
              <a:rPr lang="en-US" sz="3700">
                <a:cs typeface="Calibri Light"/>
              </a:rPr>
              <a:t>Educational adaptation of AGILE</a:t>
            </a:r>
            <a:endParaRPr lang="en-US" sz="3700"/>
          </a:p>
        </p:txBody>
      </p:sp>
      <p:sp>
        <p:nvSpPr>
          <p:cNvPr id="12" name="Freeform: Shape 11">
            <a:extLst>
              <a:ext uri="{FF2B5EF4-FFF2-40B4-BE49-F238E27FC236}">
                <a16:creationId xmlns:a16="http://schemas.microsoft.com/office/drawing/2014/main" xmlns="" id="{05C7EBC3-4672-4DAB-81C2-58661FAFAE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178805" y="-2"/>
            <a:ext cx="6013194" cy="1511304"/>
          </a:xfrm>
          <a:custGeom>
            <a:avLst/>
            <a:gdLst>
              <a:gd name="connsiteX0" fmla="*/ 4545473 w 6013194"/>
              <a:gd name="connsiteY0" fmla="*/ 0 h 1511304"/>
              <a:gd name="connsiteX1" fmla="*/ 6013194 w 6013194"/>
              <a:gd name="connsiteY1" fmla="*/ 0 h 1511304"/>
              <a:gd name="connsiteX2" fmla="*/ 6013194 w 6013194"/>
              <a:gd name="connsiteY2" fmla="*/ 1508760 h 1511304"/>
              <a:gd name="connsiteX3" fmla="*/ 4545474 w 6013194"/>
              <a:gd name="connsiteY3" fmla="*/ 1508760 h 1511304"/>
              <a:gd name="connsiteX4" fmla="*/ 4545474 w 6013194"/>
              <a:gd name="connsiteY4" fmla="*/ 1511304 h 1511304"/>
              <a:gd name="connsiteX5" fmla="*/ 0 w 6013194"/>
              <a:gd name="connsiteY5" fmla="*/ 1511304 h 1511304"/>
              <a:gd name="connsiteX6" fmla="*/ 697617 w 6013194"/>
              <a:gd name="connsiteY6" fmla="*/ 3 h 1511304"/>
              <a:gd name="connsiteX7" fmla="*/ 4545473 w 6013194"/>
              <a:gd name="connsiteY7"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13194" h="1511304">
                <a:moveTo>
                  <a:pt x="4545473" y="0"/>
                </a:moveTo>
                <a:lnTo>
                  <a:pt x="6013194" y="0"/>
                </a:lnTo>
                <a:lnTo>
                  <a:pt x="6013194" y="1508760"/>
                </a:lnTo>
                <a:lnTo>
                  <a:pt x="4545474" y="1508760"/>
                </a:lnTo>
                <a:lnTo>
                  <a:pt x="4545474" y="1511304"/>
                </a:lnTo>
                <a:lnTo>
                  <a:pt x="0" y="1511304"/>
                </a:lnTo>
                <a:lnTo>
                  <a:pt x="697617" y="3"/>
                </a:lnTo>
                <a:lnTo>
                  <a:pt x="4545473" y="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xmlns="" id="{40BF962F-4C6F-461E-86F2-C43F56CC939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80797" y="1690688"/>
            <a:ext cx="8711202" cy="5167312"/>
          </a:xfrm>
          <a:custGeom>
            <a:avLst/>
            <a:gdLst>
              <a:gd name="connsiteX0" fmla="*/ 0 w 8711202"/>
              <a:gd name="connsiteY0" fmla="*/ 0 h 5167312"/>
              <a:gd name="connsiteX1" fmla="*/ 7243482 w 8711202"/>
              <a:gd name="connsiteY1" fmla="*/ 0 h 5167312"/>
              <a:gd name="connsiteX2" fmla="*/ 8711202 w 8711202"/>
              <a:gd name="connsiteY2" fmla="*/ 0 h 5167312"/>
              <a:gd name="connsiteX3" fmla="*/ 8711202 w 8711202"/>
              <a:gd name="connsiteY3" fmla="*/ 5167312 h 5167312"/>
              <a:gd name="connsiteX4" fmla="*/ 7243482 w 8711202"/>
              <a:gd name="connsiteY4" fmla="*/ 5167312 h 5167312"/>
              <a:gd name="connsiteX5" fmla="*/ 221324 w 8711202"/>
              <a:gd name="connsiteY5" fmla="*/ 5167312 h 5167312"/>
              <a:gd name="connsiteX6" fmla="*/ 2615203 w 8711202"/>
              <a:gd name="connsiteY6" fmla="*/ 952 h 5167312"/>
              <a:gd name="connsiteX7" fmla="*/ 0 w 8711202"/>
              <a:gd name="connsiteY7"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1202" h="5167312">
                <a:moveTo>
                  <a:pt x="0" y="0"/>
                </a:moveTo>
                <a:lnTo>
                  <a:pt x="7243482" y="0"/>
                </a:lnTo>
                <a:lnTo>
                  <a:pt x="8711202" y="0"/>
                </a:lnTo>
                <a:lnTo>
                  <a:pt x="8711202" y="5167312"/>
                </a:lnTo>
                <a:lnTo>
                  <a:pt x="7243482" y="5167312"/>
                </a:lnTo>
                <a:lnTo>
                  <a:pt x="221324" y="5167312"/>
                </a:lnTo>
                <a:lnTo>
                  <a:pt x="2615203" y="952"/>
                </a:lnTo>
                <a:lnTo>
                  <a:pt x="0" y="952"/>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xmlns="" id="{2E94A4F7-38E4-45EA-8E2E-CE1B5766B4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5931454" cy="5166360"/>
          </a:xfrm>
          <a:custGeom>
            <a:avLst/>
            <a:gdLst>
              <a:gd name="connsiteX0" fmla="*/ 0 w 5931454"/>
              <a:gd name="connsiteY0" fmla="*/ 0 h 5166360"/>
              <a:gd name="connsiteX1" fmla="*/ 5931454 w 5931454"/>
              <a:gd name="connsiteY1" fmla="*/ 0 h 5166360"/>
              <a:gd name="connsiteX2" fmla="*/ 3537575 w 5931454"/>
              <a:gd name="connsiteY2" fmla="*/ 5166360 h 5166360"/>
              <a:gd name="connsiteX3" fmla="*/ 0 w 5931454"/>
              <a:gd name="connsiteY3" fmla="*/ 5166360 h 5166360"/>
            </a:gdLst>
            <a:ahLst/>
            <a:cxnLst>
              <a:cxn ang="0">
                <a:pos x="connsiteX0" y="connsiteY0"/>
              </a:cxn>
              <a:cxn ang="0">
                <a:pos x="connsiteX1" y="connsiteY1"/>
              </a:cxn>
              <a:cxn ang="0">
                <a:pos x="connsiteX2" y="connsiteY2"/>
              </a:cxn>
              <a:cxn ang="0">
                <a:pos x="connsiteX3" y="connsiteY3"/>
              </a:cxn>
            </a:cxnLst>
            <a:rect l="l" t="t" r="r" b="b"/>
            <a:pathLst>
              <a:path w="5931454" h="5166360">
                <a:moveTo>
                  <a:pt x="0" y="0"/>
                </a:moveTo>
                <a:lnTo>
                  <a:pt x="5931454" y="0"/>
                </a:lnTo>
                <a:lnTo>
                  <a:pt x="3537575" y="5166360"/>
                </a:lnTo>
                <a:lnTo>
                  <a:pt x="0" y="5166360"/>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Content Placeholder 8">
            <a:extLst>
              <a:ext uri="{FF2B5EF4-FFF2-40B4-BE49-F238E27FC236}">
                <a16:creationId xmlns:a16="http://schemas.microsoft.com/office/drawing/2014/main" xmlns="" id="{6AED5124-A8F6-4D91-A3F2-B2F6BA8E4ACB}"/>
              </a:ext>
            </a:extLst>
          </p:cNvPr>
          <p:cNvSpPr>
            <a:spLocks noGrp="1"/>
          </p:cNvSpPr>
          <p:nvPr>
            <p:ph idx="1"/>
          </p:nvPr>
        </p:nvSpPr>
        <p:spPr>
          <a:xfrm>
            <a:off x="838200" y="2173288"/>
            <a:ext cx="3603171" cy="3639684"/>
          </a:xfrm>
        </p:spPr>
        <p:txBody>
          <a:bodyPr anchor="ctr">
            <a:normAutofit/>
          </a:bodyPr>
          <a:lstStyle/>
          <a:p>
            <a:r>
              <a:rPr lang="en-US" sz="2000">
                <a:solidFill>
                  <a:srgbClr val="FFFF00"/>
                </a:solidFill>
                <a:ea typeface="+mn-lt"/>
                <a:cs typeface="+mn-lt"/>
              </a:rPr>
              <a:t>Individuals and Interactions OVER Process and Tools </a:t>
            </a:r>
            <a:endParaRPr lang="en-US" sz="2000">
              <a:solidFill>
                <a:srgbClr val="FFFF00"/>
              </a:solidFill>
              <a:cs typeface="Calibri" panose="020F0502020204030204"/>
            </a:endParaRPr>
          </a:p>
          <a:p>
            <a:r>
              <a:rPr lang="en-US" sz="2000">
                <a:solidFill>
                  <a:srgbClr val="FFFF00"/>
                </a:solidFill>
                <a:ea typeface="+mn-lt"/>
                <a:cs typeface="+mn-lt"/>
              </a:rPr>
              <a:t>Working Products OVER Comprehensive Documentation </a:t>
            </a:r>
            <a:endParaRPr lang="en-US">
              <a:solidFill>
                <a:srgbClr val="FFFF00"/>
              </a:solidFill>
              <a:cs typeface="Calibri"/>
            </a:endParaRPr>
          </a:p>
          <a:p>
            <a:r>
              <a:rPr lang="en-US" sz="2000">
                <a:solidFill>
                  <a:srgbClr val="FFFF00"/>
                </a:solidFill>
                <a:ea typeface="+mn-lt"/>
                <a:cs typeface="+mn-lt"/>
              </a:rPr>
              <a:t>Student Collaboration OVER Work Contracting </a:t>
            </a:r>
            <a:endParaRPr lang="en-US">
              <a:solidFill>
                <a:srgbClr val="FFFF00"/>
              </a:solidFill>
              <a:cs typeface="Calibri"/>
            </a:endParaRPr>
          </a:p>
          <a:p>
            <a:r>
              <a:rPr lang="en-US" sz="2000">
                <a:solidFill>
                  <a:srgbClr val="FFFF00"/>
                </a:solidFill>
                <a:ea typeface="+mn-lt"/>
                <a:cs typeface="+mn-lt"/>
              </a:rPr>
              <a:t>Responding to Changes OVER Following a Plan </a:t>
            </a:r>
            <a:endParaRPr lang="en-US">
              <a:solidFill>
                <a:srgbClr val="FFFF00"/>
              </a:solidFill>
              <a:cs typeface="Calibri"/>
            </a:endParaRPr>
          </a:p>
        </p:txBody>
      </p:sp>
      <p:pic>
        <p:nvPicPr>
          <p:cNvPr id="4" name="Picture 4" descr="Map&#10;&#10;Description automatically generated">
            <a:extLst>
              <a:ext uri="{FF2B5EF4-FFF2-40B4-BE49-F238E27FC236}">
                <a16:creationId xmlns:a16="http://schemas.microsoft.com/office/drawing/2014/main" xmlns="" id="{AEE73F32-C4BA-4605-99CD-2F359B069DF9}"/>
              </a:ext>
            </a:extLst>
          </p:cNvPr>
          <p:cNvPicPr>
            <a:picLocks noChangeAspect="1"/>
          </p:cNvPicPr>
          <p:nvPr/>
        </p:nvPicPr>
        <p:blipFill>
          <a:blip r:embed="rId2" cstate="print">
            <a:extLst>
              <a:ext uri="{837473B0-CC2E-450A-ABE3-18F120FF3D39}">
                <a1611:picAttrSrcUrl xmlns:a1611="http://schemas.microsoft.com/office/drawing/2016/11/main" xmlns="" r:id="rId3"/>
              </a:ext>
            </a:extLst>
          </a:blip>
          <a:stretch>
            <a:fillRect/>
          </a:stretch>
        </p:blipFill>
        <p:spPr>
          <a:xfrm>
            <a:off x="6183088" y="2236108"/>
            <a:ext cx="5170711" cy="3878032"/>
          </a:xfrm>
          <a:custGeom>
            <a:avLst/>
            <a:gdLst/>
            <a:ahLst/>
            <a:cxnLst/>
            <a:rect l="l" t="t" r="r" b="b"/>
            <a:pathLst>
              <a:path w="4636009" h="5032375">
                <a:moveTo>
                  <a:pt x="0" y="0"/>
                </a:moveTo>
                <a:lnTo>
                  <a:pt x="4636009" y="0"/>
                </a:lnTo>
                <a:lnTo>
                  <a:pt x="4636009" y="5032375"/>
                </a:lnTo>
                <a:lnTo>
                  <a:pt x="0" y="5032375"/>
                </a:lnTo>
                <a:close/>
              </a:path>
            </a:pathLst>
          </a:custGeom>
        </p:spPr>
      </p:pic>
      <p:sp>
        <p:nvSpPr>
          <p:cNvPr id="5" name="TextBox 4">
            <a:extLst>
              <a:ext uri="{FF2B5EF4-FFF2-40B4-BE49-F238E27FC236}">
                <a16:creationId xmlns:a16="http://schemas.microsoft.com/office/drawing/2014/main" xmlns="" id="{EB9F7269-FB81-4559-B453-82183F82D155}"/>
              </a:ext>
            </a:extLst>
          </p:cNvPr>
          <p:cNvSpPr txBox="1"/>
          <p:nvPr/>
        </p:nvSpPr>
        <p:spPr>
          <a:xfrm>
            <a:off x="9737482" y="6657945"/>
            <a:ext cx="2454518"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xmlns=""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xmlns="" val="tx"/>
                    </a:ext>
                  </a:extLst>
                </a:hlinkClick>
              </a:rPr>
              <a:t>CC BY-SA-NC</a:t>
            </a:r>
            <a:r>
              <a:rPr lang="en-US" sz="700">
                <a:solidFill>
                  <a:srgbClr val="FFFFFF"/>
                </a:solidFill>
              </a:rPr>
              <a:t>.</a:t>
            </a:r>
          </a:p>
        </p:txBody>
      </p:sp>
    </p:spTree>
    <p:extLst>
      <p:ext uri="{BB962C8B-B14F-4D97-AF65-F5344CB8AC3E}">
        <p14:creationId xmlns:p14="http://schemas.microsoft.com/office/powerpoint/2010/main" xmlns="" val="1901830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xmlns="" id="{A4E37431-20F0-4DD6-84A9-ED2B644943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xmlns="" id="{0AE98B72-66C6-4AB4-AF0D-BA830DE8639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xmlns="" id="{407EAFC6-733F-403D-BB4D-05A3A28742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xmlns="" id="{17A36730-4CB0-4F61-AD11-A44C9765833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xmlns="" id="{C69C79E1-F916-4929-A4F3-DE763D4BFA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xmlns="" id="{767334AB-16BD-4EC7-8C6B-4B51716009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98836AF7-0E5A-4B61-BEFE-05C84AE0B0B5}"/>
              </a:ext>
            </a:extLst>
          </p:cNvPr>
          <p:cNvSpPr>
            <a:spLocks noGrp="1"/>
          </p:cNvSpPr>
          <p:nvPr>
            <p:ph type="title"/>
          </p:nvPr>
        </p:nvSpPr>
        <p:spPr>
          <a:xfrm>
            <a:off x="660042" y="891652"/>
            <a:ext cx="4412021" cy="5230459"/>
          </a:xfrm>
        </p:spPr>
        <p:txBody>
          <a:bodyPr vert="horz" lIns="91440" tIns="45720" rIns="91440" bIns="45720" rtlCol="0" anchor="b">
            <a:noAutofit/>
          </a:bodyPr>
          <a:lstStyle/>
          <a:p>
            <a:pPr marL="285750" indent="-285750" algn="r"/>
            <a:r>
              <a:rPr lang="en-US" sz="1600" kern="1200" dirty="0">
                <a:solidFill>
                  <a:srgbClr val="FFFFFF"/>
                </a:solidFill>
                <a:latin typeface="+mj-lt"/>
                <a:ea typeface="+mj-ea"/>
                <a:cs typeface="+mj-cs"/>
              </a:rPr>
              <a:t>All content has multiple forms of representation</a:t>
            </a:r>
            <a:r>
              <a:rPr lang="en-US" sz="1600" kern="1200" dirty="0"/>
              <a:t/>
            </a:r>
            <a:br>
              <a:rPr lang="en-US" sz="1600" kern="1200" dirty="0"/>
            </a:br>
            <a:r>
              <a:rPr lang="en-US" sz="1600" kern="1200" dirty="0">
                <a:solidFill>
                  <a:srgbClr val="FFFFFF"/>
                </a:solidFill>
                <a:latin typeface="+mj-lt"/>
                <a:ea typeface="+mj-ea"/>
                <a:cs typeface="+mj-cs"/>
              </a:rPr>
              <a:t>Student-paced (recommended due dates only; not required)</a:t>
            </a:r>
            <a:endParaRPr lang="en-US" sz="1600" kern="1200" dirty="0">
              <a:solidFill>
                <a:srgbClr val="FFFFFF"/>
              </a:solidFill>
              <a:latin typeface="+mj-lt"/>
              <a:cs typeface="Calibri Light"/>
            </a:endParaRPr>
          </a:p>
          <a:p>
            <a:pPr marL="285750" indent="-285750" algn="r"/>
            <a:r>
              <a:rPr lang="en-US" sz="1600" kern="1200" dirty="0">
                <a:solidFill>
                  <a:srgbClr val="FFFFFF"/>
                </a:solidFill>
                <a:latin typeface="+mj-lt"/>
                <a:ea typeface="+mj-ea"/>
                <a:cs typeface="+mj-cs"/>
              </a:rPr>
              <a:t>24/7 tech support instructor and LMS through multiple communication channels</a:t>
            </a:r>
            <a:r>
              <a:rPr lang="en-US" sz="1600" kern="1200" dirty="0"/>
              <a:t/>
            </a:r>
            <a:br>
              <a:rPr lang="en-US" sz="1600" kern="1200" dirty="0"/>
            </a:br>
            <a:endParaRPr lang="en-US" sz="1600" kern="1200" dirty="0">
              <a:solidFill>
                <a:srgbClr val="FFFFFF"/>
              </a:solidFill>
              <a:latin typeface="+mj-lt"/>
              <a:cs typeface="Calibri Light"/>
            </a:endParaRPr>
          </a:p>
          <a:p>
            <a:pPr marL="285750" indent="-285750" algn="r"/>
            <a:r>
              <a:rPr lang="en-US" sz="1600" kern="1200" dirty="0">
                <a:solidFill>
                  <a:srgbClr val="FFFFFF"/>
                </a:solidFill>
                <a:latin typeface="+mj-lt"/>
                <a:ea typeface="+mj-ea"/>
                <a:cs typeface="+mj-cs"/>
              </a:rPr>
              <a:t>HTML content  for mobile/adaptive devices</a:t>
            </a:r>
            <a:endParaRPr lang="en-US" sz="1600" kern="1200" dirty="0">
              <a:solidFill>
                <a:srgbClr val="FFFFFF"/>
              </a:solidFill>
              <a:latin typeface="+mj-lt"/>
              <a:cs typeface="Calibri Light"/>
            </a:endParaRPr>
          </a:p>
          <a:p>
            <a:pPr marL="285750" indent="-285750" algn="r"/>
            <a:r>
              <a:rPr lang="en-US" sz="1600" kern="1200" dirty="0">
                <a:solidFill>
                  <a:srgbClr val="FFFFFF"/>
                </a:solidFill>
                <a:latin typeface="+mj-lt"/>
                <a:ea typeface="+mj-ea"/>
                <a:cs typeface="+mj-cs"/>
              </a:rPr>
              <a:t>Videos must be captioned (no talking head)</a:t>
            </a:r>
            <a:endParaRPr lang="en-US" sz="1600" kern="1200" dirty="0">
              <a:solidFill>
                <a:srgbClr val="FFFFFF"/>
              </a:solidFill>
              <a:latin typeface="+mj-lt"/>
              <a:cs typeface="Calibri Light"/>
            </a:endParaRPr>
          </a:p>
          <a:p>
            <a:pPr marL="285750" indent="-285750" algn="r"/>
            <a:r>
              <a:rPr lang="en-US" sz="1600" kern="1200" dirty="0">
                <a:solidFill>
                  <a:srgbClr val="FFFFFF"/>
                </a:solidFill>
                <a:latin typeface="+mj-lt"/>
                <a:ea typeface="+mj-ea"/>
                <a:cs typeface="+mj-cs"/>
              </a:rPr>
              <a:t>Images have dual-purposed doc support, with image and text highlighting to emphasize (tagged)</a:t>
            </a:r>
            <a:endParaRPr lang="en-US" sz="1600" kern="1200" dirty="0">
              <a:solidFill>
                <a:srgbClr val="FFFFFF"/>
              </a:solidFill>
              <a:latin typeface="+mj-lt"/>
              <a:cs typeface="Calibri Light"/>
            </a:endParaRPr>
          </a:p>
          <a:p>
            <a:pPr marL="285750" indent="-285750" algn="r"/>
            <a:r>
              <a:rPr lang="en-US" sz="1600" kern="1200" dirty="0">
                <a:solidFill>
                  <a:srgbClr val="FFFFFF"/>
                </a:solidFill>
                <a:latin typeface="+mj-lt"/>
                <a:ea typeface="+mj-ea"/>
                <a:cs typeface="+mj-cs"/>
              </a:rPr>
              <a:t>Use gaming for all core content consumption</a:t>
            </a:r>
            <a:endParaRPr lang="en-US" sz="1600" kern="1200" dirty="0">
              <a:solidFill>
                <a:srgbClr val="FFFFFF"/>
              </a:solidFill>
              <a:latin typeface="+mj-lt"/>
              <a:cs typeface="Calibri Light"/>
            </a:endParaRPr>
          </a:p>
          <a:p>
            <a:pPr marL="285750" indent="-285750" algn="r"/>
            <a:r>
              <a:rPr lang="en-US" sz="1600" kern="1200" dirty="0">
                <a:solidFill>
                  <a:srgbClr val="FFFFFF"/>
                </a:solidFill>
                <a:latin typeface="+mj-lt"/>
                <a:ea typeface="+mj-ea"/>
                <a:cs typeface="+mj-cs"/>
              </a:rPr>
              <a:t>Allow content browsing through use of folders opened in multiple tabs</a:t>
            </a:r>
            <a:endParaRPr lang="en-US" sz="1600" kern="1200" dirty="0">
              <a:solidFill>
                <a:srgbClr val="FFFFFF"/>
              </a:solidFill>
              <a:latin typeface="+mj-lt"/>
              <a:cs typeface="Calibri Light"/>
            </a:endParaRPr>
          </a:p>
          <a:p>
            <a:pPr marL="285750" indent="-285750" algn="r"/>
            <a:r>
              <a:rPr lang="en-US" sz="1600" kern="1200" dirty="0">
                <a:solidFill>
                  <a:srgbClr val="FFFFFF"/>
                </a:solidFill>
                <a:latin typeface="+mj-lt"/>
                <a:ea typeface="+mj-ea"/>
                <a:cs typeface="+mj-cs"/>
              </a:rPr>
              <a:t>Navigation guides + rubrics foundational to inclusion</a:t>
            </a:r>
            <a:endParaRPr lang="en-US" sz="1600" kern="1200" dirty="0">
              <a:solidFill>
                <a:srgbClr val="FFFFFF"/>
              </a:solidFill>
              <a:latin typeface="+mj-lt"/>
              <a:cs typeface="Calibri Light"/>
            </a:endParaRPr>
          </a:p>
          <a:p>
            <a:pPr marL="285750" indent="-285750" algn="r"/>
            <a:r>
              <a:rPr lang="en-US" sz="1600" kern="1200" dirty="0">
                <a:solidFill>
                  <a:srgbClr val="FFFFFF"/>
                </a:solidFill>
                <a:latin typeface="+mj-lt"/>
                <a:ea typeface="+mj-ea"/>
                <a:cs typeface="+mj-cs"/>
              </a:rPr>
              <a:t>Have content published in ecosystems (commonly found in mobile first course design)</a:t>
            </a:r>
            <a:endParaRPr lang="en-US" sz="1600" kern="1200" dirty="0">
              <a:solidFill>
                <a:srgbClr val="FFFFFF"/>
              </a:solidFill>
              <a:latin typeface="+mj-lt"/>
              <a:cs typeface="Calibri Light"/>
            </a:endParaRPr>
          </a:p>
          <a:p>
            <a:pPr marL="285750" indent="-285750" algn="r"/>
            <a:r>
              <a:rPr lang="en-US" sz="1600" kern="1200" dirty="0">
                <a:solidFill>
                  <a:srgbClr val="FFFFFF"/>
                </a:solidFill>
                <a:latin typeface="+mj-lt"/>
                <a:ea typeface="+mj-ea"/>
                <a:cs typeface="+mj-cs"/>
              </a:rPr>
              <a:t>Allow revise and resubmit for all working products from students</a:t>
            </a:r>
            <a:endParaRPr lang="en-US" sz="1600" kern="1200" dirty="0">
              <a:solidFill>
                <a:srgbClr val="FFFFFF"/>
              </a:solidFill>
              <a:latin typeface="+mj-lt"/>
              <a:cs typeface="Calibri Light"/>
            </a:endParaRPr>
          </a:p>
          <a:p>
            <a:pPr marL="285750" indent="-285750" algn="r"/>
            <a:r>
              <a:rPr lang="en-US" sz="1600" kern="1200" dirty="0">
                <a:solidFill>
                  <a:srgbClr val="FFFFFF"/>
                </a:solidFill>
                <a:latin typeface="+mj-lt"/>
                <a:ea typeface="+mj-ea"/>
                <a:cs typeface="+mj-cs"/>
              </a:rPr>
              <a:t>Use both audio and text feedback (for example, Office 365 </a:t>
            </a:r>
            <a:r>
              <a:rPr lang="en-US" sz="1600" kern="1200" dirty="0" err="1">
                <a:solidFill>
                  <a:srgbClr val="FFFFFF"/>
                </a:solidFill>
                <a:latin typeface="+mj-lt"/>
                <a:ea typeface="+mj-ea"/>
                <a:cs typeface="+mj-cs"/>
              </a:rPr>
              <a:t>Sharepoint</a:t>
            </a:r>
            <a:r>
              <a:rPr lang="en-US" sz="1600" kern="1200" dirty="0">
                <a:solidFill>
                  <a:srgbClr val="FFFFFF"/>
                </a:solidFill>
                <a:latin typeface="+mj-lt"/>
                <a:ea typeface="+mj-ea"/>
                <a:cs typeface="+mj-cs"/>
              </a:rPr>
              <a:t> and immersive reader)</a:t>
            </a:r>
            <a:endParaRPr lang="en-US" sz="1600" kern="1200" dirty="0">
              <a:solidFill>
                <a:srgbClr val="FFFFFF"/>
              </a:solidFill>
              <a:latin typeface="+mj-lt"/>
              <a:cs typeface="Calibri Light"/>
            </a:endParaRPr>
          </a:p>
          <a:p>
            <a:pPr marL="285750" indent="-285750" algn="r"/>
            <a:r>
              <a:rPr lang="en-US" sz="1600" kern="1200" dirty="0">
                <a:solidFill>
                  <a:srgbClr val="FFFFFF"/>
                </a:solidFill>
                <a:latin typeface="+mj-lt"/>
                <a:ea typeface="+mj-ea"/>
                <a:cs typeface="+mj-cs"/>
              </a:rPr>
              <a:t>BB SCORM analysis to revise course during active course deployment</a:t>
            </a:r>
            <a:endParaRPr lang="en-US" sz="1600" kern="1200" dirty="0">
              <a:solidFill>
                <a:srgbClr val="FFFFFF"/>
              </a:solidFill>
              <a:latin typeface="+mj-lt"/>
              <a:cs typeface="Calibri Light"/>
            </a:endParaRPr>
          </a:p>
          <a:p>
            <a:pPr algn="r"/>
            <a:endParaRPr lang="en-US" sz="1000" kern="1200">
              <a:solidFill>
                <a:srgbClr val="FFFFFF"/>
              </a:solidFill>
              <a:latin typeface="+mj-lt"/>
              <a:ea typeface="+mj-ea"/>
              <a:cs typeface="+mj-cs"/>
            </a:endParaRPr>
          </a:p>
        </p:txBody>
      </p:sp>
      <p:pic>
        <p:nvPicPr>
          <p:cNvPr id="7" name="Picture 7" descr="Map&#10;&#10;Description automatically generated">
            <a:extLst>
              <a:ext uri="{FF2B5EF4-FFF2-40B4-BE49-F238E27FC236}">
                <a16:creationId xmlns:a16="http://schemas.microsoft.com/office/drawing/2014/main" xmlns="" id="{939262BE-592B-464E-B42C-FFD58AF17873}"/>
              </a:ext>
            </a:extLst>
          </p:cNvPr>
          <p:cNvPicPr>
            <a:picLocks noChangeAspect="1"/>
          </p:cNvPicPr>
          <p:nvPr/>
        </p:nvPicPr>
        <p:blipFill>
          <a:blip r:embed="rId2" cstate="print">
            <a:extLst>
              <a:ext uri="{837473B0-CC2E-450A-ABE3-18F120FF3D39}">
                <a1611:picAttrSrcUrl xmlns:a1611="http://schemas.microsoft.com/office/drawing/2016/11/main" xmlns="" r:id="rId3"/>
              </a:ext>
            </a:extLst>
          </a:blip>
          <a:stretch>
            <a:fillRect/>
          </a:stretch>
        </p:blipFill>
        <p:spPr>
          <a:xfrm>
            <a:off x="6628986" y="457199"/>
            <a:ext cx="4542347" cy="5899152"/>
          </a:xfrm>
          <a:prstGeom prst="rect">
            <a:avLst/>
          </a:prstGeom>
        </p:spPr>
      </p:pic>
      <p:sp>
        <p:nvSpPr>
          <p:cNvPr id="8" name="TextBox 7">
            <a:extLst>
              <a:ext uri="{FF2B5EF4-FFF2-40B4-BE49-F238E27FC236}">
                <a16:creationId xmlns:a16="http://schemas.microsoft.com/office/drawing/2014/main" xmlns="" id="{6EA8A086-BA05-4485-8996-3DB0B0A4A2AA}"/>
              </a:ext>
            </a:extLst>
          </p:cNvPr>
          <p:cNvSpPr txBox="1"/>
          <p:nvPr/>
        </p:nvSpPr>
        <p:spPr>
          <a:xfrm>
            <a:off x="8970089" y="6156296"/>
            <a:ext cx="2201244"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xmlns=""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xmlns="" val="tx"/>
                    </a:ext>
                  </a:extLst>
                </a:hlinkClick>
              </a:rPr>
              <a:t>CC BY</a:t>
            </a:r>
            <a:r>
              <a:rPr lang="en-US" sz="700">
                <a:solidFill>
                  <a:srgbClr val="FFFFFF"/>
                </a:solidFill>
              </a:rPr>
              <a:t>.</a:t>
            </a:r>
          </a:p>
        </p:txBody>
      </p:sp>
    </p:spTree>
    <p:extLst>
      <p:ext uri="{BB962C8B-B14F-4D97-AF65-F5344CB8AC3E}">
        <p14:creationId xmlns:p14="http://schemas.microsoft.com/office/powerpoint/2010/main" xmlns="" val="42662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xmlns="" id="{287F69AB-2350-44E3-9076-00265B93F31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flipH="1">
            <a:off x="0" y="1"/>
            <a:ext cx="972709" cy="1935307"/>
            <a:chOff x="10918968" y="713127"/>
            <a:chExt cx="1273032" cy="2532832"/>
          </a:xfrm>
        </p:grpSpPr>
        <p:sp>
          <p:nvSpPr>
            <p:cNvPr id="15" name="Rectangle 14">
              <a:extLst>
                <a:ext uri="{FF2B5EF4-FFF2-40B4-BE49-F238E27FC236}">
                  <a16:creationId xmlns:a16="http://schemas.microsoft.com/office/drawing/2014/main" xmlns="" id="{D70652AA-1C81-481C-856B-90371437540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xmlns="" id="{A2FF99B6-37BA-4650-B01D-799F02E31EB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xmlns="" id="{9CBED0B6-D9BF-43B4-BA72-0409C99E94D3}"/>
              </a:ext>
            </a:extLst>
          </p:cNvPr>
          <p:cNvSpPr>
            <a:spLocks noGrp="1"/>
          </p:cNvSpPr>
          <p:nvPr>
            <p:ph type="title"/>
          </p:nvPr>
        </p:nvSpPr>
        <p:spPr>
          <a:xfrm>
            <a:off x="643467" y="321734"/>
            <a:ext cx="5452004" cy="1135737"/>
          </a:xfrm>
        </p:spPr>
        <p:txBody>
          <a:bodyPr>
            <a:normAutofit fontScale="90000"/>
          </a:bodyPr>
          <a:lstStyle/>
          <a:p>
            <a:r>
              <a:rPr lang="en-US" sz="3600">
                <a:cs typeface="Calibri Light"/>
              </a:rPr>
              <a:t>AGILE MANIFESTO  education adaptation</a:t>
            </a:r>
            <a:endParaRPr lang="en-US" sz="3600"/>
          </a:p>
        </p:txBody>
      </p:sp>
      <p:pic>
        <p:nvPicPr>
          <p:cNvPr id="4" name="Picture 4" descr="Text&#10;&#10;Description automatically generated">
            <a:extLst>
              <a:ext uri="{FF2B5EF4-FFF2-40B4-BE49-F238E27FC236}">
                <a16:creationId xmlns:a16="http://schemas.microsoft.com/office/drawing/2014/main" xmlns="" id="{FD41EC49-848D-4F25-B418-EDE51D252B22}"/>
              </a:ext>
            </a:extLst>
          </p:cNvPr>
          <p:cNvPicPr>
            <a:picLocks noChangeAspect="1"/>
          </p:cNvPicPr>
          <p:nvPr/>
        </p:nvPicPr>
        <p:blipFill>
          <a:blip r:embed="rId2" cstate="print">
            <a:extLst>
              <a:ext uri="{837473B0-CC2E-450A-ABE3-18F120FF3D39}">
                <a1611:picAttrSrcUrl xmlns:a1611="http://schemas.microsoft.com/office/drawing/2016/11/main" xmlns="" r:id="rId3"/>
              </a:ext>
            </a:extLst>
          </a:blip>
          <a:stretch>
            <a:fillRect/>
          </a:stretch>
        </p:blipFill>
        <p:spPr>
          <a:xfrm>
            <a:off x="155311" y="1782981"/>
            <a:ext cx="5800777" cy="4478209"/>
          </a:xfrm>
          <a:prstGeom prst="rect">
            <a:avLst/>
          </a:prstGeom>
        </p:spPr>
      </p:pic>
      <p:sp>
        <p:nvSpPr>
          <p:cNvPr id="9" name="Content Placeholder 8">
            <a:extLst>
              <a:ext uri="{FF2B5EF4-FFF2-40B4-BE49-F238E27FC236}">
                <a16:creationId xmlns:a16="http://schemas.microsoft.com/office/drawing/2014/main" xmlns="" id="{0BAAFD9B-A2B8-4461-995E-E4DC55A8E1D1}"/>
              </a:ext>
            </a:extLst>
          </p:cNvPr>
          <p:cNvSpPr>
            <a:spLocks noGrp="1"/>
          </p:cNvSpPr>
          <p:nvPr>
            <p:ph idx="1"/>
          </p:nvPr>
        </p:nvSpPr>
        <p:spPr>
          <a:xfrm>
            <a:off x="6055772" y="235170"/>
            <a:ext cx="5980915" cy="6465667"/>
          </a:xfrm>
        </p:spPr>
        <p:txBody>
          <a:bodyPr vert="horz" lIns="91440" tIns="45720" rIns="91440" bIns="45720" rtlCol="0" anchor="t">
            <a:normAutofit fontScale="77500" lnSpcReduction="20000"/>
          </a:bodyPr>
          <a:lstStyle/>
          <a:p>
            <a:r>
              <a:rPr lang="en-US" sz="2000">
                <a:ea typeface="+mn-lt"/>
                <a:cs typeface="+mn-lt"/>
              </a:rPr>
              <a:t>Our highest priority is to satisfy the student through early and continuous delivery of valuable course content and apps and links.</a:t>
            </a:r>
            <a:endParaRPr lang="en-US" sz="2000">
              <a:cs typeface="Calibri" panose="020F0502020204030204"/>
            </a:endParaRPr>
          </a:p>
          <a:p>
            <a:r>
              <a:rPr lang="en-US" sz="2000">
                <a:ea typeface="+mn-lt"/>
                <a:cs typeface="+mn-lt"/>
              </a:rPr>
              <a:t>Welcome changing requirements, even late in course development. Agile processes harness change for the student’s competitive advantage.</a:t>
            </a:r>
            <a:endParaRPr lang="en-US"/>
          </a:p>
          <a:p>
            <a:r>
              <a:rPr lang="en-US" sz="2000">
                <a:ea typeface="+mn-lt"/>
                <a:cs typeface="+mn-lt"/>
              </a:rPr>
              <a:t>Deliver working updates frequently, from a couple of weeks to a couple of months, with a preference to the shorter timescale.</a:t>
            </a:r>
            <a:endParaRPr lang="en-US"/>
          </a:p>
          <a:p>
            <a:r>
              <a:rPr lang="en-US" sz="2000">
                <a:ea typeface="+mn-lt"/>
                <a:cs typeface="+mn-lt"/>
              </a:rPr>
              <a:t>Educators and technology developers must work together daily throughout the project.</a:t>
            </a:r>
            <a:endParaRPr lang="en-US"/>
          </a:p>
          <a:p>
            <a:r>
              <a:rPr lang="en-US" sz="2000">
                <a:ea typeface="+mn-lt"/>
                <a:cs typeface="+mn-lt"/>
              </a:rPr>
              <a:t>Build projects around motivated individuals. Give them the environment and support they need (self pacing and differentiation), and trust them to get the work done.</a:t>
            </a:r>
            <a:endParaRPr lang="en-US"/>
          </a:p>
          <a:p>
            <a:r>
              <a:rPr lang="en-US" sz="2000">
                <a:ea typeface="+mn-lt"/>
                <a:cs typeface="+mn-lt"/>
              </a:rPr>
              <a:t>The most efficient and effective method of conveying information to and within students’ is one on one sync and async communication.</a:t>
            </a:r>
            <a:endParaRPr lang="en-US"/>
          </a:p>
          <a:p>
            <a:r>
              <a:rPr lang="en-US" sz="2000">
                <a:ea typeface="+mn-lt"/>
                <a:cs typeface="+mn-lt"/>
              </a:rPr>
              <a:t>Working products are the primary measure of progress.</a:t>
            </a:r>
            <a:endParaRPr lang="en-US"/>
          </a:p>
          <a:p>
            <a:r>
              <a:rPr lang="en-US" sz="2000">
                <a:ea typeface="+mn-lt"/>
                <a:cs typeface="+mn-lt"/>
              </a:rPr>
              <a:t>AGILE processes promote sustainable development. The educators, course developers, and students should be able to maintain a constant pace indefinitely.</a:t>
            </a:r>
            <a:endParaRPr lang="en-US"/>
          </a:p>
          <a:p>
            <a:r>
              <a:rPr lang="en-US" sz="2000">
                <a:ea typeface="+mn-lt"/>
                <a:cs typeface="+mn-lt"/>
              </a:rPr>
              <a:t>Continuous attention to technical excellence and good design enhances agility.</a:t>
            </a:r>
            <a:endParaRPr lang="en-US"/>
          </a:p>
          <a:p>
            <a:r>
              <a:rPr lang="en-US" sz="2000">
                <a:ea typeface="+mn-lt"/>
                <a:cs typeface="+mn-lt"/>
              </a:rPr>
              <a:t>Simplicity–the art of maximizing the amount of work not done–is essential.</a:t>
            </a:r>
            <a:endParaRPr lang="en-US"/>
          </a:p>
          <a:p>
            <a:r>
              <a:rPr lang="en-US" sz="2000">
                <a:ea typeface="+mn-lt"/>
                <a:cs typeface="+mn-lt"/>
              </a:rPr>
              <a:t>The best architectures, requirements, and designs emerge from self-organizing course cyberlibraries and ecosystems.</a:t>
            </a:r>
            <a:endParaRPr lang="en-US"/>
          </a:p>
          <a:p>
            <a:r>
              <a:rPr lang="en-US" sz="2000">
                <a:ea typeface="+mn-lt"/>
                <a:cs typeface="+mn-lt"/>
              </a:rPr>
              <a:t>At regular intervals, the course designer reflects on how to become more effective, then tunes and adjusts its online course delivery accordingly.</a:t>
            </a:r>
            <a:endParaRPr lang="en-US"/>
          </a:p>
          <a:p>
            <a:endParaRPr lang="en-US" sz="2000" dirty="0">
              <a:cs typeface="Calibri"/>
            </a:endParaRPr>
          </a:p>
        </p:txBody>
      </p:sp>
      <p:grpSp>
        <p:nvGrpSpPr>
          <p:cNvPr id="18" name="Group 17">
            <a:extLst>
              <a:ext uri="{FF2B5EF4-FFF2-40B4-BE49-F238E27FC236}">
                <a16:creationId xmlns:a16="http://schemas.microsoft.com/office/drawing/2014/main" xmlns="" id="{3EA7D759-6BEF-4CBD-A325-BCFA77832B3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177940" y="4601497"/>
            <a:ext cx="1014060" cy="2017580"/>
            <a:chOff x="11177940" y="4601497"/>
            <a:chExt cx="1014060" cy="2017580"/>
          </a:xfrm>
        </p:grpSpPr>
        <p:sp>
          <p:nvSpPr>
            <p:cNvPr id="19" name="Isosceles Triangle 18">
              <a:extLst>
                <a:ext uri="{FF2B5EF4-FFF2-40B4-BE49-F238E27FC236}">
                  <a16:creationId xmlns:a16="http://schemas.microsoft.com/office/drawing/2014/main" xmlns="" id="{317405EC-53E3-473A-8B42-B9475D057B6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6200000" flipH="1">
              <a:off x="1067618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C03F2370-11B5-4E16-8AE5-B4854408B40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2700000">
              <a:off x="1127850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xmlns="" id="{AA479081-2AD0-4FC2-BCD4-BF63FCDABF61}"/>
              </a:ext>
            </a:extLst>
          </p:cNvPr>
          <p:cNvSpPr txBox="1"/>
          <p:nvPr/>
        </p:nvSpPr>
        <p:spPr>
          <a:xfrm>
            <a:off x="3682244" y="6156385"/>
            <a:ext cx="2321468"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xmlns=""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xmlns="" val="tx"/>
                    </a:ext>
                  </a:extLst>
                </a:hlinkClick>
              </a:rPr>
              <a:t>CC BY-SA</a:t>
            </a:r>
            <a:r>
              <a:rPr lang="en-US" sz="700">
                <a:solidFill>
                  <a:srgbClr val="FFFFFF"/>
                </a:solidFill>
              </a:rPr>
              <a:t>.</a:t>
            </a:r>
          </a:p>
        </p:txBody>
      </p:sp>
    </p:spTree>
    <p:extLst>
      <p:ext uri="{BB962C8B-B14F-4D97-AF65-F5344CB8AC3E}">
        <p14:creationId xmlns:p14="http://schemas.microsoft.com/office/powerpoint/2010/main" xmlns="" val="680523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59BA1F-5E7A-4484-A948-272DE1D60AD2}"/>
              </a:ext>
            </a:extLst>
          </p:cNvPr>
          <p:cNvSpPr>
            <a:spLocks noGrp="1"/>
          </p:cNvSpPr>
          <p:nvPr>
            <p:ph type="title"/>
          </p:nvPr>
        </p:nvSpPr>
        <p:spPr>
          <a:xfrm>
            <a:off x="7464614" y="1783959"/>
            <a:ext cx="4087306" cy="2889114"/>
          </a:xfrm>
        </p:spPr>
        <p:txBody>
          <a:bodyPr vert="horz" lIns="91440" tIns="45720" rIns="91440" bIns="45720" rtlCol="0" anchor="b">
            <a:normAutofit/>
          </a:bodyPr>
          <a:lstStyle/>
          <a:p>
            <a:r>
              <a:rPr lang="en-US" sz="5000"/>
              <a:t>Video description of course  (NO talking head)</a:t>
            </a:r>
          </a:p>
        </p:txBody>
      </p:sp>
      <p:sp>
        <p:nvSpPr>
          <p:cNvPr id="3" name="Content Placeholder 2">
            <a:extLst>
              <a:ext uri="{FF2B5EF4-FFF2-40B4-BE49-F238E27FC236}">
                <a16:creationId xmlns:a16="http://schemas.microsoft.com/office/drawing/2014/main" xmlns="" id="{4CBCB9AF-925E-4A12-BE8E-961E59B0160E}"/>
              </a:ext>
            </a:extLst>
          </p:cNvPr>
          <p:cNvSpPr>
            <a:spLocks noGrp="1"/>
          </p:cNvSpPr>
          <p:nvPr>
            <p:ph idx="1"/>
          </p:nvPr>
        </p:nvSpPr>
        <p:spPr>
          <a:xfrm>
            <a:off x="7464612" y="4750893"/>
            <a:ext cx="4087305" cy="1147863"/>
          </a:xfrm>
        </p:spPr>
        <p:txBody>
          <a:bodyPr vert="horz" lIns="91440" tIns="45720" rIns="91440" bIns="45720" rtlCol="0" anchor="t">
            <a:normAutofit lnSpcReduction="10000"/>
          </a:bodyPr>
          <a:lstStyle/>
          <a:p>
            <a:pPr marL="0" indent="0">
              <a:buNone/>
            </a:pPr>
            <a:r>
              <a:rPr lang="en-US" sz="2000"/>
              <a:t>Vyond link  </a:t>
            </a:r>
            <a:r>
              <a:rPr lang="en-US" sz="2000" dirty="0">
                <a:ea typeface="+mn-lt"/>
                <a:cs typeface="+mn-lt"/>
              </a:rPr>
              <a:t>https://app.vyond.com/videos/ad536f08-633e-4840-ab0b-e7facc3310d9</a:t>
            </a:r>
            <a:endParaRPr lang="en-US">
              <a:ea typeface="+mn-lt"/>
              <a:cs typeface="+mn-lt"/>
            </a:endParaRPr>
          </a:p>
        </p:txBody>
      </p:sp>
      <p:sp>
        <p:nvSpPr>
          <p:cNvPr id="9" name="Freeform: Shape 8">
            <a:extLst>
              <a:ext uri="{FF2B5EF4-FFF2-40B4-BE49-F238E27FC236}">
                <a16:creationId xmlns:a16="http://schemas.microsoft.com/office/drawing/2014/main" xmlns="" id="{E49CC64F-7275-4E33-961B-0C5CDC43987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Camera lens">
            <a:extLst>
              <a:ext uri="{FF2B5EF4-FFF2-40B4-BE49-F238E27FC236}">
                <a16:creationId xmlns:a16="http://schemas.microsoft.com/office/drawing/2014/main" xmlns="" id="{872C8016-5C1B-4B23-A391-F429E32366EC}"/>
              </a:ext>
            </a:extLst>
          </p:cNvPr>
          <p:cNvPicPr>
            <a:picLocks noChangeAspect="1"/>
          </p:cNvPicPr>
          <p:nvPr/>
        </p:nvPicPr>
        <p:blipFill rotWithShape="1">
          <a:blip r:embed="rId2" cstate="print"/>
          <a:srcRect l="3322" r="28369" b="-3"/>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xmlns="" val="354381587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88294908-8B00-4F58-BBBA-20F71A40AA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xmlns="" id="{4364C879-1404-4203-8E9D-CC5DE0A621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xmlns="" id="{84617302-4B0D-4351-A6BB-6F0930D943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xmlns="" id="{DA2C7802-C2E0-4218-8F89-8DD7CCD2CD1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xmlns="" id="{A6D7111A-21E5-4EE9-8A78-10E5530F011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xmlns="" id="{A3969E80-A77B-49FC-9122-D89AFD5EE1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xmlns="" id="{1849CA57-76BD-4CF2-80BA-D7A46A01B7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2" name="Freeform: Shape 21">
            <a:extLst>
              <a:ext uri="{FF2B5EF4-FFF2-40B4-BE49-F238E27FC236}">
                <a16:creationId xmlns:a16="http://schemas.microsoft.com/office/drawing/2014/main" xmlns="" id="{35E9085E-E730-4768-83D4-6CB7E98971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xmlns="" id="{973272FE-A474-4CAE-8CA2-BCC8B476C3F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 name="Content Placeholder 2">
            <a:extLst>
              <a:ext uri="{FF2B5EF4-FFF2-40B4-BE49-F238E27FC236}">
                <a16:creationId xmlns:a16="http://schemas.microsoft.com/office/drawing/2014/main" xmlns="" id="{E61E6E1C-2DE0-4C3A-B668-CC543A76ADF6}"/>
              </a:ext>
            </a:extLst>
          </p:cNvPr>
          <p:cNvSpPr>
            <a:spLocks noGrp="1"/>
          </p:cNvSpPr>
          <p:nvPr>
            <p:ph idx="1"/>
          </p:nvPr>
        </p:nvSpPr>
        <p:spPr>
          <a:xfrm>
            <a:off x="4439633" y="4518923"/>
            <a:ext cx="3312734" cy="1141851"/>
          </a:xfrm>
          <a:noFill/>
        </p:spPr>
        <p:txBody>
          <a:bodyPr vert="horz" lIns="91440" tIns="45720" rIns="91440" bIns="45720" rtlCol="0">
            <a:normAutofit/>
          </a:bodyPr>
          <a:lstStyle/>
          <a:p>
            <a:pPr marL="0" indent="0" algn="ctr">
              <a:buNone/>
            </a:pPr>
            <a:r>
              <a:rPr lang="en-US" sz="2000" kern="1200">
                <a:solidFill>
                  <a:srgbClr val="080808"/>
                </a:solidFill>
                <a:latin typeface="+mn-lt"/>
                <a:ea typeface="+mn-ea"/>
                <a:cs typeface="+mn-cs"/>
              </a:rPr>
              <a:t>Ideas and adaptations consultations</a:t>
            </a:r>
          </a:p>
        </p:txBody>
      </p:sp>
      <p:sp>
        <p:nvSpPr>
          <p:cNvPr id="2" name="Title 1">
            <a:extLst>
              <a:ext uri="{FF2B5EF4-FFF2-40B4-BE49-F238E27FC236}">
                <a16:creationId xmlns:a16="http://schemas.microsoft.com/office/drawing/2014/main" xmlns="" id="{8C8A9297-88A3-4FF8-97D5-81E9C150C4D1}"/>
              </a:ext>
            </a:extLst>
          </p:cNvPr>
          <p:cNvSpPr>
            <a:spLocks noGrp="1"/>
          </p:cNvSpPr>
          <p:nvPr>
            <p:ph type="title"/>
          </p:nvPr>
        </p:nvSpPr>
        <p:spPr>
          <a:xfrm>
            <a:off x="3204642" y="2353641"/>
            <a:ext cx="5782716" cy="2150719"/>
          </a:xfrm>
          <a:noFill/>
        </p:spPr>
        <p:txBody>
          <a:bodyPr vert="horz" lIns="91440" tIns="45720" rIns="91440" bIns="45720" rtlCol="0" anchor="ctr">
            <a:normAutofit/>
          </a:bodyPr>
          <a:lstStyle/>
          <a:p>
            <a:pPr algn="ctr"/>
            <a:r>
              <a:rPr lang="en-US" sz="3600" kern="1200">
                <a:solidFill>
                  <a:srgbClr val="080808"/>
                </a:solidFill>
                <a:latin typeface="+mj-lt"/>
                <a:ea typeface="+mj-ea"/>
                <a:cs typeface="+mj-cs"/>
              </a:rPr>
              <a:t>How can you apply AGILE?</a:t>
            </a:r>
          </a:p>
        </p:txBody>
      </p:sp>
      <p:sp>
        <p:nvSpPr>
          <p:cNvPr id="26" name="Freeform: Shape 25">
            <a:extLst>
              <a:ext uri="{FF2B5EF4-FFF2-40B4-BE49-F238E27FC236}">
                <a16:creationId xmlns:a16="http://schemas.microsoft.com/office/drawing/2014/main" xmlns="" id="{E07981EA-05A6-437C-88D7-B377B92B031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Rectangle 27">
            <a:extLst>
              <a:ext uri="{FF2B5EF4-FFF2-40B4-BE49-F238E27FC236}">
                <a16:creationId xmlns:a16="http://schemas.microsoft.com/office/drawing/2014/main" xmlns="" id="{15E3C750-986E-4769-B1AE-49289FBEE7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xmlns="" val="1884594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1A9D28-17D8-4A3F-A646-7834058B185F}"/>
              </a:ext>
            </a:extLst>
          </p:cNvPr>
          <p:cNvSpPr>
            <a:spLocks noGrp="1"/>
          </p:cNvSpPr>
          <p:nvPr>
            <p:ph type="title"/>
          </p:nvPr>
        </p:nvSpPr>
        <p:spPr>
          <a:xfrm>
            <a:off x="7464614" y="1783959"/>
            <a:ext cx="4087306" cy="2889114"/>
          </a:xfrm>
        </p:spPr>
        <p:txBody>
          <a:bodyPr vert="horz" lIns="91440" tIns="45720" rIns="91440" bIns="45720" rtlCol="0" anchor="b">
            <a:normAutofit fontScale="90000"/>
          </a:bodyPr>
          <a:lstStyle/>
          <a:p>
            <a:r>
              <a:rPr lang="en-US" sz="5000" dirty="0"/>
              <a:t>And on to even better—Mobile first </a:t>
            </a:r>
            <a:r>
              <a:rPr lang="en-US" sz="5000"/>
              <a:t>learning + Office 365—all you need is a cell phone!</a:t>
            </a:r>
            <a:endParaRPr lang="en-US" sz="5000" dirty="0">
              <a:cs typeface="Calibri Light"/>
            </a:endParaRPr>
          </a:p>
        </p:txBody>
      </p:sp>
      <p:sp>
        <p:nvSpPr>
          <p:cNvPr id="9" name="Freeform: Shape 8">
            <a:extLst>
              <a:ext uri="{FF2B5EF4-FFF2-40B4-BE49-F238E27FC236}">
                <a16:creationId xmlns:a16="http://schemas.microsoft.com/office/drawing/2014/main" xmlns="" id="{E49CC64F-7275-4E33-961B-0C5CDC43987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4" descr="Hand holding phone at snowy sunset image - Free stock photo - Public Domain photo - CC0 Images">
            <a:extLst>
              <a:ext uri="{FF2B5EF4-FFF2-40B4-BE49-F238E27FC236}">
                <a16:creationId xmlns:a16="http://schemas.microsoft.com/office/drawing/2014/main" xmlns="" id="{6EBB5397-0B63-4B10-BC06-431F8B2F52A7}"/>
              </a:ext>
            </a:extLst>
          </p:cNvPr>
          <p:cNvPicPr>
            <a:picLocks noGrp="1" noChangeAspect="1"/>
          </p:cNvPicPr>
          <p:nvPr>
            <p:ph idx="1"/>
          </p:nvPr>
        </p:nvPicPr>
        <p:blipFill rotWithShape="1">
          <a:blip r:embed="rId2" cstate="print"/>
          <a:srcRect l="11123" r="20467"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xmlns="" val="989957113"/>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392</Words>
  <Application>Microsoft Office PowerPoint</Application>
  <PresentationFormat>Custom</PresentationFormat>
  <Paragraphs>51</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Inclusivity, Engagement, Differentiation—Have It all Using AGILE </vt:lpstr>
      <vt:lpstr>Online is the ideal environment for full inclusion</vt:lpstr>
      <vt:lpstr>How to design—AGILE (software development program) A = ALIGN (goals-objs) G = GET SET I = ITERATE/INTEGRATE L = LEVERAGE E = EVALUATE/ENGAGE</vt:lpstr>
      <vt:lpstr>Educational adaptation of AGILE</vt:lpstr>
      <vt:lpstr>All content has multiple forms of representation Student-paced (recommended due dates only; not required) 24/7 tech support instructor and LMS through multiple communication channels  HTML content  for mobile/adaptive devices Videos must be captioned (no talking head) Images have dual-purposed doc support, with image and text highlighting to emphasize (tagged) Use gaming for all core content consumption Allow content browsing through use of folders opened in multiple tabs Navigation guides + rubrics foundational to inclusion Have content published in ecosystems (commonly found in mobile first course design) Allow revise and resubmit for all working products from students Use both audio and text feedback (for example, Office 365 Sharepoint and immersive reader) BB SCORM analysis to revise course during active course deployment </vt:lpstr>
      <vt:lpstr>AGILE MANIFESTO  education adaptation</vt:lpstr>
      <vt:lpstr>Video description of course  (NO talking head)</vt:lpstr>
      <vt:lpstr>How can you apply AGILE?</vt:lpstr>
      <vt:lpstr>And on to even better—Mobile first learning + Office 365—all you need is a cell phone!</vt:lpstr>
      <vt:lpstr>TAKE aways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dc:creator>
  <cp:lastModifiedBy>kat</cp:lastModifiedBy>
  <cp:revision>184</cp:revision>
  <dcterms:created xsi:type="dcterms:W3CDTF">2021-10-24T23:29:10Z</dcterms:created>
  <dcterms:modified xsi:type="dcterms:W3CDTF">2021-10-27T20:42:17Z</dcterms:modified>
</cp:coreProperties>
</file>