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4"/>
  </p:notesMasterIdLst>
  <p:handoutMasterIdLst>
    <p:handoutMasterId r:id="rId25"/>
  </p:handoutMasterIdLst>
  <p:sldIdLst>
    <p:sldId id="256" r:id="rId2"/>
    <p:sldId id="257" r:id="rId3"/>
    <p:sldId id="258" r:id="rId4"/>
    <p:sldId id="259" r:id="rId5"/>
    <p:sldId id="265" r:id="rId6"/>
    <p:sldId id="266" r:id="rId7"/>
    <p:sldId id="274" r:id="rId8"/>
    <p:sldId id="267" r:id="rId9"/>
    <p:sldId id="268" r:id="rId10"/>
    <p:sldId id="275" r:id="rId11"/>
    <p:sldId id="278" r:id="rId12"/>
    <p:sldId id="279" r:id="rId13"/>
    <p:sldId id="280" r:id="rId14"/>
    <p:sldId id="281" r:id="rId15"/>
    <p:sldId id="282" r:id="rId16"/>
    <p:sldId id="269" r:id="rId17"/>
    <p:sldId id="270" r:id="rId18"/>
    <p:sldId id="277" r:id="rId19"/>
    <p:sldId id="271" r:id="rId20"/>
    <p:sldId id="272" r:id="rId21"/>
    <p:sldId id="273" r:id="rId22"/>
    <p:sldId id="283" r:id="rId23"/>
  </p:sldIdLst>
  <p:sldSz cx="12192000" cy="6858000"/>
  <p:notesSz cx="7010400" cy="92964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7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A7E0C2-43AB-457B-90B6-5F2EDCA50B3F}" type="datetimeFigureOut">
              <a:rPr lang="en-US" smtClean="0"/>
              <a:t>10/10/2017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AE4B46-9B9C-4B09-A753-331615D5CF1A}" type="slidenum">
              <a:rPr lang="en-US" smtClean="0"/>
              <a:t>‹#›</a:t>
            </a:fld>
            <a:endParaRPr lang="en-US"/>
          </a:p>
        </p:txBody>
      </p:sp>
    </p:spTree>
    <p:extLst>
      <p:ext uri="{BB962C8B-B14F-4D97-AF65-F5344CB8AC3E}">
        <p14:creationId xmlns:p14="http://schemas.microsoft.com/office/powerpoint/2010/main" val="18819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900DCC-86F0-4A68-B0E5-158079602EEB}" type="datetimeFigureOut">
              <a:rPr lang="en-US" smtClean="0"/>
              <a:t>10/10/2017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F5B472-1164-4873-8DF3-764CE0216E01}" type="slidenum">
              <a:rPr lang="en-US" smtClean="0"/>
              <a:t>‹#›</a:t>
            </a:fld>
            <a:endParaRPr lang="en-US"/>
          </a:p>
        </p:txBody>
      </p:sp>
    </p:spTree>
    <p:extLst>
      <p:ext uri="{BB962C8B-B14F-4D97-AF65-F5344CB8AC3E}">
        <p14:creationId xmlns:p14="http://schemas.microsoft.com/office/powerpoint/2010/main" val="277501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a:t>
            </a:fld>
            <a:endParaRPr lang="en-US"/>
          </a:p>
        </p:txBody>
      </p:sp>
    </p:spTree>
    <p:extLst>
      <p:ext uri="{BB962C8B-B14F-4D97-AF65-F5344CB8AC3E}">
        <p14:creationId xmlns:p14="http://schemas.microsoft.com/office/powerpoint/2010/main" val="84946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10</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11</a:t>
            </a:fld>
            <a:endParaRPr lang="en-US"/>
          </a:p>
        </p:txBody>
      </p:sp>
    </p:spTree>
    <p:extLst>
      <p:ext uri="{BB962C8B-B14F-4D97-AF65-F5344CB8AC3E}">
        <p14:creationId xmlns:p14="http://schemas.microsoft.com/office/powerpoint/2010/main" val="134163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12</a:t>
            </a:fld>
            <a:endParaRPr lang="en-US"/>
          </a:p>
        </p:txBody>
      </p:sp>
    </p:spTree>
    <p:extLst>
      <p:ext uri="{BB962C8B-B14F-4D97-AF65-F5344CB8AC3E}">
        <p14:creationId xmlns:p14="http://schemas.microsoft.com/office/powerpoint/2010/main" val="9741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13</a:t>
            </a:fld>
            <a:endParaRPr lang="en-US"/>
          </a:p>
        </p:txBody>
      </p:sp>
    </p:spTree>
    <p:extLst>
      <p:ext uri="{BB962C8B-B14F-4D97-AF65-F5344CB8AC3E}">
        <p14:creationId xmlns:p14="http://schemas.microsoft.com/office/powerpoint/2010/main" val="208284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14</a:t>
            </a:fld>
            <a:endParaRPr lang="en-US"/>
          </a:p>
        </p:txBody>
      </p:sp>
    </p:spTree>
    <p:extLst>
      <p:ext uri="{BB962C8B-B14F-4D97-AF65-F5344CB8AC3E}">
        <p14:creationId xmlns:p14="http://schemas.microsoft.com/office/powerpoint/2010/main" val="179586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15</a:t>
            </a:fld>
            <a:endParaRPr lang="en-US"/>
          </a:p>
        </p:txBody>
      </p:sp>
    </p:spTree>
    <p:extLst>
      <p:ext uri="{BB962C8B-B14F-4D97-AF65-F5344CB8AC3E}">
        <p14:creationId xmlns:p14="http://schemas.microsoft.com/office/powerpoint/2010/main" val="290420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16</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17</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18</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19</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2</a:t>
            </a:fld>
            <a:endParaRPr lang="en-US"/>
          </a:p>
        </p:txBody>
      </p:sp>
    </p:spTree>
    <p:extLst>
      <p:ext uri="{BB962C8B-B14F-4D97-AF65-F5344CB8AC3E}">
        <p14:creationId xmlns:p14="http://schemas.microsoft.com/office/powerpoint/2010/main" val="62480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20</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21</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22</a:t>
            </a:fld>
            <a:endParaRPr lang="en-US"/>
          </a:p>
        </p:txBody>
      </p:sp>
    </p:spTree>
    <p:extLst>
      <p:ext uri="{BB962C8B-B14F-4D97-AF65-F5344CB8AC3E}">
        <p14:creationId xmlns:p14="http://schemas.microsoft.com/office/powerpoint/2010/main" val="221343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3</a:t>
            </a:fld>
            <a:endParaRPr lang="en-US"/>
          </a:p>
        </p:txBody>
      </p:sp>
    </p:spTree>
    <p:extLst>
      <p:ext uri="{BB962C8B-B14F-4D97-AF65-F5344CB8AC3E}">
        <p14:creationId xmlns:p14="http://schemas.microsoft.com/office/powerpoint/2010/main" val="252158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4</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5</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6</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7</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8</a:t>
            </a:fld>
            <a:endParaRPr lang="en-US"/>
          </a:p>
        </p:txBody>
      </p:sp>
    </p:spTree>
    <p:extLst>
      <p:ext uri="{BB962C8B-B14F-4D97-AF65-F5344CB8AC3E}">
        <p14:creationId xmlns:p14="http://schemas.microsoft.com/office/powerpoint/2010/main" val="407390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F5B472-1164-4873-8DF3-764CE0216E01}" type="slidenum">
              <a:rPr lang="en-US" smtClean="0"/>
              <a:t>9</a:t>
            </a:fld>
            <a:endParaRPr lang="en-US"/>
          </a:p>
        </p:txBody>
      </p:sp>
    </p:spTree>
    <p:extLst>
      <p:ext uri="{BB962C8B-B14F-4D97-AF65-F5344CB8AC3E}">
        <p14:creationId xmlns:p14="http://schemas.microsoft.com/office/powerpoint/2010/main" val="40739043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D6969D-69B6-4103-9E83-C3C57337576F}" type="datetime1">
              <a:rPr lang="en-US" smtClean="0"/>
              <a:t>10/10/2017</a:t>
            </a:fld>
            <a:endParaRPr lang="en-US" dirty="0"/>
          </a:p>
        </p:txBody>
      </p:sp>
      <p:sp>
        <p:nvSpPr>
          <p:cNvPr id="5" name="Footer Placeholder 4"/>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0D1C3-C24D-4248-95A3-F3384F515C02}" type="datetime1">
              <a:rPr lang="en-US" smtClean="0"/>
              <a:t>10/10/2017</a:t>
            </a:fld>
            <a:endParaRPr lang="en-US" dirty="0"/>
          </a:p>
        </p:txBody>
      </p:sp>
      <p:sp>
        <p:nvSpPr>
          <p:cNvPr id="5" name="Footer Placeholder 4"/>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6309A-AE85-4351-82DB-971641283030}" type="datetime1">
              <a:rPr lang="en-US" smtClean="0"/>
              <a:t>10/10/2017</a:t>
            </a:fld>
            <a:endParaRPr lang="en-US" dirty="0"/>
          </a:p>
        </p:txBody>
      </p:sp>
      <p:sp>
        <p:nvSpPr>
          <p:cNvPr id="5" name="Footer Placeholder 4"/>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DF5C5B-431A-4D3B-8163-F15722CF6A27}" type="datetime1">
              <a:rPr lang="en-US" smtClean="0"/>
              <a:t>10/10/2017</a:t>
            </a:fld>
            <a:endParaRPr lang="en-US" dirty="0"/>
          </a:p>
        </p:txBody>
      </p:sp>
      <p:sp>
        <p:nvSpPr>
          <p:cNvPr id="5" name="Footer Placeholder 4"/>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F17DC83-7813-402B-8B4E-1732FE98B107}" type="datetime1">
              <a:rPr lang="en-US" smtClean="0"/>
              <a:t>10/10/2017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smtClean="0"/>
              <a:t>Texas A&amp;M International University Office of Information Technology &amp; Distance Education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0652F7-6781-4710-A624-EE3ACB3C9332}" type="datetime1">
              <a:rPr lang="en-US" smtClean="0"/>
              <a:t>10/10/2017</a:t>
            </a:fld>
            <a:endParaRPr lang="en-US" dirty="0"/>
          </a:p>
        </p:txBody>
      </p:sp>
      <p:sp>
        <p:nvSpPr>
          <p:cNvPr id="6" name="Footer Placeholder 5"/>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4F3BD6-4AD5-4177-95F8-4BDD3DCB7027}" type="datetime1">
              <a:rPr lang="en-US" smtClean="0"/>
              <a:t>10/10/2017</a:t>
            </a:fld>
            <a:endParaRPr lang="en-US" dirty="0"/>
          </a:p>
        </p:txBody>
      </p:sp>
      <p:sp>
        <p:nvSpPr>
          <p:cNvPr id="8" name="Footer Placeholder 7"/>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143BA-0B6F-4E3D-BB46-30730E575944}" type="datetime1">
              <a:rPr lang="en-US" smtClean="0"/>
              <a:t>10/10/2017</a:t>
            </a:fld>
            <a:endParaRPr lang="en-US" dirty="0"/>
          </a:p>
        </p:txBody>
      </p:sp>
      <p:sp>
        <p:nvSpPr>
          <p:cNvPr id="4" name="Footer Placeholder 3"/>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434A2-2443-4390-AA53-3C6881196C67}" type="datetime1">
              <a:rPr lang="en-US" smtClean="0"/>
              <a:t>10/10/2017</a:t>
            </a:fld>
            <a:endParaRPr lang="en-US" dirty="0"/>
          </a:p>
        </p:txBody>
      </p:sp>
      <p:sp>
        <p:nvSpPr>
          <p:cNvPr id="3" name="Footer Placeholder 2"/>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01B96-8092-427F-90DF-E21A55207CC5}" type="datetime1">
              <a:rPr lang="en-US" smtClean="0"/>
              <a:t>10/10/2017</a:t>
            </a:fld>
            <a:endParaRPr lang="en-US" dirty="0"/>
          </a:p>
        </p:txBody>
      </p:sp>
      <p:sp>
        <p:nvSpPr>
          <p:cNvPr id="6" name="Footer Placeholder 5"/>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4DFDC-5687-4335-874F-98BEEA6F3C85}" type="datetime1">
              <a:rPr lang="en-US" smtClean="0"/>
              <a:t>10/10/2017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9BE4953-EF44-47D4-AC7A-DFDE86E5B8F7}" type="datetime1">
              <a:rPr lang="en-US" smtClean="0"/>
              <a:t>10/10/2017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Texas A&amp;M International University Office of Information Technology &amp; Distance Education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4800" b="0" i="0" u="none"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b="0" i="0" u="none"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info.3playmedia.com/wp-ada.html"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hyperlink" Target="http://info.3playmedia.com/wp-section-508.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cid:image001.png@01D1C0A1.BB3B0510" TargetMode="Externa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9278477" y="5223164"/>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53585" y="1377793"/>
            <a:ext cx="10193383" cy="3035808"/>
          </a:xfrm>
        </p:spPr>
        <p:txBody>
          <a:bodyPr/>
          <a:lstStyle/>
          <a:p>
            <a:r>
              <a:rPr lang="en-US" sz="4800" dirty="0" smtClean="0"/>
              <a:t>Keep Calm, Build On: </a:t>
            </a:r>
            <a:br>
              <a:rPr lang="en-US" sz="4800" dirty="0" smtClean="0"/>
            </a:br>
            <a:r>
              <a:rPr lang="en-US" sz="3600" dirty="0" smtClean="0"/>
              <a:t>Towards a Learning Accessible Campus</a:t>
            </a:r>
            <a:endParaRPr lang="en-US" sz="3600" dirty="0"/>
          </a:p>
        </p:txBody>
      </p:sp>
      <p:sp>
        <p:nvSpPr>
          <p:cNvPr id="3" name="Subtitle 2"/>
          <p:cNvSpPr>
            <a:spLocks noGrp="1"/>
          </p:cNvSpPr>
          <p:nvPr>
            <p:ph type="subTitle" idx="1"/>
          </p:nvPr>
        </p:nvSpPr>
        <p:spPr>
          <a:xfrm>
            <a:off x="1051560" y="4839116"/>
            <a:ext cx="7891272" cy="1069848"/>
          </a:xfrm>
        </p:spPr>
        <p:txBody>
          <a:bodyPr>
            <a:noAutofit/>
          </a:bodyPr>
          <a:lstStyle/>
          <a:p>
            <a:r>
              <a:rPr lang="en-US" sz="2400" dirty="0" err="1"/>
              <a:t>Phylis</a:t>
            </a:r>
            <a:r>
              <a:rPr lang="en-US" sz="2400" dirty="0"/>
              <a:t> </a:t>
            </a:r>
            <a:r>
              <a:rPr lang="en-US" sz="2400" dirty="0" smtClean="0"/>
              <a:t>Zimmermann, Instructional Designer III</a:t>
            </a:r>
            <a:r>
              <a:rPr lang="en-US" sz="2400" dirty="0"/>
              <a:t/>
            </a:r>
            <a:br>
              <a:rPr lang="en-US" sz="2400" dirty="0"/>
            </a:br>
            <a:r>
              <a:rPr lang="en-US" sz="2400" dirty="0"/>
              <a:t>Instructional Technology &amp; Distance Education</a:t>
            </a:r>
            <a:br>
              <a:rPr lang="en-US" sz="2400" dirty="0"/>
            </a:br>
            <a:r>
              <a:rPr lang="en-US" sz="2400" b="1" dirty="0"/>
              <a:t>Texas A&amp;M International University</a:t>
            </a:r>
          </a:p>
        </p:txBody>
      </p:sp>
    </p:spTree>
    <p:extLst>
      <p:ext uri="{BB962C8B-B14F-4D97-AF65-F5344CB8AC3E}">
        <p14:creationId xmlns:p14="http://schemas.microsoft.com/office/powerpoint/2010/main" val="2199263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4800" dirty="0" smtClean="0"/>
              <a:t>Storage</a:t>
            </a:r>
            <a:br>
              <a:rPr lang="en-US" sz="4800" dirty="0" smtClean="0"/>
            </a:br>
            <a:r>
              <a:rPr lang="en-US" sz="4800" dirty="0"/>
              <a:t/>
            </a:r>
            <a:br>
              <a:rPr lang="en-US" sz="4800" dirty="0"/>
            </a:br>
            <a:r>
              <a:rPr lang="en-US" sz="2200" dirty="0" smtClean="0"/>
              <a:t>Media Drive – Media Storage</a:t>
            </a:r>
            <a:br>
              <a:rPr lang="en-US" sz="2200" dirty="0" smtClean="0"/>
            </a:br>
            <a:r>
              <a:rPr lang="en-US" sz="2200" dirty="0"/>
              <a:t/>
            </a:r>
            <a:br>
              <a:rPr lang="en-US" sz="2200" dirty="0"/>
            </a:br>
            <a:r>
              <a:rPr lang="en-US" sz="2200" dirty="0" smtClean="0"/>
              <a:t>Allows us to quickly find and access all files types related to a particular video.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10</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7136524" y="1759528"/>
            <a:ext cx="4225159" cy="1959029"/>
          </a:xfrm>
          <a:prstGeom prst="rect">
            <a:avLst/>
          </a:prstGeom>
          <a:ln w="19050">
            <a:solidFill>
              <a:schemeClr val="tx1"/>
            </a:solidFill>
          </a:ln>
        </p:spPr>
      </p:pic>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160073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700" y="1759528"/>
            <a:ext cx="5265882" cy="561228"/>
          </a:xfrm>
        </p:spPr>
        <p:txBody>
          <a:bodyPr anchor="t">
            <a:noAutofit/>
          </a:bodyPr>
          <a:lstStyle/>
          <a:p>
            <a:r>
              <a:rPr lang="en-US" sz="3200" dirty="0" smtClean="0"/>
              <a:t>Submerge &amp; the Mac 1</a:t>
            </a: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11</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20" y="3742098"/>
            <a:ext cx="3676650" cy="97155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28846" b="24149"/>
          <a:stretch/>
        </p:blipFill>
        <p:spPr>
          <a:xfrm>
            <a:off x="5015346" y="2493027"/>
            <a:ext cx="6206836" cy="4037972"/>
          </a:xfrm>
          <a:prstGeom prst="rect">
            <a:avLst/>
          </a:prstGeom>
        </p:spPr>
      </p:pic>
      <p:sp>
        <p:nvSpPr>
          <p:cNvPr id="12" name="Rectangle 11"/>
          <p:cNvSpPr/>
          <p:nvPr/>
        </p:nvSpPr>
        <p:spPr>
          <a:xfrm>
            <a:off x="5015346" y="2493027"/>
            <a:ext cx="6206836" cy="4037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9420" y="3742098"/>
            <a:ext cx="3676650" cy="971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92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12</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title"/>
          </p:nvPr>
        </p:nvSpPr>
        <p:spPr>
          <a:xfrm>
            <a:off x="2298700" y="1759528"/>
            <a:ext cx="5265882" cy="561228"/>
          </a:xfrm>
        </p:spPr>
        <p:txBody>
          <a:bodyPr anchor="t">
            <a:noAutofit/>
          </a:bodyPr>
          <a:lstStyle/>
          <a:p>
            <a:r>
              <a:rPr lang="en-US" sz="3200" dirty="0" smtClean="0"/>
              <a:t>Submerge &amp; the Mac 2</a:t>
            </a: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968" y="2320756"/>
            <a:ext cx="11868150" cy="4429125"/>
          </a:xfrm>
          <a:prstGeom prst="rect">
            <a:avLst/>
          </a:prstGeom>
        </p:spPr>
      </p:pic>
      <p:sp>
        <p:nvSpPr>
          <p:cNvPr id="13" name="Rectangle 12"/>
          <p:cNvSpPr/>
          <p:nvPr/>
        </p:nvSpPr>
        <p:spPr>
          <a:xfrm>
            <a:off x="155575" y="2320756"/>
            <a:ext cx="11930543" cy="4429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17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title"/>
          </p:nvPr>
        </p:nvSpPr>
        <p:spPr>
          <a:xfrm>
            <a:off x="2298700" y="1759528"/>
            <a:ext cx="5265882" cy="561228"/>
          </a:xfrm>
        </p:spPr>
        <p:txBody>
          <a:bodyPr anchor="t">
            <a:noAutofit/>
          </a:bodyPr>
          <a:lstStyle/>
          <a:p>
            <a:r>
              <a:rPr lang="en-US" sz="3200" dirty="0" smtClean="0"/>
              <a:t>Submerge &amp; the Mac 3</a:t>
            </a: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512" y="3137424"/>
            <a:ext cx="2990850" cy="1095375"/>
          </a:xfrm>
          <a:prstGeom prst="rect">
            <a:avLst/>
          </a:prstGeom>
        </p:spPr>
      </p:pic>
      <p:sp>
        <p:nvSpPr>
          <p:cNvPr id="12" name="Rectangle 11"/>
          <p:cNvSpPr/>
          <p:nvPr/>
        </p:nvSpPr>
        <p:spPr>
          <a:xfrm>
            <a:off x="2298700" y="3129480"/>
            <a:ext cx="2993736" cy="1063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4516" y="2379788"/>
            <a:ext cx="3457575" cy="447675"/>
          </a:xfrm>
          <a:prstGeom prst="rect">
            <a:avLst/>
          </a:prstGeom>
        </p:spPr>
      </p:pic>
      <p:sp>
        <p:nvSpPr>
          <p:cNvPr id="14" name="Rectangle 13"/>
          <p:cNvSpPr/>
          <p:nvPr/>
        </p:nvSpPr>
        <p:spPr>
          <a:xfrm>
            <a:off x="6750192" y="2266235"/>
            <a:ext cx="3457575" cy="53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9126" y="3129480"/>
            <a:ext cx="4876803" cy="3628711"/>
          </a:xfrm>
          <a:prstGeom prst="rect">
            <a:avLst/>
          </a:prstGeom>
        </p:spPr>
      </p:pic>
      <p:sp>
        <p:nvSpPr>
          <p:cNvPr id="16" name="Rectangle 15"/>
          <p:cNvSpPr/>
          <p:nvPr/>
        </p:nvSpPr>
        <p:spPr>
          <a:xfrm>
            <a:off x="6151418" y="3129480"/>
            <a:ext cx="4918363" cy="36315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15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14</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title"/>
          </p:nvPr>
        </p:nvSpPr>
        <p:spPr>
          <a:xfrm>
            <a:off x="2298700" y="1759528"/>
            <a:ext cx="5265882" cy="561228"/>
          </a:xfrm>
        </p:spPr>
        <p:txBody>
          <a:bodyPr anchor="t">
            <a:noAutofit/>
          </a:bodyPr>
          <a:lstStyle/>
          <a:p>
            <a:r>
              <a:rPr lang="en-US" sz="3200" dirty="0" smtClean="0"/>
              <a:t>Submerge &amp; the Mac 4</a:t>
            </a: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36328"/>
          <a:stretch/>
        </p:blipFill>
        <p:spPr>
          <a:xfrm>
            <a:off x="6110246" y="2986191"/>
            <a:ext cx="4905375" cy="287469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1494" y="2320756"/>
            <a:ext cx="1990973" cy="4205570"/>
          </a:xfrm>
          <a:prstGeom prst="rect">
            <a:avLst/>
          </a:prstGeom>
        </p:spPr>
      </p:pic>
      <p:sp>
        <p:nvSpPr>
          <p:cNvPr id="18" name="Rectangle 17"/>
          <p:cNvSpPr/>
          <p:nvPr/>
        </p:nvSpPr>
        <p:spPr>
          <a:xfrm>
            <a:off x="3181494" y="2320756"/>
            <a:ext cx="1990973" cy="4205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55261" y="2986191"/>
            <a:ext cx="4972957" cy="2888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82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15</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title"/>
          </p:nvPr>
        </p:nvSpPr>
        <p:spPr>
          <a:xfrm>
            <a:off x="2298700" y="1759528"/>
            <a:ext cx="5265882" cy="561228"/>
          </a:xfrm>
        </p:spPr>
        <p:txBody>
          <a:bodyPr anchor="t">
            <a:noAutofit/>
          </a:bodyPr>
          <a:lstStyle/>
          <a:p>
            <a:r>
              <a:rPr lang="en-US" sz="3200" dirty="0" smtClean="0"/>
              <a:t>Submerge &amp; the Mac 5</a:t>
            </a: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7128" y="2705160"/>
            <a:ext cx="5037236" cy="353211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4582" y="3442019"/>
            <a:ext cx="3724275" cy="847725"/>
          </a:xfrm>
          <a:prstGeom prst="rect">
            <a:avLst/>
          </a:prstGeom>
        </p:spPr>
      </p:pic>
      <p:sp>
        <p:nvSpPr>
          <p:cNvPr id="13" name="Rectangle 12"/>
          <p:cNvSpPr/>
          <p:nvPr/>
        </p:nvSpPr>
        <p:spPr>
          <a:xfrm>
            <a:off x="2167128" y="2705160"/>
            <a:ext cx="5037236" cy="3532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64581" y="3368872"/>
            <a:ext cx="3724275" cy="920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10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4800" dirty="0" smtClean="0"/>
              <a:t>DVDFab</a:t>
            </a:r>
            <a:br>
              <a:rPr lang="en-US" sz="4800" dirty="0" smtClean="0"/>
            </a:br>
            <a:r>
              <a:rPr lang="en-US" sz="4800" dirty="0"/>
              <a:t/>
            </a:r>
            <a:br>
              <a:rPr lang="en-US" sz="4800" dirty="0"/>
            </a:br>
            <a:r>
              <a:rPr lang="en-US" sz="2200" dirty="0" smtClean="0"/>
              <a:t>The final piece to the puzzle. </a:t>
            </a:r>
            <a:br>
              <a:rPr lang="en-US" sz="2200" dirty="0" smtClean="0"/>
            </a:br>
            <a:r>
              <a:rPr lang="en-US" sz="2200" dirty="0"/>
              <a:t/>
            </a:r>
            <a:br>
              <a:rPr lang="en-US" sz="2200" dirty="0"/>
            </a:br>
            <a:r>
              <a:rPr lang="en-US" sz="2200" dirty="0" smtClean="0"/>
              <a:t>Able to burn DVDs with the captions already embedded (No Transcripts). </a:t>
            </a:r>
            <a:br>
              <a:rPr lang="en-US" sz="2200" dirty="0" smtClean="0"/>
            </a:br>
            <a:r>
              <a:rPr lang="en-US" sz="2200" dirty="0"/>
              <a:t/>
            </a:r>
            <a:br>
              <a:rPr lang="en-US" sz="2200" dirty="0"/>
            </a:br>
            <a:r>
              <a:rPr lang="en-US" sz="2200" dirty="0" smtClean="0"/>
              <a:t>Able to complete process of burning DVD and adding captions within an hour.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16</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ryan.hodgson\Documents\DVDFa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117" y="1514749"/>
            <a:ext cx="2659117" cy="242712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989762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4800" dirty="0" smtClean="0"/>
              <a:t>Blackboard</a:t>
            </a:r>
            <a:br>
              <a:rPr lang="en-US" sz="4800" dirty="0" smtClean="0"/>
            </a:br>
            <a:r>
              <a:rPr lang="en-US" sz="4800" dirty="0"/>
              <a:t/>
            </a:r>
            <a:br>
              <a:rPr lang="en-US" sz="4800" dirty="0"/>
            </a:br>
            <a:r>
              <a:rPr lang="en-US" sz="2200" dirty="0" smtClean="0"/>
              <a:t>Once we figured out the process, we looked at the best way we could put the content into Blackboard. </a:t>
            </a:r>
            <a:br>
              <a:rPr lang="en-US" sz="2200" dirty="0" smtClean="0"/>
            </a:br>
            <a:r>
              <a:rPr lang="en-US" sz="2200" dirty="0"/>
              <a:t/>
            </a:r>
            <a:br>
              <a:rPr lang="en-US" sz="2200" dirty="0"/>
            </a:br>
            <a:r>
              <a:rPr lang="en-US" sz="2200" dirty="0" smtClean="0"/>
              <a:t>Content Space</a:t>
            </a:r>
            <a:r>
              <a:rPr lang="en-US" sz="2200" dirty="0"/>
              <a:t>.</a:t>
            </a: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17</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20073"/>
          <a:stretch/>
        </p:blipFill>
        <p:spPr>
          <a:xfrm>
            <a:off x="7668058" y="1652866"/>
            <a:ext cx="2619375" cy="1720561"/>
          </a:xfrm>
          <a:prstGeom prst="rect">
            <a:avLst/>
          </a:prstGeom>
        </p:spPr>
      </p:pic>
    </p:spTree>
    <p:extLst>
      <p:ext uri="{BB962C8B-B14F-4D97-AF65-F5344CB8AC3E}">
        <p14:creationId xmlns:p14="http://schemas.microsoft.com/office/powerpoint/2010/main" val="4253242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18</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5125436" y="1759528"/>
            <a:ext cx="1941129" cy="1612065"/>
          </a:xfrm>
          <a:prstGeom prst="rect">
            <a:avLst/>
          </a:prstGeom>
          <a:ln>
            <a:solidFill>
              <a:schemeClr val="tx1"/>
            </a:solidFill>
          </a:ln>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3443781" y="3610073"/>
            <a:ext cx="5304439" cy="919885"/>
          </a:xfrm>
          <a:prstGeom prst="rect">
            <a:avLst/>
          </a:prstGeom>
          <a:ln>
            <a:solidFill>
              <a:schemeClr val="tx1"/>
            </a:solidFill>
          </a:ln>
        </p:spPr>
      </p:pic>
      <p:pic>
        <p:nvPicPr>
          <p:cNvPr id="10" name="Picture 9"/>
          <p:cNvPicPr/>
          <p:nvPr/>
        </p:nvPicPr>
        <p:blipFill>
          <a:blip r:embed="rId7">
            <a:extLst>
              <a:ext uri="{28A0092B-C50C-407E-A947-70E740481C1C}">
                <a14:useLocalDpi xmlns:a14="http://schemas.microsoft.com/office/drawing/2010/main" val="0"/>
              </a:ext>
            </a:extLst>
          </a:blip>
          <a:stretch>
            <a:fillRect/>
          </a:stretch>
        </p:blipFill>
        <p:spPr>
          <a:xfrm>
            <a:off x="3443780" y="4799696"/>
            <a:ext cx="5304439" cy="919885"/>
          </a:xfrm>
          <a:prstGeom prst="rect">
            <a:avLst/>
          </a:prstGeom>
          <a:ln>
            <a:solidFill>
              <a:schemeClr val="tx1"/>
            </a:solidFill>
          </a:ln>
        </p:spPr>
      </p:pic>
      <p:cxnSp>
        <p:nvCxnSpPr>
          <p:cNvPr id="11" name="Straight Arrow Connector 10"/>
          <p:cNvCxnSpPr>
            <a:stCxn id="21" idx="3"/>
          </p:cNvCxnSpPr>
          <p:nvPr/>
        </p:nvCxnSpPr>
        <p:spPr>
          <a:xfrm flipV="1">
            <a:off x="4561737" y="2909455"/>
            <a:ext cx="628309" cy="97758"/>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748219" y="4345533"/>
            <a:ext cx="949963" cy="12430"/>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186545" y="5259639"/>
            <a:ext cx="3048000" cy="141834"/>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t="80661"/>
          <a:stretch/>
        </p:blipFill>
        <p:spPr>
          <a:xfrm>
            <a:off x="2182708" y="1900671"/>
            <a:ext cx="1767841" cy="280970"/>
          </a:xfrm>
          <a:prstGeom prst="rect">
            <a:avLst/>
          </a:prstGeom>
        </p:spPr>
      </p:pic>
      <p:sp>
        <p:nvSpPr>
          <p:cNvPr id="20" name="TextBox 19"/>
          <p:cNvSpPr txBox="1"/>
          <p:nvPr/>
        </p:nvSpPr>
        <p:spPr>
          <a:xfrm>
            <a:off x="2882523" y="2770340"/>
            <a:ext cx="1655469" cy="584775"/>
          </a:xfrm>
          <a:prstGeom prst="rect">
            <a:avLst/>
          </a:prstGeom>
          <a:noFill/>
        </p:spPr>
        <p:txBody>
          <a:bodyPr wrap="square" rtlCol="0">
            <a:spAutoFit/>
          </a:bodyPr>
          <a:lstStyle/>
          <a:p>
            <a:r>
              <a:rPr lang="en-US" sz="1600" dirty="0" smtClean="0"/>
              <a:t>Build Content &gt;&gt;Item</a:t>
            </a:r>
            <a:endParaRPr lang="en-US" sz="1600" dirty="0"/>
          </a:p>
        </p:txBody>
      </p:sp>
      <p:sp>
        <p:nvSpPr>
          <p:cNvPr id="21" name="Rectangle 20"/>
          <p:cNvSpPr/>
          <p:nvPr/>
        </p:nvSpPr>
        <p:spPr>
          <a:xfrm>
            <a:off x="2704903" y="2673882"/>
            <a:ext cx="1856834" cy="666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822873" y="4076875"/>
            <a:ext cx="1710580" cy="584775"/>
          </a:xfrm>
          <a:prstGeom prst="rect">
            <a:avLst/>
          </a:prstGeom>
          <a:noFill/>
        </p:spPr>
        <p:txBody>
          <a:bodyPr wrap="square" rtlCol="0">
            <a:spAutoFit/>
          </a:bodyPr>
          <a:lstStyle/>
          <a:p>
            <a:r>
              <a:rPr lang="en-US" sz="1600" dirty="0" smtClean="0"/>
              <a:t>HTML Code for the video</a:t>
            </a:r>
            <a:endParaRPr lang="en-US" sz="1600" dirty="0"/>
          </a:p>
        </p:txBody>
      </p:sp>
      <p:sp>
        <p:nvSpPr>
          <p:cNvPr id="24" name="TextBox 23"/>
          <p:cNvSpPr txBox="1"/>
          <p:nvPr/>
        </p:nvSpPr>
        <p:spPr>
          <a:xfrm>
            <a:off x="1403691" y="5056909"/>
            <a:ext cx="1835271" cy="830997"/>
          </a:xfrm>
          <a:prstGeom prst="rect">
            <a:avLst/>
          </a:prstGeom>
          <a:noFill/>
        </p:spPr>
        <p:txBody>
          <a:bodyPr wrap="square" rtlCol="0">
            <a:spAutoFit/>
          </a:bodyPr>
          <a:lstStyle/>
          <a:p>
            <a:r>
              <a:rPr lang="en-US" sz="1600" dirty="0" smtClean="0"/>
              <a:t>(Web) Link for the transcript: linking to the media drive</a:t>
            </a:r>
            <a:endParaRPr lang="en-US" sz="1600" dirty="0"/>
          </a:p>
        </p:txBody>
      </p:sp>
      <p:sp>
        <p:nvSpPr>
          <p:cNvPr id="25" name="Rectangle 24"/>
          <p:cNvSpPr/>
          <p:nvPr/>
        </p:nvSpPr>
        <p:spPr>
          <a:xfrm>
            <a:off x="9698182" y="4128655"/>
            <a:ext cx="1837192" cy="512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70289" y="5040431"/>
            <a:ext cx="1808673" cy="808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72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14273" y="381411"/>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19</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9956" y="1990755"/>
            <a:ext cx="7457556" cy="4452086"/>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0013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1640656"/>
            <a:ext cx="9281160" cy="5000501"/>
          </a:xfrm>
        </p:spPr>
        <p:txBody>
          <a:bodyPr>
            <a:noAutofit/>
          </a:bodyPr>
          <a:lstStyle/>
          <a:p>
            <a:r>
              <a:rPr lang="en-US" sz="2200" dirty="0" smtClean="0"/>
              <a:t>In </a:t>
            </a:r>
            <a:r>
              <a:rPr lang="en-US" sz="2200" dirty="0"/>
              <a:t>a time when accessibility in education is highlighted, especially in distance and hybrid learning, we will present how Texas A&amp;M International University has implemented accessibility standards, universal design principles, and diversity appreciation to enable learning for all. We will walk through the process steps used on our campus demonstrating the utilization of various technologies providing captions and transcripts for audio and video files. </a:t>
            </a:r>
            <a:r>
              <a:rPr lang="en-US" sz="2200" dirty="0" smtClean="0"/>
              <a:t/>
            </a:r>
            <a:br>
              <a:rPr lang="en-US" sz="2200" dirty="0" smtClean="0"/>
            </a:br>
            <a:r>
              <a:rPr lang="en-US" sz="2200" dirty="0"/>
              <a:t/>
            </a:r>
            <a:br>
              <a:rPr lang="en-US" sz="2200" dirty="0"/>
            </a:br>
            <a:r>
              <a:rPr lang="en-US" sz="2200" dirty="0" smtClean="0"/>
              <a:t>The </a:t>
            </a:r>
            <a:r>
              <a:rPr lang="en-US" sz="2200" dirty="0"/>
              <a:t>presentation goal is to share our </a:t>
            </a:r>
            <a:r>
              <a:rPr lang="en-US" sz="2200" dirty="0" smtClean="0"/>
              <a:t>progression, </a:t>
            </a:r>
            <a:r>
              <a:rPr lang="en-US" sz="2200" dirty="0"/>
              <a:t>and methods used to handle diversity needs in a Universal Design for Learning fashion. This unique session will address the course of action </a:t>
            </a:r>
            <a:r>
              <a:rPr lang="en-US" sz="2200" dirty="0" smtClean="0"/>
              <a:t>taken —</a:t>
            </a:r>
            <a:r>
              <a:rPr lang="en-US" sz="2200" dirty="0"/>
              <a:t>from start to finish—from receiving standalone audio/video files, ultimately integrating fully captioned/transcribed files </a:t>
            </a:r>
            <a:r>
              <a:rPr lang="en-US" sz="2200" dirty="0" smtClean="0"/>
              <a:t>to the Learning Management System.</a:t>
            </a: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a:t>
            </a:fld>
            <a:endParaRPr lang="en-US" dirty="0"/>
          </a:p>
        </p:txBody>
      </p:sp>
      <p:sp>
        <p:nvSpPr>
          <p:cNvPr id="3" name="Footer Placeholder 2"/>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3428983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2800" u="sng" dirty="0"/>
              <a:t>Captioning </a:t>
            </a:r>
            <a:r>
              <a:rPr lang="en-US" sz="2800" u="sng" dirty="0" smtClean="0"/>
              <a:t>Prioritization</a:t>
            </a:r>
            <a:br>
              <a:rPr lang="en-US" sz="2800" u="sng" dirty="0" smtClean="0"/>
            </a:br>
            <a:r>
              <a:rPr lang="en-US" sz="2800" dirty="0"/>
              <a:t/>
            </a:r>
            <a:br>
              <a:rPr lang="en-US" sz="2800" dirty="0"/>
            </a:br>
            <a:r>
              <a:rPr lang="en-US" sz="2800" dirty="0"/>
              <a:t>Disability</a:t>
            </a:r>
            <a:br>
              <a:rPr lang="en-US" sz="2800" dirty="0"/>
            </a:br>
            <a:r>
              <a:rPr lang="en-US" sz="2800" dirty="0" smtClean="0"/>
              <a:t>Online/Hybrid</a:t>
            </a:r>
            <a:r>
              <a:rPr lang="en-US" sz="2800" dirty="0"/>
              <a:t/>
            </a:r>
            <a:br>
              <a:rPr lang="en-US" sz="2800" dirty="0"/>
            </a:br>
            <a:r>
              <a:rPr lang="en-US" sz="2800" dirty="0"/>
              <a:t>Quality Matters</a:t>
            </a:r>
            <a:br>
              <a:rPr lang="en-US" sz="2800" dirty="0"/>
            </a:br>
            <a:r>
              <a:rPr lang="en-US" sz="2800" dirty="0"/>
              <a:t>Professor request upon verification of use</a:t>
            </a:r>
            <a:br>
              <a:rPr lang="en-US" sz="2800" dirty="0"/>
            </a:br>
            <a:r>
              <a:rPr lang="en-US" sz="2800" dirty="0"/>
              <a:t>(Any combination</a:t>
            </a:r>
            <a:r>
              <a:rPr lang="en-US" sz="2800" dirty="0" smtClean="0"/>
              <a:t>)</a:t>
            </a: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20</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2524886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pPr lvl="0"/>
            <a:r>
              <a:rPr lang="en-US" sz="2800" dirty="0" smtClean="0"/>
              <a:t>We do not limit ourselves to one way of doing business. </a:t>
            </a:r>
            <a:br>
              <a:rPr lang="en-US" sz="2800" dirty="0" smtClean="0"/>
            </a:br>
            <a:r>
              <a:rPr lang="en-US" sz="2800" dirty="0"/>
              <a:t/>
            </a:r>
            <a:br>
              <a:rPr lang="en-US" sz="2800" dirty="0"/>
            </a:br>
            <a:r>
              <a:rPr lang="en-US" sz="2800" dirty="0" smtClean="0"/>
              <a:t>Voice </a:t>
            </a:r>
            <a:r>
              <a:rPr lang="en-US" sz="2800" dirty="0"/>
              <a:t>Thread</a:t>
            </a:r>
            <a:br>
              <a:rPr lang="en-US" sz="2800" dirty="0"/>
            </a:br>
            <a:r>
              <a:rPr lang="en-US" sz="2800" dirty="0"/>
              <a:t>ECHO </a:t>
            </a:r>
            <a:r>
              <a:rPr lang="en-US" sz="2800" dirty="0" smtClean="0"/>
              <a:t>Lecture Capture</a:t>
            </a:r>
            <a:r>
              <a:rPr lang="en-US" sz="2800" dirty="0"/>
              <a:t/>
            </a:r>
            <a:br>
              <a:rPr lang="en-US" sz="2800" dirty="0"/>
            </a:br>
            <a:r>
              <a:rPr lang="en-US" sz="2800" dirty="0"/>
              <a:t>Films on </a:t>
            </a:r>
            <a:r>
              <a:rPr lang="en-US" sz="2800" dirty="0" smtClean="0"/>
              <a:t>Demand/New York Times</a:t>
            </a:r>
            <a:r>
              <a:rPr lang="en-US" sz="2800" dirty="0"/>
              <a:t/>
            </a:r>
            <a:br>
              <a:rPr lang="en-US" sz="2800" dirty="0"/>
            </a:br>
            <a:r>
              <a:rPr lang="en-US" sz="2800" dirty="0"/>
              <a:t>In-house videos</a:t>
            </a:r>
            <a:br>
              <a:rPr lang="en-US" sz="2800" dirty="0"/>
            </a:br>
            <a:r>
              <a:rPr lang="en-US" sz="2800" dirty="0" smtClean="0"/>
              <a:t>Commencement Exercises</a:t>
            </a:r>
            <a:r>
              <a:rPr lang="en-US" sz="2800" dirty="0"/>
              <a:t/>
            </a:r>
            <a:br>
              <a:rPr lang="en-US" sz="2800" dirty="0"/>
            </a:br>
            <a:r>
              <a:rPr lang="en-US" sz="2800" dirty="0"/>
              <a:t>IBC Lecture Series</a:t>
            </a:r>
            <a:br>
              <a:rPr lang="en-US" sz="2800" dirty="0"/>
            </a:br>
            <a:r>
              <a:rPr lang="en-US" sz="2800" dirty="0" smtClean="0"/>
              <a:t>TAMIU’s </a:t>
            </a:r>
            <a:r>
              <a:rPr lang="en-US" sz="2800" dirty="0" err="1" smtClean="0"/>
              <a:t>Killam</a:t>
            </a:r>
            <a:r>
              <a:rPr lang="en-US" sz="2800" dirty="0" smtClean="0"/>
              <a:t> Library </a:t>
            </a:r>
            <a:r>
              <a:rPr lang="en-US" sz="2800" dirty="0"/>
              <a:t/>
            </a:r>
            <a:br>
              <a:rPr lang="en-US" sz="2800" dirty="0"/>
            </a:br>
            <a:r>
              <a:rPr lang="en-US" sz="4800" dirty="0"/>
              <a:t/>
            </a:r>
            <a:br>
              <a:rPr lang="en-US" sz="48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21</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3592432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9278477" y="5223164"/>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53585" y="1377793"/>
            <a:ext cx="10193383" cy="3035808"/>
          </a:xfrm>
        </p:spPr>
        <p:txBody>
          <a:bodyPr/>
          <a:lstStyle/>
          <a:p>
            <a:pPr algn="ctr"/>
            <a:r>
              <a:rPr lang="en-US" sz="4800" smtClean="0"/>
              <a:t>Questions?</a:t>
            </a:r>
            <a:br>
              <a:rPr lang="en-US" sz="4800" smtClean="0"/>
            </a:br>
            <a:r>
              <a:rPr lang="en-US" sz="4800" dirty="0" smtClean="0"/>
              <a:t/>
            </a:r>
            <a:br>
              <a:rPr lang="en-US" sz="4800" dirty="0" smtClean="0"/>
            </a:br>
            <a:r>
              <a:rPr lang="en-US" sz="4800" dirty="0" smtClean="0"/>
              <a:t>Keep Calm, Build On: </a:t>
            </a:r>
            <a:br>
              <a:rPr lang="en-US" sz="4800" dirty="0" smtClean="0"/>
            </a:br>
            <a:r>
              <a:rPr lang="en-US" sz="3600" dirty="0" smtClean="0"/>
              <a:t>Towards a Learning Accessible Campus</a:t>
            </a:r>
            <a:endParaRPr lang="en-US" sz="3600" dirty="0"/>
          </a:p>
        </p:txBody>
      </p:sp>
      <p:sp>
        <p:nvSpPr>
          <p:cNvPr id="3" name="Subtitle 2"/>
          <p:cNvSpPr>
            <a:spLocks noGrp="1"/>
          </p:cNvSpPr>
          <p:nvPr>
            <p:ph type="subTitle" idx="1"/>
          </p:nvPr>
        </p:nvSpPr>
        <p:spPr>
          <a:xfrm>
            <a:off x="1051560" y="4839116"/>
            <a:ext cx="7891272" cy="1069848"/>
          </a:xfrm>
        </p:spPr>
        <p:txBody>
          <a:bodyPr>
            <a:noAutofit/>
          </a:bodyPr>
          <a:lstStyle/>
          <a:p>
            <a:r>
              <a:rPr lang="en-US" sz="2400" dirty="0" err="1"/>
              <a:t>Phylis</a:t>
            </a:r>
            <a:r>
              <a:rPr lang="en-US" sz="2400" dirty="0"/>
              <a:t> </a:t>
            </a:r>
            <a:r>
              <a:rPr lang="en-US" sz="2400" dirty="0" smtClean="0"/>
              <a:t>Zimmermann, Instructional Designer III</a:t>
            </a:r>
            <a:r>
              <a:rPr lang="en-US" sz="2400" dirty="0"/>
              <a:t/>
            </a:r>
            <a:br>
              <a:rPr lang="en-US" sz="2400" dirty="0"/>
            </a:br>
            <a:r>
              <a:rPr lang="en-US" sz="2400" dirty="0"/>
              <a:t>Instructional Technology &amp; Distance Education</a:t>
            </a:r>
            <a:br>
              <a:rPr lang="en-US" sz="2400" dirty="0"/>
            </a:br>
            <a:r>
              <a:rPr lang="en-US" sz="2400" b="1" dirty="0"/>
              <a:t>Texas A&amp;M International University</a:t>
            </a:r>
          </a:p>
        </p:txBody>
      </p:sp>
    </p:spTree>
    <p:extLst>
      <p:ext uri="{BB962C8B-B14F-4D97-AF65-F5344CB8AC3E}">
        <p14:creationId xmlns:p14="http://schemas.microsoft.com/office/powerpoint/2010/main" val="424442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1991315"/>
            <a:ext cx="9281160" cy="2691859"/>
          </a:xfrm>
        </p:spPr>
        <p:txBody>
          <a:bodyPr anchor="t">
            <a:noAutofit/>
          </a:bodyPr>
          <a:lstStyle/>
          <a:p>
            <a:r>
              <a:rPr lang="en-US" sz="2400" dirty="0"/>
              <a:t>On </a:t>
            </a:r>
            <a:r>
              <a:rPr lang="en-US" sz="2400" dirty="0">
                <a:solidFill>
                  <a:schemeClr val="tx1"/>
                </a:solidFill>
              </a:rPr>
              <a:t>Thursday, February 5, 2015, the National Association of the Deaf (NAD</a:t>
            </a:r>
            <a:r>
              <a:rPr lang="en-US" sz="2400" dirty="0" smtClean="0">
                <a:solidFill>
                  <a:schemeClr val="tx1"/>
                </a:solidFill>
              </a:rPr>
              <a:t>) filed a federal class action lawsuit against </a:t>
            </a:r>
            <a:r>
              <a:rPr lang="en-US" sz="2400" dirty="0">
                <a:solidFill>
                  <a:schemeClr val="tx1"/>
                </a:solidFill>
              </a:rPr>
              <a:t>both Massachusetts </a:t>
            </a:r>
            <a:r>
              <a:rPr lang="en-US" sz="2400" dirty="0"/>
              <a:t>Institute of Technology (MIT) and Harvard University. The NAD cited violations of the </a:t>
            </a:r>
            <a:r>
              <a:rPr lang="en-US" sz="2400" dirty="0">
                <a:hlinkClick r:id="rId3"/>
              </a:rPr>
              <a:t>Americans with Disabilities Act</a:t>
            </a:r>
            <a:r>
              <a:rPr lang="en-US" sz="2400" dirty="0"/>
              <a:t> (ADA) and the </a:t>
            </a:r>
            <a:r>
              <a:rPr lang="en-US" sz="2400" dirty="0">
                <a:hlinkClick r:id="rId4"/>
              </a:rPr>
              <a:t>Rehabilitation Act</a:t>
            </a:r>
            <a:r>
              <a:rPr lang="en-US" sz="2400" dirty="0"/>
              <a:t> in the universities’ failure to provide appropriately accurate and comprehensive captioning for online course materials. </a:t>
            </a:r>
            <a:endParaRPr lang="en-US" sz="2200" dirty="0"/>
          </a:p>
        </p:txBody>
      </p:sp>
      <p:pic>
        <p:nvPicPr>
          <p:cNvPr id="4" name="Picture 4" descr="Image result for Texas A"/>
          <p:cNvPicPr>
            <a:picLocks noChangeAspect="1" noChangeArrowheads="1"/>
          </p:cNvPicPr>
          <p:nvPr/>
        </p:nvPicPr>
        <p:blipFill rotWithShape="1">
          <a:blip r:embed="rId5">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a:xfrm>
            <a:off x="843702" y="2506132"/>
            <a:ext cx="1188298" cy="759581"/>
          </a:xfrm>
        </p:spPr>
        <p:txBody>
          <a:bodyPr/>
          <a:lstStyle/>
          <a:p>
            <a:fld id="{4FAB73BC-B049-4115-A692-8D63A059BFB8}" type="slidenum">
              <a:rPr lang="en-US" smtClean="0"/>
              <a:pPr/>
              <a:t>3</a:t>
            </a:fld>
            <a:endParaRPr lang="en-US" dirty="0"/>
          </a:p>
        </p:txBody>
      </p:sp>
      <p:pic>
        <p:nvPicPr>
          <p:cNvPr id="8194" name="Picture 2" descr="Image result for MIT/harvard accessibility iss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7339" y="4974770"/>
            <a:ext cx="6376177" cy="185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1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2200" dirty="0" smtClean="0"/>
              <a:t>No concrete starting point other than a homegrown HTML product.</a:t>
            </a:r>
            <a:r>
              <a:rPr lang="en-US" sz="2200" dirty="0"/>
              <a:t/>
            </a:r>
            <a:br>
              <a:rPr lang="en-US" sz="2200" dirty="0"/>
            </a:br>
            <a:r>
              <a:rPr lang="en-US" sz="2200" dirty="0" smtClean="0"/>
              <a:t/>
            </a:r>
            <a:br>
              <a:rPr lang="en-US" sz="2200" dirty="0" smtClean="0"/>
            </a:br>
            <a:r>
              <a:rPr lang="en-US" sz="2200" dirty="0" smtClean="0"/>
              <a:t>Began by volunteering our services to other school offices to transcribe and caption in-house videos. </a:t>
            </a:r>
            <a:br>
              <a:rPr lang="en-US" sz="2200" dirty="0" smtClean="0"/>
            </a:br>
            <a:r>
              <a:rPr lang="en-US" sz="2200" dirty="0"/>
              <a:t/>
            </a:r>
            <a:br>
              <a:rPr lang="en-US" sz="2200" dirty="0"/>
            </a:br>
            <a:r>
              <a:rPr lang="en-US" sz="2200" dirty="0" smtClean="0"/>
              <a:t>No big deal – Right? Wrong. </a:t>
            </a: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4</a:t>
            </a:fld>
            <a:endParaRPr lang="en-US" dirty="0"/>
          </a:p>
        </p:txBody>
      </p:sp>
      <p:sp>
        <p:nvSpPr>
          <p:cNvPr id="3" name="Footer Placeholder 2"/>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884856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2200" dirty="0" smtClean="0"/>
              <a:t>Decided to try voice recognition. Unsuccessful. </a:t>
            </a:r>
            <a:br>
              <a:rPr lang="en-US" sz="2200" dirty="0" smtClean="0"/>
            </a:br>
            <a:r>
              <a:rPr lang="en-US" sz="2200" dirty="0"/>
              <a:t/>
            </a:r>
            <a:br>
              <a:rPr lang="en-US" sz="2200" dirty="0"/>
            </a:br>
            <a:r>
              <a:rPr lang="en-US" sz="2200" dirty="0" smtClean="0"/>
              <a:t>Audio visual co-workers had </a:t>
            </a:r>
            <a:r>
              <a:rPr lang="en-US" sz="2200" u="sng" dirty="0" smtClean="0"/>
              <a:t>some</a:t>
            </a:r>
            <a:r>
              <a:rPr lang="en-US" sz="2200" dirty="0" smtClean="0"/>
              <a:t> knowledge of transcribing and especially of captioning. </a:t>
            </a:r>
            <a:br>
              <a:rPr lang="en-US" sz="2200" dirty="0" smtClean="0"/>
            </a:br>
            <a:r>
              <a:rPr lang="en-US" sz="2200" dirty="0"/>
              <a:t/>
            </a:r>
            <a:br>
              <a:rPr lang="en-US" sz="2200" dirty="0"/>
            </a:br>
            <a:r>
              <a:rPr lang="en-US" sz="2200" dirty="0" smtClean="0"/>
              <a:t>Processes were very time consuming and drawn-out sometimes taking days/weeks for an hour long video.</a:t>
            </a:r>
            <a:br>
              <a:rPr lang="en-US" sz="2200" dirty="0" smtClean="0"/>
            </a:br>
            <a:r>
              <a:rPr lang="en-US" sz="2200" dirty="0" smtClean="0"/>
              <a:t/>
            </a:r>
            <a:br>
              <a:rPr lang="en-US" sz="2200" dirty="0" smtClean="0"/>
            </a:br>
            <a:r>
              <a:rPr lang="en-US" sz="2200" dirty="0" smtClean="0"/>
              <a:t>Listening, Typing, Listening, Typing – Very Monotonous.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5</a:t>
            </a:fld>
            <a:endParaRPr lang="en-US" dirty="0"/>
          </a:p>
        </p:txBody>
      </p:sp>
      <p:sp>
        <p:nvSpPr>
          <p:cNvPr id="3" name="Footer Placeholder 2"/>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3008070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14" y="2348227"/>
            <a:ext cx="9281160" cy="3813087"/>
          </a:xfrm>
        </p:spPr>
        <p:txBody>
          <a:bodyPr anchor="t">
            <a:noAutofit/>
          </a:bodyPr>
          <a:lstStyle/>
          <a:p>
            <a:r>
              <a:rPr lang="en-US" sz="2200" dirty="0" smtClean="0"/>
              <a:t>Our next challenge – YouTube Videos.</a:t>
            </a:r>
            <a:br>
              <a:rPr lang="en-US" sz="2200" dirty="0" smtClean="0"/>
            </a:br>
            <a:r>
              <a:rPr lang="en-US" sz="2200" dirty="0"/>
              <a:t/>
            </a:r>
            <a:br>
              <a:rPr lang="en-US" sz="2200" dirty="0"/>
            </a:br>
            <a:r>
              <a:rPr lang="en-US" sz="2200" dirty="0" smtClean="0"/>
              <a:t>Still the same drawn-out process. </a:t>
            </a:r>
            <a:br>
              <a:rPr lang="en-US" sz="2200" dirty="0" smtClean="0"/>
            </a:br>
            <a:r>
              <a:rPr lang="en-US" sz="2200" dirty="0"/>
              <a:t/>
            </a:r>
            <a:br>
              <a:rPr lang="en-US" sz="2200" dirty="0"/>
            </a:br>
            <a:r>
              <a:rPr lang="en-US" sz="2200" dirty="0" smtClean="0"/>
              <a:t>Camtasia - License</a:t>
            </a:r>
            <a:br>
              <a:rPr lang="en-US" sz="2200" dirty="0" smtClean="0"/>
            </a:br>
            <a:r>
              <a:rPr lang="en-US" sz="2200" dirty="0"/>
              <a:t/>
            </a:r>
            <a:br>
              <a:rPr lang="en-US" sz="2200" dirty="0"/>
            </a:br>
            <a:r>
              <a:rPr lang="en-US" sz="2200" dirty="0" smtClean="0"/>
              <a:t>Amara - License</a:t>
            </a:r>
            <a:br>
              <a:rPr lang="en-US" sz="2200" dirty="0" smtClean="0"/>
            </a:br>
            <a:r>
              <a:rPr lang="en-US" sz="2200" dirty="0"/>
              <a:t/>
            </a:r>
            <a:br>
              <a:rPr lang="en-US" sz="2200" dirty="0"/>
            </a:br>
            <a:r>
              <a:rPr lang="en-US" sz="2200" dirty="0" smtClean="0"/>
              <a:t>Name of the game was </a:t>
            </a:r>
            <a:r>
              <a:rPr lang="en-US" sz="2200" u="sng" dirty="0" smtClean="0"/>
              <a:t>trial and error</a:t>
            </a:r>
            <a:r>
              <a:rPr lang="en-US" sz="2200" dirty="0" smtClean="0"/>
              <a:t>.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6</a:t>
            </a:fld>
            <a:endParaRPr lang="en-US" dirty="0"/>
          </a:p>
        </p:txBody>
      </p:sp>
      <p:sp>
        <p:nvSpPr>
          <p:cNvPr id="3" name="Footer Placeholder 2"/>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5168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314273" y="381411"/>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cid:image001.png@01D1C0A1.BB3B0510"/>
          <p:cNvPicPr/>
          <p:nvPr/>
        </p:nvPicPr>
        <p:blipFill rotWithShape="1">
          <a:blip r:embed="rId5" r:link="rId6">
            <a:extLst>
              <a:ext uri="{28A0092B-C50C-407E-A947-70E740481C1C}">
                <a14:useLocalDpi xmlns:a14="http://schemas.microsoft.com/office/drawing/2010/main" val="0"/>
              </a:ext>
            </a:extLst>
          </a:blip>
          <a:srcRect r="2574" b="3587"/>
          <a:stretch/>
        </p:blipFill>
        <p:spPr bwMode="auto">
          <a:xfrm>
            <a:off x="2921876" y="1990755"/>
            <a:ext cx="6978869" cy="4609741"/>
          </a:xfrm>
          <a:prstGeom prst="rect">
            <a:avLst/>
          </a:prstGeom>
          <a:noFill/>
          <a:ln w="19050">
            <a:solidFill>
              <a:schemeClr val="tx1"/>
            </a:solidFill>
          </a:ln>
        </p:spPr>
      </p:pic>
      <p:cxnSp>
        <p:nvCxnSpPr>
          <p:cNvPr id="8" name="Straight Arrow Connector 7"/>
          <p:cNvCxnSpPr/>
          <p:nvPr/>
        </p:nvCxnSpPr>
        <p:spPr>
          <a:xfrm flipV="1">
            <a:off x="1694157" y="2978727"/>
            <a:ext cx="1339988" cy="954648"/>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871856" y="3270949"/>
            <a:ext cx="1496289" cy="469778"/>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06425" y="3532909"/>
            <a:ext cx="1227720" cy="1507517"/>
          </a:xfrm>
          <a:prstGeom prst="straightConnector1">
            <a:avLst/>
          </a:prstGeom>
          <a:ln w="3810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2116" y="5040426"/>
            <a:ext cx="1247226" cy="369332"/>
          </a:xfrm>
          <a:prstGeom prst="rect">
            <a:avLst/>
          </a:prstGeom>
          <a:noFill/>
        </p:spPr>
        <p:txBody>
          <a:bodyPr wrap="square" rtlCol="0">
            <a:spAutoFit/>
          </a:bodyPr>
          <a:lstStyle/>
          <a:p>
            <a:r>
              <a:rPr lang="en-US" dirty="0" smtClean="0"/>
              <a:t>Transcript</a:t>
            </a:r>
            <a:endParaRPr lang="en-US" dirty="0"/>
          </a:p>
        </p:txBody>
      </p:sp>
      <p:sp>
        <p:nvSpPr>
          <p:cNvPr id="15" name="TextBox 14"/>
          <p:cNvSpPr txBox="1"/>
          <p:nvPr/>
        </p:nvSpPr>
        <p:spPr>
          <a:xfrm>
            <a:off x="8353337" y="3561128"/>
            <a:ext cx="1330036" cy="646331"/>
          </a:xfrm>
          <a:prstGeom prst="rect">
            <a:avLst/>
          </a:prstGeom>
          <a:noFill/>
        </p:spPr>
        <p:txBody>
          <a:bodyPr wrap="square" rtlCol="0">
            <a:spAutoFit/>
          </a:bodyPr>
          <a:lstStyle/>
          <a:p>
            <a:pPr algn="ctr"/>
            <a:r>
              <a:rPr lang="en-US" dirty="0" smtClean="0"/>
              <a:t>Amara </a:t>
            </a:r>
          </a:p>
          <a:p>
            <a:pPr algn="ctr"/>
            <a:r>
              <a:rPr lang="en-US" dirty="0" smtClean="0"/>
              <a:t>CC button</a:t>
            </a:r>
            <a:endParaRPr lang="en-US" dirty="0"/>
          </a:p>
        </p:txBody>
      </p:sp>
      <p:sp>
        <p:nvSpPr>
          <p:cNvPr id="16" name="TextBox 15"/>
          <p:cNvSpPr txBox="1"/>
          <p:nvPr/>
        </p:nvSpPr>
        <p:spPr>
          <a:xfrm>
            <a:off x="196729" y="4024203"/>
            <a:ext cx="1650849" cy="369332"/>
          </a:xfrm>
          <a:prstGeom prst="rect">
            <a:avLst/>
          </a:prstGeom>
          <a:noFill/>
        </p:spPr>
        <p:txBody>
          <a:bodyPr wrap="square" rtlCol="0">
            <a:spAutoFit/>
          </a:bodyPr>
          <a:lstStyle/>
          <a:p>
            <a:r>
              <a:rPr lang="en-US" dirty="0" smtClean="0"/>
              <a:t>YouTube URL</a:t>
            </a:r>
            <a:endParaRPr lang="en-US" dirty="0"/>
          </a:p>
        </p:txBody>
      </p:sp>
      <p:sp>
        <p:nvSpPr>
          <p:cNvPr id="17" name="Rectangle 16"/>
          <p:cNvSpPr/>
          <p:nvPr/>
        </p:nvSpPr>
        <p:spPr>
          <a:xfrm>
            <a:off x="217968" y="3948779"/>
            <a:ext cx="1588457" cy="444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3702" y="5040426"/>
            <a:ext cx="1285640" cy="384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68145" y="3532909"/>
            <a:ext cx="1315228" cy="6759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t="80661"/>
          <a:stretch/>
        </p:blipFill>
        <p:spPr>
          <a:xfrm>
            <a:off x="8020828" y="6262255"/>
            <a:ext cx="1767841" cy="280970"/>
          </a:xfrm>
          <a:prstGeom prst="rect">
            <a:avLst/>
          </a:prstGeom>
        </p:spPr>
      </p:pic>
    </p:spTree>
    <p:extLst>
      <p:ext uri="{BB962C8B-B14F-4D97-AF65-F5344CB8AC3E}">
        <p14:creationId xmlns:p14="http://schemas.microsoft.com/office/powerpoint/2010/main" val="72936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784" y="1850064"/>
            <a:ext cx="9281160" cy="3576478"/>
          </a:xfrm>
        </p:spPr>
        <p:txBody>
          <a:bodyPr anchor="t">
            <a:noAutofit/>
          </a:bodyPr>
          <a:lstStyle/>
          <a:p>
            <a:r>
              <a:rPr lang="en-US" sz="4800" dirty="0" smtClean="0"/>
              <a:t>REV.com</a:t>
            </a:r>
            <a:br>
              <a:rPr lang="en-US" sz="4800" dirty="0" smtClean="0"/>
            </a:br>
            <a:r>
              <a:rPr lang="en-US" sz="4800" dirty="0"/>
              <a:t/>
            </a:r>
            <a:br>
              <a:rPr lang="en-US" sz="4800" dirty="0"/>
            </a:br>
            <a:r>
              <a:rPr lang="en-US" sz="2200" dirty="0" smtClean="0"/>
              <a:t>Fast, Efficient, Affordable, </a:t>
            </a:r>
            <a:br>
              <a:rPr lang="en-US" sz="2200" dirty="0" smtClean="0"/>
            </a:br>
            <a:r>
              <a:rPr lang="en-US" sz="2200" dirty="0" smtClean="0"/>
              <a:t>Reliable, Precise… </a:t>
            </a:r>
            <a:br>
              <a:rPr lang="en-US" sz="2200" dirty="0" smtClean="0"/>
            </a:br>
            <a:r>
              <a:rPr lang="en-US" sz="2200" dirty="0"/>
              <a:t/>
            </a:r>
            <a:br>
              <a:rPr lang="en-US" sz="2200" dirty="0"/>
            </a:br>
            <a:r>
              <a:rPr lang="en-US" sz="2200" dirty="0" smtClean="0"/>
              <a:t>Took transcribing from days/weeks to less than 48 hours for an hour long video. </a:t>
            </a:r>
            <a:br>
              <a:rPr lang="en-US" sz="2200" dirty="0" smtClean="0"/>
            </a:br>
            <a:r>
              <a:rPr lang="en-US" sz="2200" dirty="0"/>
              <a:t/>
            </a:r>
            <a:br>
              <a:rPr lang="en-US" sz="2200" dirty="0"/>
            </a:br>
            <a:r>
              <a:rPr lang="en-US" sz="2200" dirty="0" smtClean="0"/>
              <a:t>Gave us .srt &amp; .txt but still no way to marry .srt to .mp4 other than Camtasia. </a:t>
            </a:r>
            <a:br>
              <a:rPr lang="en-US" sz="2200" dirty="0" smtClean="0"/>
            </a:br>
            <a:r>
              <a:rPr lang="en-US" sz="2200" dirty="0"/>
              <a:t/>
            </a:r>
            <a:br>
              <a:rPr lang="en-US" sz="2200" dirty="0"/>
            </a:br>
            <a:r>
              <a:rPr lang="en-US" sz="2200" dirty="0" smtClean="0"/>
              <a:t/>
            </a:r>
            <a:br>
              <a:rPr lang="en-US" sz="2200" dirty="0" smtClean="0"/>
            </a:br>
            <a:r>
              <a:rPr lang="en-US" sz="2200" dirty="0" smtClean="0"/>
              <a:t>  </a:t>
            </a: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3">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Users\ryan.hodgson\Documents\static1.squarespace.com.jpg"/>
          <p:cNvPicPr>
            <a:picLocks noChangeAspect="1" noChangeArrowheads="1"/>
          </p:cNvPicPr>
          <p:nvPr/>
        </p:nvPicPr>
        <p:blipFill rotWithShape="1">
          <a:blip r:embed="rId5">
            <a:extLst>
              <a:ext uri="{28A0092B-C50C-407E-A947-70E740481C1C}">
                <a14:useLocalDpi xmlns:a14="http://schemas.microsoft.com/office/drawing/2010/main" val="0"/>
              </a:ext>
            </a:extLst>
          </a:blip>
          <a:srcRect l="33113" t="25475" r="33774" b="27641"/>
          <a:stretch/>
        </p:blipFill>
        <p:spPr bwMode="auto">
          <a:xfrm>
            <a:off x="7010835" y="1614529"/>
            <a:ext cx="4550819" cy="21477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59300" y="5662872"/>
            <a:ext cx="11267969" cy="563378"/>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b="0" i="0" u="none"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3200" dirty="0" smtClean="0"/>
              <a:t>.txt .</a:t>
            </a:r>
            <a:r>
              <a:rPr lang="en-US" sz="3200" dirty="0" err="1" smtClean="0"/>
              <a:t>srt</a:t>
            </a:r>
            <a:r>
              <a:rPr lang="en-US" sz="3200" dirty="0" smtClean="0"/>
              <a:t> .</a:t>
            </a:r>
            <a:r>
              <a:rPr lang="en-US" sz="3200" dirty="0" err="1" smtClean="0"/>
              <a:t>scc</a:t>
            </a:r>
            <a:r>
              <a:rPr lang="en-US" sz="3200" dirty="0"/>
              <a:t> </a:t>
            </a:r>
            <a:r>
              <a:rPr lang="en-US" sz="3200" dirty="0" smtClean="0"/>
              <a:t>.mcc .</a:t>
            </a:r>
            <a:r>
              <a:rPr lang="en-US" sz="3200" dirty="0" err="1" smtClean="0"/>
              <a:t>ttml</a:t>
            </a:r>
            <a:r>
              <a:rPr lang="en-US" sz="3200" dirty="0" smtClean="0"/>
              <a:t> .qt.txt .</a:t>
            </a:r>
            <a:r>
              <a:rPr lang="en-US" sz="3200" dirty="0" err="1" smtClean="0"/>
              <a:t>vvt</a:t>
            </a:r>
            <a:r>
              <a:rPr lang="en-US" sz="3200" dirty="0"/>
              <a:t> </a:t>
            </a:r>
            <a:r>
              <a:rPr lang="en-US" sz="3200" dirty="0" smtClean="0"/>
              <a:t>.</a:t>
            </a:r>
            <a:r>
              <a:rPr lang="en-US" sz="3200" dirty="0" err="1" smtClean="0"/>
              <a:t>dfxp</a:t>
            </a:r>
            <a:r>
              <a:rPr lang="en-US" sz="3200" dirty="0" smtClean="0"/>
              <a:t> .cap .</a:t>
            </a:r>
            <a:r>
              <a:rPr lang="en-US" sz="3200" dirty="0" err="1" smtClean="0"/>
              <a:t>stl</a:t>
            </a: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p:txBody>
      </p:sp>
      <p:sp>
        <p:nvSpPr>
          <p:cNvPr id="9" name="Title 1"/>
          <p:cNvSpPr txBox="1">
            <a:spLocks/>
          </p:cNvSpPr>
          <p:nvPr/>
        </p:nvSpPr>
        <p:spPr>
          <a:xfrm>
            <a:off x="307975" y="6226250"/>
            <a:ext cx="12192000" cy="465495"/>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b="0" i="0" u="none"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800" dirty="0" smtClean="0"/>
              <a:t>Guarantee: FCC compliance, ADA requirement compliant, meets Section 508 requirements</a:t>
            </a:r>
            <a:br>
              <a:rPr lang="en-US" sz="1800" dirty="0" smtClean="0"/>
            </a:br>
            <a:r>
              <a:rPr lang="en-US" sz="2200" dirty="0" smtClean="0"/>
              <a:t/>
            </a:r>
            <a:br>
              <a:rPr lang="en-US" sz="2200" dirty="0" smtClean="0"/>
            </a:br>
            <a:r>
              <a:rPr lang="en-US" sz="2200" dirty="0" smtClean="0"/>
              <a:t/>
            </a:r>
            <a:br>
              <a:rPr lang="en-US" sz="2200" dirty="0" smtClean="0"/>
            </a:br>
            <a:r>
              <a:rPr lang="en-US" sz="2200" dirty="0" smtClean="0"/>
              <a:t>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p:txBody>
      </p:sp>
    </p:spTree>
    <p:extLst>
      <p:ext uri="{BB962C8B-B14F-4D97-AF65-F5344CB8AC3E}">
        <p14:creationId xmlns:p14="http://schemas.microsoft.com/office/powerpoint/2010/main" val="387013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yan.hodgson\Documents\Submerge3_icon.jpg"/>
          <p:cNvPicPr>
            <a:picLocks noChangeAspect="1" noChangeArrowheads="1"/>
          </p:cNvPicPr>
          <p:nvPr/>
        </p:nvPicPr>
        <p:blipFill rotWithShape="1">
          <a:blip r:embed="rId3">
            <a:extLst>
              <a:ext uri="{28A0092B-C50C-407E-A947-70E740481C1C}">
                <a14:useLocalDpi xmlns:a14="http://schemas.microsoft.com/office/drawing/2010/main" val="0"/>
              </a:ext>
            </a:extLst>
          </a:blip>
          <a:srcRect l="6695" t="13261" r="10113" b="12027"/>
          <a:stretch/>
        </p:blipFill>
        <p:spPr bwMode="auto">
          <a:xfrm>
            <a:off x="7189560" y="1408385"/>
            <a:ext cx="2945486" cy="2659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54214" y="2348227"/>
            <a:ext cx="9281160" cy="3813087"/>
          </a:xfrm>
        </p:spPr>
        <p:txBody>
          <a:bodyPr anchor="t">
            <a:noAutofit/>
          </a:bodyPr>
          <a:lstStyle/>
          <a:p>
            <a:r>
              <a:rPr lang="en-US" sz="4800" dirty="0" smtClean="0"/>
              <a:t>Submerge</a:t>
            </a:r>
            <a:br>
              <a:rPr lang="en-US" sz="4800" dirty="0" smtClean="0"/>
            </a:br>
            <a:r>
              <a:rPr lang="en-US" sz="4800" dirty="0"/>
              <a:t/>
            </a:r>
            <a:br>
              <a:rPr lang="en-US" sz="4800" dirty="0"/>
            </a:br>
            <a:r>
              <a:rPr lang="en-US" sz="2200" dirty="0"/>
              <a:t>T</a:t>
            </a:r>
            <a:r>
              <a:rPr lang="en-US" sz="2200" dirty="0" smtClean="0"/>
              <a:t>he Game </a:t>
            </a:r>
            <a:r>
              <a:rPr lang="en-US" sz="2200" dirty="0"/>
              <a:t>C</a:t>
            </a:r>
            <a:r>
              <a:rPr lang="en-US" sz="2200" dirty="0" smtClean="0"/>
              <a:t>hanger. </a:t>
            </a:r>
            <a:br>
              <a:rPr lang="en-US" sz="2200" dirty="0" smtClean="0"/>
            </a:br>
            <a:r>
              <a:rPr lang="en-US" sz="2200" dirty="0"/>
              <a:t/>
            </a:r>
            <a:br>
              <a:rPr lang="en-US" sz="2200" dirty="0"/>
            </a:br>
            <a:r>
              <a:rPr lang="en-US" sz="2200" dirty="0" smtClean="0"/>
              <a:t>Marries the .srt &amp; .mp4 – creates a single .mp4 file </a:t>
            </a:r>
            <a:br>
              <a:rPr lang="en-US" sz="2200" dirty="0" smtClean="0"/>
            </a:br>
            <a:r>
              <a:rPr lang="en-US" sz="2200" dirty="0"/>
              <a:t/>
            </a:r>
            <a:br>
              <a:rPr lang="en-US" sz="2200" dirty="0"/>
            </a:br>
            <a:r>
              <a:rPr lang="en-US" sz="2200" dirty="0" smtClean="0"/>
              <a:t>Able to complete process in a few short minutes, compared to days.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a:t/>
            </a:r>
            <a:br>
              <a:rPr lang="en-US" sz="2200" dirty="0"/>
            </a:br>
            <a:r>
              <a:rPr lang="en-US" sz="2200" dirty="0"/>
              <a:t/>
            </a:r>
            <a:br>
              <a:rPr lang="en-US" sz="2200" dirty="0"/>
            </a:br>
            <a:r>
              <a:rPr lang="en-US" sz="2200" dirty="0" smtClean="0"/>
              <a:t/>
            </a:r>
            <a:br>
              <a:rPr lang="en-US" sz="2200" dirty="0" smtClean="0"/>
            </a:br>
            <a:r>
              <a:rPr lang="en-US" sz="2200" dirty="0"/>
              <a:t/>
            </a:r>
            <a:br>
              <a:rPr lang="en-US" sz="2200" dirty="0"/>
            </a:br>
            <a:r>
              <a:rPr lang="en-US" sz="2200" dirty="0" smtClean="0"/>
              <a:t/>
            </a:r>
            <a:br>
              <a:rPr lang="en-US" sz="2200" dirty="0" smtClean="0"/>
            </a:br>
            <a:endParaRPr lang="en-US" sz="2200" dirty="0"/>
          </a:p>
        </p:txBody>
      </p:sp>
      <p:pic>
        <p:nvPicPr>
          <p:cNvPr id="4" name="Picture 4" descr="Image result for Texas A"/>
          <p:cNvPicPr>
            <a:picLocks noChangeAspect="1" noChangeArrowheads="1"/>
          </p:cNvPicPr>
          <p:nvPr/>
        </p:nvPicPr>
        <p:blipFill rotWithShape="1">
          <a:blip r:embed="rId4">
            <a:extLst>
              <a:ext uri="{28A0092B-C50C-407E-A947-70E740481C1C}">
                <a14:useLocalDpi xmlns:a14="http://schemas.microsoft.com/office/drawing/2010/main" val="0"/>
              </a:ext>
            </a:extLst>
          </a:blip>
          <a:srcRect l="16250" t="28297" r="14013" b="42465"/>
          <a:stretch/>
        </p:blipFill>
        <p:spPr bwMode="auto">
          <a:xfrm>
            <a:off x="217968" y="269056"/>
            <a:ext cx="187296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67128" y="150184"/>
            <a:ext cx="9687415" cy="1609344"/>
          </a:xfrm>
          <a:prstGeom prst="rect">
            <a:avLst/>
          </a:prstGeom>
        </p:spPr>
        <p:txBody>
          <a:bodyPr vert="horz" lIns="91440" tIns="45720" rIns="91440" bIns="45720" rtlCol="0" anchor="ctr">
            <a:normAutofit fontScale="92500"/>
          </a:bodyPr>
          <a:lstStyle>
            <a:lvl1pPr algn="l" defTabSz="914400" rtl="0" eaLnBrk="1" latinLnBrk="0" hangingPunct="1">
              <a:lnSpc>
                <a:spcPct val="80000"/>
              </a:lnSpc>
              <a:spcBef>
                <a:spcPct val="0"/>
              </a:spcBef>
              <a:buNone/>
              <a:defRPr sz="7200" b="0"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6500" dirty="0" smtClean="0"/>
              <a:t>Keep Calm, Build On: </a:t>
            </a:r>
            <a:r>
              <a:rPr lang="en-US" dirty="0" smtClean="0"/>
              <a:t/>
            </a:r>
            <a:br>
              <a:rPr lang="en-US" dirty="0" smtClean="0"/>
            </a:br>
            <a:r>
              <a:rPr lang="en-US" sz="3600" dirty="0" smtClean="0"/>
              <a:t>Towards a Learning Accessible Campus</a:t>
            </a:r>
            <a:endParaRPr lang="en-US" sz="36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9</a:t>
            </a:fld>
            <a:endParaRPr lang="en-US" dirty="0"/>
          </a:p>
        </p:txBody>
      </p:sp>
      <p:sp>
        <p:nvSpPr>
          <p:cNvPr id="3" name="AutoShape 2" descr="Image result for rev .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p:cNvSpPr>
            <a:spLocks noGrp="1"/>
          </p:cNvSpPr>
          <p:nvPr>
            <p:ph type="ftr" sz="quarter" idx="11"/>
          </p:nvPr>
        </p:nvSpPr>
        <p:spPr/>
        <p:txBody>
          <a:bodyPr/>
          <a:lstStyle/>
          <a:p>
            <a:r>
              <a:rPr lang="en-US" smtClean="0"/>
              <a:t>Texas A&amp;M International University Office of Information Technology &amp; Distance Education </a:t>
            </a:r>
            <a:endParaRPr lang="en-US" dirty="0"/>
          </a:p>
        </p:txBody>
      </p:sp>
    </p:spTree>
    <p:extLst>
      <p:ext uri="{BB962C8B-B14F-4D97-AF65-F5344CB8AC3E}">
        <p14:creationId xmlns:p14="http://schemas.microsoft.com/office/powerpoint/2010/main" val="1897685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Keep Calm, Build On:  Towards a Learning Accessible Campus&amp;quot;&quot;/&gt;&lt;property id=&quot;20307&quot; value=&quot;256&quot;/&gt;&lt;/object&gt;&lt;object type=&quot;3&quot; unique_id=&quot;10004&quot;&gt;&lt;property id=&quot;20148&quot; value=&quot;5&quot;/&gt;&lt;property id=&quot;20300&quot; value=&quot;Slide 2 - &amp;quot;In a time when accessibility in education is highlighted, especially in distance and hybrid learning, we will prese&quot;/&gt;&lt;property id=&quot;20307&quot; value=&quot;257&quot;/&gt;&lt;/object&gt;&lt;object type=&quot;3&quot; unique_id=&quot;10005&quot;&gt;&lt;property id=&quot;20148&quot; value=&quot;5&quot;/&gt;&lt;property id=&quot;20300&quot; value=&quot;Slide 3 - &amp;quot;On Thursday, February 5, 2015, the National Association of the Deaf (NAD) filed a federal class action lawsuit agai&quot;/&gt;&lt;property id=&quot;20307&quot; value=&quot;258&quot;/&gt;&lt;/object&gt;&lt;object type=&quot;3&quot; unique_id=&quot;10006&quot;&gt;&lt;property id=&quot;20148&quot; value=&quot;5&quot;/&gt;&lt;property id=&quot;20300&quot; value=&quot;Slide 4 - &amp;quot;No concrete starting point other than a homegrown HTML product.  Began by volunteering our services to other school&quot;/&gt;&lt;property id=&quot;20307&quot; value=&quot;259&quot;/&gt;&lt;/object&gt;&lt;object type=&quot;3&quot; unique_id=&quot;10089&quot;&gt;&lt;property id=&quot;20148&quot; value=&quot;5&quot;/&gt;&lt;property id=&quot;20300&quot; value=&quot;Slide 5 - &amp;quot;Decided to try voice recognition. Unsuccessful.   Audio visual co-workers had some knowledge of transcribing and es&quot;/&gt;&lt;property id=&quot;20307&quot; value=&quot;265&quot;/&gt;&lt;/object&gt;&lt;object type=&quot;3&quot; unique_id=&quot;10090&quot;&gt;&lt;property id=&quot;20148&quot; value=&quot;5&quot;/&gt;&lt;property id=&quot;20300&quot; value=&quot;Slide 6 - &amp;quot;Our next challenge – YouTube Videos.  Still the same drawn-out process.   Camtasia - License  Amara - License  Name&quot;/&gt;&lt;property id=&quot;20307&quot; value=&quot;266&quot;/&gt;&lt;/object&gt;&lt;object type=&quot;3&quot; unique_id=&quot;10281&quot;&gt;&lt;property id=&quot;20148&quot; value=&quot;5&quot;/&gt;&lt;property id=&quot;20300&quot; value=&quot;Slide 8 - &amp;quot;REV.com  Fast, Efficient, Affordable,  Reliable, Precise…   Took transcribing from days/weeks to less than 48 hours&quot;/&gt;&lt;property id=&quot;20307&quot; value=&quot;267&quot;/&gt;&lt;/object&gt;&lt;object type=&quot;3&quot; unique_id=&quot;10282&quot;&gt;&lt;property id=&quot;20148&quot; value=&quot;5&quot;/&gt;&lt;property id=&quot;20300&quot; value=&quot;Slide 9 - &amp;quot;Submerge  The game changer.   Marries the .srt &amp;amp; .mp4 – creates a single .mp4 file   Able to complete process in a &quot;/&gt;&lt;property id=&quot;20307&quot; value=&quot;268&quot;/&gt;&lt;/object&gt;&lt;object type=&quot;3&quot; unique_id=&quot;10283&quot;&gt;&lt;property id=&quot;20148&quot; value=&quot;5&quot;/&gt;&lt;property id=&quot;20300&quot; value=&quot;Slide 11 - &amp;quot;DVDFab  The final piece to the puzzle.   Able to burn DVDs with the captions already embedded (No Transcripts).   &quot;/&gt;&lt;property id=&quot;20307&quot; value=&quot;269&quot;/&gt;&lt;/object&gt;&lt;object type=&quot;3&quot; unique_id=&quot;10284&quot;&gt;&lt;property id=&quot;20148&quot; value=&quot;5&quot;/&gt;&lt;property id=&quot;20300&quot; value=&quot;Slide 12 - &amp;quot;Blackboard  Once we figured out the process, we looked at the best way we could put the content into Blackboard.  &quot;/&gt;&lt;property id=&quot;20307&quot; value=&quot;270&quot;/&gt;&lt;/object&gt;&lt;object type=&quot;3&quot; unique_id=&quot;10285&quot;&gt;&lt;property id=&quot;20148&quot; value=&quot;5&quot;/&gt;&lt;property id=&quot;20300&quot; value=&quot;Slide 14&quot;/&gt;&lt;property id=&quot;20307&quot; value=&quot;271&quot;/&gt;&lt;/object&gt;&lt;object type=&quot;3&quot; unique_id=&quot;10286&quot;&gt;&lt;property id=&quot;20148&quot; value=&quot;5&quot;/&gt;&lt;property id=&quot;20300&quot; value=&quot;Slide 7&quot;/&gt;&lt;property id=&quot;20307&quot; value=&quot;274&quot;/&gt;&lt;/object&gt;&lt;object type=&quot;3&quot; unique_id=&quot;10287&quot;&gt;&lt;property id=&quot;20148&quot; value=&quot;5&quot;/&gt;&lt;property id=&quot;20300&quot; value=&quot;Slide 15 - &amp;quot;Captioning Prioritization  Disability Online Quality Matters Professor request upon verification of use (Any combi&quot;/&gt;&lt;property id=&quot;20307&quot; value=&quot;272&quot;/&gt;&lt;/object&gt;&lt;object type=&quot;3&quot; unique_id=&quot;10288&quot;&gt;&lt;property id=&quot;20148&quot; value=&quot;5&quot;/&gt;&lt;property id=&quot;20300&quot; value=&quot;Slide 16 - &amp;quot;We do not limit ourselves to one way of doing business.   Voice Thread ECHO  Films on Demand In-house videos Gradu&quot;/&gt;&lt;property id=&quot;20307&quot; value=&quot;273&quot;/&gt;&lt;/object&gt;&lt;object type=&quot;3&quot; unique_id=&quot;10373&quot;&gt;&lt;property id=&quot;20148&quot; value=&quot;5&quot;/&gt;&lt;property id=&quot;20300&quot; value=&quot;Slide 10 - &amp;quot;Storage  Media Drive – Media Storage  Allows us to quickly find and access all files types related to a particular&quot;/&gt;&lt;property id=&quot;20307&quot; value=&quot;275&quot;/&gt;&lt;/object&gt;&lt;object type=&quot;3&quot; unique_id=&quot;10375&quot;&gt;&lt;property id=&quot;20148&quot; value=&quot;5&quot;/&gt;&lt;property id=&quot;20300&quot; value=&quot;Slide 17 - &amp;quot;Keep Calm, Build On:  Towards a Learning Accessible Campus&amp;quot;&quot;/&gt;&lt;property id=&quot;20307&quot; value=&quot;276&quot;/&gt;&lt;/object&gt;&lt;object type=&quot;3&quot; unique_id=&quot;10448&quot;&gt;&lt;property id=&quot;20148&quot; value=&quot;5&quot;/&gt;&lt;property id=&quot;20300&quot; value=&quot;Slide 13 - &amp;quot;                   &amp;quot;&quot;/&gt;&lt;property id=&quot;20307&quot; value=&quot;277&quot;/&gt;&lt;/object&gt;&lt;/object&gt;&lt;object type=&quot;8&quot; unique_id=&quot;1002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1257</TotalTime>
  <Words>574</Words>
  <Application>Microsoft Office PowerPoint</Application>
  <PresentationFormat>Widescreen</PresentationFormat>
  <Paragraphs>104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Wingdings</vt:lpstr>
      <vt:lpstr>Wood Type</vt:lpstr>
      <vt:lpstr>Keep Calm, Build On:  Towards a Learning Accessible Campus</vt:lpstr>
      <vt:lpstr>In a time when accessibility in education is highlighted, especially in distance and hybrid learning, we will present how Texas A&amp;M International University has implemented accessibility standards, universal design principles, and diversity appreciation to enable learning for all. We will walk through the process steps used on our campus demonstrating the utilization of various technologies providing captions and transcripts for audio and video files.   The presentation goal is to share our progression, and methods used to handle diversity needs in a Universal Design for Learning fashion. This unique session will address the course of action taken —from start to finish—from receiving standalone audio/video files, ultimately integrating fully captioned/transcribed files to the Learning Management System.</vt:lpstr>
      <vt:lpstr>On Thursday, February 5, 2015, the National Association of the Deaf (NAD) filed a federal class action lawsuit against both Massachusetts Institute of Technology (MIT) and Harvard University. The NAD cited violations of the Americans with Disabilities Act (ADA) and the Rehabilitation Act in the universities’ failure to provide appropriately accurate and comprehensive captioning for online course materials. </vt:lpstr>
      <vt:lpstr>No concrete starting point other than a homegrown HTML product.  Began by volunteering our services to other school offices to transcribe and caption in-house videos.   No big deal – Right? Wrong.     </vt:lpstr>
      <vt:lpstr>Decided to try voice recognition. Unsuccessful.   Audio visual co-workers had some knowledge of transcribing and especially of captioning.   Processes were very time consuming and drawn-out sometimes taking days/weeks for an hour long video.  Listening, Typing, Listening, Typing – Very Monotonous.        </vt:lpstr>
      <vt:lpstr>Our next challenge – YouTube Videos.  Still the same drawn-out process.   Camtasia - License  Amara - License  Name of the game was trial and error.             </vt:lpstr>
      <vt:lpstr>PowerPoint Presentation</vt:lpstr>
      <vt:lpstr>REV.com  Fast, Efficient, Affordable,  Reliable, Precise…   Took transcribing from days/weeks to less than 48 hours for an hour long video.   Gave us .srt &amp; .txt but still no way to marry .srt to .mp4 other than Camtasia.               </vt:lpstr>
      <vt:lpstr>Submerge  The Game Changer.   Marries the .srt &amp; .mp4 – creates a single .mp4 file   Able to complete process in a few short minutes, compared to days.               </vt:lpstr>
      <vt:lpstr>Storage  Media Drive – Media Storage  Allows us to quickly find and access all files types related to a particular video.                 </vt:lpstr>
      <vt:lpstr>Submerge &amp; the Mac 1                 </vt:lpstr>
      <vt:lpstr>Submerge &amp; the Mac 2                 </vt:lpstr>
      <vt:lpstr>Submerge &amp; the Mac 3                 </vt:lpstr>
      <vt:lpstr>Submerge &amp; the Mac 4                 </vt:lpstr>
      <vt:lpstr>Submerge &amp; the Mac 5                 </vt:lpstr>
      <vt:lpstr>DVDFab  The final piece to the puzzle.   Able to burn DVDs with the captions already embedded (No Transcripts).   Able to complete process of burning DVD and adding captions within an hour.               </vt:lpstr>
      <vt:lpstr>Blackboard  Once we figured out the process, we looked at the best way we could put the content into Blackboard.   Content Space.              </vt:lpstr>
      <vt:lpstr>                   </vt:lpstr>
      <vt:lpstr>PowerPoint Presentation</vt:lpstr>
      <vt:lpstr>Captioning Prioritization  Disability Online/Hybrid Quality Matters Professor request upon verification of use (Any combination)               </vt:lpstr>
      <vt:lpstr>We do not limit ourselves to one way of doing business.   Voice Thread ECHO Lecture Capture Films on Demand/New York Times In-house videos Commencement Exercises IBC Lecture Series TAMIU’s Killam Library                 </vt:lpstr>
      <vt:lpstr>Questions?  Keep Calm, Build On:  Towards a Learning Accessible Campus</vt:lpstr>
    </vt:vector>
  </TitlesOfParts>
  <Company>TAMIU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calm, Build On: Towards a Learning Accessible Campus</dc:title>
  <dc:creator>Zimmermann, Phylis</dc:creator>
  <cp:lastModifiedBy>Beth</cp:lastModifiedBy>
  <cp:revision>48</cp:revision>
  <cp:lastPrinted>2017-02-28T16:56:36Z</cp:lastPrinted>
  <dcterms:created xsi:type="dcterms:W3CDTF">2017-02-20T16:05:23Z</dcterms:created>
  <dcterms:modified xsi:type="dcterms:W3CDTF">2017-10-10T13:12:56Z</dcterms:modified>
</cp:coreProperties>
</file>