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4" r:id="rId4"/>
    <p:sldId id="391" r:id="rId5"/>
    <p:sldId id="396" r:id="rId6"/>
    <p:sldId id="270" r:id="rId7"/>
    <p:sldId id="385" r:id="rId8"/>
    <p:sldId id="390" r:id="rId9"/>
    <p:sldId id="340" r:id="rId10"/>
    <p:sldId id="269" r:id="rId11"/>
    <p:sldId id="339" r:id="rId12"/>
    <p:sldId id="378" r:id="rId13"/>
    <p:sldId id="393" r:id="rId14"/>
    <p:sldId id="374" r:id="rId15"/>
    <p:sldId id="301" r:id="rId16"/>
    <p:sldId id="384" r:id="rId17"/>
    <p:sldId id="342" r:id="rId18"/>
    <p:sldId id="344" r:id="rId19"/>
    <p:sldId id="376" r:id="rId20"/>
    <p:sldId id="394" r:id="rId21"/>
    <p:sldId id="388" r:id="rId22"/>
    <p:sldId id="398" r:id="rId23"/>
    <p:sldId id="271" r:id="rId24"/>
    <p:sldId id="389" r:id="rId25"/>
    <p:sldId id="272" r:id="rId26"/>
    <p:sldId id="397" r:id="rId27"/>
    <p:sldId id="328" r:id="rId28"/>
    <p:sldId id="351" r:id="rId2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4D0A5A"/>
    <a:srgbClr val="FFCE35"/>
    <a:srgbClr val="790382"/>
    <a:srgbClr val="F2B800"/>
    <a:srgbClr val="2C348C"/>
    <a:srgbClr val="FFE9A3"/>
    <a:srgbClr val="00703C"/>
    <a:srgbClr val="FFDC6D"/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74" autoAdjust="0"/>
    <p:restoredTop sz="67674" autoAdjust="0"/>
  </p:normalViewPr>
  <p:slideViewPr>
    <p:cSldViewPr snapToGrid="0">
      <p:cViewPr varScale="1">
        <p:scale>
          <a:sx n="78" d="100"/>
          <a:sy n="78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276662-4066-4652-A6A3-46893B7490DA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0E2FC3-F9DC-47FF-A7C7-704BA5ABD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1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8B8B2EB-8C2E-4A8F-89D3-FB67D6B02696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3CD0AC-1D57-4831-9BD8-0126FD6E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89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889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Define the actual problem.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80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94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13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94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93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28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602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414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42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53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2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65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601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41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199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238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48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459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636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21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89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97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68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887" lvl="1" indent="0" fontAlgn="base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73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81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26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CD0AC-1D57-4831-9BD8-0126FD6EE5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1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1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7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4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3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1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6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1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5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3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3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01EEB-9254-41C2-B459-4E305A38EDFE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B955A-D782-457E-8431-3D165C775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4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insidehighered.com/system/files/media/2017%20Survey%20of%20Faculty%20Atittudes%20on%20Technology_0.pdf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teraction-design.org/literature/article/what-is-design-thinking-and-why-is-it-so-popular" TargetMode="External"/><Relationship Id="rId5" Type="http://schemas.openxmlformats.org/officeDocument/2006/relationships/hyperlink" Target="https://www.insidehighered.com/news/2014/04/09/research-shows-professors-work-long-hours-and-spend-much-day-meetings" TargetMode="External"/><Relationship Id="rId4" Type="http://schemas.openxmlformats.org/officeDocument/2006/relationships/hyperlink" Target="https://www.aaup.org/sites/default/files/Academic%20Labor%20Force%20Trends%201975-2015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74586"/>
            <a:ext cx="9144000" cy="852266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  <a:latin typeface="Bio Sans" panose="020B0706020202040204" pitchFamily="34" charset="0"/>
              </a:rPr>
              <a:t>Design Thinking for </a:t>
            </a:r>
            <a:r>
              <a:rPr lang="en-US" sz="48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Training on QM Standards</a:t>
            </a:r>
            <a:endParaRPr lang="en-US" sz="4800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664" y="4658944"/>
            <a:ext cx="18442441" cy="5467687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66750" y="428263"/>
            <a:ext cx="10858500" cy="1259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solidFill>
                  <a:srgbClr val="FFCE35"/>
                </a:solidFill>
                <a:latin typeface="Bio Sans" panose="020B0706020202040204" pitchFamily="34" charset="0"/>
              </a:rPr>
              <a:t>Keeping it Real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3A9ED54-B10E-491A-B383-3529E9903D17}"/>
              </a:ext>
            </a:extLst>
          </p:cNvPr>
          <p:cNvSpPr txBox="1">
            <a:spLocks/>
          </p:cNvSpPr>
          <p:nvPr/>
        </p:nvSpPr>
        <p:spPr>
          <a:xfrm>
            <a:off x="1524000" y="3419380"/>
            <a:ext cx="9144000" cy="85226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  <a:latin typeface="Bio Sans" panose="020B0706020202040204" pitchFamily="34" charset="0"/>
              </a:rPr>
              <a:t>Lynn Wahl</a:t>
            </a:r>
          </a:p>
          <a:p>
            <a:r>
              <a:rPr lang="en-US" sz="4800" dirty="0">
                <a:solidFill>
                  <a:schemeClr val="bg1"/>
                </a:solidFill>
                <a:latin typeface="Bio Sans" panose="020B0706020202040204" pitchFamily="34" charset="0"/>
              </a:rPr>
              <a:t>Center for Teaching and </a:t>
            </a:r>
            <a:r>
              <a:rPr lang="en-US" sz="48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Learning</a:t>
            </a:r>
            <a:endParaRPr lang="en-US" sz="4800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207" y="4589015"/>
            <a:ext cx="2009587" cy="86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4708" y="-804616"/>
            <a:ext cx="13232015" cy="886241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023452" y="1802862"/>
            <a:ext cx="8020050" cy="1524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dirty="0">
                <a:solidFill>
                  <a:srgbClr val="FFCE35"/>
                </a:solidFill>
                <a:latin typeface="Bio Sans" panose="020B0706020202040204" pitchFamily="34" charset="0"/>
              </a:rPr>
              <a:t>DEFINE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012C9A-1B91-41D7-BD70-27EFC8B9F3DA}"/>
              </a:ext>
            </a:extLst>
          </p:cNvPr>
          <p:cNvSpPr/>
          <p:nvPr/>
        </p:nvSpPr>
        <p:spPr>
          <a:xfrm>
            <a:off x="694978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Empathize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F9C034-E908-4174-A0AE-E55FAFFFDB81}"/>
              </a:ext>
            </a:extLst>
          </p:cNvPr>
          <p:cNvSpPr/>
          <p:nvPr/>
        </p:nvSpPr>
        <p:spPr>
          <a:xfrm>
            <a:off x="2964936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Define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6367A-AE24-4A7B-81FB-0C80898024B6}"/>
              </a:ext>
            </a:extLst>
          </p:cNvPr>
          <p:cNvSpPr/>
          <p:nvPr/>
        </p:nvSpPr>
        <p:spPr>
          <a:xfrm>
            <a:off x="5234894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068F38-9A5B-4B2B-AE54-AA09CFF7E49A}"/>
              </a:ext>
            </a:extLst>
          </p:cNvPr>
          <p:cNvSpPr/>
          <p:nvPr/>
        </p:nvSpPr>
        <p:spPr>
          <a:xfrm>
            <a:off x="7504852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Prototype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029B51-29EB-4BA2-855A-D262BA258CF1}"/>
              </a:ext>
            </a:extLst>
          </p:cNvPr>
          <p:cNvSpPr/>
          <p:nvPr/>
        </p:nvSpPr>
        <p:spPr>
          <a:xfrm>
            <a:off x="9774810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3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AAD15D-8982-4CB8-855C-6BE051AC2F8D}"/>
              </a:ext>
            </a:extLst>
          </p:cNvPr>
          <p:cNvSpPr txBox="1"/>
          <p:nvPr/>
        </p:nvSpPr>
        <p:spPr>
          <a:xfrm>
            <a:off x="696399" y="2950399"/>
            <a:ext cx="10756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Faculty are </a:t>
            </a:r>
            <a:r>
              <a:rPr lang="en-US" sz="7200" dirty="0" smtClean="0">
                <a:solidFill>
                  <a:srgbClr val="F2B800"/>
                </a:solidFill>
                <a:latin typeface="Bio Sans" panose="020B0706020202040204" pitchFamily="34" charset="0"/>
              </a:rPr>
              <a:t>busy</a:t>
            </a:r>
            <a:r>
              <a:rPr lang="en-US" sz="72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.</a:t>
            </a:r>
            <a:endParaRPr lang="en-US" sz="7200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3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BF5850-3E0E-475B-BFD0-C3C7086BE45D}"/>
              </a:ext>
            </a:extLst>
          </p:cNvPr>
          <p:cNvSpPr txBox="1"/>
          <p:nvPr/>
        </p:nvSpPr>
        <p:spPr>
          <a:xfrm>
            <a:off x="480736" y="2388798"/>
            <a:ext cx="113264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Faculty are </a:t>
            </a:r>
            <a:r>
              <a:rPr lang="en-US" sz="5400" dirty="0" smtClean="0">
                <a:solidFill>
                  <a:srgbClr val="F6BB00"/>
                </a:solidFill>
                <a:latin typeface="Bio Sans" panose="020B0706020202040204" pitchFamily="34" charset="0"/>
              </a:rPr>
              <a:t>always</a:t>
            </a:r>
            <a:r>
              <a:rPr lang="en-US" sz="54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 experts in their field, but </a:t>
            </a:r>
            <a:r>
              <a:rPr lang="en-US" sz="5400" dirty="0" smtClean="0">
                <a:solidFill>
                  <a:srgbClr val="F2B800"/>
                </a:solidFill>
                <a:latin typeface="Bio Sans" panose="020B0706020202040204" pitchFamily="34" charset="0"/>
              </a:rPr>
              <a:t>not always</a:t>
            </a:r>
            <a:r>
              <a:rPr lang="en-US" sz="54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 online course design.</a:t>
            </a:r>
            <a:endParaRPr lang="en-US" sz="5400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BF5850-3E0E-475B-BFD0-C3C7086BE45D}"/>
              </a:ext>
            </a:extLst>
          </p:cNvPr>
          <p:cNvSpPr txBox="1"/>
          <p:nvPr/>
        </p:nvSpPr>
        <p:spPr>
          <a:xfrm>
            <a:off x="480736" y="2388798"/>
            <a:ext cx="11326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Faculty need </a:t>
            </a:r>
            <a:r>
              <a:rPr lang="en-US" sz="5400" dirty="0" smtClean="0">
                <a:solidFill>
                  <a:srgbClr val="F6BB00"/>
                </a:solidFill>
                <a:latin typeface="Bio Sans" panose="020B0706020202040204" pitchFamily="34" charset="0"/>
              </a:rPr>
              <a:t>support</a:t>
            </a:r>
            <a:r>
              <a:rPr lang="en-US" sz="54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 to create QM ready courses.</a:t>
            </a:r>
            <a:endParaRPr lang="en-US" sz="5400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556" y="1296344"/>
            <a:ext cx="8986051" cy="1325563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Bio Sans" panose="020B0706020202040204" pitchFamily="34" charset="0"/>
              </a:rPr>
              <a:t>So what is </a:t>
            </a:r>
            <a:r>
              <a:rPr lang="en-US" sz="72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your </a:t>
            </a:r>
            <a:r>
              <a:rPr lang="en-US" sz="7200" dirty="0">
                <a:solidFill>
                  <a:srgbClr val="F2B800"/>
                </a:solidFill>
                <a:latin typeface="Bio Sans" panose="020B0706020202040204" pitchFamily="34" charset="0"/>
              </a:rPr>
              <a:t>real</a:t>
            </a:r>
            <a:r>
              <a:rPr lang="en-US" sz="7200" dirty="0">
                <a:solidFill>
                  <a:schemeClr val="bg1"/>
                </a:solidFill>
                <a:latin typeface="Bio Sans" panose="020B0706020202040204" pitchFamily="34" charset="0"/>
              </a:rPr>
              <a:t> problem?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442" y="3198762"/>
            <a:ext cx="4054277" cy="35829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5980" y="3483429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Step 3 Worksheet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31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4708" y="-804616"/>
            <a:ext cx="13232015" cy="88624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38200" y="1758829"/>
            <a:ext cx="60960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fontAlgn="base">
              <a:buFont typeface="+mj-lt"/>
              <a:buAutoNum type="arabicPeriod"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lvl="1" indent="-285750" fontAlgn="base">
              <a:buFont typeface="+mj-lt"/>
              <a:buAutoNum type="arabicPeriod"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lvl="1" indent="-285750" fontAlgn="base">
              <a:buFont typeface="+mj-lt"/>
              <a:buAutoNum type="arabicPeriod"/>
            </a:pPr>
            <a:endParaRPr lang="en-US" sz="11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 fontAlgn="base">
              <a:buFont typeface="+mj-lt"/>
              <a:buAutoNum type="arabicPeriod"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lvl="1" indent="-285750" fontAlgn="base">
              <a:buFont typeface="+mj-lt"/>
              <a:buAutoNum type="arabicPeriod"/>
            </a:pPr>
            <a:endParaRPr lang="en-US" sz="11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85975" y="1802862"/>
            <a:ext cx="8020050" cy="1524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dirty="0">
                <a:solidFill>
                  <a:srgbClr val="FFCE35"/>
                </a:solidFill>
                <a:latin typeface="Bio Sans" panose="020B0706020202040204" pitchFamily="34" charset="0"/>
              </a:rPr>
              <a:t>IDEATE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F949F-9B7C-42B4-B674-2D86CFF4BB15}"/>
              </a:ext>
            </a:extLst>
          </p:cNvPr>
          <p:cNvSpPr/>
          <p:nvPr/>
        </p:nvSpPr>
        <p:spPr>
          <a:xfrm>
            <a:off x="694978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Empathize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061ABB-4950-4C07-8EFD-00DC7C981866}"/>
              </a:ext>
            </a:extLst>
          </p:cNvPr>
          <p:cNvSpPr/>
          <p:nvPr/>
        </p:nvSpPr>
        <p:spPr>
          <a:xfrm>
            <a:off x="2964936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Define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937930-23DC-438C-A96B-1EC63A5BD9E1}"/>
              </a:ext>
            </a:extLst>
          </p:cNvPr>
          <p:cNvSpPr/>
          <p:nvPr/>
        </p:nvSpPr>
        <p:spPr>
          <a:xfrm>
            <a:off x="5234894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B08A61-4667-4606-8BA6-7204D7ECDECC}"/>
              </a:ext>
            </a:extLst>
          </p:cNvPr>
          <p:cNvSpPr/>
          <p:nvPr/>
        </p:nvSpPr>
        <p:spPr>
          <a:xfrm>
            <a:off x="7504852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Prototype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5940D5-FAB3-44BF-A7DF-5036AF9813BB}"/>
              </a:ext>
            </a:extLst>
          </p:cNvPr>
          <p:cNvSpPr/>
          <p:nvPr/>
        </p:nvSpPr>
        <p:spPr>
          <a:xfrm>
            <a:off x="9774810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98" y="12658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Innovation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90623" y="6396891"/>
            <a:ext cx="34034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4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Rogers, E. (1983). </a:t>
            </a:r>
            <a:r>
              <a:rPr lang="en-US" sz="140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Diffusion of Innovation</a:t>
            </a:r>
            <a:endParaRPr lang="en-US" sz="1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041" y="2068105"/>
            <a:ext cx="115699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“Any </a:t>
            </a:r>
            <a:r>
              <a:rPr lang="en-US" sz="3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idea, practice, or object that is </a:t>
            </a:r>
            <a:r>
              <a:rPr lang="en-US" sz="3200" dirty="0">
                <a:solidFill>
                  <a:srgbClr val="FFC0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perceived as new </a:t>
            </a:r>
            <a:r>
              <a:rPr lang="en-US" sz="3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by an individual or other unit of adoption could be considered an innovation available for study” </a:t>
            </a:r>
            <a:r>
              <a:rPr lang="en-US" sz="32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(Rogers, 1983).</a:t>
            </a:r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68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98" y="12658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Bio Sans" panose="020B0706020202040204" pitchFamily="34" charset="0"/>
              </a:rPr>
              <a:t>Ideas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4E0D1E-5123-4B3B-B151-729E99B0E2CA}"/>
              </a:ext>
            </a:extLst>
          </p:cNvPr>
          <p:cNvSpPr txBox="1"/>
          <p:nvPr/>
        </p:nvSpPr>
        <p:spPr>
          <a:xfrm>
            <a:off x="718968" y="4211850"/>
            <a:ext cx="2283711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Series of workshops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453616-47BD-4217-BA38-D23FC95D4472}"/>
              </a:ext>
            </a:extLst>
          </p:cNvPr>
          <p:cNvSpPr txBox="1"/>
          <p:nvPr/>
        </p:nvSpPr>
        <p:spPr>
          <a:xfrm>
            <a:off x="504941" y="1454192"/>
            <a:ext cx="2111433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Coaching/mentoring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23D8C-4E32-44B3-8A61-774FE694C605}"/>
              </a:ext>
            </a:extLst>
          </p:cNvPr>
          <p:cNvSpPr txBox="1"/>
          <p:nvPr/>
        </p:nvSpPr>
        <p:spPr>
          <a:xfrm>
            <a:off x="6008468" y="3994165"/>
            <a:ext cx="1434428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Videos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AABFA5-FDEC-4C93-ADE3-EE958569B589}"/>
              </a:ext>
            </a:extLst>
          </p:cNvPr>
          <p:cNvSpPr txBox="1"/>
          <p:nvPr/>
        </p:nvSpPr>
        <p:spPr>
          <a:xfrm>
            <a:off x="3751709" y="3145737"/>
            <a:ext cx="3916546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Faculty Community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1B22BA-6F90-420F-97F1-685B9A0AE5D0}"/>
              </a:ext>
            </a:extLst>
          </p:cNvPr>
          <p:cNvSpPr txBox="1"/>
          <p:nvPr/>
        </p:nvSpPr>
        <p:spPr>
          <a:xfrm>
            <a:off x="3423524" y="4165684"/>
            <a:ext cx="2111433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Webinars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9DE3EC-E183-4A15-9555-01519C28A019}"/>
              </a:ext>
            </a:extLst>
          </p:cNvPr>
          <p:cNvSpPr txBox="1"/>
          <p:nvPr/>
        </p:nvSpPr>
        <p:spPr>
          <a:xfrm>
            <a:off x="1062846" y="2784191"/>
            <a:ext cx="2283710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Online Workshops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EED3D7-7B64-46B7-8AF9-1561B02C2E06}"/>
              </a:ext>
            </a:extLst>
          </p:cNvPr>
          <p:cNvSpPr txBox="1"/>
          <p:nvPr/>
        </p:nvSpPr>
        <p:spPr>
          <a:xfrm>
            <a:off x="3095098" y="497779"/>
            <a:ext cx="2111433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Buy them a book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A8AABC-C750-4348-AE39-ECD14C098734}"/>
              </a:ext>
            </a:extLst>
          </p:cNvPr>
          <p:cNvSpPr txBox="1"/>
          <p:nvPr/>
        </p:nvSpPr>
        <p:spPr>
          <a:xfrm>
            <a:off x="5840971" y="315059"/>
            <a:ext cx="3203850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Outside training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0611AA-59E0-42D3-9EDC-705AEFDAF16F}"/>
              </a:ext>
            </a:extLst>
          </p:cNvPr>
          <p:cNvSpPr txBox="1"/>
          <p:nvPr/>
        </p:nvSpPr>
        <p:spPr>
          <a:xfrm>
            <a:off x="3515267" y="1796255"/>
            <a:ext cx="2030834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Provide resources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0AAE67-B121-48F6-8C35-3C1DD22EFBB5}"/>
              </a:ext>
            </a:extLst>
          </p:cNvPr>
          <p:cNvSpPr txBox="1"/>
          <p:nvPr/>
        </p:nvSpPr>
        <p:spPr>
          <a:xfrm>
            <a:off x="5908548" y="4893099"/>
            <a:ext cx="2954146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Team teaching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CDD3F1-A5CC-4386-B891-7177088BF687}"/>
              </a:ext>
            </a:extLst>
          </p:cNvPr>
          <p:cNvSpPr txBox="1"/>
          <p:nvPr/>
        </p:nvSpPr>
        <p:spPr>
          <a:xfrm>
            <a:off x="3188335" y="5150474"/>
            <a:ext cx="2438365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Peer Observation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94F673-3096-4865-9BD7-454C6A47B541}"/>
              </a:ext>
            </a:extLst>
          </p:cNvPr>
          <p:cNvSpPr txBox="1"/>
          <p:nvPr/>
        </p:nvSpPr>
        <p:spPr>
          <a:xfrm>
            <a:off x="332663" y="5541849"/>
            <a:ext cx="1597737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MOOCs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55D3ED-B2EE-43D3-ABFF-83E8EBD78CF1}"/>
              </a:ext>
            </a:extLst>
          </p:cNvPr>
          <p:cNvSpPr txBox="1"/>
          <p:nvPr/>
        </p:nvSpPr>
        <p:spPr>
          <a:xfrm>
            <a:off x="5870622" y="1102013"/>
            <a:ext cx="1148744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Feed them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579FBD-A53E-4542-ACDB-EECC6E0639A7}"/>
              </a:ext>
            </a:extLst>
          </p:cNvPr>
          <p:cNvSpPr txBox="1"/>
          <p:nvPr/>
        </p:nvSpPr>
        <p:spPr>
          <a:xfrm>
            <a:off x="5908548" y="5626894"/>
            <a:ext cx="1148744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Pay them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B362DF1-D72B-48D0-A470-5CDEBFB3F734}"/>
              </a:ext>
            </a:extLst>
          </p:cNvPr>
          <p:cNvSpPr txBox="1"/>
          <p:nvPr/>
        </p:nvSpPr>
        <p:spPr>
          <a:xfrm>
            <a:off x="5870622" y="2370096"/>
            <a:ext cx="3174200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Require training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4C5B57-F0F3-422B-ADAF-F9620E6E8724}"/>
              </a:ext>
            </a:extLst>
          </p:cNvPr>
          <p:cNvSpPr txBox="1"/>
          <p:nvPr/>
        </p:nvSpPr>
        <p:spPr>
          <a:xfrm>
            <a:off x="7226696" y="1309423"/>
            <a:ext cx="2769181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Consultations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9C974B6-5686-4406-BB86-64E6BB4AF943}"/>
              </a:ext>
            </a:extLst>
          </p:cNvPr>
          <p:cNvSpPr txBox="1"/>
          <p:nvPr/>
        </p:nvSpPr>
        <p:spPr>
          <a:xfrm>
            <a:off x="7863741" y="3269030"/>
            <a:ext cx="1578531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Review service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E9533E-5322-4E28-82F7-ED89FDBC65D3}"/>
              </a:ext>
            </a:extLst>
          </p:cNvPr>
          <p:cNvSpPr txBox="1"/>
          <p:nvPr/>
        </p:nvSpPr>
        <p:spPr>
          <a:xfrm>
            <a:off x="7339140" y="5668740"/>
            <a:ext cx="2769181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Gamify a workshop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822B8E-120B-4F64-BC27-310C637EB3E4}"/>
              </a:ext>
            </a:extLst>
          </p:cNvPr>
          <p:cNvSpPr txBox="1"/>
          <p:nvPr/>
        </p:nvSpPr>
        <p:spPr>
          <a:xfrm>
            <a:off x="9369343" y="2271930"/>
            <a:ext cx="2515180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Add </a:t>
            </a:r>
            <a:r>
              <a:rPr lang="en-US" sz="3200" dirty="0" smtClean="0">
                <a:solidFill>
                  <a:srgbClr val="2E0636"/>
                </a:solidFill>
                <a:latin typeface="Bio Sans" panose="020B0706020202040204" pitchFamily="34" charset="0"/>
              </a:rPr>
              <a:t>puppies</a:t>
            </a:r>
            <a:endParaRPr lang="en-US" sz="3200" dirty="0">
              <a:solidFill>
                <a:srgbClr val="2E0636"/>
              </a:solidFill>
              <a:latin typeface="Bio Sans" panose="020B070602020204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8F9E9B3-477E-449A-A91F-4A634C7B5E11}"/>
              </a:ext>
            </a:extLst>
          </p:cNvPr>
          <p:cNvSpPr txBox="1"/>
          <p:nvPr/>
        </p:nvSpPr>
        <p:spPr>
          <a:xfrm>
            <a:off x="9657381" y="3251573"/>
            <a:ext cx="2348621" cy="2062103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Create an objective building </a:t>
            </a:r>
            <a:r>
              <a:rPr lang="en-US" sz="3200" dirty="0" smtClean="0">
                <a:solidFill>
                  <a:srgbClr val="2E0636"/>
                </a:solidFill>
                <a:latin typeface="Bio Sans" panose="020B0706020202040204" pitchFamily="34" charset="0"/>
              </a:rPr>
              <a:t>application</a:t>
            </a:r>
            <a:endParaRPr lang="en-US" sz="3200" dirty="0">
              <a:solidFill>
                <a:srgbClr val="2E0636"/>
              </a:solidFill>
              <a:latin typeface="Bio Sans" panose="020B070602020204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28841F2-F174-46AD-B5AE-1A0CA9B38D20}"/>
              </a:ext>
            </a:extLst>
          </p:cNvPr>
          <p:cNvSpPr txBox="1"/>
          <p:nvPr/>
        </p:nvSpPr>
        <p:spPr>
          <a:xfrm>
            <a:off x="10108322" y="199377"/>
            <a:ext cx="1897680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2E0636"/>
                </a:solidFill>
                <a:latin typeface="Bio Sans" panose="020B0706020202040204" pitchFamily="34" charset="0"/>
              </a:rPr>
              <a:t>Youtube</a:t>
            </a:r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 </a:t>
            </a:r>
            <a:r>
              <a:rPr lang="en-US" sz="3200" dirty="0" smtClean="0">
                <a:solidFill>
                  <a:srgbClr val="2E0636"/>
                </a:solidFill>
                <a:latin typeface="Bio Sans" panose="020B0706020202040204" pitchFamily="34" charset="0"/>
              </a:rPr>
              <a:t>Live</a:t>
            </a:r>
            <a:endParaRPr lang="en-US" sz="3200" dirty="0">
              <a:solidFill>
                <a:srgbClr val="2E0636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0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98" y="12658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Bio Sans" panose="020B0706020202040204" pitchFamily="34" charset="0"/>
              </a:rPr>
              <a:t>Constraints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CC96BDD-06F9-4F41-A82B-EBDA9DF3255D}"/>
              </a:ext>
            </a:extLst>
          </p:cNvPr>
          <p:cNvSpPr/>
          <p:nvPr/>
        </p:nvSpPr>
        <p:spPr>
          <a:xfrm rot="3600000">
            <a:off x="3185024" y="2849980"/>
            <a:ext cx="3745065" cy="3713259"/>
          </a:xfrm>
          <a:prstGeom prst="ellipse">
            <a:avLst/>
          </a:prstGeom>
          <a:noFill/>
          <a:ln w="57150">
            <a:solidFill>
              <a:srgbClr val="FFC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B029B6A-4C9A-4B0A-A746-C453ECC5710A}"/>
              </a:ext>
            </a:extLst>
          </p:cNvPr>
          <p:cNvSpPr/>
          <p:nvPr/>
        </p:nvSpPr>
        <p:spPr>
          <a:xfrm rot="3600000">
            <a:off x="5343855" y="2912505"/>
            <a:ext cx="3745065" cy="3713259"/>
          </a:xfrm>
          <a:prstGeom prst="ellipse">
            <a:avLst/>
          </a:prstGeom>
          <a:noFill/>
          <a:ln w="57150">
            <a:solidFill>
              <a:srgbClr val="FFC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019D1DB-90D2-4136-9E1A-CC6FBFCFE6E2}"/>
              </a:ext>
            </a:extLst>
          </p:cNvPr>
          <p:cNvSpPr/>
          <p:nvPr/>
        </p:nvSpPr>
        <p:spPr>
          <a:xfrm rot="3600000">
            <a:off x="4155212" y="1327871"/>
            <a:ext cx="3745065" cy="3713259"/>
          </a:xfrm>
          <a:prstGeom prst="ellipse">
            <a:avLst/>
          </a:prstGeom>
          <a:noFill/>
          <a:ln w="57150">
            <a:solidFill>
              <a:srgbClr val="FFC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9D6D40-9413-4AB9-A0C2-AB961964E533}"/>
              </a:ext>
            </a:extLst>
          </p:cNvPr>
          <p:cNvSpPr txBox="1"/>
          <p:nvPr/>
        </p:nvSpPr>
        <p:spPr>
          <a:xfrm>
            <a:off x="5057556" y="634525"/>
            <a:ext cx="2250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io Sans" panose="020B0706020202040204" pitchFamily="34" charset="0"/>
              </a:rPr>
              <a:t>Feasibility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98FAD8-1253-4735-9900-65B87E31B108}"/>
              </a:ext>
            </a:extLst>
          </p:cNvPr>
          <p:cNvSpPr txBox="1"/>
          <p:nvPr/>
        </p:nvSpPr>
        <p:spPr>
          <a:xfrm>
            <a:off x="9190857" y="5090418"/>
            <a:ext cx="2508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io Sans" panose="020B0706020202040204" pitchFamily="34" charset="0"/>
              </a:rPr>
              <a:t>Desirability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9190857" y="6415552"/>
            <a:ext cx="30011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Brown, T. (2009). </a:t>
            </a:r>
            <a:r>
              <a:rPr lang="en-US" sz="140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Change by design</a:t>
            </a:r>
            <a:r>
              <a:rPr lang="en-US" sz="14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A5D311-BFAE-4BCD-AE31-9D607F0EF26A}"/>
              </a:ext>
            </a:extLst>
          </p:cNvPr>
          <p:cNvSpPr txBox="1"/>
          <p:nvPr/>
        </p:nvSpPr>
        <p:spPr>
          <a:xfrm>
            <a:off x="8790355" y="1765493"/>
            <a:ext cx="2515180" cy="584775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Add </a:t>
            </a:r>
            <a:r>
              <a:rPr lang="en-US" sz="3200" dirty="0" smtClean="0">
                <a:solidFill>
                  <a:srgbClr val="2E0636"/>
                </a:solidFill>
                <a:latin typeface="Bio Sans" panose="020B0706020202040204" pitchFamily="34" charset="0"/>
              </a:rPr>
              <a:t>puppies</a:t>
            </a:r>
            <a:endParaRPr lang="en-US" sz="3200" dirty="0">
              <a:solidFill>
                <a:srgbClr val="2E0636"/>
              </a:solidFill>
              <a:latin typeface="Bio Sans" panose="020B0706020202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EB03C6-0D0C-45D0-BCA2-0A9D0F9BE054}"/>
              </a:ext>
            </a:extLst>
          </p:cNvPr>
          <p:cNvSpPr txBox="1"/>
          <p:nvPr/>
        </p:nvSpPr>
        <p:spPr>
          <a:xfrm>
            <a:off x="344911" y="5149701"/>
            <a:ext cx="2920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io Sans" panose="020B0706020202040204" pitchFamily="34" charset="0"/>
              </a:rPr>
              <a:t>Sustainability</a:t>
            </a:r>
          </a:p>
        </p:txBody>
      </p:sp>
    </p:spTree>
    <p:extLst>
      <p:ext uri="{BB962C8B-B14F-4D97-AF65-F5344CB8AC3E}">
        <p14:creationId xmlns:p14="http://schemas.microsoft.com/office/powerpoint/2010/main" val="31904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98" y="12658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Bio Sans" panose="020B0706020202040204" pitchFamily="34" charset="0"/>
              </a:rPr>
              <a:t>Constraints </a:t>
            </a:r>
          </a:p>
        </p:txBody>
      </p:sp>
      <p:sp>
        <p:nvSpPr>
          <p:cNvPr id="2" name="Rectangle 1"/>
          <p:cNvSpPr/>
          <p:nvPr/>
        </p:nvSpPr>
        <p:spPr>
          <a:xfrm>
            <a:off x="9190857" y="6415552"/>
            <a:ext cx="30011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14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Brown, T. (2009). </a:t>
            </a:r>
            <a:r>
              <a:rPr lang="en-US" sz="140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Change by design</a:t>
            </a:r>
            <a:r>
              <a:rPr lang="en-US" sz="14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1FBB5B-41F8-4AF0-9FC3-8497FF7CE2E6}"/>
              </a:ext>
            </a:extLst>
          </p:cNvPr>
          <p:cNvSpPr txBox="1"/>
          <p:nvPr/>
        </p:nvSpPr>
        <p:spPr>
          <a:xfrm>
            <a:off x="9127644" y="1320411"/>
            <a:ext cx="2283710" cy="1077218"/>
          </a:xfrm>
          <a:prstGeom prst="rect">
            <a:avLst/>
          </a:prstGeom>
          <a:solidFill>
            <a:srgbClr val="FFCE35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E0636"/>
                </a:solidFill>
                <a:latin typeface="Bio Sans" panose="020B0706020202040204" pitchFamily="34" charset="0"/>
              </a:rPr>
              <a:t>Online Workshops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A1EBEF4-C81C-4B66-B79C-53065F7BEF84}"/>
              </a:ext>
            </a:extLst>
          </p:cNvPr>
          <p:cNvSpPr/>
          <p:nvPr/>
        </p:nvSpPr>
        <p:spPr>
          <a:xfrm rot="3600000">
            <a:off x="3185024" y="2849980"/>
            <a:ext cx="3745065" cy="3713259"/>
          </a:xfrm>
          <a:prstGeom prst="ellipse">
            <a:avLst/>
          </a:prstGeom>
          <a:noFill/>
          <a:ln w="57150">
            <a:solidFill>
              <a:srgbClr val="FFC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DDDE5F1-6ACA-4A5B-8CBF-ADE543B49460}"/>
              </a:ext>
            </a:extLst>
          </p:cNvPr>
          <p:cNvSpPr/>
          <p:nvPr/>
        </p:nvSpPr>
        <p:spPr>
          <a:xfrm rot="3600000">
            <a:off x="5343855" y="2912505"/>
            <a:ext cx="3745065" cy="3713259"/>
          </a:xfrm>
          <a:prstGeom prst="ellipse">
            <a:avLst/>
          </a:prstGeom>
          <a:noFill/>
          <a:ln w="57150">
            <a:solidFill>
              <a:srgbClr val="FFC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66630FB-9BD7-45FB-919A-F66FC57FB075}"/>
              </a:ext>
            </a:extLst>
          </p:cNvPr>
          <p:cNvSpPr/>
          <p:nvPr/>
        </p:nvSpPr>
        <p:spPr>
          <a:xfrm rot="3600000">
            <a:off x="4155212" y="1327871"/>
            <a:ext cx="3745065" cy="3713259"/>
          </a:xfrm>
          <a:prstGeom prst="ellipse">
            <a:avLst/>
          </a:prstGeom>
          <a:noFill/>
          <a:ln w="57150">
            <a:solidFill>
              <a:srgbClr val="FFCE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941784-3DEF-4564-8D1A-DD61338AD894}"/>
              </a:ext>
            </a:extLst>
          </p:cNvPr>
          <p:cNvSpPr txBox="1"/>
          <p:nvPr/>
        </p:nvSpPr>
        <p:spPr>
          <a:xfrm>
            <a:off x="5057556" y="572000"/>
            <a:ext cx="2250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io Sans" panose="020B0706020202040204" pitchFamily="34" charset="0"/>
              </a:rPr>
              <a:t>Feasibility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F7F431-3850-4DAF-B4ED-983EA10D00DE}"/>
              </a:ext>
            </a:extLst>
          </p:cNvPr>
          <p:cNvSpPr txBox="1"/>
          <p:nvPr/>
        </p:nvSpPr>
        <p:spPr>
          <a:xfrm>
            <a:off x="492836" y="5090418"/>
            <a:ext cx="2920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io Sans" panose="020B0706020202040204" pitchFamily="34" charset="0"/>
              </a:rPr>
              <a:t>Sustainability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688106-E742-46B1-B42A-984D42DA808C}"/>
              </a:ext>
            </a:extLst>
          </p:cNvPr>
          <p:cNvSpPr txBox="1"/>
          <p:nvPr/>
        </p:nvSpPr>
        <p:spPr>
          <a:xfrm>
            <a:off x="9190857" y="5090418"/>
            <a:ext cx="2508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Bio Sans" panose="020B0706020202040204" pitchFamily="34" charset="0"/>
              </a:rPr>
              <a:t>Desirability</a:t>
            </a:r>
          </a:p>
        </p:txBody>
      </p:sp>
    </p:spTree>
    <p:extLst>
      <p:ext uri="{BB962C8B-B14F-4D97-AF65-F5344CB8AC3E}">
        <p14:creationId xmlns:p14="http://schemas.microsoft.com/office/powerpoint/2010/main" val="181052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5481" y="-804616"/>
            <a:ext cx="13232015" cy="88624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054350"/>
            <a:ext cx="10515600" cy="8794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FFCE35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What is Design Thinking?</a:t>
            </a:r>
            <a:endParaRPr lang="en-US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478" y="1411535"/>
            <a:ext cx="817098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What are your </a:t>
            </a:r>
            <a:r>
              <a:rPr lang="en-US" dirty="0" smtClean="0">
                <a:solidFill>
                  <a:srgbClr val="F6BB00"/>
                </a:solidFill>
                <a:latin typeface="Bio Sans" panose="020B0706020202040204" pitchFamily="34" charset="0"/>
              </a:rPr>
              <a:t>ideas</a:t>
            </a:r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? 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833" y="2737098"/>
            <a:ext cx="4054277" cy="35829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49371" y="3100023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Step 4 Worksheet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7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089" y="1296344"/>
            <a:ext cx="817098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What are your </a:t>
            </a:r>
            <a:r>
              <a:rPr lang="en-US" dirty="0" smtClean="0">
                <a:solidFill>
                  <a:srgbClr val="F6BB00"/>
                </a:solidFill>
                <a:latin typeface="Bio Sans" panose="020B0706020202040204" pitchFamily="34" charset="0"/>
              </a:rPr>
              <a:t>constraints</a:t>
            </a:r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? 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444" y="2737098"/>
            <a:ext cx="4054277" cy="358292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155982" y="3033486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Step 5 Worksheet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31209" y="2770208"/>
            <a:ext cx="10334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Poll activity</a:t>
            </a:r>
            <a:endParaRPr lang="en-US" sz="5400" b="1" dirty="0">
              <a:solidFill>
                <a:schemeClr val="bg1"/>
              </a:solidFill>
              <a:latin typeface="Bio Sans" panose="020B070602020204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6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4708" y="-804616"/>
            <a:ext cx="13232015" cy="886241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141274" y="1802862"/>
            <a:ext cx="8020050" cy="1524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dirty="0">
                <a:solidFill>
                  <a:srgbClr val="FFCE35"/>
                </a:solidFill>
                <a:latin typeface="Bio Sans" panose="020B0706020202040204" pitchFamily="34" charset="0"/>
              </a:rPr>
              <a:t>PROTOTYPE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98C8C2-8E0D-4E2F-8C4D-4345B5EF2EA9}"/>
              </a:ext>
            </a:extLst>
          </p:cNvPr>
          <p:cNvSpPr/>
          <p:nvPr/>
        </p:nvSpPr>
        <p:spPr>
          <a:xfrm>
            <a:off x="694978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Empathize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B23338-A1FE-477A-A3F0-06D14787421A}"/>
              </a:ext>
            </a:extLst>
          </p:cNvPr>
          <p:cNvSpPr/>
          <p:nvPr/>
        </p:nvSpPr>
        <p:spPr>
          <a:xfrm>
            <a:off x="2964936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Define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B4DBD-E1C7-4972-BAB9-B9361EBF93B0}"/>
              </a:ext>
            </a:extLst>
          </p:cNvPr>
          <p:cNvSpPr/>
          <p:nvPr/>
        </p:nvSpPr>
        <p:spPr>
          <a:xfrm>
            <a:off x="5234894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F5CDE5-65BB-43AE-95E5-4D86CA72C0C9}"/>
              </a:ext>
            </a:extLst>
          </p:cNvPr>
          <p:cNvSpPr/>
          <p:nvPr/>
        </p:nvSpPr>
        <p:spPr>
          <a:xfrm>
            <a:off x="7504852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Prototype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C721DA-265F-4C85-ADEF-9CCBB5492489}"/>
              </a:ext>
            </a:extLst>
          </p:cNvPr>
          <p:cNvSpPr/>
          <p:nvPr/>
        </p:nvSpPr>
        <p:spPr>
          <a:xfrm>
            <a:off x="9774810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089" y="1411535"/>
            <a:ext cx="817098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Build as </a:t>
            </a:r>
            <a:r>
              <a:rPr lang="en-US" dirty="0" smtClean="0">
                <a:solidFill>
                  <a:srgbClr val="F6BB00"/>
                </a:solidFill>
                <a:latin typeface="Bio Sans" panose="020B0706020202040204" pitchFamily="34" charset="0"/>
              </a:rPr>
              <a:t>fast</a:t>
            </a:r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 as you can!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444" y="2940298"/>
            <a:ext cx="4054277" cy="35829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5982" y="3309257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Step 6 Worksheet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4708" y="-804616"/>
            <a:ext cx="13232015" cy="886241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005588" y="1563355"/>
            <a:ext cx="8020050" cy="1524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dirty="0">
                <a:solidFill>
                  <a:srgbClr val="FFCE35"/>
                </a:solidFill>
                <a:latin typeface="Bio Sans" panose="020B0706020202040204" pitchFamily="34" charset="0"/>
              </a:rPr>
              <a:t>TEST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426085-06AD-4C00-8C68-2A4AE34F0EAE}"/>
              </a:ext>
            </a:extLst>
          </p:cNvPr>
          <p:cNvSpPr/>
          <p:nvPr/>
        </p:nvSpPr>
        <p:spPr>
          <a:xfrm>
            <a:off x="614591" y="2985219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Empathize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D6AC20-5172-4955-A2F2-11B161AB57EC}"/>
              </a:ext>
            </a:extLst>
          </p:cNvPr>
          <p:cNvSpPr/>
          <p:nvPr/>
        </p:nvSpPr>
        <p:spPr>
          <a:xfrm>
            <a:off x="2884549" y="2985219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Define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BE0765-782D-49B3-ABD2-49824EADDC65}"/>
              </a:ext>
            </a:extLst>
          </p:cNvPr>
          <p:cNvSpPr/>
          <p:nvPr/>
        </p:nvSpPr>
        <p:spPr>
          <a:xfrm>
            <a:off x="5154507" y="2985219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6048F6-C29A-42BC-8315-E4A4CB196990}"/>
              </a:ext>
            </a:extLst>
          </p:cNvPr>
          <p:cNvSpPr/>
          <p:nvPr/>
        </p:nvSpPr>
        <p:spPr>
          <a:xfrm>
            <a:off x="7424465" y="2985219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Prototype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6ED36-0A88-49F3-A55B-F1E108750ECE}"/>
              </a:ext>
            </a:extLst>
          </p:cNvPr>
          <p:cNvSpPr/>
          <p:nvPr/>
        </p:nvSpPr>
        <p:spPr>
          <a:xfrm>
            <a:off x="9694423" y="2985219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2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D8352A9-E680-4EF8-B6BA-288895AB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089" y="1411535"/>
            <a:ext cx="817098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Getting Good </a:t>
            </a:r>
            <a:r>
              <a:rPr lang="en-US" dirty="0" smtClean="0">
                <a:solidFill>
                  <a:srgbClr val="F6BB00"/>
                </a:solidFill>
                <a:latin typeface="Bio Sans" panose="020B0706020202040204" pitchFamily="34" charset="0"/>
              </a:rPr>
              <a:t>Feedback</a:t>
            </a:r>
            <a:endParaRPr lang="en-US" dirty="0">
              <a:solidFill>
                <a:srgbClr val="F6BB00"/>
              </a:solidFill>
              <a:latin typeface="Bio Sans" panose="020B0706020202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444" y="2940298"/>
            <a:ext cx="4054277" cy="35829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5982" y="3323772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Step 7 Worksheet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4708" y="-804616"/>
            <a:ext cx="13232015" cy="886241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886857" y="2583089"/>
            <a:ext cx="8418286" cy="1691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dirty="0" smtClean="0">
                <a:solidFill>
                  <a:srgbClr val="FFCE35"/>
                </a:solidFill>
                <a:latin typeface="Bio Sans" panose="020B0706020202040204" pitchFamily="34" charset="0"/>
              </a:rPr>
              <a:t>Questions?</a:t>
            </a:r>
            <a:endParaRPr lang="en-US" sz="11500" dirty="0">
              <a:solidFill>
                <a:srgbClr val="FFCE35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23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4773" y="135992"/>
            <a:ext cx="5878286" cy="1283369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Bio Sans" panose="020B0706020202040204" pitchFamily="34" charset="0"/>
              </a:rPr>
              <a:t>References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10968"/>
            <a:ext cx="7688926" cy="22926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0740" y="1146987"/>
            <a:ext cx="118612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American Association of University Professors Research Office. (2017). Retrieved from </a:t>
            </a:r>
            <a:r>
              <a:rPr lang="en-US" sz="1600" dirty="0">
                <a:solidFill>
                  <a:srgbClr val="BD05CB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4"/>
              </a:rPr>
              <a:t>https://www.aaup.org/sites/default/files/Academic%20Labor%20Force%20Trends%201975-2015.pdf</a:t>
            </a:r>
            <a:r>
              <a:rPr lang="en-US" sz="1600" dirty="0">
                <a:solidFill>
                  <a:srgbClr val="BD05CB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endParaRPr lang="en-US" sz="1600" dirty="0">
              <a:solidFill>
                <a:srgbClr val="BD05CB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Brown, T. (2009). </a:t>
            </a:r>
            <a:r>
              <a:rPr lang="en-US" sz="160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Change by design. 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York, NY: HarperCollins Publishers.</a:t>
            </a:r>
          </a:p>
          <a:p>
            <a:endParaRPr lang="en-US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Flaherty, C. (2014). So much to do, so little time. </a:t>
            </a:r>
            <a:r>
              <a:rPr lang="en-US" sz="160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Inside Higher Ed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Retrieved from 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5"/>
              </a:rPr>
              <a:t>https://www.insidehighered.com/news/2014/04/09/research-shows-professors-work-long-hours-and-spend-much-day-meetings</a:t>
            </a:r>
            <a:endParaRPr lang="en-US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Interaction Design Foundation. (2018). Design thinking: A Non-linear process. </a:t>
            </a:r>
            <a:r>
              <a:rPr lang="en-US" sz="160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Interaction Design Foundation. 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Retrieved from 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6"/>
              </a:rPr>
              <a:t>https://www.interaction-design.org/literature/article/what-is-design-thinking-and-why-is-it-so-popular</a:t>
            </a:r>
            <a:endParaRPr lang="en-US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  <a:hlinkClick r:id="rId5"/>
            </a:endParaRPr>
          </a:p>
          <a:p>
            <a:r>
              <a:rPr lang="en-US" sz="1600" dirty="0" err="1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Jaschik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S., Lederman, D. (Eds.). (2017). 2017 Survey of faculty attitudes on technology. </a:t>
            </a:r>
            <a:r>
              <a:rPr lang="en-US" sz="160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Inside Higher Ed and Gallup. 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Retrieved from 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7"/>
              </a:rPr>
              <a:t>https://www.insidehighered.com/system/files/media/2017%20Survey%20of%20Faculty%20Atittudes%20on%20Technology_0.pdf</a:t>
            </a:r>
            <a:r>
              <a:rPr 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endParaRPr lang="en-US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Rogers, E. (1983). </a:t>
            </a:r>
            <a:r>
              <a:rPr lang="en-US" sz="160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Diffusion of innovation. </a:t>
            </a:r>
            <a:r>
              <a:rPr lang="en-US" sz="16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York, NY: Free Pres of Glencoe.</a:t>
            </a:r>
            <a:endParaRPr lang="en-US" sz="16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1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2831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1858" y="469821"/>
            <a:ext cx="5878286" cy="1283369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Bio Sans" panose="020B0706020202040204" pitchFamily="34" charset="0"/>
              </a:rPr>
              <a:t>Design Thinking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529391" y="329498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2E063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Empathize</a:t>
            </a:r>
            <a:endParaRPr lang="en-US" sz="2000" dirty="0">
              <a:solidFill>
                <a:srgbClr val="2E0636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9349" y="329498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2E063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Define</a:t>
            </a:r>
            <a:endParaRPr lang="en-US" dirty="0">
              <a:solidFill>
                <a:srgbClr val="2E0636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9307" y="329498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2E063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Ideate</a:t>
            </a:r>
            <a:endParaRPr lang="en-US" dirty="0">
              <a:solidFill>
                <a:srgbClr val="2E0636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39265" y="329498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2E063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Prototype</a:t>
            </a:r>
            <a:endParaRPr lang="en-US" dirty="0">
              <a:solidFill>
                <a:srgbClr val="2E0636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09223" y="329498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2E063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Test</a:t>
            </a:r>
            <a:endParaRPr lang="en-US" dirty="0">
              <a:solidFill>
                <a:srgbClr val="2E0636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cxnSp>
        <p:nvCxnSpPr>
          <p:cNvPr id="18" name="Curved Connector 17"/>
          <p:cNvCxnSpPr>
            <a:stCxn id="5" idx="0"/>
            <a:endCxn id="6" idx="0"/>
          </p:cNvCxnSpPr>
          <p:nvPr/>
        </p:nvCxnSpPr>
        <p:spPr>
          <a:xfrm rot="5400000" flipH="1" flipV="1">
            <a:off x="2691065" y="2160004"/>
            <a:ext cx="12700" cy="2269958"/>
          </a:xfrm>
          <a:prstGeom prst="curvedConnector3">
            <a:avLst>
              <a:gd name="adj1" fmla="val 5625000"/>
            </a:avLst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9" idx="0"/>
            <a:endCxn id="5" idx="0"/>
          </p:cNvCxnSpPr>
          <p:nvPr/>
        </p:nvCxnSpPr>
        <p:spPr>
          <a:xfrm rot="16200000" flipV="1">
            <a:off x="6096002" y="-1244933"/>
            <a:ext cx="12700" cy="9079832"/>
          </a:xfrm>
          <a:prstGeom prst="curvedConnector3">
            <a:avLst>
              <a:gd name="adj1" fmla="val 11175000"/>
            </a:avLst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8" idx="2"/>
            <a:endCxn id="7" idx="2"/>
          </p:cNvCxnSpPr>
          <p:nvPr/>
        </p:nvCxnSpPr>
        <p:spPr>
          <a:xfrm rot="5400000">
            <a:off x="7230981" y="4213394"/>
            <a:ext cx="12700" cy="2269958"/>
          </a:xfrm>
          <a:prstGeom prst="curvedConnector3">
            <a:avLst>
              <a:gd name="adj1" fmla="val 6300000"/>
            </a:avLst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9" idx="0"/>
            <a:endCxn id="7" idx="0"/>
          </p:cNvCxnSpPr>
          <p:nvPr/>
        </p:nvCxnSpPr>
        <p:spPr>
          <a:xfrm rot="16200000" flipV="1">
            <a:off x="8365960" y="1025025"/>
            <a:ext cx="12700" cy="4539916"/>
          </a:xfrm>
          <a:prstGeom prst="curvedConnector3">
            <a:avLst>
              <a:gd name="adj1" fmla="val 7275000"/>
            </a:avLst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9" idx="2"/>
            <a:endCxn id="6" idx="2"/>
          </p:cNvCxnSpPr>
          <p:nvPr/>
        </p:nvCxnSpPr>
        <p:spPr>
          <a:xfrm rot="5400000">
            <a:off x="7230981" y="1943436"/>
            <a:ext cx="12700" cy="6809874"/>
          </a:xfrm>
          <a:prstGeom prst="curvedConnector3">
            <a:avLst>
              <a:gd name="adj1" fmla="val 9600000"/>
            </a:avLst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7820" y="6400800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Interaction Design Foundation (2018)</a:t>
            </a:r>
          </a:p>
        </p:txBody>
      </p:sp>
    </p:spTree>
    <p:extLst>
      <p:ext uri="{BB962C8B-B14F-4D97-AF65-F5344CB8AC3E}">
        <p14:creationId xmlns:p14="http://schemas.microsoft.com/office/powerpoint/2010/main" val="289259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6629" y="2800954"/>
            <a:ext cx="10334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We start with a </a:t>
            </a:r>
            <a:r>
              <a:rPr lang="en-US" sz="5400" b="1" dirty="0" smtClean="0">
                <a:solidFill>
                  <a:srgbClr val="F6BB00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challenge</a:t>
            </a:r>
            <a:r>
              <a:rPr lang="en-US" sz="5400" b="1" dirty="0" smtClean="0">
                <a:solidFill>
                  <a:schemeClr val="bg1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5400" b="1" dirty="0">
              <a:solidFill>
                <a:schemeClr val="bg1"/>
              </a:solidFill>
              <a:latin typeface="Bio Sans" panose="020B070602020204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8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06496" y="1497461"/>
            <a:ext cx="10334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What’s </a:t>
            </a:r>
            <a:r>
              <a:rPr lang="en-US" sz="5400" b="1" dirty="0" smtClean="0">
                <a:solidFill>
                  <a:srgbClr val="F6BB00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your</a:t>
            </a:r>
            <a:r>
              <a:rPr lang="en-US" sz="5400" b="1" dirty="0" smtClean="0">
                <a:solidFill>
                  <a:schemeClr val="bg1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 challenge?</a:t>
            </a:r>
            <a:endParaRPr lang="en-US" sz="5400" b="1" dirty="0">
              <a:solidFill>
                <a:schemeClr val="bg1"/>
              </a:solidFill>
              <a:latin typeface="Bio Sans" panose="020B070602020204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444" y="2737098"/>
            <a:ext cx="4054277" cy="35829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55982" y="3135087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Step 1 Worksheet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12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4708" y="-804616"/>
            <a:ext cx="13232015" cy="886241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2015637" y="1635370"/>
            <a:ext cx="8020050" cy="1524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dirty="0">
                <a:solidFill>
                  <a:srgbClr val="FFCE35"/>
                </a:solidFill>
                <a:latin typeface="Bio Sans" panose="020B0706020202040204" pitchFamily="34" charset="0"/>
              </a:rPr>
              <a:t>EMPATHIZE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B59AF0-435B-4514-8797-1194E56FC05B}"/>
              </a:ext>
            </a:extLst>
          </p:cNvPr>
          <p:cNvSpPr/>
          <p:nvPr/>
        </p:nvSpPr>
        <p:spPr>
          <a:xfrm>
            <a:off x="694978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Empathize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1F398D-6AC0-4549-9300-8C7E7086D9DA}"/>
              </a:ext>
            </a:extLst>
          </p:cNvPr>
          <p:cNvSpPr/>
          <p:nvPr/>
        </p:nvSpPr>
        <p:spPr>
          <a:xfrm>
            <a:off x="2964936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Define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8EFE02-1875-4C6F-820F-EA9A5CB9DF11}"/>
              </a:ext>
            </a:extLst>
          </p:cNvPr>
          <p:cNvSpPr/>
          <p:nvPr/>
        </p:nvSpPr>
        <p:spPr>
          <a:xfrm>
            <a:off x="5234894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F62A83-0684-4F0F-8CFF-101979DDEAEE}"/>
              </a:ext>
            </a:extLst>
          </p:cNvPr>
          <p:cNvSpPr/>
          <p:nvPr/>
        </p:nvSpPr>
        <p:spPr>
          <a:xfrm>
            <a:off x="7504852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Prototype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3E399F-2507-4E46-96F8-119727FB06C1}"/>
              </a:ext>
            </a:extLst>
          </p:cNvPr>
          <p:cNvSpPr/>
          <p:nvPr/>
        </p:nvSpPr>
        <p:spPr>
          <a:xfrm>
            <a:off x="9774810" y="3326863"/>
            <a:ext cx="2053390" cy="2053390"/>
          </a:xfrm>
          <a:prstGeom prst="rect">
            <a:avLst/>
          </a:prstGeom>
          <a:solidFill>
            <a:srgbClr val="FFCE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E0636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E0636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6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31209" y="2770208"/>
            <a:ext cx="10334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Poll activity</a:t>
            </a:r>
            <a:endParaRPr lang="en-US" sz="5400" b="1" dirty="0">
              <a:solidFill>
                <a:schemeClr val="bg1"/>
              </a:solidFill>
              <a:latin typeface="Bio Sans" panose="020B070602020204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48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31209" y="2770208"/>
            <a:ext cx="10334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Bio Sans" panose="020B0706020202040204" pitchFamily="34" charset="0"/>
                <a:ea typeface="Ebrima" panose="02000000000000000000" pitchFamily="2" charset="0"/>
                <a:cs typeface="Ebrima" panose="02000000000000000000" pitchFamily="2" charset="0"/>
              </a:rPr>
              <a:t>Poll activity</a:t>
            </a:r>
            <a:endParaRPr lang="en-US" sz="5400" b="1" dirty="0">
              <a:solidFill>
                <a:schemeClr val="bg1"/>
              </a:solidFill>
              <a:latin typeface="Bio Sans" panose="020B0706020202040204" pitchFamily="34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9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0A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01" r="42946"/>
          <a:stretch/>
        </p:blipFill>
        <p:spPr>
          <a:xfrm rot="335591">
            <a:off x="4946160" y="-702730"/>
            <a:ext cx="7688926" cy="22926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0086" y="1342204"/>
            <a:ext cx="119119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66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Empathize with </a:t>
            </a:r>
            <a:r>
              <a:rPr lang="en-US" sz="6600" dirty="0" smtClean="0">
                <a:solidFill>
                  <a:srgbClr val="F6BB00"/>
                </a:solidFill>
                <a:latin typeface="Bio Sans" panose="020B0706020202040204" pitchFamily="34" charset="0"/>
              </a:rPr>
              <a:t>Your</a:t>
            </a:r>
            <a:r>
              <a:rPr lang="en-US" sz="6600" dirty="0" smtClean="0">
                <a:solidFill>
                  <a:schemeClr val="bg1"/>
                </a:solidFill>
                <a:latin typeface="Bio Sans" panose="020B0706020202040204" pitchFamily="34" charset="0"/>
              </a:rPr>
              <a:t> Faculty</a:t>
            </a:r>
            <a:endParaRPr lang="en-US" sz="6600" dirty="0" smtClean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861" y="2974251"/>
            <a:ext cx="4054277" cy="35829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78399" y="3266700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io Sans" panose="020B0706020202040204" pitchFamily="34" charset="0"/>
              </a:rPr>
              <a:t>Step 2 Worksheet</a:t>
            </a:r>
            <a:endParaRPr lang="en-US" dirty="0">
              <a:solidFill>
                <a:schemeClr val="bg1"/>
              </a:solidFill>
              <a:latin typeface="Bio Sans" panose="020B0706020202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F87CA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14044</TotalTime>
  <Words>460</Words>
  <Application>Microsoft Office PowerPoint</Application>
  <PresentationFormat>Widescreen</PresentationFormat>
  <Paragraphs>150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Bio Sans</vt:lpstr>
      <vt:lpstr>Calibri</vt:lpstr>
      <vt:lpstr>Calibri Light</vt:lpstr>
      <vt:lpstr>Ebrima</vt:lpstr>
      <vt:lpstr>Office Theme</vt:lpstr>
      <vt:lpstr>Design Thinking for Training on QM Standards</vt:lpstr>
      <vt:lpstr>PowerPoint Presentation</vt:lpstr>
      <vt:lpstr>Design Thinking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 what is your real problem?</vt:lpstr>
      <vt:lpstr>PowerPoint Presentation</vt:lpstr>
      <vt:lpstr>Innovation</vt:lpstr>
      <vt:lpstr>Ideas </vt:lpstr>
      <vt:lpstr>Constraints </vt:lpstr>
      <vt:lpstr>Constraints </vt:lpstr>
      <vt:lpstr>What are your ideas? </vt:lpstr>
      <vt:lpstr>What are your constraints? </vt:lpstr>
      <vt:lpstr>PowerPoint Presentation</vt:lpstr>
      <vt:lpstr>PowerPoint Presentation</vt:lpstr>
      <vt:lpstr>Build as fast as you can!</vt:lpstr>
      <vt:lpstr>PowerPoint Presentation</vt:lpstr>
      <vt:lpstr>Getting Good Feedback</vt:lpstr>
      <vt:lpstr>PowerPoint Presentation</vt:lpstr>
      <vt:lpstr>References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Wahl, Lynn</dc:creator>
  <cp:lastModifiedBy>Wahl, Lynn</cp:lastModifiedBy>
  <cp:revision>129</cp:revision>
  <cp:lastPrinted>2018-09-28T13:59:33Z</cp:lastPrinted>
  <dcterms:created xsi:type="dcterms:W3CDTF">2018-09-26T16:50:11Z</dcterms:created>
  <dcterms:modified xsi:type="dcterms:W3CDTF">2018-10-23T18:32:54Z</dcterms:modified>
</cp:coreProperties>
</file>