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unito"/>
      <p:regular r:id="rId17"/>
      <p:bold r:id="rId18"/>
      <p:italic r:id="rId19"/>
      <p:boldItalic r:id="rId20"/>
    </p:embeddedFont>
    <p:embeddedFont>
      <p:font typeface="Lobster"/>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2" roundtripDataSignature="AMtx7mj3vgaQoDW1xiIu8CtAbj7/NAax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Lobster-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italic.fntdata"/><Relationship Id="rId6" Type="http://schemas.openxmlformats.org/officeDocument/2006/relationships/slide" Target="slides/slide1.xml"/><Relationship Id="rId18"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e.kahoot.it/share/gamification/7fa7dd84-fbeb-416f-a331-c543592822b0" TargetMode="External"/><Relationship Id="rId3" Type="http://schemas.openxmlformats.org/officeDocument/2006/relationships/hyperlink" Target="https://docs.google.com/document/d/1UnUpMcGo4Zx8gCZmNtpI6ruU6einfTmbaPu_LdiRh_E/edit?usp=sharing" TargetMode="External"/><Relationship Id="rId4" Type="http://schemas.openxmlformats.org/officeDocument/2006/relationships/hyperlink" Target="https://docs.google.com/presentation/d/17P3xzZ6iGhA_h5QyzLeW_WzF0ecDP5KSQ6zDGHTtHbA/edit?usp=sharin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dla.coursearc.com/index.php?cID=14304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0f82746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90f827468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https://create.kahoot.it/share/gamification/7fa7dd84-fbeb-416f-a331-c543592822b0</a:t>
            </a:r>
            <a:r>
              <a:rPr lang="en"/>
              <a:t> </a:t>
            </a:r>
            <a:endParaRPr/>
          </a:p>
          <a:p>
            <a:pPr indent="0" lvl="0" marL="0" rtl="0" algn="l">
              <a:lnSpc>
                <a:spcPct val="100000"/>
              </a:lnSpc>
              <a:spcBef>
                <a:spcPts val="0"/>
              </a:spcBef>
              <a:spcAft>
                <a:spcPts val="0"/>
              </a:spcAft>
              <a:buSzPts val="1100"/>
              <a:buNone/>
            </a:pPr>
            <a:r>
              <a:rPr lang="en"/>
              <a:t>Presentation notes: Kahoot&gt;</a:t>
            </a:r>
            <a:r>
              <a:rPr lang="en" u="sng">
                <a:solidFill>
                  <a:schemeClr val="hlink"/>
                </a:solidFill>
                <a:hlinkClick r:id="rId3"/>
              </a:rPr>
              <a:t>https://docs.google.com/document/d/1UnUpMcGo4Zx8gCZmNtpI6ruU6einfTmbaPu_LdiRh_E/edit?usp=sharing</a:t>
            </a:r>
            <a:r>
              <a:rPr lang="en"/>
              <a:t> </a:t>
            </a:r>
            <a:endParaRPr/>
          </a:p>
          <a:p>
            <a:pPr indent="0" lvl="0" marL="0" rtl="0" algn="l">
              <a:lnSpc>
                <a:spcPct val="100000"/>
              </a:lnSpc>
              <a:spcBef>
                <a:spcPts val="0"/>
              </a:spcBef>
              <a:spcAft>
                <a:spcPts val="0"/>
              </a:spcAft>
              <a:buSzPts val="1100"/>
              <a:buNone/>
            </a:pPr>
            <a:r>
              <a:rPr lang="en"/>
              <a:t>Backup Google Slide Deck&gt; </a:t>
            </a:r>
            <a:r>
              <a:rPr lang="en" u="sng">
                <a:solidFill>
                  <a:schemeClr val="hlink"/>
                </a:solidFill>
                <a:hlinkClick r:id="rId4"/>
              </a:rPr>
              <a:t>https://docs.google.com/presentation/d/17P3xzZ6iGhA_h5QyzLeW_WzF0ecDP5KSQ6zDGHTtHbA/edit?usp=sharing</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This graphic depicts the progression in implementing gamification in our courses.  In this presentation we will look at some examples of gamification at the following levels: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Gamified Lesson Activities: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Gamified Course Units.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Gamified Course.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Arial"/>
              <a:buChar char="●"/>
            </a:pPr>
            <a:r>
              <a:rPr lang="en" sz="1300">
                <a:solidFill>
                  <a:schemeClr val="dk1"/>
                </a:solidFill>
              </a:rPr>
              <a:t>We started by building single-game activities within lessons. We've used gamification tools such as…</a:t>
            </a:r>
            <a:endParaRPr sz="1300">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Kahoot</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Quizlet</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H5P</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framing assessments as real-life challenge scenarios/role-playing.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
              <a:t>We then began to develop gamified scenarios that span an entire course unit. The first unit of a standard IDLA middle school course uses gamification to engage students in the content by placing them in a game scenario, such as an Escape Room, a Treasure Hunt, or a Secret Spy Mission, in which they collect clues to complete their quest as they review learning skills and lesson content.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Currently we are working on a gamified scenario that spans an entire course. </a:t>
            </a:r>
            <a:endParaRPr/>
          </a:p>
          <a:p>
            <a:pPr indent="-298450" lvl="0" marL="457200" rtl="0" algn="l">
              <a:lnSpc>
                <a:spcPct val="100000"/>
              </a:lnSpc>
              <a:spcBef>
                <a:spcPts val="0"/>
              </a:spcBef>
              <a:spcAft>
                <a:spcPts val="0"/>
              </a:spcAft>
              <a:buSzPts val="1100"/>
              <a:buChar char="●"/>
            </a:pPr>
            <a:r>
              <a:rPr lang="en" u="sng">
                <a:solidFill>
                  <a:schemeClr val="hlink"/>
                </a:solidFill>
                <a:hlinkClick r:id="rId2"/>
              </a:rPr>
              <a:t>Semiconductor</a:t>
            </a:r>
            <a:r>
              <a:rPr lang="en"/>
              <a:t> course integrates a variety of games throughout the entire course, utilizing a leaderboard and other gamified elements.</a:t>
            </a:r>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t>The course is targeted at students in grades 8-10 and introduces them to semiconductor science. The whole course is built around the idea of gamification.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image on the left shows a sample leaderboard that will always be visible when students first enter their class (we utilize Schoology as our LMS).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image on the right is an example of a game the students will see when they are in their lessons. This particular game drops students into the capital city of Semicon on the planet Semiconia. Students will explore the city through each linked location. At locations like Galaxy Grub, they will learn about the course content and then demonstrate their understanding, leveling up their knowledge as they progress through the game. They earn codes that are entered back in the course, which is how the teacher tracks progress on the leaderboard. Other games in the course have students choosing their own tech adventure, learning about the types of semiconductor devices and matchmaking those devices to solve technological problems, and escaping a rival factory to learn the secrets of semiconductor manufacturing.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You may notice that our title is “Chip, Chip, Hooray! Semiconductors 1.” We even gamified how we got the title by holding a course name contest open to students around the state of Idaho. Chip, Chip, Hooray was the big winner! We also have names for the proposed future courses in our semiconductor pathway: The Spark of Innovation: Semiconductors 2 and The Heart of Modern Technology: Semiconductors 3.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goal is for students to earn an industry certification upon completion of all 3 courses.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0"/>
              </a:spcAft>
              <a:buSzPts val="1100"/>
              <a:buNone/>
            </a:pPr>
            <a:r>
              <a:rPr lang="en" sz="1050">
                <a:solidFill>
                  <a:schemeClr val="dk1"/>
                </a:solidFill>
              </a:rPr>
              <a:t>Take a few minutes to explore one of these gamified unit activities. These are abbreviated demonstrations of the Treasure Hunt activity that is used in IDLA's 7th-grade courses and the Secret Spy Mission activity that is used in IDLA's 8th-grade courses. </a:t>
            </a:r>
            <a:endParaRPr sz="1050">
              <a:solidFill>
                <a:schemeClr val="dk1"/>
              </a:solidFill>
            </a:endParaRPr>
          </a:p>
          <a:p>
            <a:pPr indent="0" lvl="0" marL="0" rtl="0" algn="l">
              <a:lnSpc>
                <a:spcPct val="115000"/>
              </a:lnSpc>
              <a:spcBef>
                <a:spcPts val="900"/>
              </a:spcBef>
              <a:spcAft>
                <a:spcPts val="0"/>
              </a:spcAft>
              <a:buSzPts val="1100"/>
              <a:buNone/>
            </a:pPr>
            <a:r>
              <a:rPr lang="en" sz="1050">
                <a:solidFill>
                  <a:schemeClr val="dk1"/>
                </a:solidFill>
              </a:rPr>
              <a:t>In the Treasure Hunt activity, two students Ellen and Nadia learn how to navigate their online course as they use a treasure map and search for unknown objects that will enable them to retrieve a hidden treasure.</a:t>
            </a:r>
            <a:endParaRPr sz="1050">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sz="1050">
                <a:solidFill>
                  <a:schemeClr val="dk1"/>
                </a:solidFill>
              </a:rPr>
              <a:t>In the Secret Spy Mission activity, students learn how to navigate their online course as they play the role of a secret agent and search for clues that will enable them to complete a clandestine mission.</a:t>
            </a:r>
            <a:endParaRPr sz="1050">
              <a:solidFill>
                <a:schemeClr val="dk1"/>
              </a:solidFill>
            </a:endParaRPr>
          </a:p>
          <a:p>
            <a:pPr indent="0" lvl="0" marL="0" rtl="0" algn="l">
              <a:lnSpc>
                <a:spcPct val="115000"/>
              </a:lnSpc>
              <a:spcBef>
                <a:spcPts val="90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900"/>
              </a:spcBef>
              <a:spcAft>
                <a:spcPts val="0"/>
              </a:spcAft>
              <a:buSzPts val="1100"/>
              <a:buNone/>
            </a:pPr>
            <a:r>
              <a:t/>
            </a:r>
            <a:endParaRPr sz="1050">
              <a:solidFill>
                <a:schemeClr val="dk1"/>
              </a:solidFill>
            </a:endParaRPr>
          </a:p>
          <a:p>
            <a:pPr indent="0" lvl="0" marL="0" rtl="0" algn="l">
              <a:lnSpc>
                <a:spcPct val="115000"/>
              </a:lnSpc>
              <a:spcBef>
                <a:spcPts val="900"/>
              </a:spcBef>
              <a:spcAft>
                <a:spcPts val="900"/>
              </a:spcAft>
              <a:buSzPts val="1100"/>
              <a:buNone/>
            </a:pPr>
            <a:r>
              <a:t/>
            </a:r>
            <a:endParaRPr sz="105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One of the challenges in gamifying content is the complexity of designing the game itself combined with creating the instructional and assessment content to enter into the game. The first link on this slide will take you to some Google Doc templates that can be shared with content experts and used to outline the instructional materials and assessment content. Instructional designers can then apply the information from the template within the gaming environment to create the game. The templates are tied to H5P interactives, linked below the templates.</a:t>
            </a:r>
            <a:endParaRPr/>
          </a:p>
          <a:p>
            <a:pPr indent="0" lvl="0" marL="0" rtl="0" algn="l">
              <a:lnSpc>
                <a:spcPct val="100000"/>
              </a:lnSpc>
              <a:spcBef>
                <a:spcPts val="0"/>
              </a:spcBef>
              <a:spcAft>
                <a:spcPts val="0"/>
              </a:spcAft>
              <a:buSzPts val="1100"/>
              <a:buNone/>
            </a:pPr>
            <a:r>
              <a:rPr lang="en"/>
              <a:t>Genially has game templates and escape rooms to fit a variety of contexts. It is easy to use and looks very similar to PowerPoint or Google Slides. The nice part about starting with a Genially template is that the interactions are already built into the presentation for you.</a:t>
            </a:r>
            <a:endParaRPr/>
          </a:p>
          <a:p>
            <a:pPr indent="0" lvl="0" marL="0" rtl="0" algn="l">
              <a:lnSpc>
                <a:spcPct val="100000"/>
              </a:lnSpc>
              <a:spcBef>
                <a:spcPts val="0"/>
              </a:spcBef>
              <a:spcAft>
                <a:spcPts val="0"/>
              </a:spcAft>
              <a:buSzPts val="1100"/>
              <a:buNone/>
            </a:pPr>
            <a:r>
              <a:rPr lang="en"/>
              <a:t>We already demonstrated some of the possibilities of Kahoot.</a:t>
            </a:r>
            <a:endParaRPr/>
          </a:p>
          <a:p>
            <a:pPr indent="0" lvl="0" marL="0" rtl="0" algn="l">
              <a:lnSpc>
                <a:spcPct val="100000"/>
              </a:lnSpc>
              <a:spcBef>
                <a:spcPts val="0"/>
              </a:spcBef>
              <a:spcAft>
                <a:spcPts val="0"/>
              </a:spcAft>
              <a:buSzPts val="1100"/>
              <a:buNone/>
            </a:pPr>
            <a:r>
              <a:rPr lang="en"/>
              <a:t>Quizlet is a great tool, especially for vocabulary content. It includes a variety of gamified, matching, and quiz-style options for practicing content.</a:t>
            </a:r>
            <a:endParaRPr/>
          </a:p>
          <a:p>
            <a:pPr indent="0" lvl="0" marL="0" rtl="0" algn="l">
              <a:lnSpc>
                <a:spcPct val="100000"/>
              </a:lnSpc>
              <a:spcBef>
                <a:spcPts val="0"/>
              </a:spcBef>
              <a:spcAft>
                <a:spcPts val="0"/>
              </a:spcAft>
              <a:buSzPts val="1100"/>
              <a:buNone/>
            </a:pPr>
            <a:r>
              <a:rPr lang="en"/>
              <a:t>Mentimeter is another tool that can be used to gamify presentations when they are delivered live.</a:t>
            </a:r>
            <a:endParaRPr/>
          </a:p>
          <a:p>
            <a:pPr indent="0" lvl="0" marL="0" rtl="0" algn="l">
              <a:lnSpc>
                <a:spcPct val="100000"/>
              </a:lnSpc>
              <a:spcBef>
                <a:spcPts val="0"/>
              </a:spcBef>
              <a:spcAft>
                <a:spcPts val="0"/>
              </a:spcAft>
              <a:buSzPts val="1100"/>
              <a:buNone/>
            </a:pPr>
            <a:r>
              <a:rPr lang="en"/>
              <a:t>All of these tools have free versions with various restrictions as well as paid versions that expand the available options. But a lot can be done with the free versions!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B2BB1C"/>
        </a:solidFill>
      </p:bgPr>
    </p:bg>
    <p:spTree>
      <p:nvGrpSpPr>
        <p:cNvPr id="9" name="Shape 9"/>
        <p:cNvGrpSpPr/>
        <p:nvPr/>
      </p:nvGrpSpPr>
      <p:grpSpPr>
        <a:xfrm>
          <a:off x="0" y="0"/>
          <a:ext cx="0" cy="0"/>
          <a:chOff x="0" y="0"/>
          <a:chExt cx="0" cy="0"/>
        </a:xfrm>
      </p:grpSpPr>
      <p:sp>
        <p:nvSpPr>
          <p:cNvPr id="10" name="Google Shape;10;p12"/>
          <p:cNvSpPr/>
          <p:nvPr/>
        </p:nvSpPr>
        <p:spPr>
          <a:xfrm>
            <a:off x="31" y="2824500"/>
            <a:ext cx="7370400" cy="2319000"/>
          </a:xfrm>
          <a:prstGeom prst="rtTriangle">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2"/>
          <p:cNvSpPr/>
          <p:nvPr/>
        </p:nvSpPr>
        <p:spPr>
          <a:xfrm flipH="1">
            <a:off x="3582600" y="1550700"/>
            <a:ext cx="5561400" cy="3592800"/>
          </a:xfrm>
          <a:prstGeom prst="rtTriangle">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2"/>
          <p:cNvSpPr/>
          <p:nvPr/>
        </p:nvSpPr>
        <p:spPr>
          <a:xfrm rot="10800000">
            <a:off x="5058905" y="0"/>
            <a:ext cx="4085100" cy="2052600"/>
          </a:xfrm>
          <a:prstGeom prst="rtTriangle">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12"/>
          <p:cNvGrpSpPr/>
          <p:nvPr/>
        </p:nvGrpSpPr>
        <p:grpSpPr>
          <a:xfrm>
            <a:off x="255200" y="592"/>
            <a:ext cx="2250363" cy="1044300"/>
            <a:chOff x="255200" y="592"/>
            <a:chExt cx="2250363" cy="1044300"/>
          </a:xfrm>
        </p:grpSpPr>
        <p:sp>
          <p:nvSpPr>
            <p:cNvPr id="15" name="Google Shape;15;p1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12"/>
          <p:cNvGrpSpPr/>
          <p:nvPr/>
        </p:nvGrpSpPr>
        <p:grpSpPr>
          <a:xfrm>
            <a:off x="905395" y="592"/>
            <a:ext cx="2250363" cy="1044300"/>
            <a:chOff x="905395" y="592"/>
            <a:chExt cx="2250363" cy="1044300"/>
          </a:xfrm>
        </p:grpSpPr>
        <p:sp>
          <p:nvSpPr>
            <p:cNvPr id="19" name="Google Shape;19;p12"/>
            <p:cNvSpPr/>
            <p:nvPr/>
          </p:nvSpPr>
          <p:spPr>
            <a:xfrm>
              <a:off x="1414258" y="592"/>
              <a:ext cx="1741500" cy="1044300"/>
            </a:xfrm>
            <a:prstGeom prst="parallelogram">
              <a:avLst>
                <a:gd fmla="val 153193" name="adj"/>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a:off x="1159826" y="592"/>
              <a:ext cx="1741500" cy="1044300"/>
            </a:xfrm>
            <a:prstGeom prst="parallelogram">
              <a:avLst>
                <a:gd fmla="val 153193" name="adj"/>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2"/>
            <p:cNvSpPr/>
            <p:nvPr/>
          </p:nvSpPr>
          <p:spPr>
            <a:xfrm>
              <a:off x="905395" y="592"/>
              <a:ext cx="1741500" cy="1044300"/>
            </a:xfrm>
            <a:prstGeom prst="parallelogram">
              <a:avLst>
                <a:gd fmla="val 153193" name="adj"/>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12"/>
          <p:cNvGrpSpPr/>
          <p:nvPr/>
        </p:nvGrpSpPr>
        <p:grpSpPr>
          <a:xfrm>
            <a:off x="7057468" y="5088"/>
            <a:ext cx="1851281" cy="752108"/>
            <a:chOff x="6917201" y="0"/>
            <a:chExt cx="2227776" cy="863400"/>
          </a:xfrm>
        </p:grpSpPr>
        <p:sp>
          <p:nvSpPr>
            <p:cNvPr id="23" name="Google Shape;23;p12"/>
            <p:cNvSpPr/>
            <p:nvPr/>
          </p:nvSpPr>
          <p:spPr>
            <a:xfrm>
              <a:off x="7641677" y="0"/>
              <a:ext cx="1503300" cy="863400"/>
            </a:xfrm>
            <a:prstGeom prst="parallelogram">
              <a:avLst>
                <a:gd fmla="val 158024" name="adj"/>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2"/>
            <p:cNvSpPr/>
            <p:nvPr/>
          </p:nvSpPr>
          <p:spPr>
            <a:xfrm>
              <a:off x="7279439" y="0"/>
              <a:ext cx="1503300" cy="863400"/>
            </a:xfrm>
            <a:prstGeom prst="parallelogram">
              <a:avLst>
                <a:gd fmla="val 158024" name="adj"/>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2"/>
            <p:cNvSpPr/>
            <p:nvPr/>
          </p:nvSpPr>
          <p:spPr>
            <a:xfrm>
              <a:off x="6917201" y="0"/>
              <a:ext cx="1503300" cy="863400"/>
            </a:xfrm>
            <a:prstGeom prst="parallelogram">
              <a:avLst>
                <a:gd fmla="val 158024" name="adj"/>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12"/>
          <p:cNvGrpSpPr/>
          <p:nvPr/>
        </p:nvGrpSpPr>
        <p:grpSpPr>
          <a:xfrm>
            <a:off x="6553032" y="4217852"/>
            <a:ext cx="2389067" cy="925737"/>
            <a:chOff x="6917201" y="0"/>
            <a:chExt cx="2227776" cy="863400"/>
          </a:xfrm>
        </p:grpSpPr>
        <p:sp>
          <p:nvSpPr>
            <p:cNvPr id="27" name="Google Shape;27;p1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 name="Google Shape;30;p12"/>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23394E"/>
              </a:buClr>
              <a:buSzPts val="3800"/>
              <a:buNone/>
              <a:defRPr sz="3800">
                <a:solidFill>
                  <a:srgbClr val="23394E"/>
                </a:solidFil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1" name="Google Shape;31;p12"/>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23394E"/>
              </a:buClr>
              <a:buSzPts val="1600"/>
              <a:buNone/>
              <a:defRPr sz="1600">
                <a:solidFill>
                  <a:srgbClr val="23394E"/>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2" name="Google Shape;32;p1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pic>
        <p:nvPicPr>
          <p:cNvPr id="33" name="Google Shape;33;p12"/>
          <p:cNvPicPr preferRelativeResize="0"/>
          <p:nvPr/>
        </p:nvPicPr>
        <p:blipFill rotWithShape="1">
          <a:blip r:embed="rId2">
            <a:alphaModFix/>
          </a:blip>
          <a:srcRect b="0" l="0" r="0" t="0"/>
          <a:stretch/>
        </p:blipFill>
        <p:spPr>
          <a:xfrm>
            <a:off x="203225" y="4294650"/>
            <a:ext cx="1346725" cy="642600"/>
          </a:xfrm>
          <a:prstGeom prst="rect">
            <a:avLst/>
          </a:prstGeom>
          <a:noFill/>
          <a:ln>
            <a:noFill/>
          </a:ln>
        </p:spPr>
      </p:pic>
      <p:grpSp>
        <p:nvGrpSpPr>
          <p:cNvPr id="34" name="Google Shape;34;p12"/>
          <p:cNvGrpSpPr/>
          <p:nvPr/>
        </p:nvGrpSpPr>
        <p:grpSpPr>
          <a:xfrm>
            <a:off x="1024049" y="4048852"/>
            <a:ext cx="2795413" cy="1083308"/>
            <a:chOff x="6917201" y="0"/>
            <a:chExt cx="2227776" cy="863400"/>
          </a:xfrm>
        </p:grpSpPr>
        <p:sp>
          <p:nvSpPr>
            <p:cNvPr id="35" name="Google Shape;35;p12"/>
            <p:cNvSpPr/>
            <p:nvPr/>
          </p:nvSpPr>
          <p:spPr>
            <a:xfrm>
              <a:off x="7641677" y="0"/>
              <a:ext cx="1503300" cy="863400"/>
            </a:xfrm>
            <a:prstGeom prst="parallelogram">
              <a:avLst>
                <a:gd fmla="val 158024" name="adj"/>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2"/>
            <p:cNvSpPr/>
            <p:nvPr/>
          </p:nvSpPr>
          <p:spPr>
            <a:xfrm>
              <a:off x="7279439" y="0"/>
              <a:ext cx="1503300" cy="863400"/>
            </a:xfrm>
            <a:prstGeom prst="parallelogram">
              <a:avLst>
                <a:gd fmla="val 158024" name="adj"/>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
            <p:cNvSpPr/>
            <p:nvPr/>
          </p:nvSpPr>
          <p:spPr>
            <a:xfrm>
              <a:off x="6917201" y="0"/>
              <a:ext cx="1503300" cy="863400"/>
            </a:xfrm>
            <a:prstGeom prst="parallelogram">
              <a:avLst>
                <a:gd fmla="val 158024" name="adj"/>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B2BB1C"/>
        </a:solidFill>
      </p:bgPr>
    </p:bg>
    <p:spTree>
      <p:nvGrpSpPr>
        <p:cNvPr id="38" name="Shape 38"/>
        <p:cNvGrpSpPr/>
        <p:nvPr/>
      </p:nvGrpSpPr>
      <p:grpSpPr>
        <a:xfrm>
          <a:off x="0" y="0"/>
          <a:ext cx="0" cy="0"/>
          <a:chOff x="0" y="0"/>
          <a:chExt cx="0" cy="0"/>
        </a:xfrm>
      </p:grpSpPr>
      <p:sp>
        <p:nvSpPr>
          <p:cNvPr id="39" name="Google Shape;39;p13"/>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3"/>
          <p:cNvSpPr/>
          <p:nvPr/>
        </p:nvSpPr>
        <p:spPr>
          <a:xfrm>
            <a:off x="31" y="2824500"/>
            <a:ext cx="7370400" cy="2319000"/>
          </a:xfrm>
          <a:prstGeom prst="rtTriangle">
            <a:avLst/>
          </a:prstGeom>
          <a:solidFill>
            <a:srgbClr val="2339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394E"/>
              </a:buClr>
              <a:buSzPts val="3000"/>
              <a:buNone/>
              <a:defRPr sz="3000">
                <a:solidFill>
                  <a:srgbClr val="23394E"/>
                </a:solidFill>
              </a:defRPr>
            </a:lvl1pPr>
            <a:lvl2pPr lvl="1" algn="l">
              <a:lnSpc>
                <a:spcPct val="100000"/>
              </a:lnSpc>
              <a:spcBef>
                <a:spcPts val="0"/>
              </a:spcBef>
              <a:spcAft>
                <a:spcPts val="0"/>
              </a:spcAft>
              <a:buClr>
                <a:srgbClr val="23394E"/>
              </a:buClr>
              <a:buSzPts val="3000"/>
              <a:buNone/>
              <a:defRPr sz="3000">
                <a:solidFill>
                  <a:srgbClr val="23394E"/>
                </a:solidFill>
              </a:defRPr>
            </a:lvl2pPr>
            <a:lvl3pPr lvl="2" algn="l">
              <a:lnSpc>
                <a:spcPct val="100000"/>
              </a:lnSpc>
              <a:spcBef>
                <a:spcPts val="0"/>
              </a:spcBef>
              <a:spcAft>
                <a:spcPts val="0"/>
              </a:spcAft>
              <a:buClr>
                <a:srgbClr val="23394E"/>
              </a:buClr>
              <a:buSzPts val="3000"/>
              <a:buNone/>
              <a:defRPr sz="3000">
                <a:solidFill>
                  <a:srgbClr val="23394E"/>
                </a:solidFill>
              </a:defRPr>
            </a:lvl3pPr>
            <a:lvl4pPr lvl="3" algn="l">
              <a:lnSpc>
                <a:spcPct val="100000"/>
              </a:lnSpc>
              <a:spcBef>
                <a:spcPts val="0"/>
              </a:spcBef>
              <a:spcAft>
                <a:spcPts val="0"/>
              </a:spcAft>
              <a:buClr>
                <a:srgbClr val="23394E"/>
              </a:buClr>
              <a:buSzPts val="3000"/>
              <a:buNone/>
              <a:defRPr sz="3000">
                <a:solidFill>
                  <a:srgbClr val="23394E"/>
                </a:solidFill>
              </a:defRPr>
            </a:lvl4pPr>
            <a:lvl5pPr lvl="4" algn="l">
              <a:lnSpc>
                <a:spcPct val="100000"/>
              </a:lnSpc>
              <a:spcBef>
                <a:spcPts val="0"/>
              </a:spcBef>
              <a:spcAft>
                <a:spcPts val="0"/>
              </a:spcAft>
              <a:buClr>
                <a:srgbClr val="23394E"/>
              </a:buClr>
              <a:buSzPts val="3000"/>
              <a:buNone/>
              <a:defRPr sz="3000">
                <a:solidFill>
                  <a:srgbClr val="23394E"/>
                </a:solidFill>
              </a:defRPr>
            </a:lvl5pPr>
            <a:lvl6pPr lvl="5" algn="l">
              <a:lnSpc>
                <a:spcPct val="100000"/>
              </a:lnSpc>
              <a:spcBef>
                <a:spcPts val="0"/>
              </a:spcBef>
              <a:spcAft>
                <a:spcPts val="0"/>
              </a:spcAft>
              <a:buClr>
                <a:srgbClr val="23394E"/>
              </a:buClr>
              <a:buSzPts val="3000"/>
              <a:buNone/>
              <a:defRPr sz="3000">
                <a:solidFill>
                  <a:srgbClr val="23394E"/>
                </a:solidFill>
              </a:defRPr>
            </a:lvl6pPr>
            <a:lvl7pPr lvl="6" algn="l">
              <a:lnSpc>
                <a:spcPct val="100000"/>
              </a:lnSpc>
              <a:spcBef>
                <a:spcPts val="0"/>
              </a:spcBef>
              <a:spcAft>
                <a:spcPts val="0"/>
              </a:spcAft>
              <a:buClr>
                <a:srgbClr val="23394E"/>
              </a:buClr>
              <a:buSzPts val="3000"/>
              <a:buNone/>
              <a:defRPr sz="3000">
                <a:solidFill>
                  <a:srgbClr val="23394E"/>
                </a:solidFill>
              </a:defRPr>
            </a:lvl7pPr>
            <a:lvl8pPr lvl="7" algn="l">
              <a:lnSpc>
                <a:spcPct val="100000"/>
              </a:lnSpc>
              <a:spcBef>
                <a:spcPts val="0"/>
              </a:spcBef>
              <a:spcAft>
                <a:spcPts val="0"/>
              </a:spcAft>
              <a:buClr>
                <a:srgbClr val="23394E"/>
              </a:buClr>
              <a:buSzPts val="3000"/>
              <a:buNone/>
              <a:defRPr sz="3000">
                <a:solidFill>
                  <a:srgbClr val="23394E"/>
                </a:solidFill>
              </a:defRPr>
            </a:lvl8pPr>
            <a:lvl9pPr lvl="8" algn="l">
              <a:lnSpc>
                <a:spcPct val="100000"/>
              </a:lnSpc>
              <a:spcBef>
                <a:spcPts val="0"/>
              </a:spcBef>
              <a:spcAft>
                <a:spcPts val="0"/>
              </a:spcAft>
              <a:buClr>
                <a:srgbClr val="23394E"/>
              </a:buClr>
              <a:buSzPts val="3000"/>
              <a:buNone/>
              <a:defRPr sz="3000">
                <a:solidFill>
                  <a:srgbClr val="23394E"/>
                </a:solidFill>
              </a:defRPr>
            </a:lvl9pPr>
          </a:lstStyle>
          <a:p/>
        </p:txBody>
      </p:sp>
      <p:sp>
        <p:nvSpPr>
          <p:cNvPr id="43" name="Google Shape;43;p13"/>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44" name="Google Shape;44;p1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pic>
        <p:nvPicPr>
          <p:cNvPr id="45" name="Google Shape;45;p13"/>
          <p:cNvPicPr preferRelativeResize="0"/>
          <p:nvPr/>
        </p:nvPicPr>
        <p:blipFill rotWithShape="1">
          <a:blip r:embed="rId2">
            <a:alphaModFix/>
          </a:blip>
          <a:srcRect b="0" l="0" r="0" t="0"/>
          <a:stretch/>
        </p:blipFill>
        <p:spPr>
          <a:xfrm>
            <a:off x="203225" y="4294650"/>
            <a:ext cx="1346725" cy="642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46" name="Shape 46"/>
        <p:cNvGrpSpPr/>
        <p:nvPr/>
      </p:nvGrpSpPr>
      <p:grpSpPr>
        <a:xfrm>
          <a:off x="0" y="0"/>
          <a:ext cx="0" cy="0"/>
          <a:chOff x="0" y="0"/>
          <a:chExt cx="0" cy="0"/>
        </a:xfrm>
      </p:grpSpPr>
      <p:sp>
        <p:nvSpPr>
          <p:cNvPr id="47" name="Google Shape;47;p1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4"/>
          <p:cNvSpPr/>
          <p:nvPr/>
        </p:nvSpPr>
        <p:spPr>
          <a:xfrm>
            <a:off x="31" y="2824500"/>
            <a:ext cx="7370400" cy="2319000"/>
          </a:xfrm>
          <a:prstGeom prst="rtTriangle">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4"/>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394E"/>
              </a:buClr>
              <a:buSzPts val="3000"/>
              <a:buNone/>
              <a:defRPr sz="3000">
                <a:solidFill>
                  <a:srgbClr val="23394E"/>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1" name="Google Shape;51;p1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14"/>
          <p:cNvPicPr preferRelativeResize="0"/>
          <p:nvPr/>
        </p:nvPicPr>
        <p:blipFill rotWithShape="1">
          <a:blip r:embed="rId2">
            <a:alphaModFix/>
          </a:blip>
          <a:srcRect b="0" l="0" r="0" t="0"/>
          <a:stretch/>
        </p:blipFill>
        <p:spPr>
          <a:xfrm>
            <a:off x="203225" y="4294650"/>
            <a:ext cx="1346725" cy="642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B2BB1C"/>
        </a:solidFill>
      </p:bgPr>
    </p:bg>
    <p:spTree>
      <p:nvGrpSpPr>
        <p:cNvPr id="53" name="Shape 53"/>
        <p:cNvGrpSpPr/>
        <p:nvPr/>
      </p:nvGrpSpPr>
      <p:grpSpPr>
        <a:xfrm>
          <a:off x="0" y="0"/>
          <a:ext cx="0" cy="0"/>
          <a:chOff x="0" y="0"/>
          <a:chExt cx="0" cy="0"/>
        </a:xfrm>
      </p:grpSpPr>
      <p:sp>
        <p:nvSpPr>
          <p:cNvPr id="54" name="Google Shape;54;p15"/>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 name="Google Shape;55;p15"/>
          <p:cNvGrpSpPr/>
          <p:nvPr/>
        </p:nvGrpSpPr>
        <p:grpSpPr>
          <a:xfrm>
            <a:off x="5594191" y="3961115"/>
            <a:ext cx="2910144" cy="1182340"/>
            <a:chOff x="6917201" y="0"/>
            <a:chExt cx="2227776" cy="863400"/>
          </a:xfrm>
        </p:grpSpPr>
        <p:sp>
          <p:nvSpPr>
            <p:cNvPr id="56" name="Google Shape;56;p15"/>
            <p:cNvSpPr/>
            <p:nvPr/>
          </p:nvSpPr>
          <p:spPr>
            <a:xfrm>
              <a:off x="7641677" y="0"/>
              <a:ext cx="1503300" cy="863400"/>
            </a:xfrm>
            <a:prstGeom prst="parallelogram">
              <a:avLst>
                <a:gd fmla="val 158024" name="adj"/>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5"/>
            <p:cNvSpPr/>
            <p:nvPr/>
          </p:nvSpPr>
          <p:spPr>
            <a:xfrm>
              <a:off x="7279439" y="0"/>
              <a:ext cx="1503300" cy="863400"/>
            </a:xfrm>
            <a:prstGeom prst="parallelogram">
              <a:avLst>
                <a:gd fmla="val 158024" name="adj"/>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5"/>
            <p:cNvSpPr/>
            <p:nvPr/>
          </p:nvSpPr>
          <p:spPr>
            <a:xfrm>
              <a:off x="6917201" y="0"/>
              <a:ext cx="1503300" cy="863400"/>
            </a:xfrm>
            <a:prstGeom prst="parallelogram">
              <a:avLst>
                <a:gd fmla="val 158024" name="adj"/>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 name="Google Shape;59;p15"/>
          <p:cNvGrpSpPr/>
          <p:nvPr/>
        </p:nvGrpSpPr>
        <p:grpSpPr>
          <a:xfrm>
            <a:off x="199149" y="2"/>
            <a:ext cx="2795413" cy="1083308"/>
            <a:chOff x="6917201" y="0"/>
            <a:chExt cx="2227776" cy="863400"/>
          </a:xfrm>
        </p:grpSpPr>
        <p:sp>
          <p:nvSpPr>
            <p:cNvPr id="60" name="Google Shape;60;p1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15"/>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64" name="Google Shape;64;p1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23394E"/>
        </a:solidFill>
      </p:bgPr>
    </p:bg>
    <p:spTree>
      <p:nvGrpSpPr>
        <p:cNvPr id="65" name="Shape 65"/>
        <p:cNvGrpSpPr/>
        <p:nvPr/>
      </p:nvGrpSpPr>
      <p:grpSpPr>
        <a:xfrm>
          <a:off x="0" y="0"/>
          <a:ext cx="0" cy="0"/>
          <a:chOff x="0" y="0"/>
          <a:chExt cx="0" cy="0"/>
        </a:xfrm>
      </p:grpSpPr>
      <p:sp>
        <p:nvSpPr>
          <p:cNvPr id="66" name="Google Shape;66;p1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6"/>
          <p:cNvSpPr/>
          <p:nvPr/>
        </p:nvSpPr>
        <p:spPr>
          <a:xfrm>
            <a:off x="31" y="2824500"/>
            <a:ext cx="7370400" cy="2319000"/>
          </a:xfrm>
          <a:prstGeom prst="rtTriangle">
            <a:avLst/>
          </a:prstGeom>
          <a:solidFill>
            <a:srgbClr val="B2BB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394E"/>
              </a:buClr>
              <a:buSzPts val="3000"/>
              <a:buNone/>
              <a:defRPr sz="3000">
                <a:solidFill>
                  <a:srgbClr val="23394E"/>
                </a:solidFill>
              </a:defRPr>
            </a:lvl1pPr>
            <a:lvl2pPr lvl="1" algn="l">
              <a:lnSpc>
                <a:spcPct val="100000"/>
              </a:lnSpc>
              <a:spcBef>
                <a:spcPts val="0"/>
              </a:spcBef>
              <a:spcAft>
                <a:spcPts val="0"/>
              </a:spcAft>
              <a:buClr>
                <a:srgbClr val="23394E"/>
              </a:buClr>
              <a:buSzPts val="3000"/>
              <a:buNone/>
              <a:defRPr sz="3000">
                <a:solidFill>
                  <a:srgbClr val="23394E"/>
                </a:solidFill>
              </a:defRPr>
            </a:lvl2pPr>
            <a:lvl3pPr lvl="2" algn="l">
              <a:lnSpc>
                <a:spcPct val="100000"/>
              </a:lnSpc>
              <a:spcBef>
                <a:spcPts val="0"/>
              </a:spcBef>
              <a:spcAft>
                <a:spcPts val="0"/>
              </a:spcAft>
              <a:buClr>
                <a:srgbClr val="23394E"/>
              </a:buClr>
              <a:buSzPts val="3000"/>
              <a:buNone/>
              <a:defRPr sz="3000">
                <a:solidFill>
                  <a:srgbClr val="23394E"/>
                </a:solidFill>
              </a:defRPr>
            </a:lvl3pPr>
            <a:lvl4pPr lvl="3" algn="l">
              <a:lnSpc>
                <a:spcPct val="100000"/>
              </a:lnSpc>
              <a:spcBef>
                <a:spcPts val="0"/>
              </a:spcBef>
              <a:spcAft>
                <a:spcPts val="0"/>
              </a:spcAft>
              <a:buClr>
                <a:srgbClr val="23394E"/>
              </a:buClr>
              <a:buSzPts val="3000"/>
              <a:buNone/>
              <a:defRPr sz="3000">
                <a:solidFill>
                  <a:srgbClr val="23394E"/>
                </a:solidFill>
              </a:defRPr>
            </a:lvl4pPr>
            <a:lvl5pPr lvl="4" algn="l">
              <a:lnSpc>
                <a:spcPct val="100000"/>
              </a:lnSpc>
              <a:spcBef>
                <a:spcPts val="0"/>
              </a:spcBef>
              <a:spcAft>
                <a:spcPts val="0"/>
              </a:spcAft>
              <a:buClr>
                <a:srgbClr val="23394E"/>
              </a:buClr>
              <a:buSzPts val="3000"/>
              <a:buNone/>
              <a:defRPr sz="3000">
                <a:solidFill>
                  <a:srgbClr val="23394E"/>
                </a:solidFill>
              </a:defRPr>
            </a:lvl5pPr>
            <a:lvl6pPr lvl="5" algn="l">
              <a:lnSpc>
                <a:spcPct val="100000"/>
              </a:lnSpc>
              <a:spcBef>
                <a:spcPts val="0"/>
              </a:spcBef>
              <a:spcAft>
                <a:spcPts val="0"/>
              </a:spcAft>
              <a:buClr>
                <a:srgbClr val="23394E"/>
              </a:buClr>
              <a:buSzPts val="3000"/>
              <a:buNone/>
              <a:defRPr sz="3000">
                <a:solidFill>
                  <a:srgbClr val="23394E"/>
                </a:solidFill>
              </a:defRPr>
            </a:lvl6pPr>
            <a:lvl7pPr lvl="6" algn="l">
              <a:lnSpc>
                <a:spcPct val="100000"/>
              </a:lnSpc>
              <a:spcBef>
                <a:spcPts val="0"/>
              </a:spcBef>
              <a:spcAft>
                <a:spcPts val="0"/>
              </a:spcAft>
              <a:buClr>
                <a:srgbClr val="23394E"/>
              </a:buClr>
              <a:buSzPts val="3000"/>
              <a:buNone/>
              <a:defRPr sz="3000">
                <a:solidFill>
                  <a:srgbClr val="23394E"/>
                </a:solidFill>
              </a:defRPr>
            </a:lvl7pPr>
            <a:lvl8pPr lvl="7" algn="l">
              <a:lnSpc>
                <a:spcPct val="100000"/>
              </a:lnSpc>
              <a:spcBef>
                <a:spcPts val="0"/>
              </a:spcBef>
              <a:spcAft>
                <a:spcPts val="0"/>
              </a:spcAft>
              <a:buClr>
                <a:srgbClr val="23394E"/>
              </a:buClr>
              <a:buSzPts val="3000"/>
              <a:buNone/>
              <a:defRPr sz="3000">
                <a:solidFill>
                  <a:srgbClr val="23394E"/>
                </a:solidFill>
              </a:defRPr>
            </a:lvl8pPr>
            <a:lvl9pPr lvl="8" algn="l">
              <a:lnSpc>
                <a:spcPct val="100000"/>
              </a:lnSpc>
              <a:spcBef>
                <a:spcPts val="0"/>
              </a:spcBef>
              <a:spcAft>
                <a:spcPts val="0"/>
              </a:spcAft>
              <a:buClr>
                <a:srgbClr val="23394E"/>
              </a:buClr>
              <a:buSzPts val="3000"/>
              <a:buNone/>
              <a:defRPr sz="3000">
                <a:solidFill>
                  <a:srgbClr val="23394E"/>
                </a:solidFill>
              </a:defRPr>
            </a:lvl9pPr>
          </a:lstStyle>
          <a:p/>
        </p:txBody>
      </p:sp>
      <p:sp>
        <p:nvSpPr>
          <p:cNvPr id="70" name="Google Shape;70;p16"/>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1" name="Google Shape;71;p16"/>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2" name="Google Shape;72;p1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pic>
        <p:nvPicPr>
          <p:cNvPr id="73" name="Google Shape;73;p16"/>
          <p:cNvPicPr preferRelativeResize="0"/>
          <p:nvPr/>
        </p:nvPicPr>
        <p:blipFill rotWithShape="1">
          <a:blip r:embed="rId2">
            <a:alphaModFix/>
          </a:blip>
          <a:srcRect b="0" l="0" r="0" t="0"/>
          <a:stretch/>
        </p:blipFill>
        <p:spPr>
          <a:xfrm>
            <a:off x="203225" y="4294650"/>
            <a:ext cx="1346725" cy="642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rgbClr val="B2BB1C"/>
        </a:solidFill>
      </p:bgPr>
    </p:bg>
    <p:spTree>
      <p:nvGrpSpPr>
        <p:cNvPr id="74" name="Shape 74"/>
        <p:cNvGrpSpPr/>
        <p:nvPr/>
      </p:nvGrpSpPr>
      <p:grpSpPr>
        <a:xfrm>
          <a:off x="0" y="0"/>
          <a:ext cx="0" cy="0"/>
          <a:chOff x="0" y="0"/>
          <a:chExt cx="0" cy="0"/>
        </a:xfrm>
      </p:grpSpPr>
      <p:sp>
        <p:nvSpPr>
          <p:cNvPr id="75" name="Google Shape;75;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7"/>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394E"/>
              </a:buClr>
              <a:buSzPts val="3000"/>
              <a:buNone/>
              <a:defRPr sz="3000">
                <a:solidFill>
                  <a:srgbClr val="23394E"/>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9" name="Google Shape;79;p17"/>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80" name="Google Shape;80;p1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17"/>
          <p:cNvPicPr preferRelativeResize="0"/>
          <p:nvPr/>
        </p:nvPicPr>
        <p:blipFill rotWithShape="1">
          <a:blip r:embed="rId2">
            <a:alphaModFix/>
          </a:blip>
          <a:srcRect b="0" l="0" r="0" t="0"/>
          <a:stretch/>
        </p:blipFill>
        <p:spPr>
          <a:xfrm>
            <a:off x="203225" y="4294650"/>
            <a:ext cx="1346725" cy="642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1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1600"/>
              </a:spcBef>
              <a:spcAft>
                <a:spcPts val="160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1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sciencedirect.com/science/article/pii/S1877050918314765" TargetMode="External"/><Relationship Id="rId4" Type="http://schemas.openxmlformats.org/officeDocument/2006/relationships/hyperlink" Target="https://www.universityxp.com/blog/2020/12/3/game-mechanics-for-learn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lisa.kabel@idla.k12.id.us" TargetMode="External"/><Relationship Id="rId4" Type="http://schemas.openxmlformats.org/officeDocument/2006/relationships/hyperlink" Target="mailto:raelynn.kelley@idla.k12.id.us" TargetMode="External"/><Relationship Id="rId5" Type="http://schemas.openxmlformats.org/officeDocument/2006/relationships/hyperlink" Target="mailto:greg.rockwood@idla.k12.id.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reate.kahoot.it/share/gamification/7fa7dd84-fbeb-416f-a331-c543592822b0"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idla.coursearc.com/index.php?cID=152537" TargetMode="External"/><Relationship Id="rId4" Type="http://schemas.openxmlformats.org/officeDocument/2006/relationships/image" Target="../media/image8.png"/><Relationship Id="rId5" Type="http://schemas.openxmlformats.org/officeDocument/2006/relationships/hyperlink" Target="https://idla.coursearc.com/index.php?cID=154324" TargetMode="External"/><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1" Type="http://schemas.openxmlformats.org/officeDocument/2006/relationships/hyperlink" Target="https://kahoot.com/" TargetMode="External"/><Relationship Id="rId10" Type="http://schemas.openxmlformats.org/officeDocument/2006/relationships/hyperlink" Target="https://genial.ly/" TargetMode="External"/><Relationship Id="rId13" Type="http://schemas.openxmlformats.org/officeDocument/2006/relationships/hyperlink" Target="https://www.mentimeter.com/" TargetMode="External"/><Relationship Id="rId12" Type="http://schemas.openxmlformats.org/officeDocument/2006/relationships/hyperlink" Target="https://quizlet.co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rive.google.com/drive/folders/1XDQ6e0-pZT8D3wDoLRsS4jD0pRkhVZNT?usp=drive_link" TargetMode="External"/><Relationship Id="rId4" Type="http://schemas.openxmlformats.org/officeDocument/2006/relationships/hyperlink" Target="https://h5p.org/tutorial-interactive-video" TargetMode="External"/><Relationship Id="rId9" Type="http://schemas.openxmlformats.org/officeDocument/2006/relationships/hyperlink" Target="https://h5p.org/tutorial-course-presentation" TargetMode="External"/><Relationship Id="rId5" Type="http://schemas.openxmlformats.org/officeDocument/2006/relationships/hyperlink" Target="https://h5p.org/" TargetMode="External"/><Relationship Id="rId6" Type="http://schemas.openxmlformats.org/officeDocument/2006/relationships/hyperlink" Target="https://h5p.org/virtual-tour-360" TargetMode="External"/><Relationship Id="rId7" Type="http://schemas.openxmlformats.org/officeDocument/2006/relationships/hyperlink" Target="https://h5p.org/" TargetMode="External"/><Relationship Id="rId8" Type="http://schemas.openxmlformats.org/officeDocument/2006/relationships/hyperlink" Target="https://h5p.org/branching-scenari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218350" y="1518025"/>
            <a:ext cx="8709900" cy="144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800"/>
              <a:buNone/>
            </a:pPr>
            <a:r>
              <a:rPr b="1" lang="en" sz="6000"/>
              <a:t>Leveling Up Learning </a:t>
            </a:r>
            <a:endParaRPr b="1" sz="6000"/>
          </a:p>
        </p:txBody>
      </p:sp>
      <p:sp>
        <p:nvSpPr>
          <p:cNvPr id="89" name="Google Shape;89;p1"/>
          <p:cNvSpPr txBox="1"/>
          <p:nvPr>
            <p:ph idx="1" type="subTitle"/>
          </p:nvPr>
        </p:nvSpPr>
        <p:spPr>
          <a:xfrm>
            <a:off x="1467850" y="2879750"/>
            <a:ext cx="6259500" cy="52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3600">
                <a:solidFill>
                  <a:srgbClr val="595959"/>
                </a:solidFill>
              </a:rPr>
              <a:t>Exploring Gamification with IDLA</a:t>
            </a:r>
            <a:endParaRPr sz="36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90f8274684_0_0"/>
          <p:cNvSpPr txBox="1"/>
          <p:nvPr>
            <p:ph type="title"/>
          </p:nvPr>
        </p:nvSpPr>
        <p:spPr>
          <a:xfrm>
            <a:off x="347475" y="356622"/>
            <a:ext cx="7505700" cy="68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t>Resources</a:t>
            </a:r>
            <a:endParaRPr b="1"/>
          </a:p>
        </p:txBody>
      </p:sp>
      <p:sp>
        <p:nvSpPr>
          <p:cNvPr id="168" name="Google Shape;168;g290f8274684_0_0"/>
          <p:cNvSpPr txBox="1"/>
          <p:nvPr>
            <p:ph idx="1" type="body"/>
          </p:nvPr>
        </p:nvSpPr>
        <p:spPr>
          <a:xfrm>
            <a:off x="310896" y="1133856"/>
            <a:ext cx="7505700" cy="27393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23394E"/>
              </a:buClr>
              <a:buSzPts val="1900"/>
              <a:buFont typeface="Nunito"/>
              <a:buChar char="●"/>
            </a:pPr>
            <a:r>
              <a:rPr lang="en" sz="1900" u="sng">
                <a:solidFill>
                  <a:schemeClr val="hlink"/>
                </a:solidFill>
                <a:latin typeface="Nunito"/>
                <a:ea typeface="Nunito"/>
                <a:cs typeface="Nunito"/>
                <a:sym typeface="Nunito"/>
                <a:hlinkClick r:id="rId3"/>
              </a:rPr>
              <a:t>Analysis of Gamification Models in Education Using MDA Framework</a:t>
            </a:r>
            <a:r>
              <a:rPr lang="en" sz="1900">
                <a:solidFill>
                  <a:srgbClr val="23394E"/>
                </a:solidFill>
                <a:latin typeface="Nunito"/>
                <a:ea typeface="Nunito"/>
                <a:cs typeface="Nunito"/>
                <a:sym typeface="Nunito"/>
              </a:rPr>
              <a:t> from Procedia Computer Science</a:t>
            </a:r>
            <a:endParaRPr sz="1900">
              <a:solidFill>
                <a:srgbClr val="23394E"/>
              </a:solidFill>
              <a:latin typeface="Nunito"/>
              <a:ea typeface="Nunito"/>
              <a:cs typeface="Nunito"/>
              <a:sym typeface="Nunito"/>
            </a:endParaRPr>
          </a:p>
          <a:p>
            <a:pPr indent="-349250" lvl="0" marL="457200" rtl="0" algn="l">
              <a:lnSpc>
                <a:spcPct val="115000"/>
              </a:lnSpc>
              <a:spcBef>
                <a:spcPts val="0"/>
              </a:spcBef>
              <a:spcAft>
                <a:spcPts val="0"/>
              </a:spcAft>
              <a:buClr>
                <a:srgbClr val="23394E"/>
              </a:buClr>
              <a:buSzPts val="1900"/>
              <a:buFont typeface="Nunito"/>
              <a:buChar char="●"/>
            </a:pPr>
            <a:r>
              <a:rPr lang="en" sz="1900" u="sng">
                <a:solidFill>
                  <a:schemeClr val="hlink"/>
                </a:solidFill>
                <a:latin typeface="Nunito"/>
                <a:ea typeface="Nunito"/>
                <a:cs typeface="Nunito"/>
                <a:sym typeface="Nunito"/>
                <a:hlinkClick r:id="rId4"/>
              </a:rPr>
              <a:t>Game Mechanics for Learning</a:t>
            </a:r>
            <a:r>
              <a:rPr lang="en" sz="1900">
                <a:solidFill>
                  <a:srgbClr val="23394E"/>
                </a:solidFill>
                <a:latin typeface="Nunito"/>
                <a:ea typeface="Nunito"/>
                <a:cs typeface="Nunito"/>
                <a:sym typeface="Nunito"/>
              </a:rPr>
              <a:t> from University XP (may need to sign in for a free account in order to access the article)</a:t>
            </a:r>
            <a:endParaRPr sz="1900">
              <a:solidFill>
                <a:srgbClr val="23394E"/>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type="title"/>
          </p:nvPr>
        </p:nvSpPr>
        <p:spPr>
          <a:xfrm>
            <a:off x="347472" y="356616"/>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t>Q&amp;A</a:t>
            </a:r>
            <a:endParaRPr b="1"/>
          </a:p>
        </p:txBody>
      </p:sp>
      <p:sp>
        <p:nvSpPr>
          <p:cNvPr id="174" name="Google Shape;174;p10"/>
          <p:cNvSpPr txBox="1"/>
          <p:nvPr>
            <p:ph idx="1" type="body"/>
          </p:nvPr>
        </p:nvSpPr>
        <p:spPr>
          <a:xfrm>
            <a:off x="310896" y="1133856"/>
            <a:ext cx="7505700" cy="319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900">
                <a:latin typeface="Nunito"/>
                <a:ea typeface="Nunito"/>
                <a:cs typeface="Nunito"/>
                <a:sym typeface="Nunito"/>
              </a:rPr>
              <a:t>Contact information:</a:t>
            </a:r>
            <a:endParaRPr sz="1900">
              <a:latin typeface="Nunito"/>
              <a:ea typeface="Nunito"/>
              <a:cs typeface="Nunito"/>
              <a:sym typeface="Nunito"/>
            </a:endParaRPr>
          </a:p>
          <a:p>
            <a:pPr indent="-349250" lvl="0" marL="457200" rtl="0" algn="l">
              <a:lnSpc>
                <a:spcPct val="115000"/>
              </a:lnSpc>
              <a:spcBef>
                <a:spcPts val="1600"/>
              </a:spcBef>
              <a:spcAft>
                <a:spcPts val="0"/>
              </a:spcAft>
              <a:buSzPts val="1900"/>
              <a:buFont typeface="Nunito"/>
              <a:buChar char="●"/>
            </a:pPr>
            <a:r>
              <a:rPr lang="en" sz="1900">
                <a:latin typeface="Nunito"/>
                <a:ea typeface="Nunito"/>
                <a:cs typeface="Nunito"/>
                <a:sym typeface="Nunito"/>
              </a:rPr>
              <a:t>Lisa Kabel - </a:t>
            </a:r>
            <a:r>
              <a:rPr lang="en" sz="1900" u="sng">
                <a:solidFill>
                  <a:schemeClr val="hlink"/>
                </a:solidFill>
                <a:latin typeface="Nunito"/>
                <a:ea typeface="Nunito"/>
                <a:cs typeface="Nunito"/>
                <a:sym typeface="Nunito"/>
                <a:hlinkClick r:id="rId3"/>
              </a:rPr>
              <a:t>lisa.kabel@idla.k12.id.us</a:t>
            </a:r>
            <a:endParaRPr sz="1900">
              <a:latin typeface="Nunito"/>
              <a:ea typeface="Nunito"/>
              <a:cs typeface="Nunito"/>
              <a:sym typeface="Nunito"/>
            </a:endParaRPr>
          </a:p>
          <a:p>
            <a:pPr indent="-349250" lvl="0" marL="457200" rtl="0" algn="l">
              <a:lnSpc>
                <a:spcPct val="115000"/>
              </a:lnSpc>
              <a:spcBef>
                <a:spcPts val="1600"/>
              </a:spcBef>
              <a:spcAft>
                <a:spcPts val="0"/>
              </a:spcAft>
              <a:buSzPts val="1900"/>
              <a:buFont typeface="Nunito"/>
              <a:buChar char="●"/>
            </a:pPr>
            <a:r>
              <a:rPr lang="en" sz="1900">
                <a:latin typeface="Nunito"/>
                <a:ea typeface="Nunito"/>
                <a:cs typeface="Nunito"/>
                <a:sym typeface="Nunito"/>
              </a:rPr>
              <a:t>RaeLynn Kelley - </a:t>
            </a:r>
            <a:r>
              <a:rPr lang="en" sz="1900" u="sng">
                <a:solidFill>
                  <a:schemeClr val="hlink"/>
                </a:solidFill>
                <a:latin typeface="Nunito"/>
                <a:ea typeface="Nunito"/>
                <a:cs typeface="Nunito"/>
                <a:sym typeface="Nunito"/>
                <a:hlinkClick r:id="rId4"/>
              </a:rPr>
              <a:t>raelynn.kelley@idla.k12.id.us</a:t>
            </a:r>
            <a:endParaRPr sz="1900">
              <a:latin typeface="Nunito"/>
              <a:ea typeface="Nunito"/>
              <a:cs typeface="Nunito"/>
              <a:sym typeface="Nunito"/>
            </a:endParaRPr>
          </a:p>
          <a:p>
            <a:pPr indent="-349250" lvl="0" marL="457200" rtl="0" algn="l">
              <a:lnSpc>
                <a:spcPct val="115000"/>
              </a:lnSpc>
              <a:spcBef>
                <a:spcPts val="1600"/>
              </a:spcBef>
              <a:spcAft>
                <a:spcPts val="1600"/>
              </a:spcAft>
              <a:buSzPts val="1900"/>
              <a:buFont typeface="Nunito"/>
              <a:buChar char="●"/>
            </a:pPr>
            <a:r>
              <a:rPr lang="en" sz="1900">
                <a:latin typeface="Nunito"/>
                <a:ea typeface="Nunito"/>
                <a:cs typeface="Nunito"/>
                <a:sym typeface="Nunito"/>
              </a:rPr>
              <a:t>Greg Rockwood - </a:t>
            </a:r>
            <a:r>
              <a:rPr lang="en" sz="1900" u="sng">
                <a:solidFill>
                  <a:schemeClr val="hlink"/>
                </a:solidFill>
                <a:latin typeface="Nunito"/>
                <a:ea typeface="Nunito"/>
                <a:cs typeface="Nunito"/>
                <a:sym typeface="Nunito"/>
                <a:hlinkClick r:id="rId5"/>
              </a:rPr>
              <a:t>greg.rockwood@idla.k12.id.us</a:t>
            </a:r>
            <a:r>
              <a:rPr lang="en" sz="1900">
                <a:latin typeface="Nunito"/>
                <a:ea typeface="Nunito"/>
                <a:cs typeface="Nunito"/>
                <a:sym typeface="Nunito"/>
              </a:rPr>
              <a:t> </a:t>
            </a:r>
            <a:endParaRPr sz="190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360250" y="346025"/>
            <a:ext cx="5061300" cy="61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t>Principles of Gamification</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3000"/>
              <a:buNone/>
            </a:pPr>
            <a:r>
              <a:t/>
            </a:r>
            <a:endParaRPr/>
          </a:p>
        </p:txBody>
      </p:sp>
      <p:sp>
        <p:nvSpPr>
          <p:cNvPr id="95" name="Google Shape;95;p2"/>
          <p:cNvSpPr txBox="1"/>
          <p:nvPr>
            <p:ph idx="1" type="body"/>
          </p:nvPr>
        </p:nvSpPr>
        <p:spPr>
          <a:xfrm>
            <a:off x="312600" y="1138050"/>
            <a:ext cx="8518800" cy="246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900">
                <a:latin typeface="Nunito"/>
                <a:ea typeface="Nunito"/>
                <a:cs typeface="Nunito"/>
                <a:sym typeface="Nunito"/>
              </a:rPr>
              <a:t>Objective 1: Apply the principles of gamification to educational contexts, incorporating game mechanics, dynamics, and aesthetics.</a:t>
            </a:r>
            <a:endParaRPr sz="1900">
              <a:latin typeface="Nunito"/>
              <a:ea typeface="Nunito"/>
              <a:cs typeface="Nunito"/>
              <a:sym typeface="Nunito"/>
            </a:endParaRPr>
          </a:p>
          <a:p>
            <a:pPr indent="0" lvl="0" marL="0" rtl="0" algn="ctr">
              <a:lnSpc>
                <a:spcPct val="115000"/>
              </a:lnSpc>
              <a:spcBef>
                <a:spcPts val="1600"/>
              </a:spcBef>
              <a:spcAft>
                <a:spcPts val="0"/>
              </a:spcAft>
              <a:buSzPts val="1300"/>
              <a:buNone/>
            </a:pPr>
            <a:r>
              <a:rPr lang="en" sz="1400" u="sng">
                <a:solidFill>
                  <a:schemeClr val="hlink"/>
                </a:solidFill>
                <a:latin typeface="Nunito"/>
                <a:ea typeface="Nunito"/>
                <a:cs typeface="Nunito"/>
                <a:sym typeface="Nunito"/>
                <a:hlinkClick r:id="rId3"/>
              </a:rPr>
              <a:t>Kahoot: Gamification</a:t>
            </a:r>
            <a:r>
              <a:rPr lang="en" sz="1400">
                <a:latin typeface="Nunito"/>
                <a:ea typeface="Nunito"/>
                <a:cs typeface="Nunito"/>
                <a:sym typeface="Nunito"/>
              </a:rPr>
              <a:t> </a:t>
            </a:r>
            <a:endParaRPr sz="1400">
              <a:latin typeface="Nunito"/>
              <a:ea typeface="Nunito"/>
              <a:cs typeface="Nunito"/>
              <a:sym typeface="Nunito"/>
            </a:endParaRPr>
          </a:p>
          <a:p>
            <a:pPr indent="0" lvl="0" marL="137160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SzPts val="1300"/>
              <a:buNone/>
            </a:pPr>
            <a:r>
              <a:t/>
            </a:r>
            <a:endParaRPr/>
          </a:p>
        </p:txBody>
      </p:sp>
      <p:pic>
        <p:nvPicPr>
          <p:cNvPr id="96" name="Google Shape;96;p2"/>
          <p:cNvPicPr preferRelativeResize="0"/>
          <p:nvPr/>
        </p:nvPicPr>
        <p:blipFill rotWithShape="1">
          <a:blip r:embed="rId4">
            <a:alphaModFix/>
          </a:blip>
          <a:srcRect b="0" l="0" r="0" t="0"/>
          <a:stretch/>
        </p:blipFill>
        <p:spPr>
          <a:xfrm>
            <a:off x="3276325" y="2381750"/>
            <a:ext cx="2728126" cy="205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356625" y="347474"/>
            <a:ext cx="7505700" cy="68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t>Examples of Gamification</a:t>
            </a:r>
            <a:endParaRPr/>
          </a:p>
          <a:p>
            <a:pPr indent="0" lvl="0" marL="0" rtl="0" algn="l">
              <a:lnSpc>
                <a:spcPct val="100000"/>
              </a:lnSpc>
              <a:spcBef>
                <a:spcPts val="0"/>
              </a:spcBef>
              <a:spcAft>
                <a:spcPts val="0"/>
              </a:spcAft>
              <a:buSzPts val="3000"/>
              <a:buNone/>
            </a:pPr>
            <a:r>
              <a:t/>
            </a:r>
            <a:endParaRPr/>
          </a:p>
        </p:txBody>
      </p:sp>
      <p:sp>
        <p:nvSpPr>
          <p:cNvPr id="102" name="Google Shape;102;p3"/>
          <p:cNvSpPr txBox="1"/>
          <p:nvPr>
            <p:ph idx="1" type="body"/>
          </p:nvPr>
        </p:nvSpPr>
        <p:spPr>
          <a:xfrm>
            <a:off x="819150" y="2434550"/>
            <a:ext cx="7505700" cy="24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SzPts val="1300"/>
              <a:buNone/>
            </a:pPr>
            <a:r>
              <a:t/>
            </a:r>
            <a:endParaRPr/>
          </a:p>
        </p:txBody>
      </p:sp>
      <p:cxnSp>
        <p:nvCxnSpPr>
          <p:cNvPr id="103" name="Google Shape;103;p3"/>
          <p:cNvCxnSpPr/>
          <p:nvPr/>
        </p:nvCxnSpPr>
        <p:spPr>
          <a:xfrm>
            <a:off x="314325" y="2676525"/>
            <a:ext cx="8524800" cy="28500"/>
          </a:xfrm>
          <a:prstGeom prst="straightConnector1">
            <a:avLst/>
          </a:prstGeom>
          <a:noFill/>
          <a:ln cap="flat" cmpd="sng" w="38100">
            <a:solidFill>
              <a:schemeClr val="dk2"/>
            </a:solidFill>
            <a:prstDash val="solid"/>
            <a:round/>
            <a:headEnd len="sm" w="sm" type="none"/>
            <a:tailEnd len="sm" w="sm" type="none"/>
          </a:ln>
        </p:spPr>
      </p:cxnSp>
      <p:sp>
        <p:nvSpPr>
          <p:cNvPr id="104" name="Google Shape;104;p3"/>
          <p:cNvSpPr txBox="1"/>
          <p:nvPr/>
        </p:nvSpPr>
        <p:spPr>
          <a:xfrm>
            <a:off x="3541700" y="2125850"/>
            <a:ext cx="2069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Nunito"/>
                <a:ea typeface="Nunito"/>
                <a:cs typeface="Nunito"/>
                <a:sym typeface="Nunito"/>
              </a:rPr>
              <a:t>Gamified Course Units</a:t>
            </a:r>
            <a:endParaRPr b="1" i="0" sz="1400" u="none" cap="none" strike="noStrike">
              <a:solidFill>
                <a:srgbClr val="000000"/>
              </a:solidFill>
              <a:latin typeface="Nunito"/>
              <a:ea typeface="Nunito"/>
              <a:cs typeface="Nunito"/>
              <a:sym typeface="Nunito"/>
            </a:endParaRPr>
          </a:p>
        </p:txBody>
      </p:sp>
      <p:sp>
        <p:nvSpPr>
          <p:cNvPr id="105" name="Google Shape;105;p3"/>
          <p:cNvSpPr txBox="1"/>
          <p:nvPr/>
        </p:nvSpPr>
        <p:spPr>
          <a:xfrm>
            <a:off x="744900" y="2125850"/>
            <a:ext cx="2419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Nunito"/>
                <a:ea typeface="Nunito"/>
                <a:cs typeface="Nunito"/>
                <a:sym typeface="Nunito"/>
              </a:rPr>
              <a:t>Gamified Lesson Activities </a:t>
            </a:r>
            <a:endParaRPr b="1" i="0" sz="1400" u="none" cap="none" strike="noStrike">
              <a:solidFill>
                <a:srgbClr val="000000"/>
              </a:solidFill>
              <a:latin typeface="Nunito"/>
              <a:ea typeface="Nunito"/>
              <a:cs typeface="Nunito"/>
              <a:sym typeface="Nunito"/>
            </a:endParaRPr>
          </a:p>
        </p:txBody>
      </p:sp>
      <p:sp>
        <p:nvSpPr>
          <p:cNvPr id="106" name="Google Shape;106;p3"/>
          <p:cNvSpPr txBox="1"/>
          <p:nvPr/>
        </p:nvSpPr>
        <p:spPr>
          <a:xfrm>
            <a:off x="6332250" y="2125850"/>
            <a:ext cx="1714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Nunito"/>
                <a:ea typeface="Nunito"/>
                <a:cs typeface="Nunito"/>
                <a:sym typeface="Nunito"/>
              </a:rPr>
              <a:t>Gamified Course</a:t>
            </a:r>
            <a:endParaRPr b="1" i="0" sz="1400" u="none" cap="none" strike="noStrike">
              <a:solidFill>
                <a:schemeClr val="dk2"/>
              </a:solidFill>
              <a:latin typeface="Nunito"/>
              <a:ea typeface="Nunito"/>
              <a:cs typeface="Nunito"/>
              <a:sym typeface="Nunito"/>
            </a:endParaRPr>
          </a:p>
        </p:txBody>
      </p:sp>
      <p:sp>
        <p:nvSpPr>
          <p:cNvPr id="107" name="Google Shape;107;p3"/>
          <p:cNvSpPr/>
          <p:nvPr/>
        </p:nvSpPr>
        <p:spPr>
          <a:xfrm>
            <a:off x="1748850" y="2477150"/>
            <a:ext cx="411600" cy="411600"/>
          </a:xfrm>
          <a:prstGeom prst="ellipse">
            <a:avLst/>
          </a:prstGeom>
          <a:solidFill>
            <a:srgbClr val="B2BB1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Nunito"/>
                <a:ea typeface="Nunito"/>
                <a:cs typeface="Nunito"/>
                <a:sym typeface="Nunito"/>
              </a:rPr>
              <a:t>1</a:t>
            </a:r>
            <a:endParaRPr b="1" i="0" sz="1300" u="none" cap="none" strike="noStrike">
              <a:solidFill>
                <a:srgbClr val="000000"/>
              </a:solidFill>
              <a:latin typeface="Nunito"/>
              <a:ea typeface="Nunito"/>
              <a:cs typeface="Nunito"/>
              <a:sym typeface="Nunito"/>
            </a:endParaRPr>
          </a:p>
        </p:txBody>
      </p:sp>
      <p:sp>
        <p:nvSpPr>
          <p:cNvPr id="108" name="Google Shape;108;p3"/>
          <p:cNvSpPr/>
          <p:nvPr/>
        </p:nvSpPr>
        <p:spPr>
          <a:xfrm>
            <a:off x="4366200" y="2477150"/>
            <a:ext cx="411600" cy="411600"/>
          </a:xfrm>
          <a:prstGeom prst="ellipse">
            <a:avLst/>
          </a:prstGeom>
          <a:solidFill>
            <a:srgbClr val="B2BB1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Nunito"/>
                <a:ea typeface="Nunito"/>
                <a:cs typeface="Nunito"/>
                <a:sym typeface="Nunito"/>
              </a:rPr>
              <a:t>2</a:t>
            </a:r>
            <a:endParaRPr b="1" i="0" sz="1300" u="none" cap="none" strike="noStrike">
              <a:solidFill>
                <a:srgbClr val="000000"/>
              </a:solidFill>
              <a:latin typeface="Nunito"/>
              <a:ea typeface="Nunito"/>
              <a:cs typeface="Nunito"/>
              <a:sym typeface="Nunito"/>
            </a:endParaRPr>
          </a:p>
        </p:txBody>
      </p:sp>
      <p:sp>
        <p:nvSpPr>
          <p:cNvPr id="109" name="Google Shape;109;p3"/>
          <p:cNvSpPr/>
          <p:nvPr/>
        </p:nvSpPr>
        <p:spPr>
          <a:xfrm>
            <a:off x="6983550" y="2477150"/>
            <a:ext cx="411600" cy="411600"/>
          </a:xfrm>
          <a:prstGeom prst="ellipse">
            <a:avLst/>
          </a:prstGeom>
          <a:solidFill>
            <a:srgbClr val="B2BB1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Nunito"/>
                <a:ea typeface="Nunito"/>
                <a:cs typeface="Nunito"/>
                <a:sym typeface="Nunito"/>
              </a:rPr>
              <a:t>3</a:t>
            </a:r>
            <a:endParaRPr b="1" i="0" sz="1300" u="none" cap="none" strike="noStrike">
              <a:solidFill>
                <a:srgbClr val="000000"/>
              </a:solidFill>
              <a:latin typeface="Nunito"/>
              <a:ea typeface="Nunito"/>
              <a:cs typeface="Nunito"/>
              <a:sym typeface="Nunito"/>
            </a:endParaRPr>
          </a:p>
        </p:txBody>
      </p:sp>
      <p:sp>
        <p:nvSpPr>
          <p:cNvPr id="110" name="Google Shape;110;p3"/>
          <p:cNvSpPr/>
          <p:nvPr/>
        </p:nvSpPr>
        <p:spPr>
          <a:xfrm>
            <a:off x="244475" y="2629550"/>
            <a:ext cx="91500" cy="91500"/>
          </a:xfrm>
          <a:prstGeom prst="ellipse">
            <a:avLst/>
          </a:prstGeom>
          <a:solidFill>
            <a:srgbClr val="000000"/>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Nunito"/>
              <a:ea typeface="Nunito"/>
              <a:cs typeface="Nunito"/>
              <a:sym typeface="Nunito"/>
            </a:endParaRPr>
          </a:p>
        </p:txBody>
      </p:sp>
      <p:sp>
        <p:nvSpPr>
          <p:cNvPr id="111" name="Google Shape;111;p3"/>
          <p:cNvSpPr/>
          <p:nvPr/>
        </p:nvSpPr>
        <p:spPr>
          <a:xfrm>
            <a:off x="8792075" y="2656800"/>
            <a:ext cx="91500" cy="91500"/>
          </a:xfrm>
          <a:prstGeom prst="ellipse">
            <a:avLst/>
          </a:prstGeom>
          <a:solidFill>
            <a:srgbClr val="000000"/>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Nunito"/>
              <a:ea typeface="Nunito"/>
              <a:cs typeface="Nunito"/>
              <a:sym typeface="Nunito"/>
            </a:endParaRPr>
          </a:p>
        </p:txBody>
      </p:sp>
      <p:sp>
        <p:nvSpPr>
          <p:cNvPr id="112" name="Google Shape;112;p3"/>
          <p:cNvSpPr txBox="1"/>
          <p:nvPr/>
        </p:nvSpPr>
        <p:spPr>
          <a:xfrm>
            <a:off x="314325" y="1137625"/>
            <a:ext cx="7972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Nunito"/>
                <a:ea typeface="Nunito"/>
                <a:cs typeface="Nunito"/>
                <a:sym typeface="Nunito"/>
              </a:rPr>
              <a:t>Objective 2 - Explore successful examples of gamification in education.</a:t>
            </a:r>
            <a:endParaRPr b="0" i="0" sz="1900" u="none" cap="none" strike="noStrike">
              <a:solidFill>
                <a:srgbClr val="000000"/>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349975" y="356623"/>
            <a:ext cx="7505700" cy="69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t>Gamification: Lesson Activity Level</a:t>
            </a:r>
            <a:endParaRPr b="1"/>
          </a:p>
        </p:txBody>
      </p:sp>
      <p:pic>
        <p:nvPicPr>
          <p:cNvPr id="118" name="Google Shape;118;p4"/>
          <p:cNvPicPr preferRelativeResize="0"/>
          <p:nvPr/>
        </p:nvPicPr>
        <p:blipFill rotWithShape="1">
          <a:blip r:embed="rId3">
            <a:alphaModFix/>
          </a:blip>
          <a:srcRect b="0" l="0" r="0" t="0"/>
          <a:stretch/>
        </p:blipFill>
        <p:spPr>
          <a:xfrm rot="-946934">
            <a:off x="887440" y="1519186"/>
            <a:ext cx="2716145" cy="1206278"/>
          </a:xfrm>
          <a:prstGeom prst="rect">
            <a:avLst/>
          </a:prstGeom>
          <a:noFill/>
          <a:ln>
            <a:noFill/>
          </a:ln>
        </p:spPr>
      </p:pic>
      <p:pic>
        <p:nvPicPr>
          <p:cNvPr id="119" name="Google Shape;119;p4"/>
          <p:cNvPicPr preferRelativeResize="0"/>
          <p:nvPr/>
        </p:nvPicPr>
        <p:blipFill rotWithShape="1">
          <a:blip r:embed="rId4">
            <a:alphaModFix/>
          </a:blip>
          <a:srcRect b="0" l="0" r="0" t="0"/>
          <a:stretch/>
        </p:blipFill>
        <p:spPr>
          <a:xfrm>
            <a:off x="2850800" y="2969795"/>
            <a:ext cx="2732400" cy="1292575"/>
          </a:xfrm>
          <a:prstGeom prst="rect">
            <a:avLst/>
          </a:prstGeom>
          <a:noFill/>
          <a:ln>
            <a:noFill/>
          </a:ln>
        </p:spPr>
      </p:pic>
      <p:pic>
        <p:nvPicPr>
          <p:cNvPr id="120" name="Google Shape;120;p4"/>
          <p:cNvPicPr preferRelativeResize="0"/>
          <p:nvPr/>
        </p:nvPicPr>
        <p:blipFill rotWithShape="1">
          <a:blip r:embed="rId5">
            <a:alphaModFix/>
          </a:blip>
          <a:srcRect b="0" l="0" r="0" t="0"/>
          <a:stretch/>
        </p:blipFill>
        <p:spPr>
          <a:xfrm rot="959965">
            <a:off x="5329724" y="1497624"/>
            <a:ext cx="2784803" cy="15650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347475" y="356622"/>
            <a:ext cx="7505700" cy="66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t>Gamification: Course Unit Level</a:t>
            </a:r>
            <a:endParaRPr b="1"/>
          </a:p>
        </p:txBody>
      </p:sp>
      <p:pic>
        <p:nvPicPr>
          <p:cNvPr id="126" name="Google Shape;126;p5"/>
          <p:cNvPicPr preferRelativeResize="0"/>
          <p:nvPr/>
        </p:nvPicPr>
        <p:blipFill rotWithShape="1">
          <a:blip r:embed="rId3">
            <a:alphaModFix/>
          </a:blip>
          <a:srcRect b="26718" l="21636" r="23959" t="17545"/>
          <a:stretch/>
        </p:blipFill>
        <p:spPr>
          <a:xfrm rot="1295345">
            <a:off x="514485" y="2613155"/>
            <a:ext cx="2498708" cy="1919842"/>
          </a:xfrm>
          <a:prstGeom prst="rect">
            <a:avLst/>
          </a:prstGeom>
          <a:noFill/>
          <a:ln>
            <a:noFill/>
          </a:ln>
        </p:spPr>
      </p:pic>
      <p:grpSp>
        <p:nvGrpSpPr>
          <p:cNvPr id="127" name="Google Shape;127;p5"/>
          <p:cNvGrpSpPr/>
          <p:nvPr/>
        </p:nvGrpSpPr>
        <p:grpSpPr>
          <a:xfrm>
            <a:off x="2789859" y="865775"/>
            <a:ext cx="2495762" cy="2052650"/>
            <a:chOff x="819150" y="1427225"/>
            <a:chExt cx="3106500" cy="2594350"/>
          </a:xfrm>
        </p:grpSpPr>
        <p:pic>
          <p:nvPicPr>
            <p:cNvPr id="128" name="Google Shape;128;p5"/>
            <p:cNvPicPr preferRelativeResize="0"/>
            <p:nvPr/>
          </p:nvPicPr>
          <p:blipFill rotWithShape="1">
            <a:blip r:embed="rId4">
              <a:alphaModFix/>
            </a:blip>
            <a:srcRect b="0" l="0" r="0" t="0"/>
            <a:stretch/>
          </p:blipFill>
          <p:spPr>
            <a:xfrm>
              <a:off x="1007100" y="1427225"/>
              <a:ext cx="2918524" cy="2026750"/>
            </a:xfrm>
            <a:prstGeom prst="rect">
              <a:avLst/>
            </a:prstGeom>
            <a:noFill/>
            <a:ln>
              <a:noFill/>
            </a:ln>
          </p:spPr>
        </p:pic>
        <p:sp>
          <p:nvSpPr>
            <p:cNvPr id="129" name="Google Shape;129;p5"/>
            <p:cNvSpPr txBox="1"/>
            <p:nvPr/>
          </p:nvSpPr>
          <p:spPr>
            <a:xfrm>
              <a:off x="819150" y="3453975"/>
              <a:ext cx="3106500" cy="56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000000"/>
                  </a:solidFill>
                  <a:latin typeface="Lobster"/>
                  <a:ea typeface="Lobster"/>
                  <a:cs typeface="Lobster"/>
                  <a:sym typeface="Lobster"/>
                </a:rPr>
                <a:t>Treasure Hunt</a:t>
              </a:r>
              <a:endParaRPr b="0" i="0" sz="3200" u="none" cap="none" strike="noStrike">
                <a:solidFill>
                  <a:srgbClr val="000000"/>
                </a:solidFill>
                <a:latin typeface="Lobster"/>
                <a:ea typeface="Lobster"/>
                <a:cs typeface="Lobster"/>
                <a:sym typeface="Lobster"/>
              </a:endParaRPr>
            </a:p>
          </p:txBody>
        </p:sp>
      </p:grpSp>
      <p:grpSp>
        <p:nvGrpSpPr>
          <p:cNvPr id="130" name="Google Shape;130;p5"/>
          <p:cNvGrpSpPr/>
          <p:nvPr/>
        </p:nvGrpSpPr>
        <p:grpSpPr>
          <a:xfrm rot="-1087521">
            <a:off x="5644396" y="2026512"/>
            <a:ext cx="3067056" cy="2630808"/>
            <a:chOff x="4895925" y="1260725"/>
            <a:chExt cx="3853601" cy="3096250"/>
          </a:xfrm>
        </p:grpSpPr>
        <p:pic>
          <p:nvPicPr>
            <p:cNvPr id="131" name="Google Shape;131;p5"/>
            <p:cNvPicPr preferRelativeResize="0"/>
            <p:nvPr/>
          </p:nvPicPr>
          <p:blipFill rotWithShape="1">
            <a:blip r:embed="rId5">
              <a:alphaModFix/>
            </a:blip>
            <a:srcRect b="0" l="0" r="0" t="0"/>
            <a:stretch/>
          </p:blipFill>
          <p:spPr>
            <a:xfrm>
              <a:off x="4895925" y="1260725"/>
              <a:ext cx="3853601" cy="2371450"/>
            </a:xfrm>
            <a:prstGeom prst="rect">
              <a:avLst/>
            </a:prstGeom>
            <a:noFill/>
            <a:ln>
              <a:noFill/>
            </a:ln>
          </p:spPr>
        </p:pic>
        <p:sp>
          <p:nvSpPr>
            <p:cNvPr id="132" name="Google Shape;132;p5"/>
            <p:cNvSpPr txBox="1"/>
            <p:nvPr/>
          </p:nvSpPr>
          <p:spPr>
            <a:xfrm>
              <a:off x="4895925" y="3632175"/>
              <a:ext cx="3853500" cy="724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Impact"/>
                  <a:ea typeface="Impact"/>
                  <a:cs typeface="Impact"/>
                  <a:sym typeface="Impact"/>
                </a:rPr>
                <a:t>Secret Spy Mission</a:t>
              </a:r>
              <a:endParaRPr b="0" i="0" sz="2800" u="none" cap="none" strike="noStrike">
                <a:solidFill>
                  <a:srgbClr val="000000"/>
                </a:solidFill>
                <a:latin typeface="Impact"/>
                <a:ea typeface="Impact"/>
                <a:cs typeface="Impact"/>
                <a:sym typeface="Impac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347472" y="356616"/>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t>Gamification: Whole Course Level</a:t>
            </a:r>
            <a:endParaRPr b="1"/>
          </a:p>
        </p:txBody>
      </p:sp>
      <p:pic>
        <p:nvPicPr>
          <p:cNvPr id="138" name="Google Shape;138;p6"/>
          <p:cNvPicPr preferRelativeResize="0"/>
          <p:nvPr/>
        </p:nvPicPr>
        <p:blipFill rotWithShape="1">
          <a:blip r:embed="rId3">
            <a:alphaModFix/>
          </a:blip>
          <a:srcRect b="8570" l="0" r="12966" t="-8570"/>
          <a:stretch/>
        </p:blipFill>
        <p:spPr>
          <a:xfrm>
            <a:off x="421375" y="1022375"/>
            <a:ext cx="4074427" cy="2551000"/>
          </a:xfrm>
          <a:prstGeom prst="rect">
            <a:avLst/>
          </a:prstGeom>
          <a:noFill/>
          <a:ln cap="flat" cmpd="sng" w="9525">
            <a:solidFill>
              <a:schemeClr val="dk2"/>
            </a:solidFill>
            <a:prstDash val="solid"/>
            <a:round/>
            <a:headEnd len="sm" w="sm" type="none"/>
            <a:tailEnd len="sm" w="sm" type="none"/>
          </a:ln>
        </p:spPr>
      </p:pic>
      <p:pic>
        <p:nvPicPr>
          <p:cNvPr id="139" name="Google Shape;139;p6"/>
          <p:cNvPicPr preferRelativeResize="0"/>
          <p:nvPr/>
        </p:nvPicPr>
        <p:blipFill rotWithShape="1">
          <a:blip r:embed="rId4">
            <a:alphaModFix/>
          </a:blip>
          <a:srcRect b="0" l="0" r="0" t="0"/>
          <a:stretch/>
        </p:blipFill>
        <p:spPr>
          <a:xfrm>
            <a:off x="4572000" y="1531497"/>
            <a:ext cx="4135402" cy="3240151"/>
          </a:xfrm>
          <a:prstGeom prst="rect">
            <a:avLst/>
          </a:prstGeom>
          <a:noFill/>
          <a:ln cap="flat" cmpd="sng" w="9525">
            <a:solidFill>
              <a:schemeClr val="dk2"/>
            </a:solidFill>
            <a:prstDash val="solid"/>
            <a:round/>
            <a:headEnd len="sm" w="sm" type="none"/>
            <a:tailEnd len="sm" w="sm" type="none"/>
          </a:ln>
        </p:spPr>
      </p:pic>
      <p:sp>
        <p:nvSpPr>
          <p:cNvPr id="140" name="Google Shape;140;p6"/>
          <p:cNvSpPr/>
          <p:nvPr/>
        </p:nvSpPr>
        <p:spPr>
          <a:xfrm>
            <a:off x="766900" y="2408600"/>
            <a:ext cx="91500" cy="91500"/>
          </a:xfrm>
          <a:prstGeom prst="ellipse">
            <a:avLst/>
          </a:prstGeom>
          <a:solidFill>
            <a:srgbClr val="000000"/>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Nunito"/>
              <a:ea typeface="Nunito"/>
              <a:cs typeface="Nunito"/>
              <a:sym typeface="Nunito"/>
            </a:endParaRPr>
          </a:p>
        </p:txBody>
      </p:sp>
      <p:sp>
        <p:nvSpPr>
          <p:cNvPr id="141" name="Google Shape;141;p6"/>
          <p:cNvSpPr/>
          <p:nvPr/>
        </p:nvSpPr>
        <p:spPr>
          <a:xfrm>
            <a:off x="919300" y="2561000"/>
            <a:ext cx="91500" cy="91500"/>
          </a:xfrm>
          <a:prstGeom prst="ellipse">
            <a:avLst/>
          </a:prstGeom>
          <a:solidFill>
            <a:srgbClr val="000000"/>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345535" y="356616"/>
            <a:ext cx="7505700" cy="53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t>Try It Out!</a:t>
            </a:r>
            <a:endParaRPr/>
          </a:p>
        </p:txBody>
      </p:sp>
      <p:sp>
        <p:nvSpPr>
          <p:cNvPr id="147" name="Google Shape;147;p7"/>
          <p:cNvSpPr txBox="1"/>
          <p:nvPr>
            <p:ph idx="1" type="body"/>
          </p:nvPr>
        </p:nvSpPr>
        <p:spPr>
          <a:xfrm>
            <a:off x="756875" y="1094000"/>
            <a:ext cx="3680100" cy="537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Nunito"/>
              <a:buChar char="●"/>
            </a:pPr>
            <a:r>
              <a:rPr lang="en" sz="1400" u="sng">
                <a:solidFill>
                  <a:schemeClr val="hlink"/>
                </a:solidFill>
                <a:latin typeface="Nunito"/>
                <a:ea typeface="Nunito"/>
                <a:cs typeface="Nunito"/>
                <a:sym typeface="Nunito"/>
                <a:hlinkClick r:id="rId3"/>
              </a:rPr>
              <a:t>Treasure Hunt Activity Demonstration</a:t>
            </a:r>
            <a:endParaRPr sz="1400">
              <a:latin typeface="Nunito"/>
              <a:ea typeface="Nunito"/>
              <a:cs typeface="Nunito"/>
              <a:sym typeface="Nunito"/>
            </a:endParaRPr>
          </a:p>
          <a:p>
            <a:pPr indent="0" lvl="0" marL="457200" rtl="0" algn="l">
              <a:lnSpc>
                <a:spcPct val="115000"/>
              </a:lnSpc>
              <a:spcBef>
                <a:spcPts val="1600"/>
              </a:spcBef>
              <a:spcAft>
                <a:spcPts val="1600"/>
              </a:spcAft>
              <a:buSzPts val="1300"/>
              <a:buNone/>
            </a:pPr>
            <a:r>
              <a:t/>
            </a:r>
            <a:endParaRPr>
              <a:solidFill>
                <a:srgbClr val="FF0000"/>
              </a:solidFill>
              <a:highlight>
                <a:srgbClr val="FFFF00"/>
              </a:highlight>
            </a:endParaRPr>
          </a:p>
        </p:txBody>
      </p:sp>
      <p:pic>
        <p:nvPicPr>
          <p:cNvPr id="148" name="Google Shape;148;p7"/>
          <p:cNvPicPr preferRelativeResize="0"/>
          <p:nvPr/>
        </p:nvPicPr>
        <p:blipFill rotWithShape="1">
          <a:blip r:embed="rId4">
            <a:alphaModFix/>
          </a:blip>
          <a:srcRect b="0" l="0" r="0" t="0"/>
          <a:stretch/>
        </p:blipFill>
        <p:spPr>
          <a:xfrm>
            <a:off x="1552650" y="1640750"/>
            <a:ext cx="2286000" cy="2286000"/>
          </a:xfrm>
          <a:prstGeom prst="rect">
            <a:avLst/>
          </a:prstGeom>
          <a:noFill/>
          <a:ln>
            <a:noFill/>
          </a:ln>
        </p:spPr>
      </p:pic>
      <p:sp>
        <p:nvSpPr>
          <p:cNvPr id="149" name="Google Shape;149;p7"/>
          <p:cNvSpPr txBox="1"/>
          <p:nvPr/>
        </p:nvSpPr>
        <p:spPr>
          <a:xfrm>
            <a:off x="4385175" y="1094000"/>
            <a:ext cx="40737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1600"/>
              </a:spcAft>
              <a:buClr>
                <a:schemeClr val="dk2"/>
              </a:buClr>
              <a:buSzPts val="1400"/>
              <a:buFont typeface="Nunito"/>
              <a:buChar char="●"/>
            </a:pPr>
            <a:r>
              <a:rPr b="0" i="0" lang="en" sz="1400" u="sng" cap="none" strike="noStrike">
                <a:solidFill>
                  <a:schemeClr val="accent5"/>
                </a:solidFill>
                <a:latin typeface="Nunito"/>
                <a:ea typeface="Nunito"/>
                <a:cs typeface="Nunito"/>
                <a:sym typeface="Nunito"/>
                <a:hlinkClick r:id="rId5">
                  <a:extLst>
                    <a:ext uri="{A12FA001-AC4F-418D-AE19-62706E023703}">
                      <ahyp:hlinkClr val="tx"/>
                    </a:ext>
                  </a:extLst>
                </a:hlinkClick>
              </a:rPr>
              <a:t>Secret Spy Mission Activity Demonstration</a:t>
            </a:r>
            <a:endParaRPr b="0" i="0" sz="1400" u="none" cap="none" strike="noStrike">
              <a:solidFill>
                <a:schemeClr val="dk2"/>
              </a:solidFill>
              <a:latin typeface="Nunito"/>
              <a:ea typeface="Nunito"/>
              <a:cs typeface="Nunito"/>
              <a:sym typeface="Nunito"/>
            </a:endParaRPr>
          </a:p>
        </p:txBody>
      </p:sp>
      <p:pic>
        <p:nvPicPr>
          <p:cNvPr id="150" name="Google Shape;150;p7"/>
          <p:cNvPicPr preferRelativeResize="0"/>
          <p:nvPr/>
        </p:nvPicPr>
        <p:blipFill rotWithShape="1">
          <a:blip r:embed="rId6">
            <a:alphaModFix/>
          </a:blip>
          <a:srcRect b="0" l="0" r="0" t="0"/>
          <a:stretch/>
        </p:blipFill>
        <p:spPr>
          <a:xfrm>
            <a:off x="5386422" y="1640750"/>
            <a:ext cx="2286000" cy="22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type="title"/>
          </p:nvPr>
        </p:nvSpPr>
        <p:spPr>
          <a:xfrm>
            <a:off x="347472" y="356616"/>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t>Gamification Resources</a:t>
            </a:r>
            <a:endParaRPr b="1"/>
          </a:p>
        </p:txBody>
      </p:sp>
      <p:sp>
        <p:nvSpPr>
          <p:cNvPr id="156" name="Google Shape;156;p8"/>
          <p:cNvSpPr txBox="1"/>
          <p:nvPr>
            <p:ph idx="1" type="body"/>
          </p:nvPr>
        </p:nvSpPr>
        <p:spPr>
          <a:xfrm>
            <a:off x="310896" y="1133856"/>
            <a:ext cx="7505700" cy="353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900">
                <a:latin typeface="Nunito"/>
                <a:ea typeface="Nunito"/>
                <a:cs typeface="Nunito"/>
                <a:sym typeface="Nunito"/>
              </a:rPr>
              <a:t>Objective 3: Gain practical strategies and tools for designing and implementing gamified learning experiences.</a:t>
            </a:r>
            <a:endParaRPr sz="1900">
              <a:latin typeface="Nunito"/>
              <a:ea typeface="Nunito"/>
              <a:cs typeface="Nunito"/>
              <a:sym typeface="Nunito"/>
            </a:endParaRPr>
          </a:p>
          <a:p>
            <a:pPr indent="-317500" lvl="0" marL="457200" rtl="0" algn="l">
              <a:lnSpc>
                <a:spcPct val="115000"/>
              </a:lnSpc>
              <a:spcBef>
                <a:spcPts val="1600"/>
              </a:spcBef>
              <a:spcAft>
                <a:spcPts val="0"/>
              </a:spcAft>
              <a:buSzPts val="1400"/>
              <a:buFont typeface="Nunito"/>
              <a:buChar char="●"/>
            </a:pPr>
            <a:r>
              <a:rPr lang="en" sz="1400" u="sng">
                <a:solidFill>
                  <a:srgbClr val="1155CC"/>
                </a:solidFill>
                <a:latin typeface="Nunito"/>
                <a:ea typeface="Nunito"/>
                <a:cs typeface="Nunito"/>
                <a:sym typeface="Nunito"/>
                <a:hlinkClick r:id="rId3">
                  <a:extLst>
                    <a:ext uri="{A12FA001-AC4F-418D-AE19-62706E023703}">
                      <ahyp:hlinkClr val="tx"/>
                    </a:ext>
                  </a:extLst>
                </a:hlinkClick>
              </a:rPr>
              <a:t>Templates</a:t>
            </a:r>
            <a:r>
              <a:rPr lang="en" sz="1400">
                <a:latin typeface="Nunito"/>
                <a:ea typeface="Nunito"/>
                <a:cs typeface="Nunito"/>
                <a:sym typeface="Nunito"/>
              </a:rPr>
              <a:t> for interactive game creation</a:t>
            </a:r>
            <a:endParaRPr sz="1400">
              <a:latin typeface="Nunito"/>
              <a:ea typeface="Nunito"/>
              <a:cs typeface="Nunito"/>
              <a:sym typeface="Nunito"/>
            </a:endParaRPr>
          </a:p>
          <a:p>
            <a:pPr indent="-317500" lvl="1" marL="914400" rtl="0" algn="l">
              <a:lnSpc>
                <a:spcPct val="115000"/>
              </a:lnSpc>
              <a:spcBef>
                <a:spcPts val="0"/>
              </a:spcBef>
              <a:spcAft>
                <a:spcPts val="0"/>
              </a:spcAft>
              <a:buSzPts val="1400"/>
              <a:buFont typeface="Nunito"/>
              <a:buChar char="○"/>
            </a:pPr>
            <a:r>
              <a:rPr lang="en" sz="1400" u="sng">
                <a:solidFill>
                  <a:schemeClr val="hlink"/>
                </a:solidFill>
                <a:latin typeface="Nunito"/>
                <a:ea typeface="Nunito"/>
                <a:cs typeface="Nunito"/>
                <a:sym typeface="Nunito"/>
                <a:hlinkClick r:id="rId4"/>
              </a:rPr>
              <a:t>H5P–interactive video</a:t>
            </a:r>
            <a:endParaRPr sz="1400">
              <a:latin typeface="Nunito"/>
              <a:ea typeface="Nunito"/>
              <a:cs typeface="Nunito"/>
              <a:sym typeface="Nunito"/>
            </a:endParaRPr>
          </a:p>
          <a:p>
            <a:pPr indent="-317500" lvl="1" marL="914400" rtl="0" algn="l">
              <a:lnSpc>
                <a:spcPct val="115000"/>
              </a:lnSpc>
              <a:spcBef>
                <a:spcPts val="0"/>
              </a:spcBef>
              <a:spcAft>
                <a:spcPts val="0"/>
              </a:spcAft>
              <a:buSzPts val="1400"/>
              <a:buFont typeface="Nunito"/>
              <a:buChar char="○"/>
            </a:pPr>
            <a:r>
              <a:rPr lang="en" sz="1400" u="sng">
                <a:solidFill>
                  <a:srgbClr val="1155CC"/>
                </a:solidFill>
                <a:latin typeface="Nunito"/>
                <a:ea typeface="Nunito"/>
                <a:cs typeface="Nunito"/>
                <a:sym typeface="Nunito"/>
                <a:hlinkClick r:id="rId5">
                  <a:extLst>
                    <a:ext uri="{A12FA001-AC4F-418D-AE19-62706E023703}">
                      <ahyp:hlinkClr val="tx"/>
                    </a:ext>
                  </a:extLst>
                </a:hlinkClick>
              </a:rPr>
              <a:t>H5P–</a:t>
            </a:r>
            <a:r>
              <a:rPr lang="en" sz="1400" u="sng">
                <a:solidFill>
                  <a:srgbClr val="1155CC"/>
                </a:solidFill>
                <a:latin typeface="Nunito"/>
                <a:ea typeface="Nunito"/>
                <a:cs typeface="Nunito"/>
                <a:sym typeface="Nunito"/>
                <a:hlinkClick r:id="rId6">
                  <a:extLst>
                    <a:ext uri="{A12FA001-AC4F-418D-AE19-62706E023703}">
                      <ahyp:hlinkClr val="tx"/>
                    </a:ext>
                  </a:extLst>
                </a:hlinkClick>
              </a:rPr>
              <a:t>360 interactive</a:t>
            </a:r>
            <a:endParaRPr sz="1400">
              <a:latin typeface="Nunito"/>
              <a:ea typeface="Nunito"/>
              <a:cs typeface="Nunito"/>
              <a:sym typeface="Nunito"/>
            </a:endParaRPr>
          </a:p>
          <a:p>
            <a:pPr indent="-317500" lvl="1" marL="914400" rtl="0" algn="l">
              <a:lnSpc>
                <a:spcPct val="115000"/>
              </a:lnSpc>
              <a:spcBef>
                <a:spcPts val="0"/>
              </a:spcBef>
              <a:spcAft>
                <a:spcPts val="0"/>
              </a:spcAft>
              <a:buSzPts val="1400"/>
              <a:buFont typeface="Nunito"/>
              <a:buChar char="○"/>
            </a:pPr>
            <a:r>
              <a:rPr lang="en" sz="1400" u="sng">
                <a:solidFill>
                  <a:srgbClr val="1155CC"/>
                </a:solidFill>
                <a:latin typeface="Nunito"/>
                <a:ea typeface="Nunito"/>
                <a:cs typeface="Nunito"/>
                <a:sym typeface="Nunito"/>
                <a:hlinkClick r:id="rId7">
                  <a:extLst>
                    <a:ext uri="{A12FA001-AC4F-418D-AE19-62706E023703}">
                      <ahyp:hlinkClr val="tx"/>
                    </a:ext>
                  </a:extLst>
                </a:hlinkClick>
              </a:rPr>
              <a:t>H5P–</a:t>
            </a:r>
            <a:r>
              <a:rPr lang="en" sz="1400" u="sng">
                <a:solidFill>
                  <a:srgbClr val="1155CC"/>
                </a:solidFill>
                <a:latin typeface="Nunito"/>
                <a:ea typeface="Nunito"/>
                <a:cs typeface="Nunito"/>
                <a:sym typeface="Nunito"/>
                <a:hlinkClick r:id="rId8">
                  <a:extLst>
                    <a:ext uri="{A12FA001-AC4F-418D-AE19-62706E023703}">
                      <ahyp:hlinkClr val="tx"/>
                    </a:ext>
                  </a:extLst>
                </a:hlinkClick>
              </a:rPr>
              <a:t>branching scenario</a:t>
            </a:r>
            <a:r>
              <a:rPr lang="en" sz="1400">
                <a:solidFill>
                  <a:schemeClr val="dk1"/>
                </a:solidFill>
                <a:latin typeface="Nunito"/>
                <a:ea typeface="Nunito"/>
                <a:cs typeface="Nunito"/>
                <a:sym typeface="Nunito"/>
              </a:rPr>
              <a:t> </a:t>
            </a:r>
            <a:endParaRPr sz="1400">
              <a:solidFill>
                <a:schemeClr val="dk1"/>
              </a:solidFill>
              <a:latin typeface="Nunito"/>
              <a:ea typeface="Nunito"/>
              <a:cs typeface="Nunito"/>
              <a:sym typeface="Nunito"/>
            </a:endParaRPr>
          </a:p>
          <a:p>
            <a:pPr indent="-317500" lvl="1" marL="914400" rtl="0" algn="l">
              <a:lnSpc>
                <a:spcPct val="115000"/>
              </a:lnSpc>
              <a:spcBef>
                <a:spcPts val="0"/>
              </a:spcBef>
              <a:spcAft>
                <a:spcPts val="0"/>
              </a:spcAft>
              <a:buSzPts val="1400"/>
              <a:buFont typeface="Nunito"/>
              <a:buChar char="○"/>
            </a:pPr>
            <a:r>
              <a:rPr lang="en" sz="1400" u="sng">
                <a:solidFill>
                  <a:schemeClr val="hlink"/>
                </a:solidFill>
                <a:latin typeface="Nunito"/>
                <a:ea typeface="Nunito"/>
                <a:cs typeface="Nunito"/>
                <a:sym typeface="Nunito"/>
                <a:hlinkClick r:id="rId9"/>
              </a:rPr>
              <a:t>H5P–interactive presentation</a:t>
            </a:r>
            <a:endParaRPr sz="1400">
              <a:solidFill>
                <a:schemeClr val="dk1"/>
              </a:solidFill>
              <a:latin typeface="Nunito"/>
              <a:ea typeface="Nunito"/>
              <a:cs typeface="Nunito"/>
              <a:sym typeface="Nunito"/>
            </a:endParaRPr>
          </a:p>
          <a:p>
            <a:pPr indent="-317500" lvl="0" marL="457200" rtl="0" algn="l">
              <a:lnSpc>
                <a:spcPct val="115000"/>
              </a:lnSpc>
              <a:spcBef>
                <a:spcPts val="0"/>
              </a:spcBef>
              <a:spcAft>
                <a:spcPts val="0"/>
              </a:spcAft>
              <a:buSzPts val="1400"/>
              <a:buFont typeface="Nunito"/>
              <a:buChar char="●"/>
            </a:pPr>
            <a:r>
              <a:rPr lang="en" sz="1400" u="sng">
                <a:solidFill>
                  <a:srgbClr val="1155CC"/>
                </a:solidFill>
                <a:latin typeface="Nunito"/>
                <a:ea typeface="Nunito"/>
                <a:cs typeface="Nunito"/>
                <a:sym typeface="Nunito"/>
                <a:hlinkClick r:id="rId10">
                  <a:extLst>
                    <a:ext uri="{A12FA001-AC4F-418D-AE19-62706E023703}">
                      <ahyp:hlinkClr val="tx"/>
                    </a:ext>
                  </a:extLst>
                </a:hlinkClick>
              </a:rPr>
              <a:t>Genially</a:t>
            </a:r>
            <a:r>
              <a:rPr lang="en" sz="1400">
                <a:solidFill>
                  <a:schemeClr val="dk1"/>
                </a:solidFill>
                <a:latin typeface="Nunito"/>
                <a:ea typeface="Nunito"/>
                <a:cs typeface="Nunito"/>
                <a:sym typeface="Nunito"/>
              </a:rPr>
              <a:t>–</a:t>
            </a:r>
            <a:r>
              <a:rPr lang="en" sz="1400">
                <a:latin typeface="Nunito"/>
                <a:ea typeface="Nunito"/>
                <a:cs typeface="Nunito"/>
                <a:sym typeface="Nunito"/>
              </a:rPr>
              <a:t>escape rooms, quizzes</a:t>
            </a:r>
            <a:endParaRPr sz="1400">
              <a:latin typeface="Nunito"/>
              <a:ea typeface="Nunito"/>
              <a:cs typeface="Nunito"/>
              <a:sym typeface="Nunito"/>
            </a:endParaRPr>
          </a:p>
          <a:p>
            <a:pPr indent="-317500" lvl="0" marL="457200" rtl="0" algn="l">
              <a:lnSpc>
                <a:spcPct val="115000"/>
              </a:lnSpc>
              <a:spcBef>
                <a:spcPts val="0"/>
              </a:spcBef>
              <a:spcAft>
                <a:spcPts val="0"/>
              </a:spcAft>
              <a:buSzPts val="1400"/>
              <a:buFont typeface="Nunito"/>
              <a:buChar char="●"/>
            </a:pPr>
            <a:r>
              <a:rPr lang="en" sz="1400" u="sng">
                <a:solidFill>
                  <a:srgbClr val="1155CC"/>
                </a:solidFill>
                <a:latin typeface="Nunito"/>
                <a:ea typeface="Nunito"/>
                <a:cs typeface="Nunito"/>
                <a:sym typeface="Nunito"/>
                <a:hlinkClick r:id="rId11">
                  <a:extLst>
                    <a:ext uri="{A12FA001-AC4F-418D-AE19-62706E023703}">
                      <ahyp:hlinkClr val="tx"/>
                    </a:ext>
                  </a:extLst>
                </a:hlinkClick>
              </a:rPr>
              <a:t>Kahoot</a:t>
            </a:r>
            <a:endParaRPr sz="1400">
              <a:latin typeface="Nunito"/>
              <a:ea typeface="Nunito"/>
              <a:cs typeface="Nunito"/>
              <a:sym typeface="Nunito"/>
            </a:endParaRPr>
          </a:p>
          <a:p>
            <a:pPr indent="-317500" lvl="0" marL="457200" rtl="0" algn="l">
              <a:lnSpc>
                <a:spcPct val="115000"/>
              </a:lnSpc>
              <a:spcBef>
                <a:spcPts val="0"/>
              </a:spcBef>
              <a:spcAft>
                <a:spcPts val="0"/>
              </a:spcAft>
              <a:buSzPts val="1400"/>
              <a:buFont typeface="Nunito"/>
              <a:buChar char="●"/>
            </a:pPr>
            <a:r>
              <a:rPr lang="en" sz="1400" u="sng">
                <a:solidFill>
                  <a:srgbClr val="1155CC"/>
                </a:solidFill>
                <a:latin typeface="Nunito"/>
                <a:ea typeface="Nunito"/>
                <a:cs typeface="Nunito"/>
                <a:sym typeface="Nunito"/>
                <a:hlinkClick r:id="rId12">
                  <a:extLst>
                    <a:ext uri="{A12FA001-AC4F-418D-AE19-62706E023703}">
                      <ahyp:hlinkClr val="tx"/>
                    </a:ext>
                  </a:extLst>
                </a:hlinkClick>
              </a:rPr>
              <a:t>Quizlet</a:t>
            </a:r>
            <a:endParaRPr sz="1400">
              <a:latin typeface="Nunito"/>
              <a:ea typeface="Nunito"/>
              <a:cs typeface="Nunito"/>
              <a:sym typeface="Nunito"/>
            </a:endParaRPr>
          </a:p>
          <a:p>
            <a:pPr indent="-317500" lvl="0" marL="457200" rtl="0" algn="l">
              <a:lnSpc>
                <a:spcPct val="115000"/>
              </a:lnSpc>
              <a:spcBef>
                <a:spcPts val="0"/>
              </a:spcBef>
              <a:spcAft>
                <a:spcPts val="0"/>
              </a:spcAft>
              <a:buSzPts val="1400"/>
              <a:buFont typeface="Nunito"/>
              <a:buChar char="●"/>
            </a:pPr>
            <a:r>
              <a:rPr lang="en" sz="1400" u="sng">
                <a:solidFill>
                  <a:srgbClr val="1155CC"/>
                </a:solidFill>
                <a:latin typeface="Nunito"/>
                <a:ea typeface="Nunito"/>
                <a:cs typeface="Nunito"/>
                <a:sym typeface="Nunito"/>
                <a:hlinkClick r:id="rId13">
                  <a:extLst>
                    <a:ext uri="{A12FA001-AC4F-418D-AE19-62706E023703}">
                      <ahyp:hlinkClr val="tx"/>
                    </a:ext>
                  </a:extLst>
                </a:hlinkClick>
              </a:rPr>
              <a:t>Mentimeter</a:t>
            </a:r>
            <a:endParaRPr sz="140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ph type="title"/>
          </p:nvPr>
        </p:nvSpPr>
        <p:spPr>
          <a:xfrm>
            <a:off x="347475" y="356622"/>
            <a:ext cx="7505700" cy="68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a:t>Your Turn!</a:t>
            </a:r>
            <a:endParaRPr b="1"/>
          </a:p>
        </p:txBody>
      </p:sp>
      <p:sp>
        <p:nvSpPr>
          <p:cNvPr id="162" name="Google Shape;162;p9"/>
          <p:cNvSpPr txBox="1"/>
          <p:nvPr>
            <p:ph idx="1" type="body"/>
          </p:nvPr>
        </p:nvSpPr>
        <p:spPr>
          <a:xfrm>
            <a:off x="310896" y="1133856"/>
            <a:ext cx="7505700" cy="27393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23394E"/>
              </a:buClr>
              <a:buSzPts val="1900"/>
              <a:buFont typeface="Nunito"/>
              <a:buChar char="●"/>
            </a:pPr>
            <a:r>
              <a:rPr lang="en" sz="1900">
                <a:solidFill>
                  <a:srgbClr val="23394E"/>
                </a:solidFill>
                <a:latin typeface="Nunito"/>
                <a:ea typeface="Nunito"/>
                <a:cs typeface="Nunito"/>
                <a:sym typeface="Nunito"/>
              </a:rPr>
              <a:t>In a group or individually, brainstorm ideas for taking the next step toward gamification.</a:t>
            </a:r>
            <a:endParaRPr sz="1900">
              <a:solidFill>
                <a:srgbClr val="23394E"/>
              </a:solidFill>
              <a:latin typeface="Nunito"/>
              <a:ea typeface="Nunito"/>
              <a:cs typeface="Nunito"/>
              <a:sym typeface="Nunito"/>
            </a:endParaRPr>
          </a:p>
          <a:p>
            <a:pPr indent="-349250" lvl="0" marL="457200" rtl="0" algn="l">
              <a:lnSpc>
                <a:spcPct val="115000"/>
              </a:lnSpc>
              <a:spcBef>
                <a:spcPts val="0"/>
              </a:spcBef>
              <a:spcAft>
                <a:spcPts val="0"/>
              </a:spcAft>
              <a:buClr>
                <a:srgbClr val="23394E"/>
              </a:buClr>
              <a:buSzPts val="1900"/>
              <a:buFont typeface="Nunito"/>
              <a:buChar char="●"/>
            </a:pPr>
            <a:r>
              <a:rPr lang="en" sz="1900">
                <a:solidFill>
                  <a:srgbClr val="23394E"/>
                </a:solidFill>
                <a:latin typeface="Nunito"/>
                <a:ea typeface="Nunito"/>
                <a:cs typeface="Nunito"/>
                <a:sym typeface="Nunito"/>
              </a:rPr>
              <a:t>Share out!</a:t>
            </a:r>
            <a:endParaRPr sz="1900">
              <a:solidFill>
                <a:srgbClr val="23394E"/>
              </a:solidFill>
              <a:latin typeface="Nunito"/>
              <a:ea typeface="Nunito"/>
              <a:cs typeface="Nunito"/>
              <a:sym typeface="Nunito"/>
            </a:endParaRPr>
          </a:p>
          <a:p>
            <a:pPr indent="-349250" lvl="1" marL="914400" rtl="0" algn="l">
              <a:lnSpc>
                <a:spcPct val="115000"/>
              </a:lnSpc>
              <a:spcBef>
                <a:spcPts val="0"/>
              </a:spcBef>
              <a:spcAft>
                <a:spcPts val="0"/>
              </a:spcAft>
              <a:buClr>
                <a:srgbClr val="23394E"/>
              </a:buClr>
              <a:buSzPts val="1900"/>
              <a:buFont typeface="Nunito"/>
              <a:buChar char="○"/>
            </a:pPr>
            <a:r>
              <a:rPr lang="en" sz="1900">
                <a:solidFill>
                  <a:srgbClr val="23394E"/>
                </a:solidFill>
                <a:latin typeface="Nunito"/>
                <a:ea typeface="Nunito"/>
                <a:cs typeface="Nunito"/>
                <a:sym typeface="Nunito"/>
              </a:rPr>
              <a:t>How have you included gamification already, or how do you intend to use gamification moving forward? </a:t>
            </a:r>
            <a:endParaRPr sz="1900">
              <a:solidFill>
                <a:srgbClr val="23394E"/>
              </a:solidFill>
              <a:latin typeface="Nunito"/>
              <a:ea typeface="Nunito"/>
              <a:cs typeface="Nunito"/>
              <a:sym typeface="Nunito"/>
            </a:endParaRPr>
          </a:p>
          <a:p>
            <a:pPr indent="-349250" lvl="1" marL="914400" rtl="0" algn="l">
              <a:lnSpc>
                <a:spcPct val="115000"/>
              </a:lnSpc>
              <a:spcBef>
                <a:spcPts val="0"/>
              </a:spcBef>
              <a:spcAft>
                <a:spcPts val="0"/>
              </a:spcAft>
              <a:buClr>
                <a:srgbClr val="23394E"/>
              </a:buClr>
              <a:buSzPts val="1900"/>
              <a:buFont typeface="Nunito"/>
              <a:buChar char="○"/>
            </a:pPr>
            <a:r>
              <a:rPr lang="en" sz="1900">
                <a:solidFill>
                  <a:srgbClr val="23394E"/>
                </a:solidFill>
                <a:latin typeface="Nunito"/>
                <a:ea typeface="Nunito"/>
                <a:cs typeface="Nunito"/>
                <a:sym typeface="Nunito"/>
              </a:rPr>
              <a:t>Share how you might incorporate this online or face-to-face.</a:t>
            </a:r>
            <a:endParaRPr sz="1900">
              <a:solidFill>
                <a:srgbClr val="23394E"/>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