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DE5CB9-8ECF-436D-9710-E4D011C02F87}" type="doc">
      <dgm:prSet loTypeId="urn:microsoft.com/office/officeart/2005/8/layout/hierarchy1" loCatId="hierarchy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AB6A6BEA-578F-4D30-9412-F30014E2D68D}">
      <dgm:prSet/>
      <dgm:spPr/>
      <dgm:t>
        <a:bodyPr/>
        <a:lstStyle/>
        <a:p>
          <a:r>
            <a:rPr lang="en-US"/>
            <a:t>Scenarios are assigned to the students and they have to decide if they should use the direct or the indirect approach to writing</a:t>
          </a:r>
        </a:p>
      </dgm:t>
    </dgm:pt>
    <dgm:pt modelId="{902C7727-1D21-4698-BF68-AE1147ABA29F}" type="parTrans" cxnId="{2CBE1BAE-F92F-4CE3-9A32-9F0467859D7D}">
      <dgm:prSet/>
      <dgm:spPr/>
      <dgm:t>
        <a:bodyPr/>
        <a:lstStyle/>
        <a:p>
          <a:endParaRPr lang="en-US"/>
        </a:p>
      </dgm:t>
    </dgm:pt>
    <dgm:pt modelId="{6227A9BC-2C7B-4AAE-A335-410BE175DBF5}" type="sibTrans" cxnId="{2CBE1BAE-F92F-4CE3-9A32-9F0467859D7D}">
      <dgm:prSet/>
      <dgm:spPr/>
      <dgm:t>
        <a:bodyPr/>
        <a:lstStyle/>
        <a:p>
          <a:endParaRPr lang="en-US"/>
        </a:p>
      </dgm:t>
    </dgm:pt>
    <dgm:pt modelId="{5730E3B2-2DC0-4FE1-9AE7-8C89ECD9C99E}">
      <dgm:prSet/>
      <dgm:spPr/>
      <dgm:t>
        <a:bodyPr/>
        <a:lstStyle/>
        <a:p>
          <a:r>
            <a:rPr lang="en-US"/>
            <a:t>Students are given messages that they have to analyze the strengths and weaknesses of each sentence and revise the document to follow the chapter guidelines for persuasive messages</a:t>
          </a:r>
        </a:p>
      </dgm:t>
    </dgm:pt>
    <dgm:pt modelId="{EF6AC642-F761-44B5-8EFF-4C047A55B480}" type="parTrans" cxnId="{B1BF78D6-060E-4145-98E7-208BE07E6850}">
      <dgm:prSet/>
      <dgm:spPr/>
      <dgm:t>
        <a:bodyPr/>
        <a:lstStyle/>
        <a:p>
          <a:endParaRPr lang="en-US"/>
        </a:p>
      </dgm:t>
    </dgm:pt>
    <dgm:pt modelId="{4BEB176B-961D-404B-B441-DB126AE67E91}" type="sibTrans" cxnId="{B1BF78D6-060E-4145-98E7-208BE07E6850}">
      <dgm:prSet/>
      <dgm:spPr/>
      <dgm:t>
        <a:bodyPr/>
        <a:lstStyle/>
        <a:p>
          <a:endParaRPr lang="en-US"/>
        </a:p>
      </dgm:t>
    </dgm:pt>
    <dgm:pt modelId="{731D85FA-1C77-4D94-BF3E-1AFB836915FC}">
      <dgm:prSet/>
      <dgm:spPr/>
      <dgm:t>
        <a:bodyPr/>
        <a:lstStyle/>
        <a:p>
          <a:r>
            <a:rPr lang="en-US"/>
            <a:t>Students have to research a business topic of their choice and write a one page paper that includes a works cited with 6 sources from our library</a:t>
          </a:r>
        </a:p>
      </dgm:t>
    </dgm:pt>
    <dgm:pt modelId="{41908A40-0722-4A5B-A942-D2A9C631B98F}" type="parTrans" cxnId="{46E077D8-63F8-457F-993F-F433E707D8B1}">
      <dgm:prSet/>
      <dgm:spPr/>
      <dgm:t>
        <a:bodyPr/>
        <a:lstStyle/>
        <a:p>
          <a:endParaRPr lang="en-US"/>
        </a:p>
      </dgm:t>
    </dgm:pt>
    <dgm:pt modelId="{73299F6D-61B2-41DF-8900-C24720D2701C}" type="sibTrans" cxnId="{46E077D8-63F8-457F-993F-F433E707D8B1}">
      <dgm:prSet/>
      <dgm:spPr/>
      <dgm:t>
        <a:bodyPr/>
        <a:lstStyle/>
        <a:p>
          <a:endParaRPr lang="en-US"/>
        </a:p>
      </dgm:t>
    </dgm:pt>
    <dgm:pt modelId="{CA7FC938-5A5E-466F-8DC4-4BBD2A27F85B}" type="pres">
      <dgm:prSet presAssocID="{97DE5CB9-8ECF-436D-9710-E4D011C02F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A872441-7D72-4469-884E-484F14F6410B}" type="pres">
      <dgm:prSet presAssocID="{AB6A6BEA-578F-4D30-9412-F30014E2D68D}" presName="hierRoot1" presStyleCnt="0"/>
      <dgm:spPr/>
    </dgm:pt>
    <dgm:pt modelId="{302BA3B1-2A2C-4849-9AA5-13BE939F09CF}" type="pres">
      <dgm:prSet presAssocID="{AB6A6BEA-578F-4D30-9412-F30014E2D68D}" presName="composite" presStyleCnt="0"/>
      <dgm:spPr/>
    </dgm:pt>
    <dgm:pt modelId="{771FF717-07F1-4C84-8F66-5B4139DFFA5C}" type="pres">
      <dgm:prSet presAssocID="{AB6A6BEA-578F-4D30-9412-F30014E2D68D}" presName="background" presStyleLbl="node0" presStyleIdx="0" presStyleCnt="3"/>
      <dgm:spPr/>
    </dgm:pt>
    <dgm:pt modelId="{53FF316B-8041-4B40-9967-6567C9DADDEB}" type="pres">
      <dgm:prSet presAssocID="{AB6A6BEA-578F-4D30-9412-F30014E2D68D}" presName="text" presStyleLbl="fgAcc0" presStyleIdx="0" presStyleCnt="3">
        <dgm:presLayoutVars>
          <dgm:chPref val="3"/>
        </dgm:presLayoutVars>
      </dgm:prSet>
      <dgm:spPr/>
    </dgm:pt>
    <dgm:pt modelId="{0EDEF070-C55C-49A0-A66B-4ADE74D91E28}" type="pres">
      <dgm:prSet presAssocID="{AB6A6BEA-578F-4D30-9412-F30014E2D68D}" presName="hierChild2" presStyleCnt="0"/>
      <dgm:spPr/>
    </dgm:pt>
    <dgm:pt modelId="{9F4C8DE9-89F3-4F55-B2AD-A8B2AD9F38FD}" type="pres">
      <dgm:prSet presAssocID="{5730E3B2-2DC0-4FE1-9AE7-8C89ECD9C99E}" presName="hierRoot1" presStyleCnt="0"/>
      <dgm:spPr/>
    </dgm:pt>
    <dgm:pt modelId="{070FCE49-D9B3-4C0B-B5C0-BA76975C23FD}" type="pres">
      <dgm:prSet presAssocID="{5730E3B2-2DC0-4FE1-9AE7-8C89ECD9C99E}" presName="composite" presStyleCnt="0"/>
      <dgm:spPr/>
    </dgm:pt>
    <dgm:pt modelId="{02A6AB47-20FF-4B40-B3B1-9230C9F09E69}" type="pres">
      <dgm:prSet presAssocID="{5730E3B2-2DC0-4FE1-9AE7-8C89ECD9C99E}" presName="background" presStyleLbl="node0" presStyleIdx="1" presStyleCnt="3"/>
      <dgm:spPr/>
    </dgm:pt>
    <dgm:pt modelId="{5F28A133-CA01-424D-BC65-037143CE08BF}" type="pres">
      <dgm:prSet presAssocID="{5730E3B2-2DC0-4FE1-9AE7-8C89ECD9C99E}" presName="text" presStyleLbl="fgAcc0" presStyleIdx="1" presStyleCnt="3">
        <dgm:presLayoutVars>
          <dgm:chPref val="3"/>
        </dgm:presLayoutVars>
      </dgm:prSet>
      <dgm:spPr/>
    </dgm:pt>
    <dgm:pt modelId="{684D2728-6F7F-4D60-AD28-69E14B25A3E0}" type="pres">
      <dgm:prSet presAssocID="{5730E3B2-2DC0-4FE1-9AE7-8C89ECD9C99E}" presName="hierChild2" presStyleCnt="0"/>
      <dgm:spPr/>
    </dgm:pt>
    <dgm:pt modelId="{16870405-E9BE-4A94-A01B-0681F296CD00}" type="pres">
      <dgm:prSet presAssocID="{731D85FA-1C77-4D94-BF3E-1AFB836915FC}" presName="hierRoot1" presStyleCnt="0"/>
      <dgm:spPr/>
    </dgm:pt>
    <dgm:pt modelId="{10EA39BE-49E6-4EEA-BD2F-65107867CEF1}" type="pres">
      <dgm:prSet presAssocID="{731D85FA-1C77-4D94-BF3E-1AFB836915FC}" presName="composite" presStyleCnt="0"/>
      <dgm:spPr/>
    </dgm:pt>
    <dgm:pt modelId="{952D76F5-600A-491E-8554-2DB669098910}" type="pres">
      <dgm:prSet presAssocID="{731D85FA-1C77-4D94-BF3E-1AFB836915FC}" presName="background" presStyleLbl="node0" presStyleIdx="2" presStyleCnt="3"/>
      <dgm:spPr/>
    </dgm:pt>
    <dgm:pt modelId="{B0FD8FA6-EED8-4C29-BD41-D1667F488B3D}" type="pres">
      <dgm:prSet presAssocID="{731D85FA-1C77-4D94-BF3E-1AFB836915FC}" presName="text" presStyleLbl="fgAcc0" presStyleIdx="2" presStyleCnt="3">
        <dgm:presLayoutVars>
          <dgm:chPref val="3"/>
        </dgm:presLayoutVars>
      </dgm:prSet>
      <dgm:spPr/>
    </dgm:pt>
    <dgm:pt modelId="{E71592A8-AE48-40A6-BB14-47A1BC32D9F2}" type="pres">
      <dgm:prSet presAssocID="{731D85FA-1C77-4D94-BF3E-1AFB836915FC}" presName="hierChild2" presStyleCnt="0"/>
      <dgm:spPr/>
    </dgm:pt>
  </dgm:ptLst>
  <dgm:cxnLst>
    <dgm:cxn modelId="{FE4D3315-B580-4AD7-8ADD-3AA5515FFE6A}" type="presOf" srcId="{97DE5CB9-8ECF-436D-9710-E4D011C02F87}" destId="{CA7FC938-5A5E-466F-8DC4-4BBD2A27F85B}" srcOrd="0" destOrd="0" presId="urn:microsoft.com/office/officeart/2005/8/layout/hierarchy1"/>
    <dgm:cxn modelId="{ED4D0A69-F64C-421D-A9FD-40F187FAFEC8}" type="presOf" srcId="{5730E3B2-2DC0-4FE1-9AE7-8C89ECD9C99E}" destId="{5F28A133-CA01-424D-BC65-037143CE08BF}" srcOrd="0" destOrd="0" presId="urn:microsoft.com/office/officeart/2005/8/layout/hierarchy1"/>
    <dgm:cxn modelId="{2CBE1BAE-F92F-4CE3-9A32-9F0467859D7D}" srcId="{97DE5CB9-8ECF-436D-9710-E4D011C02F87}" destId="{AB6A6BEA-578F-4D30-9412-F30014E2D68D}" srcOrd="0" destOrd="0" parTransId="{902C7727-1D21-4698-BF68-AE1147ABA29F}" sibTransId="{6227A9BC-2C7B-4AAE-A335-410BE175DBF5}"/>
    <dgm:cxn modelId="{D888E5B4-B48A-4037-B8DF-E54710B22E68}" type="presOf" srcId="{731D85FA-1C77-4D94-BF3E-1AFB836915FC}" destId="{B0FD8FA6-EED8-4C29-BD41-D1667F488B3D}" srcOrd="0" destOrd="0" presId="urn:microsoft.com/office/officeart/2005/8/layout/hierarchy1"/>
    <dgm:cxn modelId="{BFD6C8D2-D1CA-469A-A00E-8369BD228874}" type="presOf" srcId="{AB6A6BEA-578F-4D30-9412-F30014E2D68D}" destId="{53FF316B-8041-4B40-9967-6567C9DADDEB}" srcOrd="0" destOrd="0" presId="urn:microsoft.com/office/officeart/2005/8/layout/hierarchy1"/>
    <dgm:cxn modelId="{B1BF78D6-060E-4145-98E7-208BE07E6850}" srcId="{97DE5CB9-8ECF-436D-9710-E4D011C02F87}" destId="{5730E3B2-2DC0-4FE1-9AE7-8C89ECD9C99E}" srcOrd="1" destOrd="0" parTransId="{EF6AC642-F761-44B5-8EFF-4C047A55B480}" sibTransId="{4BEB176B-961D-404B-B441-DB126AE67E91}"/>
    <dgm:cxn modelId="{46E077D8-63F8-457F-993F-F433E707D8B1}" srcId="{97DE5CB9-8ECF-436D-9710-E4D011C02F87}" destId="{731D85FA-1C77-4D94-BF3E-1AFB836915FC}" srcOrd="2" destOrd="0" parTransId="{41908A40-0722-4A5B-A942-D2A9C631B98F}" sibTransId="{73299F6D-61B2-41DF-8900-C24720D2701C}"/>
    <dgm:cxn modelId="{1BDA3304-E2AF-4E00-9441-75F1DA67CC9D}" type="presParOf" srcId="{CA7FC938-5A5E-466F-8DC4-4BBD2A27F85B}" destId="{0A872441-7D72-4469-884E-484F14F6410B}" srcOrd="0" destOrd="0" presId="urn:microsoft.com/office/officeart/2005/8/layout/hierarchy1"/>
    <dgm:cxn modelId="{969BC044-8B90-46C5-8E8F-B8FBE405E806}" type="presParOf" srcId="{0A872441-7D72-4469-884E-484F14F6410B}" destId="{302BA3B1-2A2C-4849-9AA5-13BE939F09CF}" srcOrd="0" destOrd="0" presId="urn:microsoft.com/office/officeart/2005/8/layout/hierarchy1"/>
    <dgm:cxn modelId="{797096A5-D52A-4CC1-B226-B648668ADC74}" type="presParOf" srcId="{302BA3B1-2A2C-4849-9AA5-13BE939F09CF}" destId="{771FF717-07F1-4C84-8F66-5B4139DFFA5C}" srcOrd="0" destOrd="0" presId="urn:microsoft.com/office/officeart/2005/8/layout/hierarchy1"/>
    <dgm:cxn modelId="{DD26D8DB-E6EA-4999-B5AC-B3C0096C5BF6}" type="presParOf" srcId="{302BA3B1-2A2C-4849-9AA5-13BE939F09CF}" destId="{53FF316B-8041-4B40-9967-6567C9DADDEB}" srcOrd="1" destOrd="0" presId="urn:microsoft.com/office/officeart/2005/8/layout/hierarchy1"/>
    <dgm:cxn modelId="{5E373C33-0C4C-4FAD-9851-F6A5F6B14FE6}" type="presParOf" srcId="{0A872441-7D72-4469-884E-484F14F6410B}" destId="{0EDEF070-C55C-49A0-A66B-4ADE74D91E28}" srcOrd="1" destOrd="0" presId="urn:microsoft.com/office/officeart/2005/8/layout/hierarchy1"/>
    <dgm:cxn modelId="{BAF35169-A616-4706-9797-99572A09D938}" type="presParOf" srcId="{CA7FC938-5A5E-466F-8DC4-4BBD2A27F85B}" destId="{9F4C8DE9-89F3-4F55-B2AD-A8B2AD9F38FD}" srcOrd="1" destOrd="0" presId="urn:microsoft.com/office/officeart/2005/8/layout/hierarchy1"/>
    <dgm:cxn modelId="{65B4C718-F003-42D4-82CC-F8FC6254969F}" type="presParOf" srcId="{9F4C8DE9-89F3-4F55-B2AD-A8B2AD9F38FD}" destId="{070FCE49-D9B3-4C0B-B5C0-BA76975C23FD}" srcOrd="0" destOrd="0" presId="urn:microsoft.com/office/officeart/2005/8/layout/hierarchy1"/>
    <dgm:cxn modelId="{CA66A95B-C7EB-46AB-BA20-076822A32209}" type="presParOf" srcId="{070FCE49-D9B3-4C0B-B5C0-BA76975C23FD}" destId="{02A6AB47-20FF-4B40-B3B1-9230C9F09E69}" srcOrd="0" destOrd="0" presId="urn:microsoft.com/office/officeart/2005/8/layout/hierarchy1"/>
    <dgm:cxn modelId="{759C4BE6-E977-4F6F-996E-E0A3E2FC7D0B}" type="presParOf" srcId="{070FCE49-D9B3-4C0B-B5C0-BA76975C23FD}" destId="{5F28A133-CA01-424D-BC65-037143CE08BF}" srcOrd="1" destOrd="0" presId="urn:microsoft.com/office/officeart/2005/8/layout/hierarchy1"/>
    <dgm:cxn modelId="{696779E3-3370-45CB-9126-689B3F44FAFB}" type="presParOf" srcId="{9F4C8DE9-89F3-4F55-B2AD-A8B2AD9F38FD}" destId="{684D2728-6F7F-4D60-AD28-69E14B25A3E0}" srcOrd="1" destOrd="0" presId="urn:microsoft.com/office/officeart/2005/8/layout/hierarchy1"/>
    <dgm:cxn modelId="{086A0E0D-769E-488C-B6F0-A6EC4716C1B8}" type="presParOf" srcId="{CA7FC938-5A5E-466F-8DC4-4BBD2A27F85B}" destId="{16870405-E9BE-4A94-A01B-0681F296CD00}" srcOrd="2" destOrd="0" presId="urn:microsoft.com/office/officeart/2005/8/layout/hierarchy1"/>
    <dgm:cxn modelId="{88E1371E-EE6A-47CA-B538-F500F61B84EC}" type="presParOf" srcId="{16870405-E9BE-4A94-A01B-0681F296CD00}" destId="{10EA39BE-49E6-4EEA-BD2F-65107867CEF1}" srcOrd="0" destOrd="0" presId="urn:microsoft.com/office/officeart/2005/8/layout/hierarchy1"/>
    <dgm:cxn modelId="{2F95DF65-6717-4E88-B978-CFD8D4F666A0}" type="presParOf" srcId="{10EA39BE-49E6-4EEA-BD2F-65107867CEF1}" destId="{952D76F5-600A-491E-8554-2DB669098910}" srcOrd="0" destOrd="0" presId="urn:microsoft.com/office/officeart/2005/8/layout/hierarchy1"/>
    <dgm:cxn modelId="{19E13354-03E6-4A2C-B77C-4C96A0982E8E}" type="presParOf" srcId="{10EA39BE-49E6-4EEA-BD2F-65107867CEF1}" destId="{B0FD8FA6-EED8-4C29-BD41-D1667F488B3D}" srcOrd="1" destOrd="0" presId="urn:microsoft.com/office/officeart/2005/8/layout/hierarchy1"/>
    <dgm:cxn modelId="{4BF952A7-1AE2-4A84-8114-CE53BC463483}" type="presParOf" srcId="{16870405-E9BE-4A94-A01B-0681F296CD00}" destId="{E71592A8-AE48-40A6-BB14-47A1BC32D9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FF717-07F1-4C84-8F66-5B4139DFFA5C}">
      <dsp:nvSpPr>
        <dsp:cNvPr id="0" name=""/>
        <dsp:cNvSpPr/>
      </dsp:nvSpPr>
      <dsp:spPr>
        <a:xfrm>
          <a:off x="0" y="296012"/>
          <a:ext cx="2786062" cy="17691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FF316B-8041-4B40-9967-6567C9DADDEB}">
      <dsp:nvSpPr>
        <dsp:cNvPr id="0" name=""/>
        <dsp:cNvSpPr/>
      </dsp:nvSpPr>
      <dsp:spPr>
        <a:xfrm>
          <a:off x="309562" y="590097"/>
          <a:ext cx="2786062" cy="176914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Scenarios are assigned to the students and they have to decide if they should use the direct or the indirect approach to writing</a:t>
          </a:r>
        </a:p>
      </dsp:txBody>
      <dsp:txXfrm>
        <a:off x="361379" y="641914"/>
        <a:ext cx="2682428" cy="1665515"/>
      </dsp:txXfrm>
    </dsp:sp>
    <dsp:sp modelId="{02A6AB47-20FF-4B40-B3B1-9230C9F09E69}">
      <dsp:nvSpPr>
        <dsp:cNvPr id="0" name=""/>
        <dsp:cNvSpPr/>
      </dsp:nvSpPr>
      <dsp:spPr>
        <a:xfrm>
          <a:off x="3405187" y="296012"/>
          <a:ext cx="2786062" cy="17691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28A133-CA01-424D-BC65-037143CE08BF}">
      <dsp:nvSpPr>
        <dsp:cNvPr id="0" name=""/>
        <dsp:cNvSpPr/>
      </dsp:nvSpPr>
      <dsp:spPr>
        <a:xfrm>
          <a:off x="3714749" y="590097"/>
          <a:ext cx="2786062" cy="176914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Students are given messages that they have to analyze the strengths and weaknesses of each sentence and revise the document to follow the chapter guidelines for persuasive messages</a:t>
          </a:r>
        </a:p>
      </dsp:txBody>
      <dsp:txXfrm>
        <a:off x="3766566" y="641914"/>
        <a:ext cx="2682428" cy="1665515"/>
      </dsp:txXfrm>
    </dsp:sp>
    <dsp:sp modelId="{952D76F5-600A-491E-8554-2DB669098910}">
      <dsp:nvSpPr>
        <dsp:cNvPr id="0" name=""/>
        <dsp:cNvSpPr/>
      </dsp:nvSpPr>
      <dsp:spPr>
        <a:xfrm>
          <a:off x="6810375" y="296012"/>
          <a:ext cx="2786062" cy="17691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FD8FA6-EED8-4C29-BD41-D1667F488B3D}">
      <dsp:nvSpPr>
        <dsp:cNvPr id="0" name=""/>
        <dsp:cNvSpPr/>
      </dsp:nvSpPr>
      <dsp:spPr>
        <a:xfrm>
          <a:off x="7119937" y="590097"/>
          <a:ext cx="2786062" cy="176914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Students have to research a business topic of their choice and write a one page paper that includes a works cited with 6 sources from our library</a:t>
          </a:r>
        </a:p>
      </dsp:txBody>
      <dsp:txXfrm>
        <a:off x="7171754" y="641914"/>
        <a:ext cx="2682428" cy="1665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://kasperspiro.com/category/outcome-learn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eativecommons.org/licenses/by-nc-sa/2.0/" TargetMode="External"/><Relationship Id="rId5" Type="http://schemas.openxmlformats.org/officeDocument/2006/relationships/hyperlink" Target="http://paveca3.blogspot.com/2011/12/60-inspiring-examples-of-twitter-in.html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quest.eb.com/search/186_1622671/1/186_1622671/cite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howsheilaseesit.wordpress.com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7">
            <a:extLst>
              <a:ext uri="{FF2B5EF4-FFF2-40B4-BE49-F238E27FC236}">
                <a16:creationId xmlns:a16="http://schemas.microsoft.com/office/drawing/2014/main" id="{B7D4B16D-600A-41A1-8B1B-3727C56C0C9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7C35E0-BD19-4AFC-81BF-7A7507E9C94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60000"/>
            </a:schemeClr>
          </a:solidFill>
          <a:effectLst/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1E08D20A-3975-4596-85C6-D46799586283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630A9349-BFE4-4720-A229-98DCD3B69F3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28487744-BBC9-4D40-85B3-0D45003C339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FAD6EF4D-97BD-46B4-9B5B-CD70971DD553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10DCC42-11D2-4162-B47A-869B3F66948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DE4880D6-6ECE-4F1B-B474-FE3940D043B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1A39307-F675-49D2-9E45-28DA2AB5C94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AC5E23C5-C5D6-4BC3-9531-C0B2D7D29F9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4D3FC0A7-9672-4B19-8D54-71C3B39F7A3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911D04C-3FFB-4D1E-8F59-5C02692E3E9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0178C8F-EF32-4F3D-B022-60A7DE1367B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EEB2DD25-DE0D-48CE-8218-E4EF12273A2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13C92E55-66CB-48F7-BF28-5D8ED146BB2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CB0B6C7B-4820-48AB-92AF-896559F0093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2018EECD-4518-458F-989E-6FCAE5AE040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FB0915F-3C52-468A-87E7-F3EE381DA3E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7B184771-5A8E-4ED5-9179-24B19F26C32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BC5162D1-D64C-4FBA-BE86-11B27A7432E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FF345C-6A58-4123-B2D1-2ED9E369124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03CE89F7-AE1C-4370-920E-EE04C4124FF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D6E298F6-F99D-49EF-B614-24D2179C23D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2424FD35-451D-468C-9EB2-8DA350C1247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5BC0C6F-B91F-42CC-9046-522FE8223CB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F88AFBEE-A8B5-4B18-B834-5269F6C13C0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64B0F493-EC69-4C85-87D4-28762823112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09920E7F-979C-40F6-8FB1-791325A4A44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1387BCC3-D7BF-443E-B18C-87B696E6442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F1C0670D-9FA2-48D7-AFDB-4438ECC3EE1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34088C0C-CAD1-4E66-A162-1D7020365B6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B8C224A6-72B4-4763-B708-65A321D0D61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2EE3A964-523C-470B-8B10-09053452C55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1B87487E-C0EA-4E2A-8FC0-3D4C4F0177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D8B57E7E-D885-4A0B-BBA0-E3BC3A68CDE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6FB84573-B84B-4571-A6E5-91CD308E7DA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7EE5EE00-E139-4AB9-ACFC-5E39CFA9519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5A38A6AA-6753-4EFE-94BB-96DF739758C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506AB599-570B-4547-97F4-F2C6723014A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9AFDEA1E-DBAB-4507-8D36-786F19A85BA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C824D6F7-0BDF-4C8C-869D-BDDEB07641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6953C491-AE0F-4D2B-9474-18D5E8B5DC9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5B956350-9BDD-4090-B2B6-12C13D1CE272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ECE31E80-E354-44C3-81E0-4E3E41DDF6F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9DFA35DB-5360-405A-A7EB-064E51FBC0A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2DA499BD-4313-4AD1-BE87-4BEF50FECB6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680E4C6D-12D1-417A-A709-EC416D98FA0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C93537B4-09B6-4CC6-92DE-3D3BDAC7ABB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5D100FC5-9EA8-4DA7-AFA4-BC60831FD87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3F10D757-6A3B-4314-9755-419B3738E47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28A4D881-D08B-4AAF-866D-7C31601126D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A666F3F8-571E-483F-9B9F-31EDB91A9C6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18305C0F-0A00-450D-92A1-313C724398C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9A5635D8-CCB7-4D16-BB87-B1BC1AC97DC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7C10A784-B5EE-4486-96E7-3CC72B93AE2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AE5FA7CA-916C-4A34-A727-E0289D891AB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66" name="Picture 2">
            <a:extLst>
              <a:ext uri="{FF2B5EF4-FFF2-40B4-BE49-F238E27FC236}">
                <a16:creationId xmlns:a16="http://schemas.microsoft.com/office/drawing/2014/main" id="{51039561-92F9-40EE-900B-6AA0F58042A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9525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D902DA06-324A-48CE-8C20-94535480A632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133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DEA64EE-782A-4D96-B020-A3F7EF3E4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3113" y="1122363"/>
            <a:ext cx="4527929" cy="4287836"/>
          </a:xfrm>
        </p:spPr>
        <p:txBody>
          <a:bodyPr anchor="ctr">
            <a:normAutofit/>
          </a:bodyPr>
          <a:lstStyle/>
          <a:p>
            <a:pPr algn="r"/>
            <a:r>
              <a:rPr lang="en-US" sz="4700"/>
              <a:t>Meeting QM Standards through Hybrid Blended Learning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AAE36B-1F0B-4F5E-A573-363A7143E0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1631" y="1122363"/>
            <a:ext cx="2816368" cy="4287834"/>
          </a:xfrm>
        </p:spPr>
        <p:txBody>
          <a:bodyPr anchor="ctr">
            <a:normAutofit/>
          </a:bodyPr>
          <a:lstStyle/>
          <a:p>
            <a:r>
              <a:rPr lang="en-US" sz="2400" dirty="0"/>
              <a:t>Yuliya Lef</a:t>
            </a:r>
          </a:p>
          <a:p>
            <a:r>
              <a:rPr lang="en-US" sz="2400" dirty="0"/>
              <a:t>Joanne Yantz</a:t>
            </a:r>
          </a:p>
          <a:p>
            <a:r>
              <a:rPr lang="en-US" sz="2400" dirty="0"/>
              <a:t>April 13, 2018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618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CBA50DB-DBC7-4B6E-B3C1-8FF1EA51979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15">
            <a:extLst>
              <a:ext uri="{FF2B5EF4-FFF2-40B4-BE49-F238E27FC236}">
                <a16:creationId xmlns:a16="http://schemas.microsoft.com/office/drawing/2014/main" id="{1DED8FB6-AF8D-4D98-913D-E6486FEC1021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1902285" cy="6858001"/>
            <a:chOff x="0" y="0"/>
            <a:chExt cx="11902285" cy="68580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A805ED2-113B-4584-8827-567B5792F1FA}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bg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9" name="Rectangle 5">
                <a:extLst>
                  <a:ext uri="{FF2B5EF4-FFF2-40B4-BE49-F238E27FC236}">
                    <a16:creationId xmlns:a16="http://schemas.microsoft.com/office/drawing/2014/main" id="{C6CF21D8-CC72-4F35-A29E-3AF9E6DA1302}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6">
                <a:extLst>
                  <a:ext uri="{FF2B5EF4-FFF2-40B4-BE49-F238E27FC236}">
                    <a16:creationId xmlns:a16="http://schemas.microsoft.com/office/drawing/2014/main" id="{8E60A7C3-087D-47B4-AB5A-C8B1042FD201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7">
                <a:extLst>
                  <a:ext uri="{FF2B5EF4-FFF2-40B4-BE49-F238E27FC236}">
                    <a16:creationId xmlns:a16="http://schemas.microsoft.com/office/drawing/2014/main" id="{1885EECE-F6D9-4128-BC90-01583BF2699D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8">
                <a:extLst>
                  <a:ext uri="{FF2B5EF4-FFF2-40B4-BE49-F238E27FC236}">
                    <a16:creationId xmlns:a16="http://schemas.microsoft.com/office/drawing/2014/main" id="{F44AA128-AA96-4FF2-A1C3-F9D2E7FD38CA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9">
                <a:extLst>
                  <a:ext uri="{FF2B5EF4-FFF2-40B4-BE49-F238E27FC236}">
                    <a16:creationId xmlns:a16="http://schemas.microsoft.com/office/drawing/2014/main" id="{7E52DC12-230B-4892-B284-F2FE9DE16A7C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0">
                <a:extLst>
                  <a:ext uri="{FF2B5EF4-FFF2-40B4-BE49-F238E27FC236}">
                    <a16:creationId xmlns:a16="http://schemas.microsoft.com/office/drawing/2014/main" id="{A68FBF9E-B81A-41D0-8A03-6CFC30811D1F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1">
                <a:extLst>
                  <a:ext uri="{FF2B5EF4-FFF2-40B4-BE49-F238E27FC236}">
                    <a16:creationId xmlns:a16="http://schemas.microsoft.com/office/drawing/2014/main" id="{B0047F84-8480-494F-9241-39FF17CFFFAE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12">
                <a:extLst>
                  <a:ext uri="{FF2B5EF4-FFF2-40B4-BE49-F238E27FC236}">
                    <a16:creationId xmlns:a16="http://schemas.microsoft.com/office/drawing/2014/main" id="{8CAF76D8-4B95-4A8E-9EE5-8CCC0A7AD2CA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Freeform 13">
                <a:extLst>
                  <a:ext uri="{FF2B5EF4-FFF2-40B4-BE49-F238E27FC236}">
                    <a16:creationId xmlns:a16="http://schemas.microsoft.com/office/drawing/2014/main" id="{792F82F3-05A8-4A55-8C5B-81F6678B595B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14">
                <a:extLst>
                  <a:ext uri="{FF2B5EF4-FFF2-40B4-BE49-F238E27FC236}">
                    <a16:creationId xmlns:a16="http://schemas.microsoft.com/office/drawing/2014/main" id="{B8472536-021A-4E59-BD59-DDC090A18ABE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15">
                <a:extLst>
                  <a:ext uri="{FF2B5EF4-FFF2-40B4-BE49-F238E27FC236}">
                    <a16:creationId xmlns:a16="http://schemas.microsoft.com/office/drawing/2014/main" id="{AEBEF646-3C12-469F-B194-A161A7A95D2F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Line 16">
                <a:extLst>
                  <a:ext uri="{FF2B5EF4-FFF2-40B4-BE49-F238E27FC236}">
                    <a16:creationId xmlns:a16="http://schemas.microsoft.com/office/drawing/2014/main" id="{D4501159-D7AC-4307-9DFC-C8F3A94341DA}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41" name="Freeform 17">
                <a:extLst>
                  <a:ext uri="{FF2B5EF4-FFF2-40B4-BE49-F238E27FC236}">
                    <a16:creationId xmlns:a16="http://schemas.microsoft.com/office/drawing/2014/main" id="{B5244C41-454C-47D8-A6A9-C17EC2A36631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18">
                <a:extLst>
                  <a:ext uri="{FF2B5EF4-FFF2-40B4-BE49-F238E27FC236}">
                    <a16:creationId xmlns:a16="http://schemas.microsoft.com/office/drawing/2014/main" id="{8FA883B8-99FB-4540-B573-F0674BFB1C2A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19">
                <a:extLst>
                  <a:ext uri="{FF2B5EF4-FFF2-40B4-BE49-F238E27FC236}">
                    <a16:creationId xmlns:a16="http://schemas.microsoft.com/office/drawing/2014/main" id="{F1178B7C-5A00-4E5B-9010-B1477621E049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0">
                <a:extLst>
                  <a:ext uri="{FF2B5EF4-FFF2-40B4-BE49-F238E27FC236}">
                    <a16:creationId xmlns:a16="http://schemas.microsoft.com/office/drawing/2014/main" id="{E359D5D8-EE2E-4714-A40A-C3A6D91F9897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Rectangle 21">
                <a:extLst>
                  <a:ext uri="{FF2B5EF4-FFF2-40B4-BE49-F238E27FC236}">
                    <a16:creationId xmlns:a16="http://schemas.microsoft.com/office/drawing/2014/main" id="{8A89C2E5-F892-4666-85FB-995578FBC739}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2">
                <a:extLst>
                  <a:ext uri="{FF2B5EF4-FFF2-40B4-BE49-F238E27FC236}">
                    <a16:creationId xmlns:a16="http://schemas.microsoft.com/office/drawing/2014/main" id="{6DC6174B-0EC3-4A81-A0D1-D10DBB869A5A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23">
                <a:extLst>
                  <a:ext uri="{FF2B5EF4-FFF2-40B4-BE49-F238E27FC236}">
                    <a16:creationId xmlns:a16="http://schemas.microsoft.com/office/drawing/2014/main" id="{2CB96070-0553-4F79-984C-8DABB1CD5DB5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4">
                <a:extLst>
                  <a:ext uri="{FF2B5EF4-FFF2-40B4-BE49-F238E27FC236}">
                    <a16:creationId xmlns:a16="http://schemas.microsoft.com/office/drawing/2014/main" id="{BA23B6E2-3718-4009-B80E-9279154B1918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5">
                <a:extLst>
                  <a:ext uri="{FF2B5EF4-FFF2-40B4-BE49-F238E27FC236}">
                    <a16:creationId xmlns:a16="http://schemas.microsoft.com/office/drawing/2014/main" id="{CAFB32D5-E528-419B-80EE-1475633970AC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26">
                <a:extLst>
                  <a:ext uri="{FF2B5EF4-FFF2-40B4-BE49-F238E27FC236}">
                    <a16:creationId xmlns:a16="http://schemas.microsoft.com/office/drawing/2014/main" id="{A68ADD35-4FEA-404D-B2F3-23556E6E8F72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27">
                <a:extLst>
                  <a:ext uri="{FF2B5EF4-FFF2-40B4-BE49-F238E27FC236}">
                    <a16:creationId xmlns:a16="http://schemas.microsoft.com/office/drawing/2014/main" id="{89CF17CA-49E3-4B4A-836A-4FD55C67BECE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2" name="Freeform 28">
                <a:extLst>
                  <a:ext uri="{FF2B5EF4-FFF2-40B4-BE49-F238E27FC236}">
                    <a16:creationId xmlns:a16="http://schemas.microsoft.com/office/drawing/2014/main" id="{AB394F2E-F3E7-4CED-84A9-35C47AB287C8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3" name="Freeform 29">
                <a:extLst>
                  <a:ext uri="{FF2B5EF4-FFF2-40B4-BE49-F238E27FC236}">
                    <a16:creationId xmlns:a16="http://schemas.microsoft.com/office/drawing/2014/main" id="{FF816C2F-3999-4A9F-8395-5D68ED33A41E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4" name="Freeform 30">
                <a:extLst>
                  <a:ext uri="{FF2B5EF4-FFF2-40B4-BE49-F238E27FC236}">
                    <a16:creationId xmlns:a16="http://schemas.microsoft.com/office/drawing/2014/main" id="{82AD6AC6-71D5-4BD8-9185-D3062968B57E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5" name="Freeform 31">
                <a:extLst>
                  <a:ext uri="{FF2B5EF4-FFF2-40B4-BE49-F238E27FC236}">
                    <a16:creationId xmlns:a16="http://schemas.microsoft.com/office/drawing/2014/main" id="{743A50C2-65CF-4F4C-B412-6149A93ACFE5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C0E7A88-FEDF-4C4F-A6B4-F7DDE9DE926A}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227597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bg2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9" name="Freeform 32">
                <a:extLst>
                  <a:ext uri="{FF2B5EF4-FFF2-40B4-BE49-F238E27FC236}">
                    <a16:creationId xmlns:a16="http://schemas.microsoft.com/office/drawing/2014/main" id="{AE94B3EE-D5C0-4BDE-B6AA-7599F0486EA5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Freeform 33">
                <a:extLst>
                  <a:ext uri="{FF2B5EF4-FFF2-40B4-BE49-F238E27FC236}">
                    <a16:creationId xmlns:a16="http://schemas.microsoft.com/office/drawing/2014/main" id="{5EF110E8-C00D-454E-8F3A-ECF2D356676F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1" name="Freeform 34">
                <a:extLst>
                  <a:ext uri="{FF2B5EF4-FFF2-40B4-BE49-F238E27FC236}">
                    <a16:creationId xmlns:a16="http://schemas.microsoft.com/office/drawing/2014/main" id="{BFC5F327-6927-4F35-9AF6-C45527BB4512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5">
                <a:extLst>
                  <a:ext uri="{FF2B5EF4-FFF2-40B4-BE49-F238E27FC236}">
                    <a16:creationId xmlns:a16="http://schemas.microsoft.com/office/drawing/2014/main" id="{BF2D314D-AEDE-418D-9702-D3CDB98C30FB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36">
                <a:extLst>
                  <a:ext uri="{FF2B5EF4-FFF2-40B4-BE49-F238E27FC236}">
                    <a16:creationId xmlns:a16="http://schemas.microsoft.com/office/drawing/2014/main" id="{64FD07F8-3CA6-4209-9A9E-30609FE9A36D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37">
                <a:extLst>
                  <a:ext uri="{FF2B5EF4-FFF2-40B4-BE49-F238E27FC236}">
                    <a16:creationId xmlns:a16="http://schemas.microsoft.com/office/drawing/2014/main" id="{AB0AE24D-CD49-4B57-82E0-780F62AE4FDE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38">
                <a:extLst>
                  <a:ext uri="{FF2B5EF4-FFF2-40B4-BE49-F238E27FC236}">
                    <a16:creationId xmlns:a16="http://schemas.microsoft.com/office/drawing/2014/main" id="{66803AF8-6368-45E6-A0B7-C0C4CFFEEB51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39">
                <a:extLst>
                  <a:ext uri="{FF2B5EF4-FFF2-40B4-BE49-F238E27FC236}">
                    <a16:creationId xmlns:a16="http://schemas.microsoft.com/office/drawing/2014/main" id="{B4761E05-2792-472B-A814-9616151CF305}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40">
                <a:extLst>
                  <a:ext uri="{FF2B5EF4-FFF2-40B4-BE49-F238E27FC236}">
                    <a16:creationId xmlns:a16="http://schemas.microsoft.com/office/drawing/2014/main" id="{40B6A261-9427-4E70-9564-048AD009BD83}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Rectangle 41">
                <a:extLst>
                  <a:ext uri="{FF2B5EF4-FFF2-40B4-BE49-F238E27FC236}">
                    <a16:creationId xmlns:a16="http://schemas.microsoft.com/office/drawing/2014/main" id="{68BFDFBE-2286-4123-9436-E1DF84AF494F}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:p14="http://schemas.microsoft.com/office/powerpoint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pic>
        <p:nvPicPr>
          <p:cNvPr id="80" name="Picture 2">
            <a:extLst>
              <a:ext uri="{FF2B5EF4-FFF2-40B4-BE49-F238E27FC236}">
                <a16:creationId xmlns:a16="http://schemas.microsoft.com/office/drawing/2014/main" id="{5B3DE270-418F-47A7-B311-C4D876041DC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1" name="Round Diagonal Corner Rectangle 11">
            <a:extLst>
              <a:ext uri="{FF2B5EF4-FFF2-40B4-BE49-F238E27FC236}">
                <a16:creationId xmlns:a16="http://schemas.microsoft.com/office/drawing/2014/main" id="{A1351C6B-7343-451F-AB4A-1CE294A4E92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949" y="808057"/>
            <a:ext cx="6752461" cy="5234394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2292CE91-A220-4792-AC0E-63653BD751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118988" y="1386262"/>
            <a:ext cx="6112382" cy="40800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4B2597-F6B1-4364-BC5D-F3F72FDF2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8032" y="806450"/>
            <a:ext cx="3281003" cy="2743199"/>
          </a:xfrm>
        </p:spPr>
        <p:txBody>
          <a:bodyPr anchor="b">
            <a:no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Standard 2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Learning Objectives or competencies describe what learners will be able to do upon completion of the course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5F8AA5-0081-4E0C-8555-F9AE05E99637}"/>
              </a:ext>
            </a:extLst>
          </p:cNvPr>
          <p:cNvSpPr txBox="1"/>
          <p:nvPr/>
        </p:nvSpPr>
        <p:spPr>
          <a:xfrm>
            <a:off x="5111879" y="5266221"/>
            <a:ext cx="2119491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://kasperspiro.com/category/outcome-learning/"/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/4.0/"/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952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8E1DDAD8-1D10-4640-A034-BE90015E37B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5" name="Rectangle 14">
              <a:extLst>
                <a:ext uri="{FF2B5EF4-FFF2-40B4-BE49-F238E27FC236}">
                  <a16:creationId xmlns:a16="http://schemas.microsoft.com/office/drawing/2014/main" id="{52FE7688-721D-4A97-B007-BDE056094D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9E73A810-8571-4A9D-A3CB-336933AB4C0E}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3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p14="http://schemas.microsoft.com/office/powerpoint/2010/main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B89734F6-AA45-4249-A0AC-ECEE1F882AF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21197" r="27553"/>
          <a:stretch/>
        </p:blipFill>
        <p:spPr>
          <a:xfrm>
            <a:off x="-5597" y="10"/>
            <a:ext cx="7558541" cy="685799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FD642FB6-2808-4BC5-AE0B-7302C24B78A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solidFill>
            <a:schemeClr val="tx1">
              <a:alpha val="70000"/>
            </a:schemeClr>
          </a:solidFill>
          <a:effectLst/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0B0B8F04-D9A7-48E5-A29C-51A66B59DFF4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D6D18883-6BFF-42BB-8088-FCCF83F9CFC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1D0FEFB3-A009-4D0F-9107-C0B17786FB0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8E86C7F-B981-4448-8A1A-856F7124FF4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4C6CFFD9-BA00-4184-8310-5FC9550954F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A1892DF3-4848-496C-8664-DFD32EE2508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D6DB8C30-651E-4D8F-A70C-163FC584273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563DFB81-F969-4F44-BA6C-6347956423F2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8E5DE346-AFCA-40DA-B5E2-93A86EA54C1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77A34306-2AE8-43D0-9686-E97B3B53FE3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B9CC10F0-FFCD-4CB9-AF4C-22722D20B75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2A6B0E38-C962-4491-BFDA-75378B4D674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655F640B-8407-487C-8696-F47451478E0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FAB4F099-4FF6-4410-A5B9-2A5355719C92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6FE80B6E-3DA9-4304-9925-12E578C4E9B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67D1CB75-0CBA-4E13-924C-21F221D7BF6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F2CC783B-FA45-4777-A76A-982B285C7C4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D68F4DD3-D736-4B78-972E-F5128CFBE73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B14AF103-15B3-4796-A71A-297D37E1763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B0B240FB-0453-4B6F-9F9B-C2C3305AC5E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EBBBDCEE-433E-40F3-B49D-375CB162A88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26">
              <a:extLst>
                <a:ext uri="{FF2B5EF4-FFF2-40B4-BE49-F238E27FC236}">
                  <a16:creationId xmlns:a16="http://schemas.microsoft.com/office/drawing/2014/main" id="{09B123C6-141E-4A37-B5A7-27E7764FA1F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7">
              <a:extLst>
                <a:ext uri="{FF2B5EF4-FFF2-40B4-BE49-F238E27FC236}">
                  <a16:creationId xmlns:a16="http://schemas.microsoft.com/office/drawing/2014/main" id="{1FA1F521-36A1-49FF-84A7-229E8970F7C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DE512F89-D901-4487-A42C-02345EC5FCD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ED3ED0E5-3226-4B78-B3EA-C591824B897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9CBB1F68-B6DE-4ECF-B20F-328F9811E2F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A566C551-9523-4D97-A8CF-5C91F436C50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9E166BA0-9268-4419-9332-2D30C212397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700C031-AA54-4DC7-B8A2-2569B3FA653F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3045EC8-ECC8-473F-8786-DE266F05B15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9337EBA2-5088-4A44-8C0B-A6EE78989CF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486A705-2593-45C9-A13E-8E2FB7C3543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F357321C-6DEE-4D02-A997-75E47EE0E0E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0B8F87F-3530-4BCD-A8E5-C1B83707B55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5BE86BA3-AB0E-4F70-A552-0D9EB9E98ED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DF5FE773-B9AE-4A3F-8EDC-165CE579BDC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4A03D7BE-B358-4F8B-85EA-65E0CBF2D1E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A6548877-0957-435B-A419-389A278E57E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43">
              <a:extLst>
                <a:ext uri="{FF2B5EF4-FFF2-40B4-BE49-F238E27FC236}">
                  <a16:creationId xmlns:a16="http://schemas.microsoft.com/office/drawing/2014/main" id="{B2D5EA95-9E60-468A-8DA1-40F05C9BDA4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44">
              <a:extLst>
                <a:ext uri="{FF2B5EF4-FFF2-40B4-BE49-F238E27FC236}">
                  <a16:creationId xmlns:a16="http://schemas.microsoft.com/office/drawing/2014/main" id="{C9B409CE-11E5-40D1-8C9B-86614EAE2A3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E594AF5-DB50-4227-AC2F-10EE5233C41F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0" name="Freeform 46">
              <a:extLst>
                <a:ext uri="{FF2B5EF4-FFF2-40B4-BE49-F238E27FC236}">
                  <a16:creationId xmlns:a16="http://schemas.microsoft.com/office/drawing/2014/main" id="{9335DCAF-74A2-4994-B5BF-1C079A40A54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47">
              <a:extLst>
                <a:ext uri="{FF2B5EF4-FFF2-40B4-BE49-F238E27FC236}">
                  <a16:creationId xmlns:a16="http://schemas.microsoft.com/office/drawing/2014/main" id="{1DC8E1A2-0C6B-4BA9-85F4-3645AED5DEAB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48">
              <a:extLst>
                <a:ext uri="{FF2B5EF4-FFF2-40B4-BE49-F238E27FC236}">
                  <a16:creationId xmlns:a16="http://schemas.microsoft.com/office/drawing/2014/main" id="{28F38DE0-3BEE-441A-8212-E77DA2328A3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49">
              <a:extLst>
                <a:ext uri="{FF2B5EF4-FFF2-40B4-BE49-F238E27FC236}">
                  <a16:creationId xmlns:a16="http://schemas.microsoft.com/office/drawing/2014/main" id="{AE81208E-D239-496C-A312-506B0241B31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0">
              <a:extLst>
                <a:ext uri="{FF2B5EF4-FFF2-40B4-BE49-F238E27FC236}">
                  <a16:creationId xmlns:a16="http://schemas.microsoft.com/office/drawing/2014/main" id="{242FE966-DDA4-4668-B8D6-C4B0D4C78E5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1">
              <a:extLst>
                <a:ext uri="{FF2B5EF4-FFF2-40B4-BE49-F238E27FC236}">
                  <a16:creationId xmlns:a16="http://schemas.microsoft.com/office/drawing/2014/main" id="{FB0A5F60-550F-4025-9DCE-6F42A7C0643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52">
              <a:extLst>
                <a:ext uri="{FF2B5EF4-FFF2-40B4-BE49-F238E27FC236}">
                  <a16:creationId xmlns:a16="http://schemas.microsoft.com/office/drawing/2014/main" id="{D7B61D18-4A61-44C9-A809-40639E8C1D9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53">
              <a:extLst>
                <a:ext uri="{FF2B5EF4-FFF2-40B4-BE49-F238E27FC236}">
                  <a16:creationId xmlns:a16="http://schemas.microsoft.com/office/drawing/2014/main" id="{CB26E7EB-DC12-4BA7-B5DE-09EF2C1D0A3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54">
              <a:extLst>
                <a:ext uri="{FF2B5EF4-FFF2-40B4-BE49-F238E27FC236}">
                  <a16:creationId xmlns:a16="http://schemas.microsoft.com/office/drawing/2014/main" id="{921237B4-9D85-4611-851F-5DBD71544AE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55">
              <a:extLst>
                <a:ext uri="{FF2B5EF4-FFF2-40B4-BE49-F238E27FC236}">
                  <a16:creationId xmlns:a16="http://schemas.microsoft.com/office/drawing/2014/main" id="{C91509DE-9FAA-4E84-BCC1-CDDBEA8AC01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56">
              <a:extLst>
                <a:ext uri="{FF2B5EF4-FFF2-40B4-BE49-F238E27FC236}">
                  <a16:creationId xmlns:a16="http://schemas.microsoft.com/office/drawing/2014/main" id="{C7029B06-6A09-4E46-BA86-F3C66DBDD48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57">
              <a:extLst>
                <a:ext uri="{FF2B5EF4-FFF2-40B4-BE49-F238E27FC236}">
                  <a16:creationId xmlns:a16="http://schemas.microsoft.com/office/drawing/2014/main" id="{FF4ACFBF-D1F2-47B1-B0EB-F08C6508BDC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58">
              <a:extLst>
                <a:ext uri="{FF2B5EF4-FFF2-40B4-BE49-F238E27FC236}">
                  <a16:creationId xmlns:a16="http://schemas.microsoft.com/office/drawing/2014/main" id="{A6FD1991-3A0E-4F63-BAD9-A98C2986048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A6BF239-6571-42D1-B68B-66B7B173C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2519" y="618518"/>
            <a:ext cx="3084891" cy="1478570"/>
          </a:xfrm>
        </p:spPr>
        <p:txBody>
          <a:bodyPr>
            <a:normAutofit/>
          </a:bodyPr>
          <a:lstStyle/>
          <a:p>
            <a:r>
              <a:rPr lang="en-US" sz="2700" dirty="0"/>
              <a:t>Business Writing Objectives</a:t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7962519" y="2249487"/>
            <a:ext cx="3084892" cy="3541714"/>
          </a:xfrm>
        </p:spPr>
        <p:txBody>
          <a:bodyPr>
            <a:normAutofit/>
          </a:bodyPr>
          <a:lstStyle/>
          <a:p>
            <a:r>
              <a:rPr lang="en-US" sz="1800" dirty="0"/>
              <a:t>Differentiate between formal and informal writing skills</a:t>
            </a:r>
          </a:p>
          <a:p>
            <a:r>
              <a:rPr lang="en-US" sz="1800" dirty="0"/>
              <a:t>Use correctly, direct and indirect persuasive messages</a:t>
            </a:r>
          </a:p>
          <a:p>
            <a:r>
              <a:rPr lang="en-US" sz="1800" dirty="0"/>
              <a:t>Research a topic and gather sufficient data for a formal report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033566-FED3-4C98-B920-1DAD0F1679B4}"/>
              </a:ext>
            </a:extLst>
          </p:cNvPr>
          <p:cNvSpPr txBox="1"/>
          <p:nvPr/>
        </p:nvSpPr>
        <p:spPr>
          <a:xfrm>
            <a:off x="5159340" y="6657945"/>
            <a:ext cx="239360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5" tooltip="http://paveca3.blogspot.com/2011/12/60-inspiring-examples-of-twitter-in.html"/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6" tooltip="https://creativecommons.org/licenses/by-nc-sa/2.0/"/>
              </a:rPr>
              <a:t>CC BY-NC-SA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06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01C35-6F67-42BC-A1DD-1A927019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Literacy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10B39-2CC8-40BA-90E8-A99583ED0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4877423" cy="3864128"/>
          </a:xfrm>
        </p:spPr>
        <p:txBody>
          <a:bodyPr>
            <a:normAutofit/>
          </a:bodyPr>
          <a:lstStyle/>
          <a:p>
            <a:r>
              <a:rPr lang="en-US" dirty="0"/>
              <a:t>Preparation: Online Tutorials</a:t>
            </a:r>
          </a:p>
          <a:p>
            <a:r>
              <a:rPr lang="en-US" dirty="0"/>
              <a:t>Assessment: Quiz</a:t>
            </a:r>
          </a:p>
          <a:p>
            <a:r>
              <a:rPr lang="en-US" dirty="0"/>
              <a:t>Reflection: Peer Discussion</a:t>
            </a:r>
          </a:p>
          <a:p>
            <a:r>
              <a:rPr lang="en-US" dirty="0"/>
              <a:t>Assignment: Research Report</a:t>
            </a:r>
          </a:p>
          <a:p>
            <a:r>
              <a:rPr lang="en-US" dirty="0"/>
              <a:t>Assessment: Rubric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1" y="2097088"/>
            <a:ext cx="3448629" cy="344862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1" y="5545718"/>
            <a:ext cx="3448630" cy="415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700" i="1" dirty="0">
                <a:latin typeface="Open Sans"/>
              </a:rPr>
              <a:t>Vector cartoon programmer</a:t>
            </a:r>
            <a:r>
              <a:rPr lang="en-US" sz="700" dirty="0">
                <a:latin typeface="Open Sans"/>
              </a:rPr>
              <a:t>. Clip Art. </a:t>
            </a:r>
            <a:r>
              <a:rPr lang="en-US" sz="700" i="1" dirty="0">
                <a:latin typeface="Open Sans"/>
              </a:rPr>
              <a:t>Britannica </a:t>
            </a:r>
            <a:r>
              <a:rPr lang="en-US" sz="700" i="1" dirty="0" err="1">
                <a:latin typeface="Open Sans"/>
              </a:rPr>
              <a:t>ImageQuest</a:t>
            </a:r>
            <a:r>
              <a:rPr lang="en-US" sz="700" dirty="0">
                <a:latin typeface="Open Sans"/>
              </a:rPr>
              <a:t>, </a:t>
            </a:r>
            <a:r>
              <a:rPr lang="en-US" sz="700" dirty="0" err="1">
                <a:latin typeface="Open Sans"/>
              </a:rPr>
              <a:t>Encyclopædia</a:t>
            </a:r>
            <a:r>
              <a:rPr lang="en-US" sz="700" dirty="0">
                <a:latin typeface="Open Sans"/>
              </a:rPr>
              <a:t> Britannica, 25 May 2016. </a:t>
            </a:r>
            <a:r>
              <a:rPr lang="en-US" sz="700" dirty="0">
                <a:latin typeface="Open Sans"/>
                <a:hlinkClick r:id="rId3"/>
              </a:rPr>
              <a:t>quest.eb.com/search/186_1622671/1/186_1622671/cite</a:t>
            </a:r>
            <a:r>
              <a:rPr lang="en-US" sz="700" dirty="0">
                <a:latin typeface="Open Sans"/>
              </a:rPr>
              <a:t>. Accessed 21 Mar 2018.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177326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6697F791-5FFA-4164-899F-EB52EA72B02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6" name="Picture 2">
            <a:extLst>
              <a:ext uri="{FF2B5EF4-FFF2-40B4-BE49-F238E27FC236}">
                <a16:creationId xmlns:a16="http://schemas.microsoft.com/office/drawing/2014/main" id="{4E28A1A9-FB81-4816-AAEA-C3B43094695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B773AB25-A422-41AA-9737-5E04C1966DE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2">
            <a:extLst>
              <a:ext uri="{FF2B5EF4-FFF2-40B4-BE49-F238E27FC236}">
                <a16:creationId xmlns:a16="http://schemas.microsoft.com/office/drawing/2014/main" id="{AF0552B8-DE8C-40DF-B29F-1728E6A1061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530" y="23283"/>
            <a:ext cx="407815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CBD80B2B-BC11-4177-B8AF-4FAE577691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711778" y="886847"/>
            <a:ext cx="6844045" cy="5079802"/>
          </a:xfrm>
          <a:prstGeom prst="rect">
            <a:avLst/>
          </a:prstGeom>
        </p:spPr>
      </p:pic>
      <p:grpSp>
        <p:nvGrpSpPr>
          <p:cNvPr id="72" name="Group 71">
            <a:extLst>
              <a:ext uri="{FF2B5EF4-FFF2-40B4-BE49-F238E27FC236}">
                <a16:creationId xmlns:a16="http://schemas.microsoft.com/office/drawing/2014/main" id="{6AD0D387-1584-4477-B5F8-52B50D4F220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73" name="Rectangle 5">
              <a:extLst>
                <a:ext uri="{FF2B5EF4-FFF2-40B4-BE49-F238E27FC236}">
                  <a16:creationId xmlns:a16="http://schemas.microsoft.com/office/drawing/2014/main" id="{22C90122-8CF0-4164-B596-168DE41D39A4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E74D534E-37A6-4D27-9C47-0B2F0527838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id="{1C1C156E-D2E0-468A-9B19-79521D69BF5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8">
              <a:extLst>
                <a:ext uri="{FF2B5EF4-FFF2-40B4-BE49-F238E27FC236}">
                  <a16:creationId xmlns:a16="http://schemas.microsoft.com/office/drawing/2014/main" id="{14C97F11-4F6C-4DFF-89BC-3AEA5B7FF74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9">
              <a:extLst>
                <a:ext uri="{FF2B5EF4-FFF2-40B4-BE49-F238E27FC236}">
                  <a16:creationId xmlns:a16="http://schemas.microsoft.com/office/drawing/2014/main" id="{773C2106-77CE-42E1-839F-925EAEBB2FF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0">
              <a:extLst>
                <a:ext uri="{FF2B5EF4-FFF2-40B4-BE49-F238E27FC236}">
                  <a16:creationId xmlns:a16="http://schemas.microsoft.com/office/drawing/2014/main" id="{E2807D33-BD1F-4B09-8D93-63C06DB3C0F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1">
              <a:extLst>
                <a:ext uri="{FF2B5EF4-FFF2-40B4-BE49-F238E27FC236}">
                  <a16:creationId xmlns:a16="http://schemas.microsoft.com/office/drawing/2014/main" id="{84BDF3E8-157B-47D1-AF8E-FE1EFF0612E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2">
              <a:extLst>
                <a:ext uri="{FF2B5EF4-FFF2-40B4-BE49-F238E27FC236}">
                  <a16:creationId xmlns:a16="http://schemas.microsoft.com/office/drawing/2014/main" id="{68B482B5-E0FD-406A-99B2-297DF333546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3">
              <a:extLst>
                <a:ext uri="{FF2B5EF4-FFF2-40B4-BE49-F238E27FC236}">
                  <a16:creationId xmlns:a16="http://schemas.microsoft.com/office/drawing/2014/main" id="{B8750F30-12E8-410B-8709-78F1EF3BBE7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14">
              <a:extLst>
                <a:ext uri="{FF2B5EF4-FFF2-40B4-BE49-F238E27FC236}">
                  <a16:creationId xmlns:a16="http://schemas.microsoft.com/office/drawing/2014/main" id="{DB2D030A-4700-4CC4-A971-F119F8372C0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15">
              <a:extLst>
                <a:ext uri="{FF2B5EF4-FFF2-40B4-BE49-F238E27FC236}">
                  <a16:creationId xmlns:a16="http://schemas.microsoft.com/office/drawing/2014/main" id="{B4E516DB-F66E-4E88-8CAA-67153F56189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Line 16">
              <a:extLst>
                <a:ext uri="{FF2B5EF4-FFF2-40B4-BE49-F238E27FC236}">
                  <a16:creationId xmlns:a16="http://schemas.microsoft.com/office/drawing/2014/main" id="{DF749FDD-DD56-4DC9-A379-77E1106981DC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7">
              <a:extLst>
                <a:ext uri="{FF2B5EF4-FFF2-40B4-BE49-F238E27FC236}">
                  <a16:creationId xmlns:a16="http://schemas.microsoft.com/office/drawing/2014/main" id="{6AD95087-E0AF-45D3-B824-EFFCBBECDEB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18">
              <a:extLst>
                <a:ext uri="{FF2B5EF4-FFF2-40B4-BE49-F238E27FC236}">
                  <a16:creationId xmlns:a16="http://schemas.microsoft.com/office/drawing/2014/main" id="{2D21010F-3DE2-4881-B9D5-3415C4E05DA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19">
              <a:extLst>
                <a:ext uri="{FF2B5EF4-FFF2-40B4-BE49-F238E27FC236}">
                  <a16:creationId xmlns:a16="http://schemas.microsoft.com/office/drawing/2014/main" id="{2AFDF4BC-8E99-4A2C-9EF2-4B98A05C2E3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0">
              <a:extLst>
                <a:ext uri="{FF2B5EF4-FFF2-40B4-BE49-F238E27FC236}">
                  <a16:creationId xmlns:a16="http://schemas.microsoft.com/office/drawing/2014/main" id="{BB8EAEE8-22EA-4103-A02E-5043474C4BE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Rectangle 21">
              <a:extLst>
                <a:ext uri="{FF2B5EF4-FFF2-40B4-BE49-F238E27FC236}">
                  <a16:creationId xmlns:a16="http://schemas.microsoft.com/office/drawing/2014/main" id="{7148ABD2-E447-429F-B97E-86494051C101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0" name="Freeform 22">
              <a:extLst>
                <a:ext uri="{FF2B5EF4-FFF2-40B4-BE49-F238E27FC236}">
                  <a16:creationId xmlns:a16="http://schemas.microsoft.com/office/drawing/2014/main" id="{99900F4A-F8CA-456E-9FA0-34572621C09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3">
              <a:extLst>
                <a:ext uri="{FF2B5EF4-FFF2-40B4-BE49-F238E27FC236}">
                  <a16:creationId xmlns:a16="http://schemas.microsoft.com/office/drawing/2014/main" id="{DF5CD0A9-E49B-4968-886B-41C1A66D232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24">
              <a:extLst>
                <a:ext uri="{FF2B5EF4-FFF2-40B4-BE49-F238E27FC236}">
                  <a16:creationId xmlns:a16="http://schemas.microsoft.com/office/drawing/2014/main" id="{7E462582-7383-4272-A323-85C9D137C47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25">
              <a:extLst>
                <a:ext uri="{FF2B5EF4-FFF2-40B4-BE49-F238E27FC236}">
                  <a16:creationId xmlns:a16="http://schemas.microsoft.com/office/drawing/2014/main" id="{CB472F67-7C37-4D80-B346-DE30D44B55A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26">
              <a:extLst>
                <a:ext uri="{FF2B5EF4-FFF2-40B4-BE49-F238E27FC236}">
                  <a16:creationId xmlns:a16="http://schemas.microsoft.com/office/drawing/2014/main" id="{19A8AE83-358F-4D4E-91C7-F09E35097AA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27">
              <a:extLst>
                <a:ext uri="{FF2B5EF4-FFF2-40B4-BE49-F238E27FC236}">
                  <a16:creationId xmlns:a16="http://schemas.microsoft.com/office/drawing/2014/main" id="{C4B79436-9285-45DE-A9FB-B3DD7507380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28">
              <a:extLst>
                <a:ext uri="{FF2B5EF4-FFF2-40B4-BE49-F238E27FC236}">
                  <a16:creationId xmlns:a16="http://schemas.microsoft.com/office/drawing/2014/main" id="{B0BF8BF3-C90A-483A-B61E-13D2C41FBAC5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29">
              <a:extLst>
                <a:ext uri="{FF2B5EF4-FFF2-40B4-BE49-F238E27FC236}">
                  <a16:creationId xmlns:a16="http://schemas.microsoft.com/office/drawing/2014/main" id="{31011274-F329-444B-9B06-69DD2EC4490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0">
              <a:extLst>
                <a:ext uri="{FF2B5EF4-FFF2-40B4-BE49-F238E27FC236}">
                  <a16:creationId xmlns:a16="http://schemas.microsoft.com/office/drawing/2014/main" id="{DB8B1D39-5B9A-4B4E-849B-A5821A246004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1">
              <a:extLst>
                <a:ext uri="{FF2B5EF4-FFF2-40B4-BE49-F238E27FC236}">
                  <a16:creationId xmlns:a16="http://schemas.microsoft.com/office/drawing/2014/main" id="{336ECD63-75C2-4A32-A31B-30BB3097240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25887B6-2AA8-4FCC-9C4F-E8C3DAA2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66" y="618518"/>
            <a:ext cx="2851417" cy="200494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Standard 5 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Course Activities facilitate and Support Learner interaction and engagement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5353EB-9719-408E-896C-9F6231CBC498}"/>
              </a:ext>
            </a:extLst>
          </p:cNvPr>
          <p:cNvSpPr txBox="1"/>
          <p:nvPr/>
        </p:nvSpPr>
        <p:spPr>
          <a:xfrm>
            <a:off x="9436333" y="5766594"/>
            <a:ext cx="2119490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4" tooltip="http://howsheilaseesit.wordpress.com/"/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5" tooltip="https://creativecommons.org/licenses/by/3.0/"/>
              </a:rPr>
              <a:t>CC BY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12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A0A9431-2A3C-49F3-B6F6-720209A22F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A85921EA-3A0D-43BC-8CB2-166ABD8BCC6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BC3AB4E7-FF55-4CA6-B4C7-4E0E25F2838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8E19F2B2-052E-42E1-92F1-452D58D525D6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CD59E4B-B4D7-4454-851A-2EF95FAAA84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651F93B7-9C2C-4712-862E-1FEA73B0FB4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1F336EB0-99F1-46D0-95A4-864EF85FF4D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14BF28E7-6AD9-4869-A526-0153EE78CA6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D43F9047-D784-4EE9-9C73-5716D07C998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1">
              <a:extLst>
                <a:ext uri="{FF2B5EF4-FFF2-40B4-BE49-F238E27FC236}">
                  <a16:creationId xmlns:a16="http://schemas.microsoft.com/office/drawing/2014/main" id="{1569AAB0-021C-4FCD-8C93-5029994F698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101BBC97-FDFD-4022-984F-75162F7D7DD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F5CA96A6-85D5-4527-ACD9-E7566BC6AFA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4">
              <a:extLst>
                <a:ext uri="{FF2B5EF4-FFF2-40B4-BE49-F238E27FC236}">
                  <a16:creationId xmlns:a16="http://schemas.microsoft.com/office/drawing/2014/main" id="{6E4BDB9D-AB41-4CE3-A5CE-882AD1D420F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CCD85932-8245-46BE-A5E1-7A5346D05E5D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Line 16">
              <a:extLst>
                <a:ext uri="{FF2B5EF4-FFF2-40B4-BE49-F238E27FC236}">
                  <a16:creationId xmlns:a16="http://schemas.microsoft.com/office/drawing/2014/main" id="{F02BA4F4-3851-4972-85AE-1BC617D8138E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7" name="Freeform 17">
              <a:extLst>
                <a:ext uri="{FF2B5EF4-FFF2-40B4-BE49-F238E27FC236}">
                  <a16:creationId xmlns:a16="http://schemas.microsoft.com/office/drawing/2014/main" id="{C40EAB8E-F0CC-4F0A-A0DF-4FC56A83EF2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8">
              <a:extLst>
                <a:ext uri="{FF2B5EF4-FFF2-40B4-BE49-F238E27FC236}">
                  <a16:creationId xmlns:a16="http://schemas.microsoft.com/office/drawing/2014/main" id="{4812FAD9-F428-48E3-8349-EFBBA460E62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9">
              <a:extLst>
                <a:ext uri="{FF2B5EF4-FFF2-40B4-BE49-F238E27FC236}">
                  <a16:creationId xmlns:a16="http://schemas.microsoft.com/office/drawing/2014/main" id="{176DA8C8-14AA-423D-A1D4-1A4842B101E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0">
              <a:extLst>
                <a:ext uri="{FF2B5EF4-FFF2-40B4-BE49-F238E27FC236}">
                  <a16:creationId xmlns:a16="http://schemas.microsoft.com/office/drawing/2014/main" id="{CA97088D-B3D7-4F8B-8B91-223AF025CD8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Rectangle 21">
              <a:extLst>
                <a:ext uri="{FF2B5EF4-FFF2-40B4-BE49-F238E27FC236}">
                  <a16:creationId xmlns:a16="http://schemas.microsoft.com/office/drawing/2014/main" id="{54DD1546-D2E2-49C1-815B-752B18D4D61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2" name="Freeform 22">
              <a:extLst>
                <a:ext uri="{FF2B5EF4-FFF2-40B4-BE49-F238E27FC236}">
                  <a16:creationId xmlns:a16="http://schemas.microsoft.com/office/drawing/2014/main" id="{1A6141C7-9F66-449A-B13E-0E013A7EC38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3">
              <a:extLst>
                <a:ext uri="{FF2B5EF4-FFF2-40B4-BE49-F238E27FC236}">
                  <a16:creationId xmlns:a16="http://schemas.microsoft.com/office/drawing/2014/main" id="{203A04E0-35CB-4926-9C9B-1EE5716041A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4">
              <a:extLst>
                <a:ext uri="{FF2B5EF4-FFF2-40B4-BE49-F238E27FC236}">
                  <a16:creationId xmlns:a16="http://schemas.microsoft.com/office/drawing/2014/main" id="{02915CD8-F740-457D-849A-CD5381AF17F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5">
              <a:extLst>
                <a:ext uri="{FF2B5EF4-FFF2-40B4-BE49-F238E27FC236}">
                  <a16:creationId xmlns:a16="http://schemas.microsoft.com/office/drawing/2014/main" id="{09B91BDA-2064-4EF0-82A8-7142D969D9D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6">
              <a:extLst>
                <a:ext uri="{FF2B5EF4-FFF2-40B4-BE49-F238E27FC236}">
                  <a16:creationId xmlns:a16="http://schemas.microsoft.com/office/drawing/2014/main" id="{73FDDF3E-F2CB-43EF-9145-5924C7B11318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7">
              <a:extLst>
                <a:ext uri="{FF2B5EF4-FFF2-40B4-BE49-F238E27FC236}">
                  <a16:creationId xmlns:a16="http://schemas.microsoft.com/office/drawing/2014/main" id="{5F962AA3-5CCE-425D-993A-22BD458E74E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8">
              <a:extLst>
                <a:ext uri="{FF2B5EF4-FFF2-40B4-BE49-F238E27FC236}">
                  <a16:creationId xmlns:a16="http://schemas.microsoft.com/office/drawing/2014/main" id="{16D05019-D39C-42E4-96F7-0771B26CB01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9">
              <a:extLst>
                <a:ext uri="{FF2B5EF4-FFF2-40B4-BE49-F238E27FC236}">
                  <a16:creationId xmlns:a16="http://schemas.microsoft.com/office/drawing/2014/main" id="{A5D4D99E-50F5-4CE9-93FA-670BA363D3E9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0">
              <a:extLst>
                <a:ext uri="{FF2B5EF4-FFF2-40B4-BE49-F238E27FC236}">
                  <a16:creationId xmlns:a16="http://schemas.microsoft.com/office/drawing/2014/main" id="{9FB0AEBB-E344-4B87-9A59-032F0B4E1AA9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31">
              <a:extLst>
                <a:ext uri="{FF2B5EF4-FFF2-40B4-BE49-F238E27FC236}">
                  <a16:creationId xmlns:a16="http://schemas.microsoft.com/office/drawing/2014/main" id="{5FB8F7A1-CF5E-4BFF-9A1E-B71C0372438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80D8DF97-0106-4A43-B42C-B28CB965763B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44" name="Freeform 32">
              <a:extLst>
                <a:ext uri="{FF2B5EF4-FFF2-40B4-BE49-F238E27FC236}">
                  <a16:creationId xmlns:a16="http://schemas.microsoft.com/office/drawing/2014/main" id="{F503B456-FD8B-4CD9-8E8C-69196265269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33">
              <a:extLst>
                <a:ext uri="{FF2B5EF4-FFF2-40B4-BE49-F238E27FC236}">
                  <a16:creationId xmlns:a16="http://schemas.microsoft.com/office/drawing/2014/main" id="{38BB01B1-37C4-42A0-AC9B-E0F0A1E08526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4">
              <a:extLst>
                <a:ext uri="{FF2B5EF4-FFF2-40B4-BE49-F238E27FC236}">
                  <a16:creationId xmlns:a16="http://schemas.microsoft.com/office/drawing/2014/main" id="{501AEC8E-C461-48EC-AE38-1334589F084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5">
              <a:extLst>
                <a:ext uri="{FF2B5EF4-FFF2-40B4-BE49-F238E27FC236}">
                  <a16:creationId xmlns:a16="http://schemas.microsoft.com/office/drawing/2014/main" id="{14A6E6C3-198B-4ED4-9771-77E83D9B2E7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6">
              <a:extLst>
                <a:ext uri="{FF2B5EF4-FFF2-40B4-BE49-F238E27FC236}">
                  <a16:creationId xmlns:a16="http://schemas.microsoft.com/office/drawing/2014/main" id="{497B9426-CA99-4B93-AEC5-C0CFE00D46D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7">
              <a:extLst>
                <a:ext uri="{FF2B5EF4-FFF2-40B4-BE49-F238E27FC236}">
                  <a16:creationId xmlns:a16="http://schemas.microsoft.com/office/drawing/2014/main" id="{F7523F0A-09DF-42BD-8066-F4E2F285D01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8">
              <a:extLst>
                <a:ext uri="{FF2B5EF4-FFF2-40B4-BE49-F238E27FC236}">
                  <a16:creationId xmlns:a16="http://schemas.microsoft.com/office/drawing/2014/main" id="{54F61401-F00B-4061-9B91-B8E3EC95FBF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39">
              <a:extLst>
                <a:ext uri="{FF2B5EF4-FFF2-40B4-BE49-F238E27FC236}">
                  <a16:creationId xmlns:a16="http://schemas.microsoft.com/office/drawing/2014/main" id="{4DDCC2DA-4B8C-4A37-A61C-F608D1CA382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40">
              <a:extLst>
                <a:ext uri="{FF2B5EF4-FFF2-40B4-BE49-F238E27FC236}">
                  <a16:creationId xmlns:a16="http://schemas.microsoft.com/office/drawing/2014/main" id="{78E4F178-4DD6-4406-8C16-AC8E6BFA845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Rectangle 41">
              <a:extLst>
                <a:ext uri="{FF2B5EF4-FFF2-40B4-BE49-F238E27FC236}">
                  <a16:creationId xmlns:a16="http://schemas.microsoft.com/office/drawing/2014/main" id="{F35196FC-9A3B-4E94-8132-CDB3576E0092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 useBgFill="1">
        <p:nvSpPr>
          <p:cNvPr id="55" name="Round Diagonal Corner Rectangle 6">
            <a:extLst>
              <a:ext uri="{FF2B5EF4-FFF2-40B4-BE49-F238E27FC236}">
                <a16:creationId xmlns:a16="http://schemas.microsoft.com/office/drawing/2014/main" id="{C0170EB2-D797-4D4E-9C08-A165F6A14FC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6005" y="639965"/>
            <a:ext cx="10879991" cy="3598548"/>
          </a:xfrm>
          <a:prstGeom prst="round2DiagRect">
            <a:avLst>
              <a:gd name="adj1" fmla="val 9529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7AE52A-F35C-404D-982C-E65A561C7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874" y="4576651"/>
            <a:ext cx="10360253" cy="1297098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Writing Assignments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7458946"/>
              </p:ext>
            </p:extLst>
          </p:nvPr>
        </p:nvGraphicFramePr>
        <p:xfrm>
          <a:off x="1143000" y="1093788"/>
          <a:ext cx="9906000" cy="2655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4445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9F733-27CC-46E4-A9AE-F43E2A162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 Discussions: Active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ECA63-989D-45BC-9EE8-ED06B0B74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40702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Business Writing</a:t>
            </a:r>
          </a:p>
          <a:p>
            <a:pPr lvl="1"/>
            <a:r>
              <a:rPr lang="en-US" dirty="0"/>
              <a:t>Questions discussion (ungraded)</a:t>
            </a:r>
            <a:br>
              <a:rPr lang="en-US" dirty="0"/>
            </a:br>
            <a:r>
              <a:rPr lang="en-US" dirty="0"/>
              <a:t>learner – librarian interaction (little activity)</a:t>
            </a:r>
          </a:p>
          <a:p>
            <a:pPr lvl="1"/>
            <a:r>
              <a:rPr lang="en-US" dirty="0"/>
              <a:t>Videos reflection discussion (graded)</a:t>
            </a:r>
            <a:br>
              <a:rPr lang="en-US" dirty="0"/>
            </a:br>
            <a:r>
              <a:rPr lang="en-US" dirty="0"/>
              <a:t>learner – learner – librarian interaction (active interaction)</a:t>
            </a:r>
          </a:p>
          <a:p>
            <a:pPr marL="0" indent="0">
              <a:buNone/>
            </a:pPr>
            <a:r>
              <a:rPr lang="en-US" dirty="0"/>
              <a:t>English Composition I</a:t>
            </a:r>
          </a:p>
          <a:p>
            <a:pPr lvl="1"/>
            <a:r>
              <a:rPr lang="en-US" dirty="0"/>
              <a:t>Research strategy reflection discussion (graded)</a:t>
            </a:r>
            <a:br>
              <a:rPr lang="en-US" dirty="0"/>
            </a:br>
            <a:r>
              <a:rPr lang="en-US" dirty="0"/>
              <a:t>learner – learner – librarian – instructor interaction (active interaction)</a:t>
            </a:r>
          </a:p>
          <a:p>
            <a:pPr lvl="1"/>
            <a:r>
              <a:rPr lang="en-US" dirty="0"/>
              <a:t>Peer review assignment (graded)</a:t>
            </a:r>
            <a:br>
              <a:rPr lang="en-US" dirty="0"/>
            </a:br>
            <a:r>
              <a:rPr lang="en-US" dirty="0"/>
              <a:t>learner – learner interaction (active interaction)</a:t>
            </a:r>
          </a:p>
        </p:txBody>
      </p:sp>
    </p:spTree>
    <p:extLst>
      <p:ext uri="{BB962C8B-B14F-4D97-AF65-F5344CB8AC3E}">
        <p14:creationId xmlns:p14="http://schemas.microsoft.com/office/powerpoint/2010/main" val="777060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8000"/>
                <a:hueMod val="94000"/>
                <a:satMod val="148000"/>
                <a:lumMod val="150000"/>
              </a:schemeClr>
            </a:gs>
            <a:gs pos="100000">
              <a:schemeClr val="bg2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78A47D-4F17-40FE-AB70-7AF78A9575E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400" y="-14287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5BE3A7E-6A3F-401E-A025-BBB8FDB8DD30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4288" y="0"/>
            <a:ext cx="1220788" cy="6858001"/>
            <a:chOff x="-14288" y="0"/>
            <a:chExt cx="1220788" cy="6858001"/>
          </a:xfrm>
          <a:solidFill>
            <a:schemeClr val="tx1">
              <a:alpha val="60000"/>
            </a:schemeClr>
          </a:soli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41EE9036-817C-476C-BD59-B5184F9A3E35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098087A-B4E4-4300-A841-44988BD88E2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5BD5F4B-A39C-4DF9-84E4-A4D33F30E6E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D7FA9858-BFA0-4D5B-AF72-B1B65EB0699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A508A5F3-AFE0-4750-A9C2-B51A514FFC4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2B4AAEB-ABF4-42A7-BE52-0B442190D16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3767C370-4A42-4376-8CAE-606C4BC8F45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36205F53-9C95-4954-B97C-1625BB8A350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DC80B58E-3469-43E9-96FC-D747B698303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E17A4ED2-DDD7-4B4D-A39C-9B0121C8862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A2C14A85-E7A9-4E1D-809F-20F5CFA788B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Line 16">
              <a:extLst>
                <a:ext uri="{FF2B5EF4-FFF2-40B4-BE49-F238E27FC236}">
                  <a16:creationId xmlns:a16="http://schemas.microsoft.com/office/drawing/2014/main" id="{F3D51E32-9399-4B7F-8D91-BF9A068B834B}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9969F9D2-502D-4C1D-ABA5-02B1BF2A001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4AE555C6-5623-478A-BF35-63E9929A3A2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A3D3AED4-A69E-4301-9BB4-436DC5F0C95D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3B8082C-2D81-48D7-8B45-85B7C892963C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Rectangle 21">
              <a:extLst>
                <a:ext uri="{FF2B5EF4-FFF2-40B4-BE49-F238E27FC236}">
                  <a16:creationId xmlns:a16="http://schemas.microsoft.com/office/drawing/2014/main" id="{9AD35461-BA86-408B-8A29-244EB2F2FB55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238E495-B6C6-4857-899B-CDD58483120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E20A751E-054C-4EC2-8DA3-0EC923A6588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B6E8E701-3D21-4E5C-AB6E-9A7404697066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431BDA41-D09D-4984-B888-756F5F81B49E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0DC943D2-20E4-4C00-82D2-D405A7C00BB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4BC34A74-80A2-4DE1-8ADC-BBD1709035BA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C6C3CA25-431F-4E26-952D-4AA9C4C725CF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776D1836-82AE-40EF-9829-C6B8D2CF0258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9A8E397E-ADF9-45C1-98F4-3F5A86378B6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DE07CFD9-357F-40BC-A792-CE874BFE5094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57" name="Group 38">
            <a:extLst>
              <a:ext uri="{FF2B5EF4-FFF2-40B4-BE49-F238E27FC236}">
                <a16:creationId xmlns:a16="http://schemas.microsoft.com/office/drawing/2014/main" id="{F4E035BE-9FF4-43D3-BC25-CF582D7FF85E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alpha val="60000"/>
            </a:schemeClr>
          </a:solidFill>
        </p:grpSpPr>
        <p:sp>
          <p:nvSpPr>
            <p:cNvPr id="40" name="Freeform 32">
              <a:extLst>
                <a:ext uri="{FF2B5EF4-FFF2-40B4-BE49-F238E27FC236}">
                  <a16:creationId xmlns:a16="http://schemas.microsoft.com/office/drawing/2014/main" id="{F98BCEB2-EC20-4E84-A994-0AC37292C8B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3">
              <a:extLst>
                <a:ext uri="{FF2B5EF4-FFF2-40B4-BE49-F238E27FC236}">
                  <a16:creationId xmlns:a16="http://schemas.microsoft.com/office/drawing/2014/main" id="{7A2E1821-AEDF-417E-9F17-83379E9C0941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4">
              <a:extLst>
                <a:ext uri="{FF2B5EF4-FFF2-40B4-BE49-F238E27FC236}">
                  <a16:creationId xmlns:a16="http://schemas.microsoft.com/office/drawing/2014/main" id="{CB3734E2-8292-4B47-B6AB-0E5A058DE95A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5">
              <a:extLst>
                <a:ext uri="{FF2B5EF4-FFF2-40B4-BE49-F238E27FC236}">
                  <a16:creationId xmlns:a16="http://schemas.microsoft.com/office/drawing/2014/main" id="{A0B09C51-29AB-45C0-B707-CCFB9DF280B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6">
              <a:extLst>
                <a:ext uri="{FF2B5EF4-FFF2-40B4-BE49-F238E27FC236}">
                  <a16:creationId xmlns:a16="http://schemas.microsoft.com/office/drawing/2014/main" id="{510C0CED-AE1B-45AE-B5E1-57521E589D27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7">
              <a:extLst>
                <a:ext uri="{FF2B5EF4-FFF2-40B4-BE49-F238E27FC236}">
                  <a16:creationId xmlns:a16="http://schemas.microsoft.com/office/drawing/2014/main" id="{591F2327-4B45-41AA-B41C-7404B6A1E4F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8">
              <a:extLst>
                <a:ext uri="{FF2B5EF4-FFF2-40B4-BE49-F238E27FC236}">
                  <a16:creationId xmlns:a16="http://schemas.microsoft.com/office/drawing/2014/main" id="{5A63224C-41A0-42C0-96F6-0B2BE99A1353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9">
              <a:extLst>
                <a:ext uri="{FF2B5EF4-FFF2-40B4-BE49-F238E27FC236}">
                  <a16:creationId xmlns:a16="http://schemas.microsoft.com/office/drawing/2014/main" id="{A7C00B9F-C253-4776-9935-EC02254A4F2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0">
              <a:extLst>
                <a:ext uri="{FF2B5EF4-FFF2-40B4-BE49-F238E27FC236}">
                  <a16:creationId xmlns:a16="http://schemas.microsoft.com/office/drawing/2014/main" id="{5062D4AA-13F3-4064-8440-FFE8562D8540}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Rectangle 41">
              <a:extLst>
                <a:ext uri="{FF2B5EF4-FFF2-40B4-BE49-F238E27FC236}">
                  <a16:creationId xmlns:a16="http://schemas.microsoft.com/office/drawing/2014/main" id="{3E143B27-CB82-440B-879B-D25C1891C191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cxnSp>
        <p:nvCxnSpPr>
          <p:cNvPr id="58" name="Straight Connector 50">
            <a:extLst>
              <a:ext uri="{FF2B5EF4-FFF2-40B4-BE49-F238E27FC236}">
                <a16:creationId xmlns:a16="http://schemas.microsoft.com/office/drawing/2014/main" id="{085ECEC0-FF5D-4348-92C7-1EA7C61E770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454684"/>
            <a:ext cx="0" cy="3649129"/>
          </a:xfrm>
          <a:prstGeom prst="line">
            <a:avLst/>
          </a:prstGeom>
          <a:ln w="25400">
            <a:solidFill>
              <a:schemeClr val="tx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3A42C0D-9587-4BA7-811F-1318A7560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082673"/>
            <a:ext cx="2869416" cy="4708528"/>
          </a:xfrm>
        </p:spPr>
        <p:txBody>
          <a:bodyPr>
            <a:normAutofit/>
          </a:bodyPr>
          <a:lstStyle/>
          <a:p>
            <a:pPr algn="r"/>
            <a:r>
              <a:rPr lang="en-US" sz="4000"/>
              <a:t>                          Works Cited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C37BA-4492-438B-BE87-DEF0CFC8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3" y="1082673"/>
            <a:ext cx="5751237" cy="470852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Linder, Kathryn E. "Fundamentals of Hybrid Teaching and Learning." </a:t>
            </a:r>
            <a:r>
              <a:rPr lang="en-US" sz="1800" i="1" dirty="0"/>
              <a:t>New Directions for Teaching and Learning</a:t>
            </a:r>
            <a:r>
              <a:rPr lang="en-US" sz="1800" dirty="0"/>
              <a:t>, no. 149, 01 Jan. 2017, pp. 11-18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Masson, A.1, aj.masson@ulster.ac.uk, et al. "The Hybrid Learning Model - a Framework for Teaching and Learning Practice." </a:t>
            </a:r>
            <a:r>
              <a:rPr lang="en-US" sz="1800" i="1" dirty="0"/>
              <a:t>International Journal of Emerging Technologies in Learning</a:t>
            </a:r>
            <a:r>
              <a:rPr lang="en-US" sz="1800" dirty="0"/>
              <a:t>, vol. 3, no. S1, July 2008, pp. 12-17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Potter, Jodi. "Applying a Hybrid Model: Can It Enhance Student Learning Outcomes?." </a:t>
            </a:r>
            <a:r>
              <a:rPr lang="en-US" sz="1800" i="1" dirty="0"/>
              <a:t>Journal of Instructional Pedagogies</a:t>
            </a:r>
            <a:r>
              <a:rPr lang="en-US" sz="1800" dirty="0"/>
              <a:t>, vol. 17, 01 Nov. 2015</a:t>
            </a:r>
          </a:p>
        </p:txBody>
      </p:sp>
    </p:spTree>
    <p:extLst>
      <p:ext uri="{BB962C8B-B14F-4D97-AF65-F5344CB8AC3E}">
        <p14:creationId xmlns:p14="http://schemas.microsoft.com/office/powerpoint/2010/main" val="3423129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294</TotalTime>
  <Words>215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Open Sans</vt:lpstr>
      <vt:lpstr>Trebuchet MS</vt:lpstr>
      <vt:lpstr>Tw Cen MT</vt:lpstr>
      <vt:lpstr>Circuit</vt:lpstr>
      <vt:lpstr>Meeting QM Standards through Hybrid Blended Learning </vt:lpstr>
      <vt:lpstr>Standard 2 Learning Objectives or competencies describe what learners will be able to do upon completion of the course</vt:lpstr>
      <vt:lpstr>Business Writing Objectives </vt:lpstr>
      <vt:lpstr>Information Literacy Learning Outcomes</vt:lpstr>
      <vt:lpstr>Standard 5  Course Activities facilitate and Support Learner interaction and engagement</vt:lpstr>
      <vt:lpstr>Writing Assignments</vt:lpstr>
      <vt:lpstr>Reflection Discussions: Active Learning</vt:lpstr>
      <vt:lpstr>                          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QM Standards through Hybrid Blended Learning</dc:title>
  <dc:creator>Joanne Yantz</dc:creator>
  <cp:lastModifiedBy>Joanne Yantz</cp:lastModifiedBy>
  <cp:revision>44</cp:revision>
  <dcterms:created xsi:type="dcterms:W3CDTF">2018-02-13T22:29:56Z</dcterms:created>
  <dcterms:modified xsi:type="dcterms:W3CDTF">2018-03-21T21:43:30Z</dcterms:modified>
</cp:coreProperties>
</file>