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handoutMasterIdLst>
    <p:handoutMasterId r:id="rId24"/>
  </p:handoutMasterIdLst>
  <p:sldIdLst>
    <p:sldId id="314" r:id="rId5"/>
    <p:sldId id="336" r:id="rId6"/>
    <p:sldId id="343" r:id="rId7"/>
    <p:sldId id="344" r:id="rId8"/>
    <p:sldId id="345" r:id="rId9"/>
    <p:sldId id="346" r:id="rId10"/>
    <p:sldId id="327" r:id="rId11"/>
    <p:sldId id="328" r:id="rId12"/>
    <p:sldId id="347" r:id="rId13"/>
    <p:sldId id="320" r:id="rId14"/>
    <p:sldId id="338" r:id="rId15"/>
    <p:sldId id="342" r:id="rId16"/>
    <p:sldId id="339" r:id="rId17"/>
    <p:sldId id="340" r:id="rId18"/>
    <p:sldId id="349" r:id="rId19"/>
    <p:sldId id="341" r:id="rId20"/>
    <p:sldId id="348" r:id="rId21"/>
    <p:sldId id="33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er Jr, David Wayne" initials="BJDW" lastIdx="2" clrIdx="0">
    <p:extLst>
      <p:ext uri="{19B8F6BF-5375-455C-9EA6-DF929625EA0E}">
        <p15:presenceInfo xmlns:p15="http://schemas.microsoft.com/office/powerpoint/2012/main" userId="S-1-5-21-1085031214-1292428093-527237240-1685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4" autoAdjust="0"/>
    <p:restoredTop sz="94667" autoAdjust="0"/>
  </p:normalViewPr>
  <p:slideViewPr>
    <p:cSldViewPr snapToGrid="0" snapToObjects="1">
      <p:cViewPr varScale="1">
        <p:scale>
          <a:sx n="150" d="100"/>
          <a:sy n="150" d="100"/>
        </p:scale>
        <p:origin x="833" y="-24"/>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QM Certified Courses at IU</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Courses Certified</c:v>
                </c:pt>
              </c:strCache>
            </c:strRef>
          </c:tx>
          <c:dPt>
            <c:idx val="0"/>
            <c:bubble3D val="0"/>
            <c:spPr>
              <a:solidFill>
                <a:srgbClr val="690304"/>
              </a:solidFill>
              <a:ln w="19050">
                <a:solidFill>
                  <a:schemeClr val="lt1"/>
                </a:solidFill>
              </a:ln>
              <a:effectLst/>
            </c:spPr>
            <c:extLst>
              <c:ext xmlns:c16="http://schemas.microsoft.com/office/drawing/2014/chart" uri="{C3380CC4-5D6E-409C-BE32-E72D297353CC}">
                <c16:uniqueId val="{00000001-E29F-49E4-95A1-3D35AAA153AA}"/>
              </c:ext>
            </c:extLst>
          </c:dPt>
          <c:dPt>
            <c:idx val="1"/>
            <c:bubble3D val="0"/>
            <c:spPr>
              <a:solidFill>
                <a:srgbClr val="31526A"/>
              </a:solidFill>
              <a:ln w="19050">
                <a:solidFill>
                  <a:schemeClr val="lt1"/>
                </a:solidFill>
              </a:ln>
              <a:effectLst/>
            </c:spPr>
            <c:extLst>
              <c:ext xmlns:c16="http://schemas.microsoft.com/office/drawing/2014/chart" uri="{C3380CC4-5D6E-409C-BE32-E72D297353CC}">
                <c16:uniqueId val="{00000002-E29F-49E4-95A1-3D35AAA153AA}"/>
              </c:ext>
            </c:extLst>
          </c:dPt>
          <c:dPt>
            <c:idx val="2"/>
            <c:bubble3D val="0"/>
            <c:spPr>
              <a:solidFill>
                <a:srgbClr val="C17945"/>
              </a:solidFill>
              <a:ln w="19050">
                <a:solidFill>
                  <a:schemeClr val="lt1"/>
                </a:solidFill>
              </a:ln>
              <a:effectLst/>
            </c:spPr>
            <c:extLst>
              <c:ext xmlns:c16="http://schemas.microsoft.com/office/drawing/2014/chart" uri="{C3380CC4-5D6E-409C-BE32-E72D297353CC}">
                <c16:uniqueId val="{00000003-E29F-49E4-95A1-3D35AAA153AA}"/>
              </c:ext>
            </c:extLst>
          </c:dPt>
          <c:dPt>
            <c:idx val="3"/>
            <c:bubble3D val="0"/>
            <c:spPr>
              <a:solidFill>
                <a:srgbClr val="969696"/>
              </a:solidFill>
              <a:ln w="19050">
                <a:solidFill>
                  <a:schemeClr val="lt1"/>
                </a:solidFill>
              </a:ln>
              <a:effectLst/>
            </c:spPr>
            <c:extLst>
              <c:ext xmlns:c16="http://schemas.microsoft.com/office/drawing/2014/chart" uri="{C3380CC4-5D6E-409C-BE32-E72D297353CC}">
                <c16:uniqueId val="{00000004-E29F-49E4-95A1-3D35AAA153A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IU Southeast</c:v>
                </c:pt>
                <c:pt idx="1">
                  <c:v>IU East</c:v>
                </c:pt>
                <c:pt idx="2">
                  <c:v>IU Kokomo</c:v>
                </c:pt>
                <c:pt idx="3">
                  <c:v>IUPUI</c:v>
                </c:pt>
              </c:strCache>
            </c:strRef>
          </c:cat>
          <c:val>
            <c:numRef>
              <c:f>Sheet1!$B$2:$B$5</c:f>
              <c:numCache>
                <c:formatCode>General</c:formatCode>
                <c:ptCount val="4"/>
                <c:pt idx="0">
                  <c:v>32</c:v>
                </c:pt>
                <c:pt idx="1">
                  <c:v>8</c:v>
                </c:pt>
                <c:pt idx="2">
                  <c:v>4</c:v>
                </c:pt>
                <c:pt idx="3">
                  <c:v>1</c:v>
                </c:pt>
              </c:numCache>
            </c:numRef>
          </c:val>
          <c:extLst>
            <c:ext xmlns:c16="http://schemas.microsoft.com/office/drawing/2014/chart" uri="{C3380CC4-5D6E-409C-BE32-E72D297353CC}">
              <c16:uniqueId val="{00000000-E29F-49E4-95A1-3D35AAA153A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8F715-0076-4150-9D44-2A36E10573E5}" type="doc">
      <dgm:prSet loTypeId="urn:microsoft.com/office/officeart/2005/8/layout/pyramid2" loCatId="pyramid" qsTypeId="urn:microsoft.com/office/officeart/2005/8/quickstyle/simple1" qsCatId="simple" csTypeId="urn:microsoft.com/office/officeart/2005/8/colors/accent2_2" csCatId="accent2" phldr="1"/>
      <dgm:spPr/>
    </dgm:pt>
    <dgm:pt modelId="{88D49249-6809-4565-95B7-A0B061CDF4EE}">
      <dgm:prSet phldrT="[Text]"/>
      <dgm:spPr>
        <a:ln>
          <a:solidFill>
            <a:srgbClr val="690304"/>
          </a:solidFill>
        </a:ln>
      </dgm:spPr>
      <dgm:t>
        <a:bodyPr/>
        <a:lstStyle/>
        <a:p>
          <a:r>
            <a:rPr lang="en-US" dirty="0">
              <a:cs typeface="Arial"/>
            </a:rPr>
            <a:t>8 Master Reviewers</a:t>
          </a:r>
        </a:p>
      </dgm:t>
    </dgm:pt>
    <dgm:pt modelId="{E9C7A552-3144-48D2-9845-F1CF4CBA8F40}" type="parTrans" cxnId="{B4E6AE49-41A0-485F-9907-21AC8B8BFC9C}">
      <dgm:prSet/>
      <dgm:spPr/>
      <dgm:t>
        <a:bodyPr/>
        <a:lstStyle/>
        <a:p>
          <a:endParaRPr lang="en-US"/>
        </a:p>
      </dgm:t>
    </dgm:pt>
    <dgm:pt modelId="{2624A7A9-5E90-4654-8F76-2C33284A63C8}" type="sibTrans" cxnId="{B4E6AE49-41A0-485F-9907-21AC8B8BFC9C}">
      <dgm:prSet/>
      <dgm:spPr/>
      <dgm:t>
        <a:bodyPr/>
        <a:lstStyle/>
        <a:p>
          <a:endParaRPr lang="en-US"/>
        </a:p>
      </dgm:t>
    </dgm:pt>
    <dgm:pt modelId="{F0BAE789-9109-4D72-BA03-1ED263C21E2A}">
      <dgm:prSet phldrT="[Text]"/>
      <dgm:spPr>
        <a:ln>
          <a:solidFill>
            <a:srgbClr val="690304"/>
          </a:solidFill>
        </a:ln>
      </dgm:spPr>
      <dgm:t>
        <a:bodyPr/>
        <a:lstStyle/>
        <a:p>
          <a:r>
            <a:rPr lang="en-US" dirty="0">
              <a:cs typeface="Arial"/>
            </a:rPr>
            <a:t>90 Peer Reviewers</a:t>
          </a:r>
        </a:p>
      </dgm:t>
    </dgm:pt>
    <dgm:pt modelId="{1BEADDFA-C518-4113-BB7A-7882BF413202}" type="parTrans" cxnId="{C92F6BB9-3409-4D24-9F80-AB93C7871980}">
      <dgm:prSet/>
      <dgm:spPr/>
      <dgm:t>
        <a:bodyPr/>
        <a:lstStyle/>
        <a:p>
          <a:endParaRPr lang="en-US"/>
        </a:p>
      </dgm:t>
    </dgm:pt>
    <dgm:pt modelId="{0DD3E58E-C200-48DD-BF04-BFCBF2031799}" type="sibTrans" cxnId="{C92F6BB9-3409-4D24-9F80-AB93C7871980}">
      <dgm:prSet/>
      <dgm:spPr/>
      <dgm:t>
        <a:bodyPr/>
        <a:lstStyle/>
        <a:p>
          <a:endParaRPr lang="en-US"/>
        </a:p>
      </dgm:t>
    </dgm:pt>
    <dgm:pt modelId="{06323379-07B4-4AC0-A0C0-C62D2D8D1D3A}">
      <dgm:prSet phldrT="[Text]"/>
      <dgm:spPr>
        <a:ln>
          <a:solidFill>
            <a:srgbClr val="690304"/>
          </a:solidFill>
        </a:ln>
      </dgm:spPr>
      <dgm:t>
        <a:bodyPr/>
        <a:lstStyle/>
        <a:p>
          <a:r>
            <a:rPr lang="en-US" dirty="0">
              <a:cs typeface="Arial"/>
            </a:rPr>
            <a:t>800+ APPQMR</a:t>
          </a:r>
          <a:endParaRPr lang="en-US" dirty="0">
            <a:solidFill>
              <a:srgbClr val="000000"/>
            </a:solidFill>
            <a:cs typeface="Arial"/>
          </a:endParaRPr>
        </a:p>
      </dgm:t>
    </dgm:pt>
    <dgm:pt modelId="{43878483-3E02-479C-AC39-D9B222B4449D}" type="parTrans" cxnId="{A67A158A-855D-4AF5-9FA8-184F3F255EEF}">
      <dgm:prSet/>
      <dgm:spPr/>
      <dgm:t>
        <a:bodyPr/>
        <a:lstStyle/>
        <a:p>
          <a:endParaRPr lang="en-US"/>
        </a:p>
      </dgm:t>
    </dgm:pt>
    <dgm:pt modelId="{68A0FAAF-AF5D-4555-8532-C3786E0C35EB}" type="sibTrans" cxnId="{A67A158A-855D-4AF5-9FA8-184F3F255EEF}">
      <dgm:prSet/>
      <dgm:spPr/>
      <dgm:t>
        <a:bodyPr/>
        <a:lstStyle/>
        <a:p>
          <a:endParaRPr lang="en-US"/>
        </a:p>
      </dgm:t>
    </dgm:pt>
    <dgm:pt modelId="{ACCA7D4D-97A3-41EF-B958-3452A1FE71C2}" type="pres">
      <dgm:prSet presAssocID="{0CF8F715-0076-4150-9D44-2A36E10573E5}" presName="compositeShape" presStyleCnt="0">
        <dgm:presLayoutVars>
          <dgm:dir/>
          <dgm:resizeHandles/>
        </dgm:presLayoutVars>
      </dgm:prSet>
      <dgm:spPr/>
    </dgm:pt>
    <dgm:pt modelId="{1D25D0CC-311E-44DC-B803-74DA3FFC8DDB}" type="pres">
      <dgm:prSet presAssocID="{0CF8F715-0076-4150-9D44-2A36E10573E5}" presName="pyramid" presStyleLbl="node1" presStyleIdx="0" presStyleCnt="1"/>
      <dgm:spPr>
        <a:solidFill>
          <a:srgbClr val="690304"/>
        </a:solidFill>
      </dgm:spPr>
      <dgm:extLst>
        <a:ext uri="{E40237B7-FDA0-4F09-8148-C483321AD2D9}">
          <dgm14:cNvPr xmlns:dgm14="http://schemas.microsoft.com/office/drawing/2010/diagram" id="0" name="" descr="Image of a triangles with the following data from top to bottom: 7 master reviewers, 69 peer reviewers, 831 APPQMR/QM @ IU Workshop" title="QM Training Numbers"/>
        </a:ext>
      </dgm:extLst>
    </dgm:pt>
    <dgm:pt modelId="{C51BB5E5-4A62-450D-9C26-D6A40D7736E6}" type="pres">
      <dgm:prSet presAssocID="{0CF8F715-0076-4150-9D44-2A36E10573E5}" presName="theList" presStyleCnt="0"/>
      <dgm:spPr/>
    </dgm:pt>
    <dgm:pt modelId="{CEDD7358-7F62-486C-9C3E-204707279618}" type="pres">
      <dgm:prSet presAssocID="{88D49249-6809-4565-95B7-A0B061CDF4EE}" presName="aNode" presStyleLbl="fgAcc1" presStyleIdx="0" presStyleCnt="3">
        <dgm:presLayoutVars>
          <dgm:bulletEnabled val="1"/>
        </dgm:presLayoutVars>
      </dgm:prSet>
      <dgm:spPr/>
      <dgm:t>
        <a:bodyPr/>
        <a:lstStyle/>
        <a:p>
          <a:endParaRPr lang="en-US"/>
        </a:p>
      </dgm:t>
    </dgm:pt>
    <dgm:pt modelId="{43A5C4D1-6EB8-499A-8002-5A2BACE377F4}" type="pres">
      <dgm:prSet presAssocID="{88D49249-6809-4565-95B7-A0B061CDF4EE}" presName="aSpace" presStyleCnt="0"/>
      <dgm:spPr/>
    </dgm:pt>
    <dgm:pt modelId="{A2AF82CD-50CC-4FD4-B928-0AF4F1956C0A}" type="pres">
      <dgm:prSet presAssocID="{F0BAE789-9109-4D72-BA03-1ED263C21E2A}" presName="aNode" presStyleLbl="fgAcc1" presStyleIdx="1" presStyleCnt="3">
        <dgm:presLayoutVars>
          <dgm:bulletEnabled val="1"/>
        </dgm:presLayoutVars>
      </dgm:prSet>
      <dgm:spPr/>
      <dgm:t>
        <a:bodyPr/>
        <a:lstStyle/>
        <a:p>
          <a:endParaRPr lang="en-US"/>
        </a:p>
      </dgm:t>
    </dgm:pt>
    <dgm:pt modelId="{E58EE208-85D3-4C50-8248-87644EC542EC}" type="pres">
      <dgm:prSet presAssocID="{F0BAE789-9109-4D72-BA03-1ED263C21E2A}" presName="aSpace" presStyleCnt="0"/>
      <dgm:spPr/>
    </dgm:pt>
    <dgm:pt modelId="{95AC8545-E164-40DE-900C-9C2BCEE65A08}" type="pres">
      <dgm:prSet presAssocID="{06323379-07B4-4AC0-A0C0-C62D2D8D1D3A}" presName="aNode" presStyleLbl="fgAcc1" presStyleIdx="2" presStyleCnt="3">
        <dgm:presLayoutVars>
          <dgm:bulletEnabled val="1"/>
        </dgm:presLayoutVars>
      </dgm:prSet>
      <dgm:spPr/>
      <dgm:t>
        <a:bodyPr/>
        <a:lstStyle/>
        <a:p>
          <a:endParaRPr lang="en-US"/>
        </a:p>
      </dgm:t>
    </dgm:pt>
    <dgm:pt modelId="{A9E76DEC-6E8E-4A91-9137-AF329163D4EA}" type="pres">
      <dgm:prSet presAssocID="{06323379-07B4-4AC0-A0C0-C62D2D8D1D3A}" presName="aSpace" presStyleCnt="0"/>
      <dgm:spPr/>
    </dgm:pt>
  </dgm:ptLst>
  <dgm:cxnLst>
    <dgm:cxn modelId="{C92F6BB9-3409-4D24-9F80-AB93C7871980}" srcId="{0CF8F715-0076-4150-9D44-2A36E10573E5}" destId="{F0BAE789-9109-4D72-BA03-1ED263C21E2A}" srcOrd="1" destOrd="0" parTransId="{1BEADDFA-C518-4113-BB7A-7882BF413202}" sibTransId="{0DD3E58E-C200-48DD-BF04-BFCBF2031799}"/>
    <dgm:cxn modelId="{448A1383-5717-4869-81F7-91CB8D7F27F4}" type="presOf" srcId="{88D49249-6809-4565-95B7-A0B061CDF4EE}" destId="{CEDD7358-7F62-486C-9C3E-204707279618}" srcOrd="0" destOrd="0" presId="urn:microsoft.com/office/officeart/2005/8/layout/pyramid2"/>
    <dgm:cxn modelId="{A67A158A-855D-4AF5-9FA8-184F3F255EEF}" srcId="{0CF8F715-0076-4150-9D44-2A36E10573E5}" destId="{06323379-07B4-4AC0-A0C0-C62D2D8D1D3A}" srcOrd="2" destOrd="0" parTransId="{43878483-3E02-479C-AC39-D9B222B4449D}" sibTransId="{68A0FAAF-AF5D-4555-8532-C3786E0C35EB}"/>
    <dgm:cxn modelId="{28232E73-0443-483A-865A-0FE17080605C}" type="presOf" srcId="{0CF8F715-0076-4150-9D44-2A36E10573E5}" destId="{ACCA7D4D-97A3-41EF-B958-3452A1FE71C2}" srcOrd="0" destOrd="0" presId="urn:microsoft.com/office/officeart/2005/8/layout/pyramid2"/>
    <dgm:cxn modelId="{3C9B442D-31A9-4764-A2CE-AC007B0E9F9E}" type="presOf" srcId="{F0BAE789-9109-4D72-BA03-1ED263C21E2A}" destId="{A2AF82CD-50CC-4FD4-B928-0AF4F1956C0A}" srcOrd="0" destOrd="0" presId="urn:microsoft.com/office/officeart/2005/8/layout/pyramid2"/>
    <dgm:cxn modelId="{333CBD2D-4DFD-4D30-B11F-CA2D9FF34708}" type="presOf" srcId="{06323379-07B4-4AC0-A0C0-C62D2D8D1D3A}" destId="{95AC8545-E164-40DE-900C-9C2BCEE65A08}" srcOrd="0" destOrd="0" presId="urn:microsoft.com/office/officeart/2005/8/layout/pyramid2"/>
    <dgm:cxn modelId="{B4E6AE49-41A0-485F-9907-21AC8B8BFC9C}" srcId="{0CF8F715-0076-4150-9D44-2A36E10573E5}" destId="{88D49249-6809-4565-95B7-A0B061CDF4EE}" srcOrd="0" destOrd="0" parTransId="{E9C7A552-3144-48D2-9845-F1CF4CBA8F40}" sibTransId="{2624A7A9-5E90-4654-8F76-2C33284A63C8}"/>
    <dgm:cxn modelId="{6E586593-632F-487E-BC19-59A2EDDBDAB3}" type="presParOf" srcId="{ACCA7D4D-97A3-41EF-B958-3452A1FE71C2}" destId="{1D25D0CC-311E-44DC-B803-74DA3FFC8DDB}" srcOrd="0" destOrd="0" presId="urn:microsoft.com/office/officeart/2005/8/layout/pyramid2"/>
    <dgm:cxn modelId="{E10FA42B-41E2-4A0B-900F-8E9897E22A22}" type="presParOf" srcId="{ACCA7D4D-97A3-41EF-B958-3452A1FE71C2}" destId="{C51BB5E5-4A62-450D-9C26-D6A40D7736E6}" srcOrd="1" destOrd="0" presId="urn:microsoft.com/office/officeart/2005/8/layout/pyramid2"/>
    <dgm:cxn modelId="{E27D5549-B40D-4716-A807-D7458F0EA386}" type="presParOf" srcId="{C51BB5E5-4A62-450D-9C26-D6A40D7736E6}" destId="{CEDD7358-7F62-486C-9C3E-204707279618}" srcOrd="0" destOrd="0" presId="urn:microsoft.com/office/officeart/2005/8/layout/pyramid2"/>
    <dgm:cxn modelId="{B29175ED-2317-4AC0-9E75-2F2253F8892E}" type="presParOf" srcId="{C51BB5E5-4A62-450D-9C26-D6A40D7736E6}" destId="{43A5C4D1-6EB8-499A-8002-5A2BACE377F4}" srcOrd="1" destOrd="0" presId="urn:microsoft.com/office/officeart/2005/8/layout/pyramid2"/>
    <dgm:cxn modelId="{675346FD-5622-43C6-9DF0-B19C5E9252E8}" type="presParOf" srcId="{C51BB5E5-4A62-450D-9C26-D6A40D7736E6}" destId="{A2AF82CD-50CC-4FD4-B928-0AF4F1956C0A}" srcOrd="2" destOrd="0" presId="urn:microsoft.com/office/officeart/2005/8/layout/pyramid2"/>
    <dgm:cxn modelId="{B4A56B2A-9133-4B87-90E7-C61D84FA25EC}" type="presParOf" srcId="{C51BB5E5-4A62-450D-9C26-D6A40D7736E6}" destId="{E58EE208-85D3-4C50-8248-87644EC542EC}" srcOrd="3" destOrd="0" presId="urn:microsoft.com/office/officeart/2005/8/layout/pyramid2"/>
    <dgm:cxn modelId="{2361AD51-6F68-456A-A5CE-89E697613D3D}" type="presParOf" srcId="{C51BB5E5-4A62-450D-9C26-D6A40D7736E6}" destId="{95AC8545-E164-40DE-900C-9C2BCEE65A08}" srcOrd="4" destOrd="0" presId="urn:microsoft.com/office/officeart/2005/8/layout/pyramid2"/>
    <dgm:cxn modelId="{D0559C8D-2980-4B9B-BEE6-82048824F836}" type="presParOf" srcId="{C51BB5E5-4A62-450D-9C26-D6A40D7736E6}" destId="{A9E76DEC-6E8E-4A91-9137-AF329163D4E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5D0CC-311E-44DC-B803-74DA3FFC8DDB}">
      <dsp:nvSpPr>
        <dsp:cNvPr id="0" name=""/>
        <dsp:cNvSpPr/>
      </dsp:nvSpPr>
      <dsp:spPr>
        <a:xfrm>
          <a:off x="1807068" y="0"/>
          <a:ext cx="3914986" cy="3914986"/>
        </a:xfrm>
        <a:prstGeom prst="triangle">
          <a:avLst/>
        </a:prstGeom>
        <a:solidFill>
          <a:srgbClr val="6903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D7358-7F62-486C-9C3E-204707279618}">
      <dsp:nvSpPr>
        <dsp:cNvPr id="0" name=""/>
        <dsp:cNvSpPr/>
      </dsp:nvSpPr>
      <dsp:spPr>
        <a:xfrm>
          <a:off x="3764561" y="393601"/>
          <a:ext cx="2544740" cy="926750"/>
        </a:xfrm>
        <a:prstGeom prst="roundRect">
          <a:avLst/>
        </a:prstGeom>
        <a:solidFill>
          <a:schemeClr val="lt1">
            <a:alpha val="90000"/>
            <a:hueOff val="0"/>
            <a:satOff val="0"/>
            <a:lumOff val="0"/>
            <a:alphaOff val="0"/>
          </a:schemeClr>
        </a:solidFill>
        <a:ln w="25400" cap="flat" cmpd="sng" algn="ctr">
          <a:solidFill>
            <a:srgbClr val="69030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cs typeface="Arial"/>
            </a:rPr>
            <a:t>8 Master Reviewers</a:t>
          </a:r>
        </a:p>
      </dsp:txBody>
      <dsp:txXfrm>
        <a:off x="3809801" y="438841"/>
        <a:ext cx="2454260" cy="836270"/>
      </dsp:txXfrm>
    </dsp:sp>
    <dsp:sp modelId="{A2AF82CD-50CC-4FD4-B928-0AF4F1956C0A}">
      <dsp:nvSpPr>
        <dsp:cNvPr id="0" name=""/>
        <dsp:cNvSpPr/>
      </dsp:nvSpPr>
      <dsp:spPr>
        <a:xfrm>
          <a:off x="3764561" y="1436195"/>
          <a:ext cx="2544740" cy="926750"/>
        </a:xfrm>
        <a:prstGeom prst="roundRect">
          <a:avLst/>
        </a:prstGeom>
        <a:solidFill>
          <a:schemeClr val="lt1">
            <a:alpha val="90000"/>
            <a:hueOff val="0"/>
            <a:satOff val="0"/>
            <a:lumOff val="0"/>
            <a:alphaOff val="0"/>
          </a:schemeClr>
        </a:solidFill>
        <a:ln w="25400" cap="flat" cmpd="sng" algn="ctr">
          <a:solidFill>
            <a:srgbClr val="69030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cs typeface="Arial"/>
            </a:rPr>
            <a:t>90 Peer Reviewers</a:t>
          </a:r>
        </a:p>
      </dsp:txBody>
      <dsp:txXfrm>
        <a:off x="3809801" y="1481435"/>
        <a:ext cx="2454260" cy="836270"/>
      </dsp:txXfrm>
    </dsp:sp>
    <dsp:sp modelId="{95AC8545-E164-40DE-900C-9C2BCEE65A08}">
      <dsp:nvSpPr>
        <dsp:cNvPr id="0" name=""/>
        <dsp:cNvSpPr/>
      </dsp:nvSpPr>
      <dsp:spPr>
        <a:xfrm>
          <a:off x="3764561" y="2478790"/>
          <a:ext cx="2544740" cy="926750"/>
        </a:xfrm>
        <a:prstGeom prst="roundRect">
          <a:avLst/>
        </a:prstGeom>
        <a:solidFill>
          <a:schemeClr val="lt1">
            <a:alpha val="90000"/>
            <a:hueOff val="0"/>
            <a:satOff val="0"/>
            <a:lumOff val="0"/>
            <a:alphaOff val="0"/>
          </a:schemeClr>
        </a:solidFill>
        <a:ln w="25400" cap="flat" cmpd="sng" algn="ctr">
          <a:solidFill>
            <a:srgbClr val="69030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cs typeface="Arial"/>
            </a:rPr>
            <a:t>800+ APPQMR</a:t>
          </a:r>
          <a:endParaRPr lang="en-US" sz="2400" kern="1200" dirty="0">
            <a:solidFill>
              <a:srgbClr val="000000"/>
            </a:solidFill>
            <a:cs typeface="Arial"/>
          </a:endParaRPr>
        </a:p>
      </dsp:txBody>
      <dsp:txXfrm>
        <a:off x="3809801" y="2524030"/>
        <a:ext cx="2454260" cy="8362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4/24/2020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4/24/2020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Across all of IU, 831 faculty have completed the QM @ IU Workshop or the QM APPQMR.  We have 69 Peer Reviewers and 7 Master Reviewers.  We are always interested in adding faculty as Peer Reviewers and Master Reviewers.  If you are interested, please contact your campus's CTL, and a staff person there will help you enroll in the course.  Remember, there is no charge to you or to your campus for these trainings!  And the benefits to you and to your campus and students are significant.</a:t>
            </a:r>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a:p>
        </p:txBody>
      </p:sp>
    </p:spTree>
    <p:extLst>
      <p:ext uri="{BB962C8B-B14F-4D97-AF65-F5344CB8AC3E}">
        <p14:creationId xmlns:p14="http://schemas.microsoft.com/office/powerpoint/2010/main" val="278750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endParaRPr lang="en-US" dirty="0"/>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19" y="4514843"/>
            <a:ext cx="684581" cy="751837"/>
          </a:xfrm>
          <a:prstGeom prst="rect">
            <a:avLst/>
          </a:prstGeom>
        </p:spPr>
      </p:pic>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631042" y="4235585"/>
            <a:ext cx="3372874" cy="922081"/>
            <a:chOff x="631042" y="4235585"/>
            <a:chExt cx="3372874" cy="922081"/>
          </a:xfrm>
        </p:grpSpPr>
        <p:sp>
          <p:nvSpPr>
            <p:cNvPr id="12" name="Rectangle 11"/>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ndianauniversity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894" y="4313667"/>
              <a:ext cx="2630022" cy="472055"/>
            </a:xfrm>
            <a:prstGeom prst="rect">
              <a:avLst/>
            </a:prstGeom>
          </p:spPr>
        </p:pic>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970" y="4033752"/>
            <a:ext cx="950924" cy="1044347"/>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u.instructure.com/courses/1683092/assignments/syllabu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go.iu.edu/2pZ5" TargetMode="External"/><Relationship Id="rId2" Type="http://schemas.openxmlformats.org/officeDocument/2006/relationships/hyperlink" Target="http://go.iu.edu/2pZ0" TargetMode="External"/><Relationship Id="rId1" Type="http://schemas.openxmlformats.org/officeDocument/2006/relationships/slideLayout" Target="../slideLayouts/slideLayout3.xml"/><Relationship Id="rId4" Type="http://schemas.openxmlformats.org/officeDocument/2006/relationships/hyperlink" Target="http://go.iu.edu/2pZ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iu.edu/2q1K"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3" y="2766523"/>
            <a:ext cx="7932106" cy="1114494"/>
          </a:xfrm>
        </p:spPr>
        <p:txBody>
          <a:bodyPr>
            <a:normAutofit fontScale="90000"/>
          </a:bodyPr>
          <a:lstStyle/>
          <a:p>
            <a:r>
              <a:rPr lang="en-US" dirty="0"/>
              <a:t>Meeting Quality Matters Standards: </a:t>
            </a:r>
            <a:br>
              <a:rPr lang="en-US" dirty="0"/>
            </a:br>
            <a:r>
              <a:rPr lang="en-US" dirty="0"/>
              <a:t>Developing a Syllabus Template</a:t>
            </a:r>
          </a:p>
        </p:txBody>
      </p:sp>
      <p:sp>
        <p:nvSpPr>
          <p:cNvPr id="3" name="Text Placeholder 2"/>
          <p:cNvSpPr>
            <a:spLocks noGrp="1"/>
          </p:cNvSpPr>
          <p:nvPr>
            <p:ph type="body" sz="quarter" idx="10"/>
          </p:nvPr>
        </p:nvSpPr>
        <p:spPr/>
        <p:txBody>
          <a:bodyPr/>
          <a:lstStyle/>
          <a:p>
            <a:r>
              <a:rPr lang="en-US" dirty="0"/>
              <a:t>INDIANA UNIVERSITY</a:t>
            </a:r>
          </a:p>
        </p:txBody>
      </p:sp>
      <p:sp>
        <p:nvSpPr>
          <p:cNvPr id="4" name="Text Placeholder 3"/>
          <p:cNvSpPr>
            <a:spLocks noGrp="1"/>
          </p:cNvSpPr>
          <p:nvPr>
            <p:ph type="body" sz="quarter" idx="11"/>
          </p:nvPr>
        </p:nvSpPr>
        <p:spPr>
          <a:xfrm>
            <a:off x="502902" y="2231542"/>
            <a:ext cx="7734222" cy="252412"/>
          </a:xfrm>
        </p:spPr>
        <p:txBody>
          <a:bodyPr/>
          <a:lstStyle/>
          <a:p>
            <a:r>
              <a:rPr lang="en-US" dirty="0"/>
              <a:t>Office of Collaborative Academic Programs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Templates</a:t>
            </a:r>
          </a:p>
        </p:txBody>
      </p:sp>
      <p:sp>
        <p:nvSpPr>
          <p:cNvPr id="4" name="Text Placeholder 3"/>
          <p:cNvSpPr>
            <a:spLocks noGrp="1"/>
          </p:cNvSpPr>
          <p:nvPr>
            <p:ph type="body" sz="quarter" idx="10"/>
          </p:nvPr>
        </p:nvSpPr>
        <p:spPr/>
        <p:txBody>
          <a:bodyPr/>
          <a:lstStyle/>
          <a:p>
            <a:r>
              <a:rPr lang="en-US" dirty="0"/>
              <a:t>SUBTITLE GOES HERE IF NECESSARY</a:t>
            </a:r>
          </a:p>
        </p:txBody>
      </p:sp>
      <p:sp>
        <p:nvSpPr>
          <p:cNvPr id="3" name="Subtitle 2"/>
          <p:cNvSpPr>
            <a:spLocks noGrp="1"/>
          </p:cNvSpPr>
          <p:nvPr>
            <p:ph idx="1"/>
          </p:nvPr>
        </p:nvSpPr>
        <p:spPr>
          <a:xfrm>
            <a:off x="518824" y="1629404"/>
            <a:ext cx="2661698" cy="2810633"/>
          </a:xfrm>
        </p:spPr>
        <p:txBody>
          <a:bodyPr/>
          <a:lstStyle/>
          <a:p>
            <a:pPr>
              <a:buFont typeface="Arial" panose="020B0604020202020204" pitchFamily="34" charset="0"/>
              <a:buChar char="•"/>
            </a:pPr>
            <a:r>
              <a:rPr lang="en-US" dirty="0"/>
              <a:t>Provides options</a:t>
            </a:r>
          </a:p>
          <a:p>
            <a:pPr>
              <a:buFont typeface="Arial" panose="020B0604020202020204" pitchFamily="34" charset="0"/>
              <a:buChar char="•"/>
            </a:pPr>
            <a:r>
              <a:rPr lang="en-US" dirty="0"/>
              <a:t>Simplifies design</a:t>
            </a:r>
          </a:p>
          <a:p>
            <a:pPr>
              <a:buFont typeface="Arial" panose="020B0604020202020204" pitchFamily="34" charset="0"/>
              <a:buChar char="•"/>
            </a:pPr>
            <a:r>
              <a:rPr lang="en-US" dirty="0"/>
              <a:t>Focus on content</a:t>
            </a:r>
          </a:p>
          <a:p>
            <a:pPr>
              <a:buFont typeface="Arial" panose="020B0604020202020204" pitchFamily="34" charset="0"/>
              <a:buChar char="•"/>
            </a:pPr>
            <a:r>
              <a:rPr lang="en-US" dirty="0"/>
              <a:t>Consistency</a:t>
            </a:r>
          </a:p>
          <a:p>
            <a:pPr>
              <a:buFont typeface="Arial" panose="020B0604020202020204" pitchFamily="34" charset="0"/>
              <a:buChar char="•"/>
            </a:pPr>
            <a:endParaRPr lang="en-US" dirty="0"/>
          </a:p>
        </p:txBody>
      </p:sp>
      <p:pic>
        <p:nvPicPr>
          <p:cNvPr id="5" name="Picture 4" descr="Clipart - puzz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511" y="838773"/>
            <a:ext cx="3698411" cy="3707680"/>
          </a:xfrm>
          <a:prstGeom prst="rect">
            <a:avLst/>
          </a:prstGeom>
        </p:spPr>
      </p:pic>
    </p:spTree>
    <p:extLst>
      <p:ext uri="{BB962C8B-B14F-4D97-AF65-F5344CB8AC3E}">
        <p14:creationId xmlns:p14="http://schemas.microsoft.com/office/powerpoint/2010/main" val="28358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QM Syllabus Template</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518824" y="1629404"/>
            <a:ext cx="4049459" cy="2810633"/>
          </a:xfrm>
        </p:spPr>
        <p:txBody>
          <a:bodyPr/>
          <a:lstStyle/>
          <a:p>
            <a:pPr>
              <a:buFont typeface="Arial" panose="020B0604020202020204" pitchFamily="34" charset="0"/>
              <a:buChar char="•"/>
            </a:pPr>
            <a:r>
              <a:rPr lang="en-US" dirty="0"/>
              <a:t>Helps faculty meet </a:t>
            </a:r>
            <a:r>
              <a:rPr lang="en-US" b="1" dirty="0"/>
              <a:t>10 </a:t>
            </a:r>
            <a:r>
              <a:rPr lang="en-US" dirty="0"/>
              <a:t>out of 42 QM Standards</a:t>
            </a:r>
          </a:p>
          <a:p>
            <a:pPr>
              <a:buFont typeface="Arial" panose="020B0604020202020204" pitchFamily="34" charset="0"/>
              <a:buChar char="•"/>
            </a:pPr>
            <a:r>
              <a:rPr lang="en-US" dirty="0"/>
              <a:t>Easy to navigate</a:t>
            </a:r>
          </a:p>
          <a:p>
            <a:pPr>
              <a:buFont typeface="Arial" panose="020B0604020202020204" pitchFamily="34" charset="0"/>
              <a:buChar char="•"/>
            </a:pPr>
            <a:r>
              <a:rPr lang="en-US" dirty="0"/>
              <a:t>Fully accessible for all students</a:t>
            </a:r>
          </a:p>
          <a:p>
            <a:pPr>
              <a:buFont typeface="Arial" panose="020B0604020202020204" pitchFamily="34" charset="0"/>
              <a:buChar char="•"/>
            </a:pPr>
            <a:r>
              <a:rPr lang="en-US" dirty="0"/>
              <a:t>Customizable to fit your course</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828" y="1175657"/>
            <a:ext cx="2286815" cy="3030623"/>
          </a:xfrm>
          <a:prstGeom prst="rect">
            <a:avLst/>
          </a:prstGeom>
        </p:spPr>
      </p:pic>
    </p:spTree>
    <p:extLst>
      <p:ext uri="{BB962C8B-B14F-4D97-AF65-F5344CB8AC3E}">
        <p14:creationId xmlns:p14="http://schemas.microsoft.com/office/powerpoint/2010/main" val="85861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299663"/>
            <a:ext cx="8004391" cy="699065"/>
          </a:xfrm>
        </p:spPr>
        <p:txBody>
          <a:bodyPr/>
          <a:lstStyle/>
          <a:p>
            <a:r>
              <a:rPr lang="en-US" dirty="0"/>
              <a:t>QM Standards Met</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435887" y="1053860"/>
            <a:ext cx="8272226" cy="3347838"/>
          </a:xfrm>
        </p:spPr>
        <p:txBody>
          <a:bodyPr numCol="2">
            <a:noAutofit/>
          </a:bodyPr>
          <a:lstStyle/>
          <a:p>
            <a:pPr marL="285750" indent="-285750">
              <a:buFont typeface="Arial" panose="020B0604020202020204" pitchFamily="34" charset="0"/>
              <a:buChar char="•"/>
            </a:pPr>
            <a:r>
              <a:rPr lang="en-US" sz="1600" dirty="0"/>
              <a:t>1.2 – Students are introduced to the purpose &amp; structure of the course.</a:t>
            </a:r>
          </a:p>
          <a:p>
            <a:pPr marL="285750" indent="-285750">
              <a:buFont typeface="Arial" panose="020B0604020202020204" pitchFamily="34" charset="0"/>
              <a:buChar char="•"/>
            </a:pPr>
            <a:r>
              <a:rPr lang="en-US" sz="1600" dirty="0"/>
              <a:t>1.3 – Netiquette expectations for students.</a:t>
            </a:r>
          </a:p>
          <a:p>
            <a:pPr marL="285750" indent="-285750">
              <a:buFont typeface="Arial" panose="020B0604020202020204" pitchFamily="34" charset="0"/>
              <a:buChar char="•"/>
            </a:pPr>
            <a:r>
              <a:rPr lang="en-US" sz="1600" dirty="0"/>
              <a:t>1.4 – Links/statements to course &amp; university policies.</a:t>
            </a:r>
          </a:p>
          <a:p>
            <a:pPr marL="285750" indent="-285750">
              <a:buFont typeface="Arial" panose="020B0604020202020204" pitchFamily="34" charset="0"/>
              <a:buChar char="•"/>
            </a:pPr>
            <a:r>
              <a:rPr lang="en-US" sz="1600" dirty="0"/>
              <a:t>1.5 – Minimum technology requirements &amp; access information.</a:t>
            </a:r>
          </a:p>
          <a:p>
            <a:pPr marL="285750" indent="-285750">
              <a:buFont typeface="Arial" panose="020B0604020202020204" pitchFamily="34" charset="0"/>
              <a:buChar char="•"/>
            </a:pPr>
            <a:r>
              <a:rPr lang="en-US" sz="1600" dirty="0"/>
              <a:t>1.6 – Technology &amp; digital information literacy skills needed for the course.</a:t>
            </a:r>
          </a:p>
          <a:p>
            <a:pPr marL="285750" indent="-285750">
              <a:buFont typeface="Arial" panose="020B0604020202020204" pitchFamily="34" charset="0"/>
              <a:buChar char="•"/>
            </a:pPr>
            <a:r>
              <a:rPr lang="en-US" sz="1600" dirty="0"/>
              <a:t>6.4 – Information to help students protect their privacy while using course tools.</a:t>
            </a:r>
          </a:p>
          <a:p>
            <a:pPr marL="285750" indent="-285750">
              <a:buFont typeface="Arial" panose="020B0604020202020204" pitchFamily="34" charset="0"/>
              <a:buChar char="•"/>
            </a:pPr>
            <a:r>
              <a:rPr lang="en-US" sz="1600" dirty="0"/>
              <a:t>7.1 – Tech support information for students.</a:t>
            </a:r>
          </a:p>
          <a:p>
            <a:pPr marL="285750" indent="-285750">
              <a:buFont typeface="Arial" panose="020B0604020202020204" pitchFamily="34" charset="0"/>
              <a:buChar char="•"/>
            </a:pPr>
            <a:r>
              <a:rPr lang="en-US" sz="1600" dirty="0"/>
              <a:t>7.2 – Links/statements about university accessibility services. </a:t>
            </a:r>
          </a:p>
          <a:p>
            <a:pPr marL="285750" indent="-285750">
              <a:buFont typeface="Arial" panose="020B0604020202020204" pitchFamily="34" charset="0"/>
              <a:buChar char="•"/>
            </a:pPr>
            <a:r>
              <a:rPr lang="en-US" sz="1600" dirty="0"/>
              <a:t>7.3 – Links/statements to academic support services.</a:t>
            </a:r>
          </a:p>
          <a:p>
            <a:pPr marL="285750" indent="-285750">
              <a:buFont typeface="Arial" panose="020B0604020202020204" pitchFamily="34" charset="0"/>
              <a:buChar char="•"/>
            </a:pPr>
            <a:r>
              <a:rPr lang="en-US" sz="1600" dirty="0"/>
              <a:t>8.6 – Accessibility statements for all technologies required for the course.</a:t>
            </a:r>
          </a:p>
        </p:txBody>
      </p:sp>
    </p:spTree>
    <p:extLst>
      <p:ext uri="{BB962C8B-B14F-4D97-AF65-F5344CB8AC3E}">
        <p14:creationId xmlns:p14="http://schemas.microsoft.com/office/powerpoint/2010/main" val="290723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 t="-212" r="-55" b="14851"/>
          <a:stretch/>
        </p:blipFill>
        <p:spPr>
          <a:xfrm>
            <a:off x="1294558" y="148771"/>
            <a:ext cx="6554884" cy="4390571"/>
          </a:xfrm>
          <a:prstGeom prst="rect">
            <a:avLst/>
          </a:prstGeom>
        </p:spPr>
      </p:pic>
    </p:spTree>
    <p:extLst>
      <p:ext uri="{BB962C8B-B14F-4D97-AF65-F5344CB8AC3E}">
        <p14:creationId xmlns:p14="http://schemas.microsoft.com/office/powerpoint/2010/main" val="416820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93" y="630463"/>
            <a:ext cx="8180614" cy="3701143"/>
          </a:xfrm>
          <a:prstGeom prst="rect">
            <a:avLst/>
          </a:prstGeom>
        </p:spPr>
      </p:pic>
    </p:spTree>
    <p:extLst>
      <p:ext uri="{BB962C8B-B14F-4D97-AF65-F5344CB8AC3E}">
        <p14:creationId xmlns:p14="http://schemas.microsoft.com/office/powerpoint/2010/main" val="332827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409537"/>
            <a:ext cx="8004391" cy="699065"/>
          </a:xfrm>
        </p:spPr>
        <p:txBody>
          <a:bodyPr/>
          <a:lstStyle/>
          <a:p>
            <a:r>
              <a:rPr lang="en-US" dirty="0" smtClean="0"/>
              <a:t>Tools Needed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314" y="638440"/>
            <a:ext cx="5038904" cy="3866431"/>
          </a:xfrm>
          <a:prstGeom prst="rect">
            <a:avLst/>
          </a:prstGeom>
        </p:spPr>
      </p:pic>
    </p:spTree>
    <p:extLst>
      <p:ext uri="{BB962C8B-B14F-4D97-AF65-F5344CB8AC3E}">
        <p14:creationId xmlns:p14="http://schemas.microsoft.com/office/powerpoint/2010/main" val="168649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65" y="225879"/>
            <a:ext cx="7781471" cy="4436166"/>
          </a:xfrm>
          <a:prstGeom prst="rect">
            <a:avLst/>
          </a:prstGeom>
        </p:spPr>
      </p:pic>
    </p:spTree>
    <p:extLst>
      <p:ext uri="{BB962C8B-B14F-4D97-AF65-F5344CB8AC3E}">
        <p14:creationId xmlns:p14="http://schemas.microsoft.com/office/powerpoint/2010/main" val="87958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Importing the syllabus template</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r>
              <a:rPr lang="en-US" dirty="0"/>
              <a:t>Download or import from Canvas Commons: </a:t>
            </a:r>
            <a:r>
              <a:rPr lang="en-US" dirty="0">
                <a:hlinkClick r:id="rId2"/>
              </a:rPr>
              <a:t>http://go.iu.edu/2pZ0</a:t>
            </a:r>
            <a:endParaRPr lang="en-US" dirty="0"/>
          </a:p>
          <a:p>
            <a:r>
              <a:rPr lang="en-US" dirty="0"/>
              <a:t>Download the HTML code and paste it into your LMS: </a:t>
            </a:r>
            <a:r>
              <a:rPr lang="en-US" dirty="0">
                <a:hlinkClick r:id="rId3"/>
              </a:rPr>
              <a:t>http://go.iu.edu/2pZ5</a:t>
            </a:r>
            <a:endParaRPr lang="en-US" dirty="0"/>
          </a:p>
          <a:p>
            <a:r>
              <a:rPr lang="en-US" dirty="0"/>
              <a:t>Download the Word doc version: </a:t>
            </a:r>
            <a:r>
              <a:rPr lang="en-US" dirty="0">
                <a:hlinkClick r:id="rId4"/>
              </a:rPr>
              <a:t>http://go.iu.edu/2pZ6</a:t>
            </a:r>
            <a:endParaRPr lang="en-US" dirty="0"/>
          </a:p>
        </p:txBody>
      </p:sp>
    </p:spTree>
    <p:extLst>
      <p:ext uri="{BB962C8B-B14F-4D97-AF65-F5344CB8AC3E}">
        <p14:creationId xmlns:p14="http://schemas.microsoft.com/office/powerpoint/2010/main" val="13775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529827" y="467068"/>
            <a:ext cx="8004391" cy="802567"/>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r>
              <a:rPr lang="en-US" sz="2400" dirty="0">
                <a:solidFill>
                  <a:schemeClr val="bg1"/>
                </a:solidFill>
              </a:rPr>
              <a:t>Further Questions?  Please Contact: </a:t>
            </a:r>
            <a:br>
              <a:rPr lang="en-US" sz="2400" dirty="0">
                <a:solidFill>
                  <a:schemeClr val="bg1"/>
                </a:solidFill>
              </a:rPr>
            </a:br>
            <a:endParaRPr lang="en-US" sz="2400" dirty="0">
              <a:solidFill>
                <a:schemeClr val="bg1"/>
              </a:solidFill>
            </a:endParaRPr>
          </a:p>
        </p:txBody>
      </p:sp>
      <p:sp>
        <p:nvSpPr>
          <p:cNvPr id="4" name="Content Placeholder 1"/>
          <p:cNvSpPr>
            <a:spLocks noGrp="1"/>
          </p:cNvSpPr>
          <p:nvPr>
            <p:ph idx="1"/>
          </p:nvPr>
        </p:nvSpPr>
        <p:spPr>
          <a:xfrm>
            <a:off x="4389554" y="1269635"/>
            <a:ext cx="4144663" cy="2230022"/>
          </a:xfrm>
        </p:spPr>
        <p:txBody>
          <a:bodyPr>
            <a:normAutofit/>
          </a:bodyPr>
          <a:lstStyle/>
          <a:p>
            <a:pPr>
              <a:lnSpc>
                <a:spcPct val="110000"/>
              </a:lnSpc>
              <a:spcAft>
                <a:spcPts val="0"/>
              </a:spcAft>
            </a:pPr>
            <a:r>
              <a:rPr lang="en-US" dirty="0"/>
              <a:t>Hitesh </a:t>
            </a:r>
            <a:r>
              <a:rPr lang="en-US" dirty="0" err="1"/>
              <a:t>Kathuria</a:t>
            </a:r>
            <a:r>
              <a:rPr lang="en-US" dirty="0"/>
              <a:t>, Ph.D.</a:t>
            </a:r>
            <a:br>
              <a:rPr lang="en-US" dirty="0"/>
            </a:br>
            <a:r>
              <a:rPr lang="en-US" dirty="0"/>
              <a:t>Assistant Vice President for University Academic Affairs and Director</a:t>
            </a:r>
            <a:br>
              <a:rPr lang="en-US" dirty="0"/>
            </a:br>
            <a:r>
              <a:rPr lang="en-US" dirty="0"/>
              <a:t>Office of Collaborative Academic Programs</a:t>
            </a:r>
            <a:br>
              <a:rPr lang="en-US" dirty="0"/>
            </a:br>
            <a:r>
              <a:rPr lang="en-US" dirty="0"/>
              <a:t>hikathur@indiana.edu</a:t>
            </a:r>
          </a:p>
          <a:p>
            <a:pPr>
              <a:lnSpc>
                <a:spcPct val="110000"/>
              </a:lnSpc>
              <a:spcAft>
                <a:spcPts val="0"/>
              </a:spcAft>
            </a:pPr>
            <a:r>
              <a:rPr lang="en-US" dirty="0"/>
              <a:t>765-973-8247</a:t>
            </a:r>
          </a:p>
          <a:p>
            <a:pPr marL="0" indent="0">
              <a:spcAft>
                <a:spcPts val="0"/>
              </a:spcAft>
              <a:buNone/>
            </a:pPr>
            <a:endParaRPr lang="en-US" dirty="0"/>
          </a:p>
        </p:txBody>
      </p:sp>
      <p:sp>
        <p:nvSpPr>
          <p:cNvPr id="5" name="TextBox 4"/>
          <p:cNvSpPr txBox="1"/>
          <p:nvPr/>
        </p:nvSpPr>
        <p:spPr>
          <a:xfrm>
            <a:off x="529828" y="1269635"/>
            <a:ext cx="3677788" cy="1754326"/>
          </a:xfrm>
          <a:prstGeom prst="rect">
            <a:avLst/>
          </a:prstGeom>
          <a:noFill/>
        </p:spPr>
        <p:txBody>
          <a:bodyPr wrap="square" rtlCol="0">
            <a:spAutoFit/>
          </a:bodyPr>
          <a:lstStyle/>
          <a:p>
            <a:r>
              <a:rPr lang="en-US" dirty="0">
                <a:solidFill>
                  <a:schemeClr val="bg1"/>
                </a:solidFill>
              </a:rPr>
              <a:t>David Becker, M.A.</a:t>
            </a:r>
          </a:p>
          <a:p>
            <a:r>
              <a:rPr lang="en-US" dirty="0">
                <a:solidFill>
                  <a:schemeClr val="bg1"/>
                </a:solidFill>
              </a:rPr>
              <a:t>Quality Matters Lead Coordinator</a:t>
            </a:r>
          </a:p>
          <a:p>
            <a:r>
              <a:rPr lang="en-US" dirty="0">
                <a:solidFill>
                  <a:schemeClr val="bg1"/>
                </a:solidFill>
              </a:rPr>
              <a:t>Office of Collaborative Academic Programs</a:t>
            </a:r>
          </a:p>
          <a:p>
            <a:r>
              <a:rPr lang="en-US" dirty="0">
                <a:solidFill>
                  <a:schemeClr val="bg1"/>
                </a:solidFill>
              </a:rPr>
              <a:t>dabecker@ius.edu</a:t>
            </a:r>
          </a:p>
          <a:p>
            <a:r>
              <a:rPr lang="en-US" dirty="0">
                <a:solidFill>
                  <a:schemeClr val="bg1"/>
                </a:solidFill>
              </a:rPr>
              <a:t>812-941-2010</a:t>
            </a:r>
          </a:p>
        </p:txBody>
      </p:sp>
    </p:spTree>
    <p:extLst>
      <p:ext uri="{BB962C8B-B14F-4D97-AF65-F5344CB8AC3E}">
        <p14:creationId xmlns:p14="http://schemas.microsoft.com/office/powerpoint/2010/main" val="22803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699" y="4457192"/>
            <a:ext cx="2855590" cy="5259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 y="2689100"/>
            <a:ext cx="1198595" cy="1198595"/>
          </a:xfrm>
          <a:prstGeom prst="rect">
            <a:avLst/>
          </a:prstGeom>
        </p:spPr>
      </p:pic>
      <p:sp>
        <p:nvSpPr>
          <p:cNvPr id="8" name="TextBox 7"/>
          <p:cNvSpPr txBox="1"/>
          <p:nvPr/>
        </p:nvSpPr>
        <p:spPr>
          <a:xfrm>
            <a:off x="2163253" y="2744343"/>
            <a:ext cx="5619459" cy="1477328"/>
          </a:xfrm>
          <a:prstGeom prst="rect">
            <a:avLst/>
          </a:prstGeom>
          <a:noFill/>
        </p:spPr>
        <p:txBody>
          <a:bodyPr wrap="square" rtlCol="0">
            <a:spAutoFit/>
          </a:bodyPr>
          <a:lstStyle/>
          <a:p>
            <a:r>
              <a:rPr lang="en-US" b="1" dirty="0">
                <a:solidFill>
                  <a:schemeClr val="bg1"/>
                </a:solidFill>
              </a:rPr>
              <a:t>Dr. Hitesh </a:t>
            </a:r>
            <a:r>
              <a:rPr lang="en-US" b="1" dirty="0" err="1">
                <a:solidFill>
                  <a:schemeClr val="bg1"/>
                </a:solidFill>
              </a:rPr>
              <a:t>Kathuria</a:t>
            </a:r>
            <a:r>
              <a:rPr lang="en-US" b="1" dirty="0">
                <a:solidFill>
                  <a:schemeClr val="bg1"/>
                </a:solidFill>
              </a:rPr>
              <a:t>,</a:t>
            </a:r>
          </a:p>
          <a:p>
            <a:r>
              <a:rPr lang="en-US" b="1" dirty="0">
                <a:solidFill>
                  <a:schemeClr val="bg1"/>
                </a:solidFill>
              </a:rPr>
              <a:t>	Assistant Vice President for University 	Academic Affairs and Director</a:t>
            </a:r>
          </a:p>
          <a:p>
            <a:r>
              <a:rPr lang="en-US" b="1" dirty="0">
                <a:solidFill>
                  <a:schemeClr val="bg1"/>
                </a:solidFill>
              </a:rPr>
              <a:t>	Office of Collaborative Academic Programs</a:t>
            </a:r>
            <a:br>
              <a:rPr lang="en-US" b="1" dirty="0">
                <a:solidFill>
                  <a:schemeClr val="bg1"/>
                </a:solidFill>
              </a:rPr>
            </a:br>
            <a:endParaRPr lang="en-US" b="1" dirty="0">
              <a:solidFill>
                <a:schemeClr val="bg1"/>
              </a:solidFill>
            </a:endParaRPr>
          </a:p>
        </p:txBody>
      </p:sp>
      <p:sp>
        <p:nvSpPr>
          <p:cNvPr id="10" name="Title 1"/>
          <p:cNvSpPr>
            <a:spLocks noGrp="1"/>
          </p:cNvSpPr>
          <p:nvPr>
            <p:ph type="title"/>
          </p:nvPr>
        </p:nvSpPr>
        <p:spPr>
          <a:xfrm>
            <a:off x="2229303" y="1105417"/>
            <a:ext cx="5470908" cy="1494319"/>
          </a:xfrm>
        </p:spPr>
        <p:txBody>
          <a:bodyPr/>
          <a:lstStyle/>
          <a:p>
            <a:r>
              <a:rPr lang="en-US" sz="1800" dirty="0"/>
              <a:t>Mr. David Becker,</a:t>
            </a:r>
            <a:br>
              <a:rPr lang="en-US" sz="1800" dirty="0"/>
            </a:br>
            <a:r>
              <a:rPr lang="en-US" sz="1800" dirty="0"/>
              <a:t>	Quality Matters Lead Coordinator</a:t>
            </a:r>
            <a:br>
              <a:rPr lang="en-US" sz="1800" dirty="0"/>
            </a:br>
            <a:r>
              <a:rPr lang="en-US" sz="1800" dirty="0"/>
              <a:t>	Office of Collaborative Academic Programs</a:t>
            </a:r>
            <a:r>
              <a:rPr lang="en-US" sz="2400" dirty="0"/>
              <a:t/>
            </a:r>
            <a:br>
              <a:rPr lang="en-US" sz="2400" dirty="0"/>
            </a:br>
            <a:endParaRPr lang="en-US" sz="2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81" y="1105417"/>
            <a:ext cx="1202768" cy="1202768"/>
          </a:xfrm>
          <a:prstGeom prst="rect">
            <a:avLst/>
          </a:prstGeom>
        </p:spPr>
      </p:pic>
    </p:spTree>
    <p:extLst>
      <p:ext uri="{BB962C8B-B14F-4D97-AF65-F5344CB8AC3E}">
        <p14:creationId xmlns:p14="http://schemas.microsoft.com/office/powerpoint/2010/main" val="28384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Session Learning Outcomes</a:t>
            </a: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r>
              <a:rPr lang="en-US" dirty="0"/>
              <a:t>Identify QM standards that can be met in the design of a course syllabus</a:t>
            </a:r>
          </a:p>
          <a:p>
            <a:r>
              <a:rPr lang="en-US" dirty="0"/>
              <a:t>Identify resources needed to create a syllabus template</a:t>
            </a:r>
          </a:p>
          <a:p>
            <a:r>
              <a:rPr lang="en-US" dirty="0"/>
              <a:t>Import and personalize our syllabus template into your own course</a:t>
            </a:r>
          </a:p>
          <a:p>
            <a:pPr marL="0" indent="0">
              <a:buNone/>
            </a:pPr>
            <a:endParaRPr lang="en-US" dirty="0"/>
          </a:p>
        </p:txBody>
      </p:sp>
    </p:spTree>
    <p:extLst>
      <p:ext uri="{BB962C8B-B14F-4D97-AF65-F5344CB8AC3E}">
        <p14:creationId xmlns:p14="http://schemas.microsoft.com/office/powerpoint/2010/main" val="123596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us…</a:t>
            </a:r>
          </a:p>
        </p:txBody>
      </p:sp>
    </p:spTree>
    <p:extLst>
      <p:ext uri="{BB962C8B-B14F-4D97-AF65-F5344CB8AC3E}">
        <p14:creationId xmlns:p14="http://schemas.microsoft.com/office/powerpoint/2010/main" val="37468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 Online</a:t>
            </a:r>
          </a:p>
        </p:txBody>
      </p:sp>
      <p:sp>
        <p:nvSpPr>
          <p:cNvPr id="3" name="Content Placeholder 2"/>
          <p:cNvSpPr>
            <a:spLocks noGrp="1"/>
          </p:cNvSpPr>
          <p:nvPr>
            <p:ph idx="1"/>
          </p:nvPr>
        </p:nvSpPr>
        <p:spPr/>
        <p:txBody>
          <a:bodyPr/>
          <a:lstStyle/>
          <a:p>
            <a:r>
              <a:rPr lang="en-US" dirty="0"/>
              <a:t>Collaborative Degrees</a:t>
            </a:r>
          </a:p>
          <a:p>
            <a:r>
              <a:rPr lang="en-US" dirty="0"/>
              <a:t>140+ online programs</a:t>
            </a:r>
          </a:p>
          <a:p>
            <a:r>
              <a:rPr lang="en-US" dirty="0"/>
              <a:t>32,000+ students taking at least 1 online class (37% of all IU students)</a:t>
            </a:r>
          </a:p>
          <a:p>
            <a:r>
              <a:rPr lang="en-US" dirty="0"/>
              <a:t>8,000+ students - 100% online schedules (9% of all IU students)</a:t>
            </a:r>
          </a:p>
          <a:p>
            <a:endParaRPr lang="en-US" dirty="0"/>
          </a:p>
        </p:txBody>
      </p:sp>
      <p:pic>
        <p:nvPicPr>
          <p:cNvPr id="1028" name="Picture 4" descr="https://lh6.googleusercontent.com/HE0buxXb44K42jKrFJH3Mqy_7l01SX3EJagb84WclpkOd8_eN4t68ErdFs8QZTs27MuLOmbNujtbSwNn4hNic536v1pFw6WzDuZ5iCwGFh1MgU2XbR1W7_kElsFJt0hTeKh56s1d6OdUy6Zb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689" y="464386"/>
            <a:ext cx="3514725"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0" y="465138"/>
            <a:ext cx="2792437" cy="1616075"/>
          </a:xfrm>
        </p:spPr>
        <p:txBody>
          <a:bodyPr/>
          <a:lstStyle/>
          <a:p>
            <a:r>
              <a:rPr lang="en-US" dirty="0"/>
              <a:t>QM Trained </a:t>
            </a:r>
            <a:br>
              <a:rPr lang="en-US" dirty="0"/>
            </a:br>
            <a:r>
              <a:rPr lang="en-US" dirty="0"/>
              <a:t>Faculty at IU </a:t>
            </a:r>
            <a:br>
              <a:rPr lang="en-US" dirty="0"/>
            </a:br>
            <a:r>
              <a:rPr lang="en-US" dirty="0"/>
              <a:t>To Date</a:t>
            </a:r>
          </a:p>
        </p:txBody>
      </p:sp>
      <p:graphicFrame>
        <p:nvGraphicFramePr>
          <p:cNvPr id="5" name="Diagram 4">
            <a:extLst>
              <a:ext uri="{FF2B5EF4-FFF2-40B4-BE49-F238E27FC236}">
                <a16:creationId xmlns:a16="http://schemas.microsoft.com/office/drawing/2014/main" id="{50717FF7-3737-49B2-B796-1C564AB2706C}"/>
              </a:ext>
            </a:extLst>
          </p:cNvPr>
          <p:cNvGraphicFramePr/>
          <p:nvPr>
            <p:extLst>
              <p:ext uri="{D42A27DB-BD31-4B8C-83A1-F6EECF244321}">
                <p14:modId xmlns:p14="http://schemas.microsoft.com/office/powerpoint/2010/main" val="1170479703"/>
              </p:ext>
            </p:extLst>
          </p:nvPr>
        </p:nvGraphicFramePr>
        <p:xfrm>
          <a:off x="525303" y="464385"/>
          <a:ext cx="8116370" cy="3914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29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77276724"/>
              </p:ext>
            </p:extLst>
          </p:nvPr>
        </p:nvGraphicFramePr>
        <p:xfrm>
          <a:off x="564348" y="245327"/>
          <a:ext cx="8015305" cy="4382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913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Students &amp; Faculty</a:t>
            </a:r>
          </a:p>
        </p:txBody>
      </p:sp>
    </p:spTree>
    <p:extLst>
      <p:ext uri="{BB962C8B-B14F-4D97-AF65-F5344CB8AC3E}">
        <p14:creationId xmlns:p14="http://schemas.microsoft.com/office/powerpoint/2010/main" val="256962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Think-Pair-Share</a:t>
            </a:r>
          </a:p>
        </p:txBody>
      </p:sp>
      <p:sp>
        <p:nvSpPr>
          <p:cNvPr id="8" name="Text Placeholder 7"/>
          <p:cNvSpPr>
            <a:spLocks noGrp="1"/>
          </p:cNvSpPr>
          <p:nvPr>
            <p:ph type="body" sz="quarter" idx="10"/>
          </p:nvPr>
        </p:nvSpPr>
        <p:spPr/>
        <p:txBody>
          <a:bodyPr/>
          <a:lstStyle/>
          <a:p>
            <a:endParaRPr lang="en-US"/>
          </a:p>
        </p:txBody>
      </p:sp>
      <p:sp>
        <p:nvSpPr>
          <p:cNvPr id="4" name="Content Placeholder 3"/>
          <p:cNvSpPr>
            <a:spLocks noGrp="1"/>
          </p:cNvSpPr>
          <p:nvPr>
            <p:ph idx="1"/>
          </p:nvPr>
        </p:nvSpPr>
        <p:spPr>
          <a:xfrm>
            <a:off x="630872" y="1841198"/>
            <a:ext cx="4315132" cy="1844168"/>
          </a:xfrm>
        </p:spPr>
        <p:txBody>
          <a:bodyPr>
            <a:normAutofit/>
          </a:bodyPr>
          <a:lstStyle/>
          <a:p>
            <a:pPr marL="0" indent="0">
              <a:buNone/>
            </a:pPr>
            <a:r>
              <a:rPr lang="en-US" sz="2400" dirty="0"/>
              <a:t>How can course design templates help faculty?</a:t>
            </a:r>
          </a:p>
          <a:p>
            <a:pPr marL="0" indent="0">
              <a:buNone/>
            </a:pPr>
            <a:r>
              <a:rPr lang="en-US" sz="2400" dirty="0"/>
              <a:t>How can course design templates help students?</a:t>
            </a:r>
          </a:p>
        </p:txBody>
      </p:sp>
      <p:pic>
        <p:nvPicPr>
          <p:cNvPr id="5" name="Picture 4" descr="Upcycled Education: Turn and Tal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200" y="2025404"/>
            <a:ext cx="3527571" cy="1851975"/>
          </a:xfrm>
          <a:prstGeom prst="rect">
            <a:avLst/>
          </a:prstGeom>
        </p:spPr>
      </p:pic>
      <p:sp>
        <p:nvSpPr>
          <p:cNvPr id="3" name="Rectangle 2">
            <a:extLst>
              <a:ext uri="{FF2B5EF4-FFF2-40B4-BE49-F238E27FC236}">
                <a16:creationId xmlns:a16="http://schemas.microsoft.com/office/drawing/2014/main" id="{3C424136-C23A-BE43-A9F1-AC051BC5A89B}"/>
              </a:ext>
            </a:extLst>
          </p:cNvPr>
          <p:cNvSpPr/>
          <p:nvPr/>
        </p:nvSpPr>
        <p:spPr>
          <a:xfrm>
            <a:off x="5218200" y="904573"/>
            <a:ext cx="2619405" cy="400110"/>
          </a:xfrm>
          <a:prstGeom prst="rect">
            <a:avLst/>
          </a:prstGeom>
        </p:spPr>
        <p:txBody>
          <a:bodyPr wrap="square">
            <a:spAutoFit/>
          </a:bodyPr>
          <a:lstStyle/>
          <a:p>
            <a:r>
              <a:rPr lang="en-US" sz="2000" dirty="0">
                <a:solidFill>
                  <a:srgbClr val="990000"/>
                </a:solidFill>
                <a:latin typeface="Arial" panose="020B0604020202020204" pitchFamily="34" charset="0"/>
                <a:hlinkClick r:id="rId3"/>
              </a:rPr>
              <a:t>http://go.iu.edu/2q1K</a:t>
            </a:r>
            <a:endParaRPr lang="en-US" sz="2000" dirty="0"/>
          </a:p>
        </p:txBody>
      </p:sp>
    </p:spTree>
    <p:extLst>
      <p:ext uri="{BB962C8B-B14F-4D97-AF65-F5344CB8AC3E}">
        <p14:creationId xmlns:p14="http://schemas.microsoft.com/office/powerpoint/2010/main" val="1772789464"/>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template" id="{C7B95AAD-EE54-7F4D-ADA7-448D05ECCD2B}" vid="{05859D7C-03D2-BC4B-B10A-CDB31656B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IU-template</Template>
  <TotalTime>507</TotalTime>
  <Words>526</Words>
  <Application>Microsoft Office PowerPoint</Application>
  <PresentationFormat>On-screen Show (16:9)</PresentationFormat>
  <Paragraphs>64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Main</vt:lpstr>
      <vt:lpstr>Meeting Quality Matters Standards:  Developing a Syllabus Template</vt:lpstr>
      <vt:lpstr>Mr. David Becker,  Quality Matters Lead Coordinator  Office of Collaborative Academic Programs </vt:lpstr>
      <vt:lpstr>Session Learning Outcomes</vt:lpstr>
      <vt:lpstr>A little about us…</vt:lpstr>
      <vt:lpstr>IU Online</vt:lpstr>
      <vt:lpstr>QM Trained  Faculty at IU  To Date</vt:lpstr>
      <vt:lpstr>PowerPoint Presentation</vt:lpstr>
      <vt:lpstr>Benefits to Students &amp; Faculty</vt:lpstr>
      <vt:lpstr>Think-Pair-Share</vt:lpstr>
      <vt:lpstr>Templates</vt:lpstr>
      <vt:lpstr>QM Syllabus Template</vt:lpstr>
      <vt:lpstr>QM Standards Met</vt:lpstr>
      <vt:lpstr>PowerPoint Presentation</vt:lpstr>
      <vt:lpstr>PowerPoint Presentation</vt:lpstr>
      <vt:lpstr>Tools Needed</vt:lpstr>
      <vt:lpstr>PowerPoint Presentation</vt:lpstr>
      <vt:lpstr>Importing the syllabus template</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Quality Matters Standards:  Developing a Syllabus Template</dc:title>
  <dc:creator>Becker Jr, David Wayne</dc:creator>
  <cp:lastModifiedBy>Becker Jr, David Wayne</cp:lastModifiedBy>
  <cp:revision>22</cp:revision>
  <cp:lastPrinted>2014-06-24T16:10:50Z</cp:lastPrinted>
  <dcterms:created xsi:type="dcterms:W3CDTF">2019-09-30T20:11:14Z</dcterms:created>
  <dcterms:modified xsi:type="dcterms:W3CDTF">2020-04-24T14:47:34Z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