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69" r:id="rId4"/>
    <p:sldId id="281" r:id="rId5"/>
    <p:sldId id="268" r:id="rId6"/>
    <p:sldId id="258" r:id="rId7"/>
    <p:sldId id="266" r:id="rId8"/>
    <p:sldId id="259" r:id="rId9"/>
    <p:sldId id="257" r:id="rId10"/>
    <p:sldId id="267" r:id="rId11"/>
    <p:sldId id="260" r:id="rId12"/>
    <p:sldId id="263" r:id="rId13"/>
    <p:sldId id="262" r:id="rId14"/>
    <p:sldId id="264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F9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/>
    <p:restoredTop sz="94626"/>
  </p:normalViewPr>
  <p:slideViewPr>
    <p:cSldViewPr snapToGrid="0" snapToObjects="1">
      <p:cViewPr varScale="1">
        <p:scale>
          <a:sx n="63" d="100"/>
          <a:sy n="63" d="100"/>
        </p:scale>
        <p:origin x="8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E311-0FD2-D34B-A762-08185988FFB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E2FC-60C1-6A4F-9002-7B00E9E9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Bloomsburg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screen-reader: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Analysis Template Table – The columns align the Hallmark Standards with the Gap Analysis and Evidence-driven Initiatives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1 Mission and purposes - Gap: Unclear DE mission and vision; Initiative: DE committee formed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2 Sustainability and 3 Governance - Gap: No formalized organizational structure; Initiative: Proposed Center for Online Learning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4 Academic Rigor and 5 Evaluation – Gap Analysis: Master course syllabi does include methods section; Initiative: Specific wording proposed to show equivalent rigor and evaluation of both online and F2F courses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6 Qualified Faculty - Gap: No consistent faculty training for teaching online; Initiative: Professional development opportunities expanded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7 Student Support - Analysis: Online orientation tutorial exists and is required for freshman students; Initiative: Expand online assistance for all students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8: Resources and 9 Academic Integrity – Analysis: Resources available through the LMS and support services; Gap: Policies do not explicitly reference DE; Initiative: Policies will be revised to include 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Bloomsburg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/vectors/brown-paperbags-lunch-bags-309963/</a:t>
            </a:r>
          </a:p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/vectors/certificate-diploma-document-seal-24960/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/photos/button-buttons-computer-design-key-2076/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/photos/team-team-building-success-computer-3373638/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/illustrations/banner-header-question-mark-1090827/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EA8C-25BF-424E-92D8-E5875861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2F58C-63E5-C741-8B80-10A231CA1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42A5-29F1-A047-9BF8-EDAD4D1B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008D-B690-C541-A368-AF50169B356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3B11-5AFD-C14D-9C4E-23B5AE8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1E3E-F5D3-8C43-88B8-C5362906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7D9E-0087-E040-BDFF-C816D171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F946-AC67-2345-AFE7-2AB73E1C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8102"/>
            <a:ext cx="10515600" cy="467995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E1F76-2918-B24A-BA6A-C6A87ACC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4DD32-F635-5441-9C6B-A096A67EF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13B10-B96A-9D47-B727-95C6904FC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008D-B690-C541-A368-AF50169B356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6864-6689-BD46-AAFE-ECF7CB91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A5A0-4694-0142-87A1-43DDCCD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7D9E-0087-E040-BDFF-C816D171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F248-F102-8746-89ED-9F7557C6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F04D9-2A1F-3F4D-9E0E-57711AB33721}"/>
              </a:ext>
            </a:extLst>
          </p:cNvPr>
          <p:cNvSpPr txBox="1"/>
          <p:nvPr/>
        </p:nvSpPr>
        <p:spPr>
          <a:xfrm>
            <a:off x="457202" y="1415549"/>
            <a:ext cx="10925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Aligning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QM Standards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with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Higher Education Accreditation Hallmarks</a:t>
            </a:r>
          </a:p>
          <a:p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 Juxtaposition for Distance Education Gap Analysis</a:t>
            </a: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and Action Plan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49F39-0698-6E44-AC0B-C348FD403A2A}"/>
              </a:ext>
            </a:extLst>
          </p:cNvPr>
          <p:cNvSpPr/>
          <p:nvPr/>
        </p:nvSpPr>
        <p:spPr>
          <a:xfrm>
            <a:off x="0" y="0"/>
            <a:ext cx="12192000" cy="819807"/>
          </a:xfrm>
          <a:prstGeom prst="rect">
            <a:avLst/>
          </a:prstGeom>
          <a:solidFill>
            <a:srgbClr val="375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F511A-3587-C64B-BD36-ED2B41540B23}"/>
              </a:ext>
            </a:extLst>
          </p:cNvPr>
          <p:cNvSpPr/>
          <p:nvPr/>
        </p:nvSpPr>
        <p:spPr>
          <a:xfrm>
            <a:off x="-31531" y="5581499"/>
            <a:ext cx="12192000" cy="1276501"/>
          </a:xfrm>
          <a:prstGeom prst="rect">
            <a:avLst/>
          </a:prstGeom>
          <a:solidFill>
            <a:srgbClr val="375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Mindi Miller, Bloomsburg University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Mary Nicholson, Bloomsburg University</a:t>
            </a:r>
          </a:p>
        </p:txBody>
      </p:sp>
      <p:pic>
        <p:nvPicPr>
          <p:cNvPr id="7" name="Picture 6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49E3EE77-CD63-9B42-BB99-10C99947C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3" y="5676900"/>
            <a:ext cx="1243156" cy="1104900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0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5B12-5ECE-F142-88F6-B289BD5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D7175-50E6-FE4C-A547-FC07094C56F0}"/>
              </a:ext>
            </a:extLst>
          </p:cNvPr>
          <p:cNvSpPr txBox="1"/>
          <p:nvPr/>
        </p:nvSpPr>
        <p:spPr>
          <a:xfrm>
            <a:off x="896004" y="1600551"/>
            <a:ext cx="4463069" cy="4279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5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evaluates the effectiveness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 its online learning offerings, including the extent to which the online learning goals are achieved, and uses the results of its evaluations to enhance the attainment of the goals.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565CC-D156-1C46-B4EB-D5778DD47FF9}"/>
              </a:ext>
            </a:extLst>
          </p:cNvPr>
          <p:cNvSpPr txBox="1"/>
          <p:nvPr/>
        </p:nvSpPr>
        <p:spPr>
          <a:xfrm>
            <a:off x="6531103" y="1600552"/>
            <a:ext cx="5017697" cy="3793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3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 and Measurement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Assessments are integral to the learning process and are designed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evaluate learner progress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achieving the state learning objectives or mastering the competencies.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3FAB9-01BB-B945-A1B6-F7EA53E1FFAB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C0F7D33C-24ED-0048-92CD-A7F04C6F2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Picture 9" descr="Logo for the Council of Regional Accrediting Commisions">
            <a:extLst>
              <a:ext uri="{FF2B5EF4-FFF2-40B4-BE49-F238E27FC236}">
                <a16:creationId xmlns:a16="http://schemas.microsoft.com/office/drawing/2014/main" id="{A36C747C-DD39-0049-9F9C-86EFBB9CE7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437458" y="1584434"/>
            <a:ext cx="5265812" cy="24121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4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Instructional Materials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Instructional materials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enable learners to achieve state learning objectives or competencies.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32B8C-090E-624E-ACFF-37F766BE4640}"/>
              </a:ext>
            </a:extLst>
          </p:cNvPr>
          <p:cNvSpPr txBox="1"/>
          <p:nvPr/>
        </p:nvSpPr>
        <p:spPr>
          <a:xfrm>
            <a:off x="488730" y="1723870"/>
            <a:ext cx="4282964" cy="3908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6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Faculty responsible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delivering the online learning curricula and evaluating the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students’ success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achieving the online learning goals are appropriately qualified and effectively supported.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3EC30-13E0-3040-98AA-4F2A8602E937}"/>
              </a:ext>
            </a:extLst>
          </p:cNvPr>
          <p:cNvSpPr txBox="1"/>
          <p:nvPr/>
        </p:nvSpPr>
        <p:spPr>
          <a:xfrm>
            <a:off x="6437458" y="4141556"/>
            <a:ext cx="5664796" cy="2522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5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 Activities and Learner Interaction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Learning activities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facilitate and support learners interaction and engagement.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677C92-76A4-784D-99B8-2FD0B9258FDE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A4FCDBD2-7BC4-304A-92A9-01F90FD3E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B109C118-BB65-C942-B8E8-B8F058FDD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740686" y="1679447"/>
            <a:ext cx="3153102" cy="3506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7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Learner Support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facilitates learner access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institutional support services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essential to learner success.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22EF-5E9D-1747-AD9C-00A6DD3CB19A}"/>
              </a:ext>
            </a:extLst>
          </p:cNvPr>
          <p:cNvSpPr txBox="1"/>
          <p:nvPr/>
        </p:nvSpPr>
        <p:spPr>
          <a:xfrm>
            <a:off x="1130841" y="1679447"/>
            <a:ext cx="3319956" cy="4342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7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provides effective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student and academic services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support students enrolled in online learning offerings.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BA2687-3EB3-BD4A-ADDB-3370E2C9AF74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445560FB-A095-984F-9918-498A34DA3F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76B4834C-1901-F142-9ABA-1E9628AEE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919654" y="1826506"/>
            <a:ext cx="3689129" cy="3173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6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Course Technology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Course technologies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support learner’s achievement of course objectives or competencies.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54FD2-A5ED-BE48-9CCE-B1A18E400DBE}"/>
              </a:ext>
            </a:extLst>
          </p:cNvPr>
          <p:cNvSpPr txBox="1"/>
          <p:nvPr/>
        </p:nvSpPr>
        <p:spPr>
          <a:xfrm>
            <a:off x="1130841" y="1826505"/>
            <a:ext cx="3489434" cy="3428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8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provides sufficient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resources to support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and, if appropriate, expand its online learning offerings.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1E8DB8-EC31-A342-A1EB-16F9A611310A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76A66988-62F8-9644-8346-F993E8E6B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1E884E8C-8E45-5244-AEF5-47F88F68C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740686" y="1997839"/>
            <a:ext cx="4162095" cy="3495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8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Accessibility and Usability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design reflects a commitment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accessibility and usability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 learners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A9395-D25C-C941-9354-7D372212EF1B}"/>
              </a:ext>
            </a:extLst>
          </p:cNvPr>
          <p:cNvSpPr txBox="1"/>
          <p:nvPr/>
        </p:nvSpPr>
        <p:spPr>
          <a:xfrm>
            <a:off x="1130841" y="1997839"/>
            <a:ext cx="3289737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9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assures the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integrity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of its online offerings.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D0C70-FA7F-EC42-9B68-6D978B559783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F0ACA0ED-0598-4647-B4DE-9FA895FAD2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DCF7FE2C-128B-D34D-BE9D-6C41173D9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action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CE43D-361C-9847-A256-2E1FE00C2CD5}"/>
              </a:ext>
            </a:extLst>
          </p:cNvPr>
          <p:cNvSpPr txBox="1"/>
          <p:nvPr/>
        </p:nvSpPr>
        <p:spPr>
          <a:xfrm>
            <a:off x="699362" y="1143555"/>
            <a:ext cx="1048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Gap analysis based on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F2A7A-9033-B04D-BA40-E3588677E3C7}"/>
              </a:ext>
            </a:extLst>
          </p:cNvPr>
          <p:cNvSpPr txBox="1"/>
          <p:nvPr/>
        </p:nvSpPr>
        <p:spPr>
          <a:xfrm>
            <a:off x="761007" y="4007919"/>
            <a:ext cx="1091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 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from the findings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A78B-7434-794C-9B4C-0AEE9B55684A}"/>
              </a:ext>
            </a:extLst>
          </p:cNvPr>
          <p:cNvSpPr txBox="1"/>
          <p:nvPr/>
        </p:nvSpPr>
        <p:spPr>
          <a:xfrm>
            <a:off x="761007" y="5440101"/>
            <a:ext cx="975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Action plans fostering DE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quality</a:t>
            </a:r>
            <a:endParaRPr lang="en-US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4A7E4-7848-FE42-BEE7-089A325CA373}"/>
              </a:ext>
            </a:extLst>
          </p:cNvPr>
          <p:cNvSpPr txBox="1"/>
          <p:nvPr/>
        </p:nvSpPr>
        <p:spPr>
          <a:xfrm>
            <a:off x="761007" y="2575737"/>
            <a:ext cx="726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Alignment of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standards </a:t>
            </a:r>
          </a:p>
        </p:txBody>
      </p:sp>
    </p:spTree>
    <p:extLst>
      <p:ext uri="{BB962C8B-B14F-4D97-AF65-F5344CB8AC3E}">
        <p14:creationId xmlns:p14="http://schemas.microsoft.com/office/powerpoint/2010/main" val="8508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C415-F84D-4E43-AA2D-F1FDBF6A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29853-F0C0-814A-875E-C7BC902EBF92}"/>
              </a:ext>
            </a:extLst>
          </p:cNvPr>
          <p:cNvSpPr/>
          <p:nvPr/>
        </p:nvSpPr>
        <p:spPr>
          <a:xfrm>
            <a:off x="262432" y="1186908"/>
            <a:ext cx="108839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Mission: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14300" marR="0" indent="-1143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Distance Education contributes to our mission for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student</a:t>
            </a:r>
            <a:r>
              <a:rPr lang="en-US" sz="2800" b="1" strike="sngStrike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success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through an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inclusive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online community that meets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diverse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learning needs.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Vision: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Distance Education will provide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seamless access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high-quality education (effective, affordable, accessible) and safe environments for learning by: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Incorporating  new and emerging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technologies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Delivering high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quality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courses and programs 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Supporting students and faculty with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resources and training</a:t>
            </a:r>
            <a:endParaRPr lang="en-US" sz="3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2DB3C-6950-1A46-9A13-ADB56FD0B12A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1:  Mission and purposes</a:t>
            </a:r>
          </a:p>
        </p:txBody>
      </p:sp>
    </p:spTree>
    <p:extLst>
      <p:ext uri="{BB962C8B-B14F-4D97-AF65-F5344CB8AC3E}">
        <p14:creationId xmlns:p14="http://schemas.microsoft.com/office/powerpoint/2010/main" val="12952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C415-F84D-4E43-AA2D-F1FDBF6A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 and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CA571-03FB-534F-9B42-610E8BB547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2:  Sustainability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3:  Governance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52784-7B26-8D43-935E-C1DEAF447081}"/>
              </a:ext>
            </a:extLst>
          </p:cNvPr>
          <p:cNvSpPr/>
          <p:nvPr/>
        </p:nvSpPr>
        <p:spPr>
          <a:xfrm>
            <a:off x="8662180" y="1111204"/>
            <a:ext cx="3369501" cy="1006867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Distance Education Committee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F617F-FF34-A14A-8EFE-45900BBA65EE}"/>
              </a:ext>
            </a:extLst>
          </p:cNvPr>
          <p:cNvSpPr/>
          <p:nvPr/>
        </p:nvSpPr>
        <p:spPr>
          <a:xfrm>
            <a:off x="9176790" y="3013506"/>
            <a:ext cx="2484025" cy="77492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Compliance </a:t>
            </a:r>
          </a:p>
          <a:p>
            <a:pPr marL="2365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SARA, Middle States, 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AC2B71-CB85-844C-83AD-62E747F80CCC}"/>
              </a:ext>
            </a:extLst>
          </p:cNvPr>
          <p:cNvSpPr/>
          <p:nvPr/>
        </p:nvSpPr>
        <p:spPr>
          <a:xfrm>
            <a:off x="6369875" y="3033695"/>
            <a:ext cx="2592888" cy="77492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Media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37D5A-C416-4841-83BD-A582ABF6EF35}"/>
              </a:ext>
            </a:extLst>
          </p:cNvPr>
          <p:cNvSpPr/>
          <p:nvPr/>
        </p:nvSpPr>
        <p:spPr>
          <a:xfrm>
            <a:off x="3627023" y="4436964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LMS Administrator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74E2F-0007-1C45-9A4B-1B4FED7C2AC6}"/>
              </a:ext>
            </a:extLst>
          </p:cNvPr>
          <p:cNvSpPr/>
          <p:nvPr/>
        </p:nvSpPr>
        <p:spPr>
          <a:xfrm>
            <a:off x="3543169" y="3050869"/>
            <a:ext cx="2583493" cy="77492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Technology Support</a:t>
            </a:r>
          </a:p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Student Support</a:t>
            </a:r>
          </a:p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Faculty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A52AC-9338-0141-8A9F-7A3049ECEE54}"/>
              </a:ext>
            </a:extLst>
          </p:cNvPr>
          <p:cNvSpPr/>
          <p:nvPr/>
        </p:nvSpPr>
        <p:spPr>
          <a:xfrm>
            <a:off x="1127734" y="3033695"/>
            <a:ext cx="2267211" cy="814189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BF9ED-78CC-2644-8D67-9DFFF4F5B8F6}"/>
              </a:ext>
            </a:extLst>
          </p:cNvPr>
          <p:cNvSpPr/>
          <p:nvPr/>
        </p:nvSpPr>
        <p:spPr>
          <a:xfrm>
            <a:off x="3640392" y="5051230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Help Desk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31AEB9-51B3-8A43-A995-84289967178A}"/>
              </a:ext>
            </a:extLst>
          </p:cNvPr>
          <p:cNvSpPr/>
          <p:nvPr/>
        </p:nvSpPr>
        <p:spPr>
          <a:xfrm>
            <a:off x="3636418" y="5671691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Hardware/Software Support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28967D-27FE-4540-8881-D5B85251AFD1}"/>
              </a:ext>
            </a:extLst>
          </p:cNvPr>
          <p:cNvSpPr/>
          <p:nvPr/>
        </p:nvSpPr>
        <p:spPr>
          <a:xfrm>
            <a:off x="6401189" y="4430770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Video/Audio Support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CAA7DD-899A-054B-BC23-5A3B56B6ECD6}"/>
              </a:ext>
            </a:extLst>
          </p:cNvPr>
          <p:cNvSpPr/>
          <p:nvPr/>
        </p:nvSpPr>
        <p:spPr>
          <a:xfrm>
            <a:off x="6401189" y="5051230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Video/Audio Production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090621-6194-7043-903B-C2CCCD25517A}"/>
              </a:ext>
            </a:extLst>
          </p:cNvPr>
          <p:cNvSpPr/>
          <p:nvPr/>
        </p:nvSpPr>
        <p:spPr>
          <a:xfrm>
            <a:off x="4406901" y="1111205"/>
            <a:ext cx="3638372" cy="1006867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Director</a:t>
            </a:r>
          </a:p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Center for Distance 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72EFD-6ACA-374E-9779-46E0F97DCF7C}"/>
              </a:ext>
            </a:extLst>
          </p:cNvPr>
          <p:cNvSpPr/>
          <p:nvPr/>
        </p:nvSpPr>
        <p:spPr>
          <a:xfrm>
            <a:off x="1127734" y="5671692"/>
            <a:ext cx="2267211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Education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CF533-E444-E44B-BB0D-A2AFF56AE50C}"/>
              </a:ext>
            </a:extLst>
          </p:cNvPr>
          <p:cNvSpPr/>
          <p:nvPr/>
        </p:nvSpPr>
        <p:spPr>
          <a:xfrm>
            <a:off x="1127734" y="6292154"/>
            <a:ext cx="2267211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Business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1504B-4A5C-4246-B4F1-663C62B5F3FE}"/>
              </a:ext>
            </a:extLst>
          </p:cNvPr>
          <p:cNvSpPr/>
          <p:nvPr/>
        </p:nvSpPr>
        <p:spPr>
          <a:xfrm>
            <a:off x="1127734" y="5051231"/>
            <a:ext cx="2279737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Liberal Arts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41604-BEEE-DA4C-92FC-DCBF72468D87}"/>
              </a:ext>
            </a:extLst>
          </p:cNvPr>
          <p:cNvSpPr/>
          <p:nvPr/>
        </p:nvSpPr>
        <p:spPr>
          <a:xfrm>
            <a:off x="1127734" y="4430770"/>
            <a:ext cx="2267211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Science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4A96C8-1319-854E-8E6C-C39C152AB2FF}"/>
              </a:ext>
            </a:extLst>
          </p:cNvPr>
          <p:cNvCxnSpPr>
            <a:cxnSpLocks/>
            <a:stCxn id="21" idx="3"/>
            <a:endCxn id="7" idx="1"/>
          </p:cNvCxnSpPr>
          <p:nvPr/>
        </p:nvCxnSpPr>
        <p:spPr>
          <a:xfrm flipV="1">
            <a:off x="8045273" y="1614638"/>
            <a:ext cx="616907" cy="1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D60084-E7DF-DD4C-8E1C-66E65DF40DBD}"/>
              </a:ext>
            </a:extLst>
          </p:cNvPr>
          <p:cNvCxnSpPr>
            <a:cxnSpLocks/>
            <a:stCxn id="16" idx="0"/>
            <a:endCxn id="21" idx="2"/>
          </p:cNvCxnSpPr>
          <p:nvPr/>
        </p:nvCxnSpPr>
        <p:spPr>
          <a:xfrm flipV="1">
            <a:off x="2261340" y="2118072"/>
            <a:ext cx="3964747" cy="915623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C15F48-2202-4C42-B31A-C72E764FCB08}"/>
              </a:ext>
            </a:extLst>
          </p:cNvPr>
          <p:cNvCxnSpPr>
            <a:cxnSpLocks/>
            <a:stCxn id="15" idx="0"/>
            <a:endCxn id="21" idx="2"/>
          </p:cNvCxnSpPr>
          <p:nvPr/>
        </p:nvCxnSpPr>
        <p:spPr>
          <a:xfrm flipV="1">
            <a:off x="4834916" y="2118072"/>
            <a:ext cx="1391171" cy="932797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8A27CB-D3C5-9A48-A8D7-6B686ACBA832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H="1" flipV="1">
            <a:off x="6226087" y="2118072"/>
            <a:ext cx="1440232" cy="915623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F92AE7-0D40-E64F-932C-77BC89C983BA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 flipH="1" flipV="1">
            <a:off x="6226087" y="2118072"/>
            <a:ext cx="4192716" cy="895434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A297656-4D9A-FC4A-B495-48BAAE055096}"/>
              </a:ext>
            </a:extLst>
          </p:cNvPr>
          <p:cNvSpPr/>
          <p:nvPr/>
        </p:nvSpPr>
        <p:spPr>
          <a:xfrm>
            <a:off x="877650" y="1113520"/>
            <a:ext cx="2809266" cy="1006866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Student Support Services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0634447-4E68-E04D-89FD-997E15A292E3}"/>
              </a:ext>
            </a:extLst>
          </p:cNvPr>
          <p:cNvCxnSpPr>
            <a:cxnSpLocks/>
            <a:stCxn id="67" idx="3"/>
            <a:endCxn id="21" idx="1"/>
          </p:cNvCxnSpPr>
          <p:nvPr/>
        </p:nvCxnSpPr>
        <p:spPr>
          <a:xfrm flipV="1">
            <a:off x="3686916" y="1614639"/>
            <a:ext cx="719985" cy="2314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4 and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4:  Academic Rigor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5: 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8B4CD-43E8-3B48-A823-ECED99C7BEC2}"/>
              </a:ext>
            </a:extLst>
          </p:cNvPr>
          <p:cNvSpPr txBox="1"/>
          <p:nvPr/>
        </p:nvSpPr>
        <p:spPr>
          <a:xfrm>
            <a:off x="1258149" y="2487550"/>
            <a:ext cx="10114345" cy="3170099"/>
          </a:xfrm>
          <a:prstGeom prst="rect">
            <a:avLst/>
          </a:prstGeom>
          <a:noFill/>
          <a:ln>
            <a:solidFill>
              <a:srgbClr val="375F9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“The objectives, content, resources, activities, and assignments are the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same for both the Distance Education and on site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versions of the course.”  </a:t>
            </a:r>
          </a:p>
          <a:p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“Teaching methods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for this course (F2F or DE) can include presentations, demonstrations, and guided practice.” </a:t>
            </a:r>
          </a:p>
          <a:p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“Learning activities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assignments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(F2F or DE) can include discussions, assigned readings, written assignments, case studies, research, small group activities, team-based projects, student presentations, practice exercises, projects, quizzes, and a final exam.”  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8E8B4-0B28-2240-B1C5-FAE33FB5922A}"/>
              </a:ext>
            </a:extLst>
          </p:cNvPr>
          <p:cNvSpPr txBox="1"/>
          <p:nvPr/>
        </p:nvSpPr>
        <p:spPr>
          <a:xfrm>
            <a:off x="3020989" y="1323618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Excerpts from Master Course Syllabus</a:t>
            </a:r>
          </a:p>
        </p:txBody>
      </p:sp>
    </p:spTree>
    <p:extLst>
      <p:ext uri="{BB962C8B-B14F-4D97-AF65-F5344CB8AC3E}">
        <p14:creationId xmlns:p14="http://schemas.microsoft.com/office/powerpoint/2010/main" val="5285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6:  Qualified Faculty</a:t>
            </a:r>
          </a:p>
        </p:txBody>
      </p:sp>
      <p:pic>
        <p:nvPicPr>
          <p:cNvPr id="4" name="Picture 3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D15B7684-3D24-C446-8713-4EEFA274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92" y="2829526"/>
            <a:ext cx="2403290" cy="2136011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5" descr="Picture of two brown lunch bags">
            <a:extLst>
              <a:ext uri="{FF2B5EF4-FFF2-40B4-BE49-F238E27FC236}">
                <a16:creationId xmlns:a16="http://schemas.microsoft.com/office/drawing/2014/main" id="{8B7E048B-5B5D-404E-B692-D78896062E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115" y="2829526"/>
            <a:ext cx="2155566" cy="2295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2A921-A8AD-5346-A91F-7EE70092AC22}"/>
              </a:ext>
            </a:extLst>
          </p:cNvPr>
          <p:cNvSpPr txBox="1"/>
          <p:nvPr/>
        </p:nvSpPr>
        <p:spPr>
          <a:xfrm>
            <a:off x="713292" y="5358593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APPQMR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49983-AD82-4C49-9F95-D87C8E258575}"/>
              </a:ext>
            </a:extLst>
          </p:cNvPr>
          <p:cNvSpPr txBox="1"/>
          <p:nvPr/>
        </p:nvSpPr>
        <p:spPr>
          <a:xfrm>
            <a:off x="4648867" y="5358108"/>
            <a:ext cx="2424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Brown Bag </a:t>
            </a: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B75EC-E033-9645-848A-7DB894DFFE13}"/>
              </a:ext>
            </a:extLst>
          </p:cNvPr>
          <p:cNvSpPr txBox="1"/>
          <p:nvPr/>
        </p:nvSpPr>
        <p:spPr>
          <a:xfrm>
            <a:off x="8063215" y="5436210"/>
            <a:ext cx="4254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Teaching Online</a:t>
            </a: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Certification Course</a:t>
            </a:r>
          </a:p>
        </p:txBody>
      </p:sp>
      <p:pic>
        <p:nvPicPr>
          <p:cNvPr id="11" name="Picture 10" descr="Picture of a certificate award">
            <a:extLst>
              <a:ext uri="{FF2B5EF4-FFF2-40B4-BE49-F238E27FC236}">
                <a16:creationId xmlns:a16="http://schemas.microsoft.com/office/drawing/2014/main" id="{F61B5937-2C71-CF44-84BD-2E441D8173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216" y="2829526"/>
            <a:ext cx="2055141" cy="2295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D8E38E-E243-1D4A-83B0-4AAB62D7B842}"/>
              </a:ext>
            </a:extLst>
          </p:cNvPr>
          <p:cNvSpPr txBox="1"/>
          <p:nvPr/>
        </p:nvSpPr>
        <p:spPr>
          <a:xfrm>
            <a:off x="3274489" y="127284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61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the quad area at Bloomsburf University">
            <a:extLst>
              <a:ext uri="{FF2B5EF4-FFF2-40B4-BE49-F238E27FC236}">
                <a16:creationId xmlns:a16="http://schemas.microsoft.com/office/drawing/2014/main" id="{E4D0F860-5C34-1D45-BD5F-92BF70F2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61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A8703-0DF6-D042-8122-CE1C6C0D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61D37-D75F-754F-A24C-1F1EC006925A}"/>
              </a:ext>
            </a:extLst>
          </p:cNvPr>
          <p:cNvSpPr txBox="1"/>
          <p:nvPr/>
        </p:nvSpPr>
        <p:spPr>
          <a:xfrm>
            <a:off x="4083883" y="709510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6E741-A513-E847-857A-926ECE284F3E}"/>
              </a:ext>
            </a:extLst>
          </p:cNvPr>
          <p:cNvSpPr txBox="1"/>
          <p:nvPr/>
        </p:nvSpPr>
        <p:spPr>
          <a:xfrm>
            <a:off x="0" y="2513709"/>
            <a:ext cx="12191998" cy="1569660"/>
          </a:xfrm>
          <a:prstGeom prst="rect">
            <a:avLst/>
          </a:prstGeom>
          <a:solidFill>
            <a:srgbClr val="375F92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457200"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State System University</a:t>
            </a:r>
          </a:p>
          <a:p>
            <a:pPr marL="457200"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Taming the “Wild West” of DE</a:t>
            </a:r>
          </a:p>
        </p:txBody>
      </p:sp>
    </p:spTree>
    <p:extLst>
      <p:ext uri="{BB962C8B-B14F-4D97-AF65-F5344CB8AC3E}">
        <p14:creationId xmlns:p14="http://schemas.microsoft.com/office/powerpoint/2010/main" val="35442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7:  Student Support</a:t>
            </a:r>
          </a:p>
        </p:txBody>
      </p:sp>
      <p:pic>
        <p:nvPicPr>
          <p:cNvPr id="5" name="Picture 4" descr="Picture of a Help key on a keyboard.">
            <a:extLst>
              <a:ext uri="{FF2B5EF4-FFF2-40B4-BE49-F238E27FC236}">
                <a16:creationId xmlns:a16="http://schemas.microsoft.com/office/drawing/2014/main" id="{6BD5165B-26E0-3041-9AD1-B8A6DA420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76" y="2268638"/>
            <a:ext cx="4175564" cy="2783709"/>
          </a:xfrm>
          <a:prstGeom prst="rect">
            <a:avLst/>
          </a:prstGeom>
          <a:ln w="76200" cmpd="thickThin">
            <a:solidFill>
              <a:srgbClr val="375F9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32218-A47A-7648-B38D-1F47D8E69CA2}"/>
              </a:ext>
            </a:extLst>
          </p:cNvPr>
          <p:cNvSpPr txBox="1"/>
          <p:nvPr/>
        </p:nvSpPr>
        <p:spPr>
          <a:xfrm>
            <a:off x="5257800" y="2297747"/>
            <a:ext cx="6434775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Orientation course and tutorials</a:t>
            </a:r>
          </a:p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Student Help Desk</a:t>
            </a:r>
          </a:p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Technology Support Services</a:t>
            </a:r>
          </a:p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24/7 D2L and Zoom support</a:t>
            </a:r>
          </a:p>
        </p:txBody>
      </p:sp>
    </p:spTree>
    <p:extLst>
      <p:ext uri="{BB962C8B-B14F-4D97-AF65-F5344CB8AC3E}">
        <p14:creationId xmlns:p14="http://schemas.microsoft.com/office/powerpoint/2010/main" val="3033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8 and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8:  Resources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9:  Academic Integrity</a:t>
            </a:r>
          </a:p>
        </p:txBody>
      </p:sp>
      <p:pic>
        <p:nvPicPr>
          <p:cNvPr id="5" name="Picture 4" descr="Brightspace by D2L Learning Mangement System logo.">
            <a:extLst>
              <a:ext uri="{FF2B5EF4-FFF2-40B4-BE49-F238E27FC236}">
                <a16:creationId xmlns:a16="http://schemas.microsoft.com/office/drawing/2014/main" id="{68F75DEE-0AA2-2840-A2A4-4C0501B6C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33" y="2903436"/>
            <a:ext cx="3454441" cy="215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4B72C-73FB-1946-97A7-0CBF1BCE7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689" y="2809031"/>
            <a:ext cx="3579911" cy="2342507"/>
          </a:xfrm>
          <a:prstGeom prst="rect">
            <a:avLst/>
          </a:prstGeom>
          <a:ln w="76200" cmpd="thickThin">
            <a:solidFill>
              <a:srgbClr val="375F9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654CF-A1E2-5044-933B-1F41C0A39EC2}"/>
              </a:ext>
            </a:extLst>
          </p:cNvPr>
          <p:cNvSpPr txBox="1"/>
          <p:nvPr/>
        </p:nvSpPr>
        <p:spPr>
          <a:xfrm>
            <a:off x="6748041" y="5463251"/>
            <a:ext cx="439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Instructional Media Design Center</a:t>
            </a:r>
          </a:p>
        </p:txBody>
      </p:sp>
    </p:spTree>
    <p:extLst>
      <p:ext uri="{BB962C8B-B14F-4D97-AF65-F5344CB8AC3E}">
        <p14:creationId xmlns:p14="http://schemas.microsoft.com/office/powerpoint/2010/main" val="12746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E1B75-5590-C747-995F-0079881ECA0C}"/>
              </a:ext>
            </a:extLst>
          </p:cNvPr>
          <p:cNvSpPr txBox="1"/>
          <p:nvPr/>
        </p:nvSpPr>
        <p:spPr>
          <a:xfrm>
            <a:off x="3451913" y="1050958"/>
            <a:ext cx="4065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0282C-A01A-4D4C-90F7-5CDF134F2F85}"/>
              </a:ext>
            </a:extLst>
          </p:cNvPr>
          <p:cNvSpPr txBox="1"/>
          <p:nvPr/>
        </p:nvSpPr>
        <p:spPr>
          <a:xfrm>
            <a:off x="3513558" y="3915322"/>
            <a:ext cx="5825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8030F-CFAE-444F-B117-7402C4C27F81}"/>
              </a:ext>
            </a:extLst>
          </p:cNvPr>
          <p:cNvSpPr txBox="1"/>
          <p:nvPr/>
        </p:nvSpPr>
        <p:spPr>
          <a:xfrm>
            <a:off x="3513558" y="5347504"/>
            <a:ext cx="3894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Action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296C2-4FB0-C54D-B2A5-F12F4879E3E9}"/>
              </a:ext>
            </a:extLst>
          </p:cNvPr>
          <p:cNvSpPr txBox="1"/>
          <p:nvPr/>
        </p:nvSpPr>
        <p:spPr>
          <a:xfrm>
            <a:off x="3513558" y="2483140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58A10-1E32-0342-8D18-40BFAC6F0CB6}"/>
              </a:ext>
            </a:extLst>
          </p:cNvPr>
          <p:cNvSpPr txBox="1"/>
          <p:nvPr/>
        </p:nvSpPr>
        <p:spPr>
          <a:xfrm>
            <a:off x="0" y="0"/>
            <a:ext cx="12192000" cy="83099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783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9" name="Picture 8" descr="Picture of question marks">
            <a:extLst>
              <a:ext uri="{FF2B5EF4-FFF2-40B4-BE49-F238E27FC236}">
                <a16:creationId xmlns:a16="http://schemas.microsoft.com/office/drawing/2014/main" id="{B0B8299B-9F3F-D042-AAEC-B40C00B78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E1B75-5590-C747-995F-0079881ECA0C}"/>
              </a:ext>
            </a:extLst>
          </p:cNvPr>
          <p:cNvSpPr txBox="1"/>
          <p:nvPr/>
        </p:nvSpPr>
        <p:spPr>
          <a:xfrm>
            <a:off x="699362" y="1143555"/>
            <a:ext cx="1048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 based on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0282C-A01A-4D4C-90F7-5CDF134F2F85}"/>
              </a:ext>
            </a:extLst>
          </p:cNvPr>
          <p:cNvSpPr txBox="1"/>
          <p:nvPr/>
        </p:nvSpPr>
        <p:spPr>
          <a:xfrm>
            <a:off x="761007" y="4007919"/>
            <a:ext cx="1091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 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from the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8030F-CFAE-444F-B117-7402C4C27F81}"/>
              </a:ext>
            </a:extLst>
          </p:cNvPr>
          <p:cNvSpPr txBox="1"/>
          <p:nvPr/>
        </p:nvSpPr>
        <p:spPr>
          <a:xfrm>
            <a:off x="761007" y="5440101"/>
            <a:ext cx="975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Action plans fostering DE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quality</a:t>
            </a:r>
            <a:endParaRPr lang="en-US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296C2-4FB0-C54D-B2A5-F12F4879E3E9}"/>
              </a:ext>
            </a:extLst>
          </p:cNvPr>
          <p:cNvSpPr txBox="1"/>
          <p:nvPr/>
        </p:nvSpPr>
        <p:spPr>
          <a:xfrm>
            <a:off x="761007" y="2575737"/>
            <a:ext cx="726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Alignment of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11E38-CB05-8A47-BFE5-8AA7E88E17F6}"/>
              </a:ext>
            </a:extLst>
          </p:cNvPr>
          <p:cNvSpPr txBox="1"/>
          <p:nvPr/>
        </p:nvSpPr>
        <p:spPr>
          <a:xfrm>
            <a:off x="0" y="0"/>
            <a:ext cx="12192000" cy="83099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257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4736-8016-5449-B383-2886F62C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 Template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148CAC-F4AF-7B4E-A591-EE7E4D0E4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46217"/>
              </p:ext>
            </p:extLst>
          </p:nvPr>
        </p:nvGraphicFramePr>
        <p:xfrm>
          <a:off x="381963" y="578734"/>
          <a:ext cx="11123273" cy="6126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96903">
                  <a:extLst>
                    <a:ext uri="{9D8B030D-6E8A-4147-A177-3AD203B41FA5}">
                      <a16:colId xmlns:a16="http://schemas.microsoft.com/office/drawing/2014/main" val="2006667848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val="3989408606"/>
                    </a:ext>
                  </a:extLst>
                </a:gridCol>
                <a:gridCol w="4409955">
                  <a:extLst>
                    <a:ext uri="{9D8B030D-6E8A-4147-A177-3AD203B41FA5}">
                      <a16:colId xmlns:a16="http://schemas.microsoft.com/office/drawing/2014/main" val="3344713739"/>
                    </a:ext>
                  </a:extLst>
                </a:gridCol>
              </a:tblGrid>
              <a:tr h="1669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Hallmark Standard</a:t>
                      </a:r>
                    </a:p>
                  </a:txBody>
                  <a:tcPr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Gap Analysis</a:t>
                      </a:r>
                    </a:p>
                  </a:txBody>
                  <a:tcPr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Evidence – driven Initiatives</a:t>
                      </a:r>
                    </a:p>
                  </a:txBody>
                  <a:tcPr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3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1: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Mission and purposes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Unclear DE mission and 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committee formed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7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2: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Sustainability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3: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Governance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formalized organizational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Proposed Center for Online Learning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1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4: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Academic Rigor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5: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Evaluation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Master course syllabi with a methods section exists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Specific wording proposed  to show equivalent rigor and evaluation of both online and F2F courses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14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6: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Qualified Faculty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consistent faculty training for teaching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Professional development opportunities expanded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1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7: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Student Support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Online orientation tutorials required for freshman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Expand online assistance for all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5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8: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9: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Academic Integrity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Resources available through the LMS and support services 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Policies do not explicitly reference 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Policies will be revised to include 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323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4AFD43-6ABF-0F43-917A-1E042FDA0164}"/>
              </a:ext>
            </a:extLst>
          </p:cNvPr>
          <p:cNvSpPr txBox="1"/>
          <p:nvPr/>
        </p:nvSpPr>
        <p:spPr>
          <a:xfrm>
            <a:off x="300941" y="118061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 Template</a:t>
            </a:r>
          </a:p>
        </p:txBody>
      </p:sp>
    </p:spTree>
    <p:extLst>
      <p:ext uri="{BB962C8B-B14F-4D97-AF65-F5344CB8AC3E}">
        <p14:creationId xmlns:p14="http://schemas.microsoft.com/office/powerpoint/2010/main" val="2601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F220-C9ED-6E42-8C6A-06C2A31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Intro</a:t>
            </a:r>
          </a:p>
        </p:txBody>
      </p:sp>
      <p:pic>
        <p:nvPicPr>
          <p:cNvPr id="3" name="Picture 2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F6EF4F5D-6291-B44D-B749-2735278D5B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747" y="2858466"/>
            <a:ext cx="1824277" cy="1621392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4" name="Picture 3" descr="Logo for the Council of Regional Accrediting Commisions">
            <a:extLst>
              <a:ext uri="{FF2B5EF4-FFF2-40B4-BE49-F238E27FC236}">
                <a16:creationId xmlns:a16="http://schemas.microsoft.com/office/drawing/2014/main" id="{50461B65-EB69-FA48-AD62-365929B6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08" y="3094815"/>
            <a:ext cx="3407676" cy="1193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631B5-08E0-1F48-AF26-2722AB9561DD}"/>
              </a:ext>
            </a:extLst>
          </p:cNvPr>
          <p:cNvSpPr txBox="1"/>
          <p:nvPr/>
        </p:nvSpPr>
        <p:spPr>
          <a:xfrm>
            <a:off x="8197099" y="4878162"/>
            <a:ext cx="3066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Centered on</a:t>
            </a:r>
            <a:b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the Learner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04957-5677-7246-A50A-EA37715DE41E}"/>
              </a:ext>
            </a:extLst>
          </p:cNvPr>
          <p:cNvSpPr txBox="1"/>
          <p:nvPr/>
        </p:nvSpPr>
        <p:spPr>
          <a:xfrm>
            <a:off x="1194200" y="4855806"/>
            <a:ext cx="3140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Focused on</a:t>
            </a:r>
            <a:b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6C65D-6E9D-284E-B858-DB7EF9FAEC36}"/>
              </a:ext>
            </a:extLst>
          </p:cNvPr>
          <p:cNvSpPr txBox="1"/>
          <p:nvPr/>
        </p:nvSpPr>
        <p:spPr>
          <a:xfrm>
            <a:off x="1292662" y="584385"/>
            <a:ext cx="10121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for Distance Education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0D1123-8C8A-E84D-A008-B5E360AE6123}"/>
              </a:ext>
            </a:extLst>
          </p:cNvPr>
          <p:cNvCxnSpPr>
            <a:cxnSpLocks/>
          </p:cNvCxnSpPr>
          <p:nvPr/>
        </p:nvCxnSpPr>
        <p:spPr>
          <a:xfrm>
            <a:off x="1119352" y="2159875"/>
            <a:ext cx="104683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Hallmark Standard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508200" y="1924244"/>
            <a:ext cx="5373993" cy="335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2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 Objectives (Competencies)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Learning objectives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or competencies describe what learners will be able to do upon completion of the course.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60400-2F72-E44A-8E21-8DC624286EC0}"/>
              </a:ext>
            </a:extLst>
          </p:cNvPr>
          <p:cNvSpPr txBox="1"/>
          <p:nvPr/>
        </p:nvSpPr>
        <p:spPr>
          <a:xfrm>
            <a:off x="1174531" y="1924244"/>
            <a:ext cx="4083269" cy="2705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1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Online learning is appropriate to the institution’s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mission and purpose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2B96FC-9E62-1447-A133-09FE280651F4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E2651259-D9DC-D944-BDFC-AE717B1C36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8" descr="Logo for the Council of Regional Accrediting Commisions">
            <a:extLst>
              <a:ext uri="{FF2B5EF4-FFF2-40B4-BE49-F238E27FC236}">
                <a16:creationId xmlns:a16="http://schemas.microsoft.com/office/drawing/2014/main" id="{C88D7729-CEC7-FE48-A00C-5185E44F4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652880" y="1848477"/>
            <a:ext cx="4162095" cy="3174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8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Accessibility and Usability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design reflects a commitment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accessibility and usability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 learners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21A50-8B6B-D146-86BA-099AACFBDC71}"/>
              </a:ext>
            </a:extLst>
          </p:cNvPr>
          <p:cNvSpPr txBox="1"/>
          <p:nvPr/>
        </p:nvSpPr>
        <p:spPr>
          <a:xfrm>
            <a:off x="737035" y="1848477"/>
            <a:ext cx="3486645" cy="4216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2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institution's plans for developing, sustaining, and, if appropriate,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expanding online learning offerings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are integrated into its regular planning and evaluation processes.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5DEF9-1F37-B646-BB35-2B1A48DED6C9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F55DE0DF-2059-3E4B-8FB6-8779FBDFD7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EEE622FE-CEBA-9C44-A6DD-5D6D22594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77A4-6DA0-2541-896D-AFC9E79343BF}"/>
              </a:ext>
            </a:extLst>
          </p:cNvPr>
          <p:cNvSpPr txBox="1"/>
          <p:nvPr/>
        </p:nvSpPr>
        <p:spPr>
          <a:xfrm>
            <a:off x="1089887" y="2013806"/>
            <a:ext cx="3714093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3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Online learning is incorporated into the institution’s system of governance and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academic oversight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B657D-7F7B-FF44-9618-3347BED6E914}"/>
              </a:ext>
            </a:extLst>
          </p:cNvPr>
          <p:cNvSpPr txBox="1"/>
          <p:nvPr/>
        </p:nvSpPr>
        <p:spPr>
          <a:xfrm>
            <a:off x="6936568" y="2013806"/>
            <a:ext cx="4165545" cy="3349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7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Learner Support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facilitates learner access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institutional support services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essential to learner success.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D59DAC-6B56-6B4C-B632-5457740A5D99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73E9F22A-3ECD-8849-A87E-FB80A6ED4C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Picture 13" descr="Logo for the Council of Regional Accrediting Commisions">
            <a:extLst>
              <a:ext uri="{FF2B5EF4-FFF2-40B4-BE49-F238E27FC236}">
                <a16:creationId xmlns:a16="http://schemas.microsoft.com/office/drawing/2014/main" id="{2E717A3C-9F6B-F44F-8D2B-9870E9851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730426" y="1964540"/>
            <a:ext cx="5272522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1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Course Overview and Introduction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overall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design of the course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is made clear to the learner at the beginning of the course.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CA75D-44F6-8142-AE29-4863B80905F5}"/>
              </a:ext>
            </a:extLst>
          </p:cNvPr>
          <p:cNvSpPr txBox="1"/>
          <p:nvPr/>
        </p:nvSpPr>
        <p:spPr>
          <a:xfrm>
            <a:off x="1009650" y="1964540"/>
            <a:ext cx="4248150" cy="3962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4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Curricula for the institution’s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online learning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offerings are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coherent, cohesive, and comparable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academic rigor to programs offered in traditional instructional formats.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9B7CFB-E5B4-4947-B3A2-740E42FF986C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B45788B5-AEE0-8047-A119-1CDE3FDD9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3" name="Picture 12" descr="Logo for the Council of Regional Accrediting Commisions">
            <a:extLst>
              <a:ext uri="{FF2B5EF4-FFF2-40B4-BE49-F238E27FC236}">
                <a16:creationId xmlns:a16="http://schemas.microsoft.com/office/drawing/2014/main" id="{070E5ED1-0DC7-1E4F-BFE1-D447D528E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rgbClr val="002060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1022</Words>
  <Application>Microsoft Office PowerPoint</Application>
  <PresentationFormat>Widescreen</PresentationFormat>
  <Paragraphs>228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Century Gothic</vt:lpstr>
      <vt:lpstr>Symbol</vt:lpstr>
      <vt:lpstr>Times New Roman</vt:lpstr>
      <vt:lpstr>Office Theme</vt:lpstr>
      <vt:lpstr>Title</vt:lpstr>
      <vt:lpstr>Case Study</vt:lpstr>
      <vt:lpstr>Overview</vt:lpstr>
      <vt:lpstr>Gap Analysis Template</vt:lpstr>
      <vt:lpstr>Standards Intro</vt:lpstr>
      <vt:lpstr>Hallmark Standard 1</vt:lpstr>
      <vt:lpstr>Hallmark Standard 2</vt:lpstr>
      <vt:lpstr>Hallmark 3</vt:lpstr>
      <vt:lpstr>Hallmark Standard 4</vt:lpstr>
      <vt:lpstr>Hallmark Standard 5</vt:lpstr>
      <vt:lpstr>Hallmark Standard 6</vt:lpstr>
      <vt:lpstr>Hallmark Standard 7</vt:lpstr>
      <vt:lpstr>Hallmark Standard 8</vt:lpstr>
      <vt:lpstr>Hallmark Standard 9</vt:lpstr>
      <vt:lpstr>Recommendations and action plans</vt:lpstr>
      <vt:lpstr>Standard 1</vt:lpstr>
      <vt:lpstr>Standard 2 and 3</vt:lpstr>
      <vt:lpstr>Standard 4 and 5</vt:lpstr>
      <vt:lpstr>Standard 6</vt:lpstr>
      <vt:lpstr>Standard 7</vt:lpstr>
      <vt:lpstr>Standard 8 and 9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Nicholson, Mary J</dc:creator>
  <cp:lastModifiedBy>Mindi</cp:lastModifiedBy>
  <cp:revision>41</cp:revision>
  <dcterms:created xsi:type="dcterms:W3CDTF">2019-04-12T14:09:01Z</dcterms:created>
  <dcterms:modified xsi:type="dcterms:W3CDTF">2019-04-17T16:03:22Z</dcterms:modified>
</cp:coreProperties>
</file>