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96" r:id="rId5"/>
    <p:sldMasterId id="2147483726" r:id="rId6"/>
  </p:sldMasterIdLst>
  <p:sldIdLst>
    <p:sldId id="264" r:id="rId7"/>
    <p:sldId id="257" r:id="rId8"/>
    <p:sldId id="338" r:id="rId9"/>
    <p:sldId id="339" r:id="rId10"/>
    <p:sldId id="266" r:id="rId11"/>
    <p:sldId id="267" r:id="rId12"/>
    <p:sldId id="342" r:id="rId13"/>
    <p:sldId id="360" r:id="rId14"/>
    <p:sldId id="352" r:id="rId15"/>
    <p:sldId id="356" r:id="rId16"/>
    <p:sldId id="345" r:id="rId17"/>
    <p:sldId id="346" r:id="rId18"/>
    <p:sldId id="348" r:id="rId19"/>
    <p:sldId id="347" r:id="rId20"/>
    <p:sldId id="349" r:id="rId21"/>
    <p:sldId id="350" r:id="rId22"/>
    <p:sldId id="344" r:id="rId23"/>
    <p:sldId id="351" r:id="rId24"/>
    <p:sldId id="353" r:id="rId25"/>
    <p:sldId id="354" r:id="rId26"/>
    <p:sldId id="290" r:id="rId27"/>
    <p:sldId id="306" r:id="rId28"/>
    <p:sldId id="35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D88C893-44DF-A242-882E-256622A1DDB3}">
          <p14:sldIdLst>
            <p14:sldId id="264"/>
            <p14:sldId id="257"/>
            <p14:sldId id="338"/>
            <p14:sldId id="339"/>
            <p14:sldId id="266"/>
            <p14:sldId id="267"/>
            <p14:sldId id="342"/>
            <p14:sldId id="360"/>
            <p14:sldId id="352"/>
            <p14:sldId id="356"/>
            <p14:sldId id="345"/>
            <p14:sldId id="346"/>
            <p14:sldId id="348"/>
            <p14:sldId id="347"/>
            <p14:sldId id="349"/>
            <p14:sldId id="350"/>
            <p14:sldId id="344"/>
            <p14:sldId id="351"/>
            <p14:sldId id="353"/>
            <p14:sldId id="354"/>
            <p14:sldId id="290"/>
            <p14:sldId id="306"/>
            <p14:sldId id="359"/>
          </p14:sldIdLst>
        </p14:section>
        <p14:section name="Untitled Section" id="{8054E7D5-E2B3-E247-836C-ECFDA9A90E8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ham, Mary Beth" initials="GMB" lastIdx="1" clrIdx="0">
    <p:extLst>
      <p:ext uri="{19B8F6BF-5375-455C-9EA6-DF929625EA0E}">
        <p15:presenceInfo xmlns:p15="http://schemas.microsoft.com/office/powerpoint/2012/main" userId="S-1-5-21-1996035487-1802577211-507081533-210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DED"/>
    <a:srgbClr val="E4E4E4"/>
    <a:srgbClr val="E5E5E5"/>
    <a:srgbClr val="EBEBEB"/>
    <a:srgbClr val="1D8ECD"/>
    <a:srgbClr val="70C3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B9F8-9971-4CB7-AB80-04A3294FD9AA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3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B9F8-9971-4CB7-AB80-04A3294FD9AA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ED3A-D7E0-4147-B8B6-9EE68DF7B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7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B9F8-9971-4CB7-AB80-04A3294FD9AA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ED3A-D7E0-4147-B8B6-9EE68DF7B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1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F010B9F8-9971-4CB7-AB80-04A3294FD9AA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52400"/>
            <a:ext cx="8041440" cy="1442674"/>
          </a:xfrm>
        </p:spPr>
        <p:txBody>
          <a:bodyPr/>
          <a:lstStyle>
            <a:lvl1pPr algn="l"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1280" y="2038388"/>
            <a:ext cx="8041440" cy="3951337"/>
          </a:xfrm>
        </p:spPr>
        <p:txBody>
          <a:bodyPr>
            <a:normAutofit/>
          </a:bodyPr>
          <a:lstStyle>
            <a:lvl1pPr marL="228600" indent="-228600">
              <a:buClrTx/>
              <a:buFont typeface="Wingdings" panose="05000000000000000000" pitchFamily="2" charset="2"/>
              <a:buChar char="Ø"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defRPr>
            </a:lvl1pPr>
            <a:lvl2pPr marL="557784" indent="-228600">
              <a:buClrTx/>
              <a:buFont typeface="Arial" panose="020B0604020202020204" pitchFamily="34" charset="0"/>
              <a:buChar char="•"/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defRPr>
            </a:lvl2pPr>
            <a:lvl3pPr marL="822960" indent="-182880">
              <a:buClrTx/>
              <a:buFont typeface="Candara" panose="020E0502030303020204" pitchFamily="34" charset="0"/>
              <a:buChar char="–"/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defRPr>
            </a:lvl3pPr>
            <a:lvl4pPr marL="1097280" indent="-182880"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defRPr>
            </a:lvl4pPr>
            <a:lvl5pPr marL="1417320" indent="-182880"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defRPr>
            </a:lvl5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B9F8-9971-4CB7-AB80-04A3294FD9AA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ED3A-D7E0-4147-B8B6-9EE68DF7B2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B9F8-9971-4CB7-AB80-04A3294FD9AA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ED3A-D7E0-4147-B8B6-9EE68DF7B2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B9F8-9971-4CB7-AB80-04A3294FD9AA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ED3A-D7E0-4147-B8B6-9EE68DF7B22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B9F8-9971-4CB7-AB80-04A3294FD9AA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ED3A-D7E0-4147-B8B6-9EE68DF7B22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B9F8-9971-4CB7-AB80-04A3294FD9AA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ED3A-D7E0-4147-B8B6-9EE68DF7B2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B9F8-9971-4CB7-AB80-04A3294FD9AA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ED3A-D7E0-4147-B8B6-9EE68DF7B2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B9F8-9971-4CB7-AB80-04A3294FD9AA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ED3A-D7E0-4147-B8B6-9EE68DF7B2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B9F8-9971-4CB7-AB80-04A3294FD9AA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ED3A-D7E0-4147-B8B6-9EE68DF7B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4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B9F8-9971-4CB7-AB80-04A3294FD9AA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ED3A-D7E0-4147-B8B6-9EE68DF7B2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B9F8-9971-4CB7-AB80-04A3294FD9AA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ED3A-D7E0-4147-B8B6-9EE68DF7B2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B9F8-9971-4CB7-AB80-04A3294FD9AA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ED3A-D7E0-4147-B8B6-9EE68DF7B2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010B9F8-9971-4CB7-AB80-04A3294FD9AA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5240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B9F8-9971-4CB7-AB80-04A3294FD9AA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ED3A-D7E0-4147-B8B6-9EE68DF7B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B9F8-9971-4CB7-AB80-04A3294FD9AA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ED3A-D7E0-4147-B8B6-9EE68DF7B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2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B9F8-9971-4CB7-AB80-04A3294FD9AA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ED3A-D7E0-4147-B8B6-9EE68DF7B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6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B9F8-9971-4CB7-AB80-04A3294FD9AA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ED3A-D7E0-4147-B8B6-9EE68DF7B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4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B9F8-9971-4CB7-AB80-04A3294FD9AA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ED3A-D7E0-4147-B8B6-9EE68DF7B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7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B9F8-9971-4CB7-AB80-04A3294FD9AA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ED3A-D7E0-4147-B8B6-9EE68DF7B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B9F8-9971-4CB7-AB80-04A3294FD9AA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ED3A-D7E0-4147-B8B6-9EE68DF7B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6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B9F8-9971-4CB7-AB80-04A3294FD9AA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ED3A-D7E0-4147-B8B6-9EE68DF7B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12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B9F8-9971-4CB7-AB80-04A3294FD9AA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ED3A-D7E0-4147-B8B6-9EE68DF7B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7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B9F8-9971-4CB7-AB80-04A3294FD9AA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ED3A-D7E0-4147-B8B6-9EE68DF7B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86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B9F8-9971-4CB7-AB80-04A3294FD9AA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ED3A-D7E0-4147-B8B6-9EE68DF7B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45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B9F8-9971-4CB7-AB80-04A3294FD9AA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ED3A-D7E0-4147-B8B6-9EE68DF7B22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9205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B9F8-9971-4CB7-AB80-04A3294FD9AA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ED3A-D7E0-4147-B8B6-9EE68DF7B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18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B9F8-9971-4CB7-AB80-04A3294FD9AA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ED3A-D7E0-4147-B8B6-9EE68DF7B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2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B9F8-9971-4CB7-AB80-04A3294FD9AA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ED3A-D7E0-4147-B8B6-9EE68DF7B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61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B9F8-9971-4CB7-AB80-04A3294FD9AA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ED3A-D7E0-4147-B8B6-9EE68DF7B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05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B9F8-9971-4CB7-AB80-04A3294FD9AA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ED3A-D7E0-4147-B8B6-9EE68DF7B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6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B9F8-9971-4CB7-AB80-04A3294FD9AA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ED3A-D7E0-4147-B8B6-9EE68DF7B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B9F8-9971-4CB7-AB80-04A3294FD9AA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ED3A-D7E0-4147-B8B6-9EE68DF7B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B9F8-9971-4CB7-AB80-04A3294FD9AA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ED3A-D7E0-4147-B8B6-9EE68DF7B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5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B9F8-9971-4CB7-AB80-04A3294FD9AA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ED3A-D7E0-4147-B8B6-9EE68DF7B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9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B9F8-9971-4CB7-AB80-04A3294FD9AA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ED3A-D7E0-4147-B8B6-9EE68DF7B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5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B9F8-9971-4CB7-AB80-04A3294FD9AA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ED3A-D7E0-4147-B8B6-9EE68DF7B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0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2.jpe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0B9F8-9971-4CB7-AB80-04A3294FD9AA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DED3A-D7E0-4147-B8B6-9EE68DF7B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9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010B9F8-9971-4CB7-AB80-04A3294FD9AA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2BDED3A-D7E0-4147-B8B6-9EE68DF7B22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Candara" panose="020E0502030303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Candara" panose="020E0502030303020204" pitchFamily="34" charset="0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Candara" panose="020E0502030303020204" pitchFamily="34" charset="0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Candara" panose="020E0502030303020204" pitchFamily="34" charset="0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Candara" panose="020E0502030303020204" pitchFamily="34" charset="0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Candara" panose="020E0502030303020204" pitchFamily="34" charset="0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010B9F8-9971-4CB7-AB80-04A3294FD9AA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2BDED3A-D7E0-4147-B8B6-9EE68DF7B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31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>
                <a:effectLst/>
              </a:rPr>
              <a:t>Mission POSSIBLE! </a:t>
            </a:r>
            <a:r>
              <a:rPr lang="en-US" sz="4400" dirty="0" smtClean="0">
                <a:effectLst/>
              </a:rPr>
              <a:t/>
            </a:r>
            <a:br>
              <a:rPr lang="en-US" sz="4400" dirty="0" smtClean="0">
                <a:effectLst/>
              </a:rPr>
            </a:br>
            <a:r>
              <a:rPr lang="en-US" sz="4400" cap="none" dirty="0" smtClean="0">
                <a:solidFill>
                  <a:schemeClr val="tx1"/>
                </a:solidFill>
                <a:effectLst/>
                <a:latin typeface="Franklin Gothic Demi Cond" panose="020B0706030402020204" pitchFamily="34" charset="0"/>
              </a:rPr>
              <a:t>Strategic </a:t>
            </a:r>
            <a:r>
              <a:rPr lang="en-US" sz="4400" cap="none" dirty="0">
                <a:solidFill>
                  <a:schemeClr val="tx1"/>
                </a:solidFill>
                <a:effectLst/>
                <a:latin typeface="Franklin Gothic Demi Cond" panose="020B0706030402020204" pitchFamily="34" charset="0"/>
              </a:rPr>
              <a:t>Use </a:t>
            </a:r>
            <a:r>
              <a:rPr lang="en-US" sz="4400" cap="none" dirty="0" smtClean="0">
                <a:solidFill>
                  <a:schemeClr val="tx1"/>
                </a:solidFill>
                <a:effectLst/>
                <a:latin typeface="Franklin Gothic Demi Cond" panose="020B0706030402020204" pitchFamily="34" charset="0"/>
              </a:rPr>
              <a:t>of </a:t>
            </a:r>
            <a:r>
              <a:rPr lang="en-US" sz="4400" cap="none" dirty="0">
                <a:solidFill>
                  <a:schemeClr val="tx1"/>
                </a:solidFill>
                <a:effectLst/>
                <a:latin typeface="Franklin Gothic Demi Cond" panose="020B0706030402020204" pitchFamily="34" charset="0"/>
              </a:rPr>
              <a:t>Learner Engagement </a:t>
            </a:r>
            <a:r>
              <a:rPr lang="en-US" sz="4400" cap="none" dirty="0" smtClean="0">
                <a:solidFill>
                  <a:schemeClr val="tx1"/>
                </a:solidFill>
                <a:effectLst/>
                <a:latin typeface="Franklin Gothic Demi Cond" panose="020B0706030402020204" pitchFamily="34" charset="0"/>
              </a:rPr>
              <a:t/>
            </a:r>
            <a:br>
              <a:rPr lang="en-US" sz="4400" cap="none" dirty="0" smtClean="0">
                <a:solidFill>
                  <a:schemeClr val="tx1"/>
                </a:solidFill>
                <a:effectLst/>
                <a:latin typeface="Franklin Gothic Demi Cond" panose="020B0706030402020204" pitchFamily="34" charset="0"/>
              </a:rPr>
            </a:br>
            <a:r>
              <a:rPr lang="en-US" sz="4400" cap="none" dirty="0" smtClean="0">
                <a:solidFill>
                  <a:schemeClr val="tx1"/>
                </a:solidFill>
                <a:effectLst/>
                <a:latin typeface="Franklin Gothic Demi Cond" panose="020B0706030402020204" pitchFamily="34" charset="0"/>
              </a:rPr>
              <a:t>in </a:t>
            </a:r>
            <a:r>
              <a:rPr lang="en-US" sz="4400" cap="none" dirty="0">
                <a:solidFill>
                  <a:schemeClr val="tx1"/>
                </a:solidFill>
                <a:effectLst/>
                <a:latin typeface="Franklin Gothic Demi Cond" panose="020B0706030402020204" pitchFamily="34" charset="0"/>
              </a:rPr>
              <a:t>an </a:t>
            </a:r>
            <a:r>
              <a:rPr lang="en-US" sz="4400" cap="none" dirty="0" smtClean="0">
                <a:solidFill>
                  <a:schemeClr val="tx1"/>
                </a:solidFill>
                <a:effectLst/>
                <a:latin typeface="Franklin Gothic Demi Cond" panose="020B0706030402020204" pitchFamily="34" charset="0"/>
              </a:rPr>
              <a:t>Online Senior </a:t>
            </a:r>
            <a:r>
              <a:rPr lang="en-US" sz="4400" cap="none" dirty="0">
                <a:solidFill>
                  <a:schemeClr val="tx1"/>
                </a:solidFill>
                <a:effectLst/>
                <a:latin typeface="Franklin Gothic Demi Cond" panose="020B0706030402020204" pitchFamily="34" charset="0"/>
              </a:rPr>
              <a:t>Capstone Simulation Course</a:t>
            </a:r>
            <a:endParaRPr lang="en-US" sz="4400" cap="none" dirty="0">
              <a:solidFill>
                <a:schemeClr val="tx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840857" y="3529178"/>
            <a:ext cx="6754643" cy="55033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228600" algn="l"/>
              </a:tabLst>
            </a:pPr>
            <a:r>
              <a:rPr lang="en-US" sz="2000" cap="small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Mary Beth Graham</a:t>
            </a:r>
            <a:endParaRPr lang="en-US" sz="2000" cap="small" dirty="0">
              <a:solidFill>
                <a:schemeClr val="tx1"/>
              </a:solidFill>
              <a:latin typeface="Franklin Gothic Demi Cond" panose="020B07060304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tabLst>
                <a:tab pos="228600" algn="l"/>
              </a:tabLst>
            </a:pPr>
            <a:r>
              <a:rPr lang="en-US" sz="2000" cap="small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QM Connect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tabLst>
                <a:tab pos="228600" algn="l"/>
              </a:tabLst>
            </a:pPr>
            <a:r>
              <a:rPr lang="en-US" sz="2000" cap="small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October 29, 2019</a:t>
            </a:r>
          </a:p>
          <a:p>
            <a:endParaRPr lang="en-US" sz="1600" dirty="0" smtClean="0"/>
          </a:p>
          <a:p>
            <a:endParaRPr lang="en-US" sz="1600" dirty="0"/>
          </a:p>
        </p:txBody>
      </p:sp>
      <p:pic>
        <p:nvPicPr>
          <p:cNvPr id="1026" name="Picture 2" descr="Bitmoji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72525">
            <a:off x="5554352" y="617248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21429244">
            <a:off x="3716584" y="4896144"/>
            <a:ext cx="3860352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#QMConnectMissionEngage</a:t>
            </a:r>
          </a:p>
        </p:txBody>
      </p:sp>
    </p:spTree>
    <p:extLst>
      <p:ext uri="{BB962C8B-B14F-4D97-AF65-F5344CB8AC3E}">
        <p14:creationId xmlns:p14="http://schemas.microsoft.com/office/powerpoint/2010/main" val="395297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1579138" cy="14192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762000"/>
            <a:ext cx="3716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ndara" panose="020E0502030303020204" pitchFamily="34" charset="0"/>
              </a:rPr>
              <a:t>t</a:t>
            </a:r>
            <a:r>
              <a:rPr lang="en-US" sz="4000" dirty="0" smtClean="0">
                <a:latin typeface="Candara" panose="020E0502030303020204" pitchFamily="34" charset="0"/>
              </a:rPr>
              <a:t>o the rescue…</a:t>
            </a:r>
            <a:endParaRPr lang="en-US" sz="4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13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4" y="152400"/>
            <a:ext cx="8467725" cy="1981200"/>
          </a:xfrm>
        </p:spPr>
        <p:txBody>
          <a:bodyPr anchor="t"/>
          <a:lstStyle/>
          <a:p>
            <a:pPr algn="l"/>
            <a:r>
              <a:rPr lang="en-US" sz="36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SRS 5.2 </a:t>
            </a:r>
            <a:r>
              <a:rPr lang="en-US" sz="3600" dirty="0"/>
              <a:t>Learning activities provide opportunities for interaction that support active learning.</a:t>
            </a:r>
            <a:r>
              <a:rPr lang="en-US" dirty="0" smtClean="0">
                <a:latin typeface="Candara" panose="020E0502030303020204" pitchFamily="34" charset="0"/>
              </a:rPr>
              <a:t>	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736" y="2839609"/>
            <a:ext cx="88392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ndara" panose="020E0502030303020204" pitchFamily="34" charset="0"/>
              </a:rPr>
              <a:t>Active learning </a:t>
            </a:r>
            <a:r>
              <a:rPr lang="en-US" sz="2800" b="1" dirty="0">
                <a:solidFill>
                  <a:schemeClr val="accent1"/>
                </a:solidFill>
                <a:latin typeface="Candara" panose="020E0502030303020204" pitchFamily="34" charset="0"/>
              </a:rPr>
              <a:t>involves learners engaging by "doing" something</a:t>
            </a:r>
            <a:r>
              <a:rPr lang="en-US" sz="2800" dirty="0">
                <a:solidFill>
                  <a:srgbClr val="000000"/>
                </a:solidFill>
                <a:latin typeface="Candara" panose="020E0502030303020204" pitchFamily="34" charset="0"/>
              </a:rPr>
              <a:t>, such as discovering, processing, or applying concepts and information. </a:t>
            </a:r>
            <a:endParaRPr lang="en-US" sz="2800" dirty="0" smtClean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Active </a:t>
            </a:r>
            <a:r>
              <a:rPr lang="en-US" sz="2800" dirty="0">
                <a:solidFill>
                  <a:srgbClr val="000000"/>
                </a:solidFill>
                <a:latin typeface="Candara" panose="020E0502030303020204" pitchFamily="34" charset="0"/>
              </a:rPr>
              <a:t>learning entails </a:t>
            </a:r>
            <a:r>
              <a:rPr lang="en-US" sz="2800" b="1" dirty="0">
                <a:solidFill>
                  <a:schemeClr val="accent1"/>
                </a:solidFill>
                <a:latin typeface="Candara" panose="020E0502030303020204" pitchFamily="34" charset="0"/>
              </a:rPr>
              <a:t>guiding learners to increasing levels of responsibility for their own learning</a:t>
            </a:r>
            <a:r>
              <a:rPr lang="en-US" sz="2800" dirty="0">
                <a:solidFill>
                  <a:srgbClr val="000000"/>
                </a:solidFill>
                <a:latin typeface="Candara" panose="020E0502030303020204" pitchFamily="34" charset="0"/>
              </a:rPr>
              <a:t>.</a:t>
            </a:r>
          </a:p>
          <a:p>
            <a:endParaRPr lang="en-US" sz="2800" dirty="0" smtClean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endParaRPr lang="en-US" sz="2800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736" y="2367325"/>
            <a:ext cx="4538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Candara" panose="020E0502030303020204" pitchFamily="34" charset="0"/>
              </a:rPr>
              <a:t>From the Annotation for SRS 5.2</a:t>
            </a:r>
            <a:endParaRPr lang="en-US" sz="2000" i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97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4" y="152400"/>
            <a:ext cx="8467725" cy="1981200"/>
          </a:xfrm>
        </p:spPr>
        <p:txBody>
          <a:bodyPr anchor="t"/>
          <a:lstStyle/>
          <a:p>
            <a:pPr algn="l"/>
            <a:r>
              <a:rPr lang="en-US" sz="36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SRS 5.2 </a:t>
            </a:r>
            <a:r>
              <a:rPr lang="en-US" sz="3600" dirty="0"/>
              <a:t>Learning activities provide opportunities for interaction that support active learning.</a:t>
            </a:r>
            <a:r>
              <a:rPr lang="en-US" dirty="0" smtClean="0">
                <a:latin typeface="Candara" panose="020E0502030303020204" pitchFamily="34" charset="0"/>
              </a:rPr>
              <a:t>	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736" y="2819400"/>
            <a:ext cx="88392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Meaningful</a:t>
            </a:r>
            <a:r>
              <a:rPr lang="en-US" sz="2800" dirty="0" smtClean="0">
                <a:latin typeface="Candara" panose="020E0502030303020204" pitchFamily="34" charset="0"/>
              </a:rPr>
              <a:t> interactions…designed as </a:t>
            </a:r>
            <a:r>
              <a:rPr lang="en-US" sz="2800" dirty="0">
                <a:latin typeface="Candara" panose="020E0502030303020204" pitchFamily="34" charset="0"/>
              </a:rPr>
              <a:t>activities to support the course objectives or </a:t>
            </a:r>
            <a:r>
              <a:rPr lang="en-US" sz="2800" dirty="0" smtClean="0">
                <a:latin typeface="Candara" panose="020E0502030303020204" pitchFamily="34" charset="0"/>
              </a:rPr>
              <a:t>competencies…</a:t>
            </a:r>
            <a:br>
              <a:rPr lang="en-US" sz="2800" dirty="0" smtClean="0">
                <a:latin typeface="Candara" panose="020E0502030303020204" pitchFamily="34" charset="0"/>
              </a:rPr>
            </a:br>
            <a:r>
              <a:rPr lang="en-US" sz="28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may </a:t>
            </a:r>
            <a:r>
              <a:rPr lang="en-US" sz="2800" b="1" dirty="0">
                <a:solidFill>
                  <a:schemeClr val="accent1"/>
                </a:solidFill>
                <a:latin typeface="Candara" panose="020E0502030303020204" pitchFamily="34" charset="0"/>
              </a:rPr>
              <a:t>vary </a:t>
            </a:r>
            <a:r>
              <a:rPr lang="en-US" sz="2800" dirty="0">
                <a:latin typeface="Candara" panose="020E0502030303020204" pitchFamily="34" charset="0"/>
              </a:rPr>
              <a:t>with the subject matter, purpose, and level of the course</a:t>
            </a:r>
            <a:r>
              <a:rPr lang="en-US" sz="2800" dirty="0" smtClean="0">
                <a:latin typeface="Candara" panose="020E0502030303020204" pitchFamily="34" charset="0"/>
              </a:rPr>
              <a:t>.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Look </a:t>
            </a:r>
            <a:r>
              <a:rPr lang="en-US" sz="2800" dirty="0">
                <a:solidFill>
                  <a:srgbClr val="000000"/>
                </a:solidFill>
                <a:latin typeface="Candara" panose="020E0502030303020204" pitchFamily="34" charset="0"/>
              </a:rPr>
              <a:t>for the </a:t>
            </a:r>
            <a:r>
              <a:rPr lang="en-US" sz="2800" b="1" dirty="0">
                <a:solidFill>
                  <a:schemeClr val="accent1"/>
                </a:solidFill>
                <a:latin typeface="Candara" panose="020E0502030303020204" pitchFamily="34" charset="0"/>
              </a:rPr>
              <a:t>purpose of the interactions </a:t>
            </a:r>
            <a:r>
              <a:rPr lang="en-US" sz="2800" dirty="0">
                <a:solidFill>
                  <a:srgbClr val="000000"/>
                </a:solidFill>
                <a:latin typeface="Candara" panose="020E0502030303020204" pitchFamily="34" charset="0"/>
              </a:rPr>
              <a:t>and not just the number of opportunities for interaction.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5736" y="2367325"/>
            <a:ext cx="4538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Candara" panose="020E0502030303020204" pitchFamily="34" charset="0"/>
              </a:rPr>
              <a:t>From the Annotation for SRS 5.2</a:t>
            </a:r>
            <a:endParaRPr lang="en-US" sz="2000" i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66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4" y="152400"/>
            <a:ext cx="8467725" cy="1981200"/>
          </a:xfrm>
        </p:spPr>
        <p:txBody>
          <a:bodyPr anchor="t"/>
          <a:lstStyle/>
          <a:p>
            <a:pPr algn="l"/>
            <a:r>
              <a:rPr lang="en-US" sz="36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SRS 5.2 </a:t>
            </a:r>
            <a:r>
              <a:rPr lang="en-US" sz="3600" dirty="0"/>
              <a:t>Learning activities provide opportunities for interaction that support active learning.</a:t>
            </a:r>
            <a:r>
              <a:rPr lang="en-US" dirty="0" smtClean="0">
                <a:latin typeface="Candara" panose="020E0502030303020204" pitchFamily="34" charset="0"/>
              </a:rPr>
              <a:t>	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736" y="2839609"/>
            <a:ext cx="8839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ndara" panose="020E0502030303020204" pitchFamily="34" charset="0"/>
              </a:rPr>
              <a:t>Interactive learning activities promote active learning and engagement through </a:t>
            </a:r>
            <a:r>
              <a:rPr lang="en-US" sz="2800" b="1" dirty="0">
                <a:solidFill>
                  <a:schemeClr val="accent1"/>
                </a:solidFill>
                <a:latin typeface="Candara" panose="020E0502030303020204" pitchFamily="34" charset="0"/>
              </a:rPr>
              <a:t>three types of interaction</a:t>
            </a:r>
            <a:r>
              <a:rPr lang="en-US" sz="28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:</a:t>
            </a:r>
          </a:p>
          <a:p>
            <a:endParaRPr lang="en-US" sz="2800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endParaRPr lang="en-US" sz="2800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43200" y="5399885"/>
            <a:ext cx="3314700" cy="533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ndara" panose="020E0502030303020204" pitchFamily="34" charset="0"/>
              </a:rPr>
              <a:t>Learner - Learner</a:t>
            </a:r>
            <a:endParaRPr lang="en-US" sz="2400" dirty="0">
              <a:latin typeface="Candara" panose="020E0502030303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43200" y="4127181"/>
            <a:ext cx="3314700" cy="533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ndara" panose="020E0502030303020204" pitchFamily="34" charset="0"/>
              </a:rPr>
              <a:t>Learner - Content</a:t>
            </a:r>
            <a:endParaRPr lang="en-US" sz="2400" dirty="0">
              <a:latin typeface="Candara" panose="020E0502030303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43200" y="4763533"/>
            <a:ext cx="3314700" cy="533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ndara" panose="020E0502030303020204" pitchFamily="34" charset="0"/>
              </a:rPr>
              <a:t>Learner - Instructor</a:t>
            </a:r>
            <a:endParaRPr lang="en-US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736" y="2367325"/>
            <a:ext cx="4538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Candara" panose="020E0502030303020204" pitchFamily="34" charset="0"/>
              </a:rPr>
              <a:t>From the Annotation for SRS 5.2</a:t>
            </a:r>
            <a:endParaRPr lang="en-US" sz="2000" i="1" dirty="0">
              <a:latin typeface="Candara" panose="020E0502030303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4002017"/>
            <a:ext cx="1143021" cy="201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0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066800"/>
            <a:ext cx="8839200" cy="827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Course itself </a:t>
            </a:r>
          </a:p>
          <a:p>
            <a:pPr marL="914400" lvl="1" indent="-457200">
              <a:buFont typeface="Candara" panose="020E0502030303020204" pitchFamily="34" charset="0"/>
              <a:buChar char="–"/>
            </a:pPr>
            <a:r>
              <a:rPr lang="en-US" sz="2800" dirty="0">
                <a:solidFill>
                  <a:srgbClr val="000000"/>
                </a:solidFill>
                <a:latin typeface="Candara" panose="020E0502030303020204" pitchFamily="34" charset="0"/>
              </a:rPr>
              <a:t>E</a:t>
            </a:r>
            <a:r>
              <a:rPr lang="en-US" sz="28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ngaging with the course (syllabus, schedule, etc.)</a:t>
            </a:r>
          </a:p>
          <a:p>
            <a:pPr marL="914400" lvl="1" indent="-457200">
              <a:buFont typeface="Candara" panose="020E0502030303020204" pitchFamily="34" charset="0"/>
              <a:buChar char="–"/>
            </a:pPr>
            <a:r>
              <a:rPr lang="en-US" sz="28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Scavenger Hunt</a:t>
            </a:r>
          </a:p>
          <a:p>
            <a:pPr marL="914400" lvl="1" indent="-457200">
              <a:buFont typeface="Candara" panose="020E0502030303020204" pitchFamily="34" charset="0"/>
              <a:buChar char="–"/>
            </a:pPr>
            <a:r>
              <a:rPr lang="en-US" sz="28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Orientation webinar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Readings</a:t>
            </a:r>
          </a:p>
          <a:p>
            <a:pPr marL="914400" lvl="1" indent="-457200">
              <a:buFont typeface="Candara" panose="020E0502030303020204" pitchFamily="34" charset="0"/>
              <a:buChar char="–"/>
            </a:pPr>
            <a:r>
              <a:rPr lang="en-US" sz="28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Book, articles about business strategy</a:t>
            </a:r>
          </a:p>
          <a:p>
            <a:pPr marL="914400" lvl="1" indent="-457200">
              <a:buFont typeface="Candara" panose="020E0502030303020204" pitchFamily="34" charset="0"/>
              <a:buChar char="–"/>
            </a:pPr>
            <a:r>
              <a:rPr lang="en-US" sz="28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Preparing discussion post (analysis of reading &amp; ??)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Simulation</a:t>
            </a:r>
            <a:endParaRPr lang="en-US" sz="2800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marL="914400" lvl="1" indent="-457200">
              <a:buFont typeface="Candara" panose="020E0502030303020204" pitchFamily="34" charset="0"/>
              <a:buChar char="–"/>
            </a:pPr>
            <a:r>
              <a:rPr lang="en-US" sz="28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Logging onto Sim site / reviewing Sim resources</a:t>
            </a:r>
          </a:p>
          <a:p>
            <a:pPr marL="914400" lvl="1" indent="-457200">
              <a:buFont typeface="Candara" panose="020E0502030303020204" pitchFamily="34" charset="0"/>
              <a:buChar char="–"/>
            </a:pPr>
            <a:r>
              <a:rPr lang="en-US" sz="28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Entering decisions into the Sim</a:t>
            </a:r>
          </a:p>
          <a:p>
            <a:pPr marL="914400" lvl="1" indent="-457200">
              <a:buFont typeface="Candara" panose="020E0502030303020204" pitchFamily="34" charset="0"/>
              <a:buChar char="–"/>
            </a:pPr>
            <a:r>
              <a:rPr lang="en-US" sz="28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Reviewing Sim reports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ndara" panose="020E0502030303020204" pitchFamily="34" charset="0"/>
              </a:rPr>
              <a:t>Building strategy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ndara" panose="020E0502030303020204" pitchFamily="34" charset="0"/>
              </a:rPr>
              <a:t>Simulation debriefs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accent1"/>
              </a:solidFill>
              <a:latin typeface="Candara" panose="020E0502030303020204" pitchFamily="34" charset="0"/>
            </a:endParaRPr>
          </a:p>
          <a:p>
            <a:endParaRPr lang="en-US" sz="2800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endParaRPr lang="en-US" sz="2800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304800"/>
            <a:ext cx="3314700" cy="533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ndara" panose="020E0502030303020204" pitchFamily="34" charset="0"/>
              </a:rPr>
              <a:t>Learner - Content</a:t>
            </a:r>
            <a:endParaRPr lang="en-US" sz="2400" dirty="0">
              <a:latin typeface="Candara" panose="020E0502030303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11049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Provide structured entry into learning</a:t>
            </a:r>
            <a:endParaRPr lang="en-US" sz="2000" b="1" i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28194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Provide content to build upon</a:t>
            </a:r>
            <a:endParaRPr lang="en-US" sz="2000" b="1" i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411474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Technological step-by-step</a:t>
            </a:r>
            <a:endParaRPr lang="en-US" sz="2000" b="1" i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6200" y="59436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Course learning outcomes</a:t>
            </a:r>
            <a:endParaRPr lang="en-US" sz="2000" b="1" i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3800" y="340667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Benefits from this type of interaction</a:t>
            </a:r>
            <a:endParaRPr lang="en-US" sz="2400" b="1" i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5162" y="5410200"/>
            <a:ext cx="703276" cy="124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0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066800"/>
            <a:ext cx="883920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Course itself</a:t>
            </a:r>
          </a:p>
          <a:p>
            <a:pPr marL="914400" lvl="1" indent="-457200">
              <a:buFont typeface="Candara" panose="020E0502030303020204" pitchFamily="34" charset="0"/>
              <a:buChar char="–"/>
            </a:pPr>
            <a:r>
              <a:rPr lang="en-US" sz="28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Starts early on </a:t>
            </a:r>
            <a:r>
              <a:rPr lang="en-US" sz="2800" dirty="0" smtClean="0">
                <a:solidFill>
                  <a:srgbClr val="000000"/>
                </a:solidFill>
                <a:latin typeface="Candara" panose="020E0502030303020204" pitchFamily="34" charset="0"/>
                <a:sym typeface="Wingdings" panose="05000000000000000000" pitchFamily="2" charset="2"/>
              </a:rPr>
              <a:t></a:t>
            </a:r>
            <a:r>
              <a:rPr lang="en-US" sz="28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 Classmate interview (response) </a:t>
            </a:r>
            <a:r>
              <a:rPr lang="en-US" sz="28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*</a:t>
            </a:r>
            <a:endParaRPr lang="en-US" sz="2800" dirty="0" smtClean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marL="914400" lvl="1" indent="-457200">
              <a:buFont typeface="Candara" panose="020E0502030303020204" pitchFamily="34" charset="0"/>
              <a:buChar char="–"/>
            </a:pPr>
            <a:r>
              <a:rPr lang="en-US" sz="28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Orientation webinar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Readings</a:t>
            </a:r>
          </a:p>
          <a:p>
            <a:pPr marL="914400" lvl="1" indent="-457200">
              <a:buFont typeface="Candara" panose="020E0502030303020204" pitchFamily="34" charset="0"/>
              <a:buChar char="–"/>
            </a:pPr>
            <a:r>
              <a:rPr lang="en-US" sz="28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Prompt feedback - exam</a:t>
            </a:r>
            <a:endParaRPr lang="en-US" sz="2800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Simulation</a:t>
            </a:r>
          </a:p>
          <a:p>
            <a:pPr marL="914400" lvl="1" indent="-457200">
              <a:buFont typeface="Candara" panose="020E0502030303020204" pitchFamily="34" charset="0"/>
              <a:buChar char="–"/>
            </a:pPr>
            <a:r>
              <a:rPr lang="en-US" sz="28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Simulation intro webinar</a:t>
            </a:r>
          </a:p>
          <a:p>
            <a:pPr marL="914400" lvl="1" indent="-457200">
              <a:buFont typeface="Candara" panose="020E0502030303020204" pitchFamily="34" charset="0"/>
              <a:buChar char="–"/>
            </a:pPr>
            <a:r>
              <a:rPr lang="en-US" sz="28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Journal entries - frequent </a:t>
            </a:r>
            <a:r>
              <a:rPr lang="en-US" sz="2800" dirty="0">
                <a:solidFill>
                  <a:srgbClr val="000000"/>
                </a:solidFill>
                <a:latin typeface="Candara" panose="020E0502030303020204" pitchFamily="34" charset="0"/>
              </a:rPr>
              <a:t>and in-depth </a:t>
            </a:r>
            <a:r>
              <a:rPr lang="en-US" sz="28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responses </a:t>
            </a:r>
            <a:r>
              <a:rPr lang="en-US" sz="28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*</a:t>
            </a:r>
            <a:endParaRPr lang="en-US" sz="2800" dirty="0" smtClean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marL="914400" lvl="1" indent="-457200">
              <a:buFont typeface="Candara" panose="020E0502030303020204" pitchFamily="34" charset="0"/>
              <a:buChar char="–"/>
            </a:pPr>
            <a:r>
              <a:rPr lang="en-US" sz="28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Quick response to questions </a:t>
            </a:r>
            <a:r>
              <a:rPr lang="en-US" sz="28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*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Strategy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Debrief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Active support by instructor </a:t>
            </a:r>
            <a:r>
              <a:rPr lang="en-US" sz="28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*</a:t>
            </a:r>
            <a:endParaRPr lang="en-US" sz="2800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endParaRPr lang="en-US" sz="2800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marL="914400" lvl="1" indent="-457200">
              <a:buFont typeface="Candara" panose="020E0502030303020204" pitchFamily="34" charset="0"/>
              <a:buChar char="–"/>
            </a:pPr>
            <a:endParaRPr lang="en-US" sz="2800" dirty="0" smtClean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endParaRPr lang="en-US" sz="2800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" y="308507"/>
            <a:ext cx="3314700" cy="533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ndara" panose="020E0502030303020204" pitchFamily="34" charset="0"/>
              </a:rPr>
              <a:t>Learner - Instructor</a:t>
            </a:r>
            <a:endParaRPr lang="en-US" sz="2400" dirty="0">
              <a:latin typeface="Candara" panose="020E05020303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10668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1"/>
                </a:solidFill>
                <a:latin typeface="Candara" panose="020E0502030303020204" pitchFamily="34" charset="0"/>
              </a:rPr>
              <a:t>W</a:t>
            </a:r>
            <a:r>
              <a:rPr lang="en-US" sz="2000" b="1" i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elcome students, engage in online community</a:t>
            </a:r>
            <a:endParaRPr lang="en-US" sz="2000" b="1" i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24384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Formative feedback</a:t>
            </a:r>
            <a:endParaRPr lang="en-US" sz="2000" b="1" i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3609945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Essential feedback &amp; support</a:t>
            </a:r>
            <a:endParaRPr lang="en-US" sz="2000" b="1" i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1400" y="5118407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Essential feedback for further development</a:t>
            </a:r>
            <a:endParaRPr lang="en-US" sz="2000" b="1" i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5743410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Support, cheerleading, reminding, getting back on track, praising</a:t>
            </a:r>
            <a:endParaRPr lang="en-US" sz="2000" b="1" i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3800" y="340667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Benefits from this type of interaction</a:t>
            </a:r>
            <a:endParaRPr lang="en-US" sz="2400" b="1" i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5162" y="5410200"/>
            <a:ext cx="703276" cy="124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0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066800"/>
            <a:ext cx="8839200" cy="744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Course itself</a:t>
            </a:r>
          </a:p>
          <a:p>
            <a:pPr marL="914400" lvl="1" indent="-457200">
              <a:buFont typeface="Candara" panose="020E0502030303020204" pitchFamily="34" charset="0"/>
              <a:buChar char="–"/>
            </a:pPr>
            <a:r>
              <a:rPr lang="en-US" sz="28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Classmate interview responses to each other </a:t>
            </a:r>
            <a:r>
              <a:rPr lang="en-US" sz="2800" i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(engage in non-content related questions) </a:t>
            </a:r>
          </a:p>
          <a:p>
            <a:pPr marL="914400" lvl="1" indent="-457200">
              <a:spcAft>
                <a:spcPts val="1200"/>
              </a:spcAft>
              <a:buFont typeface="Candara" panose="020E0502030303020204" pitchFamily="34" charset="0"/>
              <a:buChar char="–"/>
            </a:pPr>
            <a:r>
              <a:rPr lang="en-US" sz="28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Orientation webinar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Readings</a:t>
            </a:r>
          </a:p>
          <a:p>
            <a:pPr marL="914400" lvl="1" indent="-457200">
              <a:spcAft>
                <a:spcPts val="1200"/>
              </a:spcAft>
              <a:buFont typeface="Candara" panose="020E0502030303020204" pitchFamily="34" charset="0"/>
              <a:buChar char="–"/>
            </a:pPr>
            <a:r>
              <a:rPr lang="en-US" sz="28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Discussions – reviewing classmate article analysis and answering posed questions</a:t>
            </a:r>
            <a:endParaRPr lang="en-US" sz="2800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Simulation</a:t>
            </a:r>
          </a:p>
          <a:p>
            <a:pPr marL="914400" lvl="1" indent="-457200">
              <a:spcAft>
                <a:spcPts val="1200"/>
              </a:spcAft>
              <a:buFont typeface="Candara" panose="020E0502030303020204" pitchFamily="34" charset="0"/>
              <a:buChar char="–"/>
            </a:pPr>
            <a:r>
              <a:rPr lang="en-US" sz="28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Not appropriate due to competitive simulation</a:t>
            </a:r>
            <a:endParaRPr lang="en-US" sz="2800" b="1" dirty="0" smtClean="0">
              <a:solidFill>
                <a:schemeClr val="accent1"/>
              </a:solidFill>
              <a:latin typeface="Candara" panose="020E05020303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Strategy &amp; debriefs – Not appropriate due to competitive nature of simulation</a:t>
            </a:r>
          </a:p>
          <a:p>
            <a:endParaRPr lang="en-US" sz="2800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marL="914400" lvl="1" indent="-457200">
              <a:buFont typeface="Candara" panose="020E0502030303020204" pitchFamily="34" charset="0"/>
              <a:buChar char="–"/>
            </a:pPr>
            <a:endParaRPr lang="en-US" sz="2800" dirty="0" smtClean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endParaRPr lang="en-US" sz="2800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" y="308507"/>
            <a:ext cx="3314700" cy="533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ndara" panose="020E0502030303020204" pitchFamily="34" charset="0"/>
              </a:rPr>
              <a:t>Learner - Learner</a:t>
            </a:r>
            <a:endParaRPr lang="en-US" sz="2400" dirty="0">
              <a:latin typeface="Candara" panose="020E05020303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10668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Build the online community</a:t>
            </a:r>
            <a:endParaRPr lang="en-US" sz="2000" b="1" i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7900" y="2971800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Provide a guidepost for each other, help each other learn</a:t>
            </a:r>
            <a:endParaRPr lang="en-US" sz="2000" b="1" i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340667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Benefits from this type of interaction</a:t>
            </a:r>
            <a:endParaRPr lang="en-US" sz="2400" b="1" i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5162" y="5410200"/>
            <a:ext cx="703276" cy="124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8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143000"/>
            <a:ext cx="8686800" cy="443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49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/>
              <a:t>How Can Strategic Use of Interactions Help Overcome Barriers in Your Own Courses?</a:t>
            </a:r>
            <a:endParaRPr lang="en-US" sz="3600" dirty="0"/>
          </a:p>
        </p:txBody>
      </p:sp>
      <p:sp>
        <p:nvSpPr>
          <p:cNvPr id="8" name="Rounded Rectangle 7"/>
          <p:cNvSpPr/>
          <p:nvPr/>
        </p:nvSpPr>
        <p:spPr>
          <a:xfrm>
            <a:off x="152400" y="1855790"/>
            <a:ext cx="3314700" cy="533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ndara" panose="020E0502030303020204" pitchFamily="34" charset="0"/>
              </a:rPr>
              <a:t>Learner - Content</a:t>
            </a:r>
            <a:endParaRPr lang="en-US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2423383"/>
            <a:ext cx="87630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ndara" panose="020E0502030303020204" pitchFamily="34" charset="0"/>
              </a:rPr>
              <a:t>Provide a structured entry into learning within your course</a:t>
            </a:r>
            <a:r>
              <a:rPr lang="en-US" sz="2000" dirty="0" smtClean="0">
                <a:latin typeface="Candara" panose="020E0502030303020204" pitchFamily="34" charset="0"/>
              </a:rPr>
              <a:t> (strategically consider syllabus, schedule, orientation activities as “content”)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ndara" panose="020E0502030303020204" pitchFamily="34" charset="0"/>
              </a:rPr>
              <a:t>Provide opportunities for learners to interact/engage with content (active learning) </a:t>
            </a:r>
            <a:r>
              <a:rPr lang="en-US" sz="2000" dirty="0" smtClean="0">
                <a:latin typeface="Candara" panose="020E0502030303020204" pitchFamily="34" charset="0"/>
              </a:rPr>
              <a:t>e.g. SoftChalk, Articulate, H5P, Vialogues, EdPuzzle, etc.)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ndara" panose="020E0502030303020204" pitchFamily="34" charset="0"/>
              </a:rPr>
              <a:t>Provide content in different forms</a:t>
            </a:r>
            <a:br>
              <a:rPr lang="en-US" sz="2400" dirty="0" smtClean="0">
                <a:latin typeface="Candara" panose="020E0502030303020204" pitchFamily="34" charset="0"/>
              </a:rPr>
            </a:br>
            <a:r>
              <a:rPr lang="en-US" sz="2400" dirty="0" smtClean="0">
                <a:latin typeface="Candara" panose="020E0502030303020204" pitchFamily="34" charset="0"/>
              </a:rPr>
              <a:t>that students can consume in their</a:t>
            </a:r>
            <a:br>
              <a:rPr lang="en-US" sz="2400" dirty="0" smtClean="0">
                <a:latin typeface="Candara" panose="020E0502030303020204" pitchFamily="34" charset="0"/>
              </a:rPr>
            </a:br>
            <a:r>
              <a:rPr lang="en-US" sz="2400" dirty="0" smtClean="0">
                <a:latin typeface="Candara" panose="020E0502030303020204" pitchFamily="34" charset="0"/>
              </a:rPr>
              <a:t>own way </a:t>
            </a:r>
            <a:r>
              <a:rPr lang="en-US" sz="2000" dirty="0" smtClean="0">
                <a:latin typeface="Candara" panose="020E0502030303020204" pitchFamily="34" charset="0"/>
              </a:rPr>
              <a:t>(text, articles, videos, blogs, </a:t>
            </a:r>
            <a:br>
              <a:rPr lang="en-US" sz="2000" dirty="0" smtClean="0">
                <a:latin typeface="Candara" panose="020E0502030303020204" pitchFamily="34" charset="0"/>
              </a:rPr>
            </a:br>
            <a:r>
              <a:rPr lang="en-US" sz="2000" dirty="0" smtClean="0">
                <a:latin typeface="Candara" panose="020E0502030303020204" pitchFamily="34" charset="0"/>
              </a:rPr>
              <a:t>podcasts, websites, outlines/handouts) 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ndara" panose="020E0502030303020204" pitchFamily="34" charset="0"/>
              </a:rPr>
              <a:t>Think of content creatively</a:t>
            </a:r>
            <a:endParaRPr lang="en-US" sz="2400" dirty="0">
              <a:latin typeface="Candara" panose="020E0502030303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4352434"/>
            <a:ext cx="3202402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407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/>
              <a:t>How Can Strategic Use of Interactions Help Overcome Barriers in Your Own Courses?</a:t>
            </a:r>
            <a:endParaRPr lang="en-US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152400" y="1828800"/>
            <a:ext cx="3314700" cy="533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ndara" panose="020E0502030303020204" pitchFamily="34" charset="0"/>
              </a:rPr>
              <a:t>Learner - Instructor</a:t>
            </a:r>
            <a:endParaRPr lang="en-US" sz="2400" dirty="0">
              <a:latin typeface="Candara" panose="020E0502030303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" y="2362200"/>
            <a:ext cx="87630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Jump start the online community; welcome your learners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ndara" panose="020E0502030303020204" pitchFamily="34" charset="0"/>
              </a:rPr>
              <a:t>Lessen </a:t>
            </a:r>
            <a:r>
              <a:rPr lang="en-US" sz="2400" dirty="0">
                <a:latin typeface="Candara" panose="020E0502030303020204" pitchFamily="34" charset="0"/>
              </a:rPr>
              <a:t>the learning curve – help orient learners to your course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Provide essential feedback to students as they learn 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“Pull in” learners who are not engaging / who aren’t keeping up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Feedback from learners </a:t>
            </a:r>
            <a:r>
              <a:rPr lang="en-US" sz="2400" dirty="0">
                <a:latin typeface="Candara" panose="020E0502030303020204" pitchFamily="34" charset="0"/>
                <a:sym typeface="Wingdings" panose="05000000000000000000" pitchFamily="2" charset="2"/>
              </a:rPr>
              <a:t> what needs to be </a:t>
            </a:r>
            <a:r>
              <a:rPr lang="en-US" sz="2400" dirty="0" smtClean="0">
                <a:latin typeface="Candara" panose="020E0502030303020204" pitchFamily="34" charset="0"/>
                <a:sym typeface="Wingdings" panose="05000000000000000000" pitchFamily="2" charset="2"/>
              </a:rPr>
              <a:t>clarified/reviewed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ndara" panose="020E0502030303020204" pitchFamily="34" charset="0"/>
                <a:sym typeface="Wingdings" panose="05000000000000000000" pitchFamily="2" charset="2"/>
              </a:rPr>
              <a:t>“Replace” learner-learner interaction (when not appropriate)</a:t>
            </a:r>
            <a:endParaRPr lang="en-US" sz="2400" dirty="0">
              <a:latin typeface="Candara" panose="020E0502030303020204" pitchFamily="34" charset="0"/>
            </a:endParaRPr>
          </a:p>
          <a:p>
            <a:endParaRPr lang="en-US" sz="2400" dirty="0" smtClean="0">
              <a:latin typeface="Candara" panose="020E0502030303020204" pitchFamily="34" charset="0"/>
            </a:endParaRPr>
          </a:p>
          <a:p>
            <a:endParaRPr lang="en-US" sz="2400" dirty="0">
              <a:latin typeface="Candara" panose="020E05020303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4827079"/>
            <a:ext cx="2590800" cy="1726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96" b="13167"/>
          <a:stretch/>
        </p:blipFill>
        <p:spPr>
          <a:xfrm>
            <a:off x="4800599" y="5257800"/>
            <a:ext cx="2451693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241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Workshop Objectives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280" y="1371600"/>
            <a:ext cx="8287920" cy="4953000"/>
          </a:xfrm>
        </p:spPr>
        <p:txBody>
          <a:bodyPr>
            <a:normAutofit/>
          </a:bodyPr>
          <a:lstStyle/>
          <a:p>
            <a:pPr marL="0" indent="0"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en-US" dirty="0" smtClean="0"/>
              <a:t>By the end of this workshop, you should be able to: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"/>
            </a:pPr>
            <a:r>
              <a:rPr lang="en-US" sz="2800" dirty="0" smtClean="0"/>
              <a:t>Describe </a:t>
            </a:r>
            <a:r>
              <a:rPr lang="en-US" sz="2800" dirty="0"/>
              <a:t>how interaction supports learners' achievement of course learning objectives.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"/>
            </a:pPr>
            <a:r>
              <a:rPr lang="en-US" sz="2800" dirty="0"/>
              <a:t>Explain three types of interaction: learner-content, learner-instructor, learner-learner.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"/>
            </a:pPr>
            <a:r>
              <a:rPr lang="en-US" sz="2800" dirty="0"/>
              <a:t>Analyze barriers to learning and determine how the strategic use of interaction can overcome them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33800" y="5854600"/>
            <a:ext cx="3910045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accent1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#QMConnectMissionEngage</a:t>
            </a:r>
          </a:p>
        </p:txBody>
      </p:sp>
    </p:spTree>
    <p:extLst>
      <p:ext uri="{BB962C8B-B14F-4D97-AF65-F5344CB8AC3E}">
        <p14:creationId xmlns:p14="http://schemas.microsoft.com/office/powerpoint/2010/main" val="342120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/>
              <a:t>How Can Strategic Use of Interactions Help Overcome Barriers in Your Own Courses?</a:t>
            </a:r>
            <a:endParaRPr lang="en-US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152400" y="1828800"/>
            <a:ext cx="3314700" cy="533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ndara" panose="020E0502030303020204" pitchFamily="34" charset="0"/>
              </a:rPr>
              <a:t>Learner - Learner</a:t>
            </a:r>
            <a:endParaRPr lang="en-US" sz="2400" dirty="0">
              <a:latin typeface="Candara" panose="020E0502030303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" y="2399452"/>
            <a:ext cx="8763000" cy="3239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Develop a true online learning </a:t>
            </a:r>
            <a:r>
              <a:rPr lang="en-US" sz="2400" dirty="0" smtClean="0">
                <a:latin typeface="Candara" panose="020E0502030303020204" pitchFamily="34" charset="0"/>
              </a:rPr>
              <a:t>community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ndara" panose="020E0502030303020204" pitchFamily="34" charset="0"/>
              </a:rPr>
              <a:t>Promote engaged learners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I</a:t>
            </a:r>
            <a:r>
              <a:rPr lang="en-US" sz="2400" dirty="0" smtClean="0">
                <a:latin typeface="Candara" panose="020E0502030303020204" pitchFamily="34" charset="0"/>
              </a:rPr>
              <a:t>ncrease persistence within course (students feel less isolated)</a:t>
            </a:r>
            <a:endParaRPr lang="en-US" sz="2400" dirty="0">
              <a:latin typeface="Candara" panose="020E0502030303020204" pitchFamily="34" charset="0"/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ndara" panose="020E0502030303020204" pitchFamily="34" charset="0"/>
              </a:rPr>
              <a:t>Provide </a:t>
            </a:r>
            <a:r>
              <a:rPr lang="en-US" sz="2400" dirty="0">
                <a:latin typeface="Candara" panose="020E0502030303020204" pitchFamily="34" charset="0"/>
              </a:rPr>
              <a:t>a guidepost to each other – expectations for quality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ndara" panose="020E0502030303020204" pitchFamily="34" charset="0"/>
              </a:rPr>
              <a:t>Learners can support </a:t>
            </a:r>
            <a:r>
              <a:rPr lang="en-US" sz="2400" dirty="0">
                <a:latin typeface="Candara" panose="020E0502030303020204" pitchFamily="34" charset="0"/>
              </a:rPr>
              <a:t>each </a:t>
            </a:r>
            <a:r>
              <a:rPr lang="en-US" sz="2400" dirty="0" smtClean="0">
                <a:latin typeface="Candara" panose="020E0502030303020204" pitchFamily="34" charset="0"/>
              </a:rPr>
              <a:t>other </a:t>
            </a:r>
            <a:br>
              <a:rPr lang="en-US" sz="2400" dirty="0" smtClean="0">
                <a:latin typeface="Candara" panose="020E0502030303020204" pitchFamily="34" charset="0"/>
              </a:rPr>
            </a:br>
            <a:r>
              <a:rPr lang="en-US" sz="2400" dirty="0" smtClean="0">
                <a:latin typeface="Candara" panose="020E0502030303020204" pitchFamily="34" charset="0"/>
              </a:rPr>
              <a:t>through their learning experience</a:t>
            </a:r>
            <a:endParaRPr lang="en-US" sz="2400" dirty="0"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Candara" panose="020E0502030303020204" pitchFamily="34" charset="0"/>
            </a:endParaRPr>
          </a:p>
          <a:p>
            <a:endParaRPr lang="en-US" sz="2400" dirty="0">
              <a:latin typeface="Candara" panose="020E05020303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4267200"/>
            <a:ext cx="3276600" cy="2185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532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8145" y="2455976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Arial Black" pitchFamily="34" charset="0"/>
              </a:rPr>
              <a:t>MISSION:</a:t>
            </a:r>
            <a:endParaRPr lang="en-US" sz="9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0019183">
            <a:off x="552716" y="2579087"/>
            <a:ext cx="75921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Stencil" pitchFamily="82" charset="0"/>
              </a:rPr>
              <a:t>POSSIBLE !!</a:t>
            </a:r>
            <a:endParaRPr lang="en-US" sz="7200" dirty="0">
              <a:latin typeface="Stencil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82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9" y="33130"/>
            <a:ext cx="8839201" cy="65962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3130"/>
            <a:ext cx="8041440" cy="1442674"/>
          </a:xfrm>
        </p:spPr>
        <p:txBody>
          <a:bodyPr/>
          <a:lstStyle/>
          <a:p>
            <a:r>
              <a:rPr lang="en-US" dirty="0" smtClean="0"/>
              <a:t>Questions/Comments?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41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>
                <a:effectLst/>
              </a:rPr>
              <a:t>Mission POSSIBLE! </a:t>
            </a:r>
            <a:r>
              <a:rPr lang="en-US" sz="4400" dirty="0" smtClean="0">
                <a:effectLst/>
              </a:rPr>
              <a:t/>
            </a:r>
            <a:br>
              <a:rPr lang="en-US" sz="4400" dirty="0" smtClean="0">
                <a:effectLst/>
              </a:rPr>
            </a:br>
            <a:r>
              <a:rPr lang="en-US" sz="4400" cap="none" dirty="0" smtClean="0">
                <a:solidFill>
                  <a:schemeClr val="tx1"/>
                </a:solidFill>
                <a:effectLst/>
                <a:latin typeface="Franklin Gothic Demi Cond" panose="020B0706030402020204" pitchFamily="34" charset="0"/>
              </a:rPr>
              <a:t>Strategic </a:t>
            </a:r>
            <a:r>
              <a:rPr lang="en-US" sz="4400" cap="none" dirty="0">
                <a:solidFill>
                  <a:schemeClr val="tx1"/>
                </a:solidFill>
                <a:effectLst/>
                <a:latin typeface="Franklin Gothic Demi Cond" panose="020B0706030402020204" pitchFamily="34" charset="0"/>
              </a:rPr>
              <a:t>Use </a:t>
            </a:r>
            <a:r>
              <a:rPr lang="en-US" sz="4400" cap="none" dirty="0" smtClean="0">
                <a:solidFill>
                  <a:schemeClr val="tx1"/>
                </a:solidFill>
                <a:effectLst/>
                <a:latin typeface="Franklin Gothic Demi Cond" panose="020B0706030402020204" pitchFamily="34" charset="0"/>
              </a:rPr>
              <a:t>of </a:t>
            </a:r>
            <a:r>
              <a:rPr lang="en-US" sz="4400" cap="none" dirty="0">
                <a:solidFill>
                  <a:schemeClr val="tx1"/>
                </a:solidFill>
                <a:effectLst/>
                <a:latin typeface="Franklin Gothic Demi Cond" panose="020B0706030402020204" pitchFamily="34" charset="0"/>
              </a:rPr>
              <a:t>Learner Engagement </a:t>
            </a:r>
            <a:r>
              <a:rPr lang="en-US" sz="4400" cap="none" dirty="0" smtClean="0">
                <a:solidFill>
                  <a:schemeClr val="tx1"/>
                </a:solidFill>
                <a:effectLst/>
                <a:latin typeface="Franklin Gothic Demi Cond" panose="020B0706030402020204" pitchFamily="34" charset="0"/>
              </a:rPr>
              <a:t/>
            </a:r>
            <a:br>
              <a:rPr lang="en-US" sz="4400" cap="none" dirty="0" smtClean="0">
                <a:solidFill>
                  <a:schemeClr val="tx1"/>
                </a:solidFill>
                <a:effectLst/>
                <a:latin typeface="Franklin Gothic Demi Cond" panose="020B0706030402020204" pitchFamily="34" charset="0"/>
              </a:rPr>
            </a:br>
            <a:r>
              <a:rPr lang="en-US" sz="4400" cap="none" dirty="0" smtClean="0">
                <a:solidFill>
                  <a:schemeClr val="tx1"/>
                </a:solidFill>
                <a:effectLst/>
                <a:latin typeface="Franklin Gothic Demi Cond" panose="020B0706030402020204" pitchFamily="34" charset="0"/>
              </a:rPr>
              <a:t>in </a:t>
            </a:r>
            <a:r>
              <a:rPr lang="en-US" sz="4400" cap="none" dirty="0">
                <a:solidFill>
                  <a:schemeClr val="tx1"/>
                </a:solidFill>
                <a:effectLst/>
                <a:latin typeface="Franklin Gothic Demi Cond" panose="020B0706030402020204" pitchFamily="34" charset="0"/>
              </a:rPr>
              <a:t>an </a:t>
            </a:r>
            <a:r>
              <a:rPr lang="en-US" sz="4400" cap="none" dirty="0" smtClean="0">
                <a:solidFill>
                  <a:schemeClr val="tx1"/>
                </a:solidFill>
                <a:effectLst/>
                <a:latin typeface="Franklin Gothic Demi Cond" panose="020B0706030402020204" pitchFamily="34" charset="0"/>
              </a:rPr>
              <a:t>Online Senior </a:t>
            </a:r>
            <a:r>
              <a:rPr lang="en-US" sz="4400" cap="none" dirty="0">
                <a:solidFill>
                  <a:schemeClr val="tx1"/>
                </a:solidFill>
                <a:effectLst/>
                <a:latin typeface="Franklin Gothic Demi Cond" panose="020B0706030402020204" pitchFamily="34" charset="0"/>
              </a:rPr>
              <a:t>Capstone Simulation Course</a:t>
            </a:r>
            <a:endParaRPr lang="en-US" sz="4400" cap="none" dirty="0">
              <a:solidFill>
                <a:schemeClr val="tx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840857" y="3529178"/>
            <a:ext cx="6754643" cy="55033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228600" algn="l"/>
              </a:tabLst>
            </a:pPr>
            <a:r>
              <a:rPr lang="en-US" sz="2000" cap="small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Mary Beth Graham</a:t>
            </a:r>
            <a:endParaRPr lang="en-US" sz="2000" cap="small" dirty="0">
              <a:solidFill>
                <a:schemeClr val="tx1"/>
              </a:solidFill>
              <a:latin typeface="Franklin Gothic Demi Cond" panose="020B07060304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tabLst>
                <a:tab pos="228600" algn="l"/>
              </a:tabLst>
            </a:pPr>
            <a:r>
              <a:rPr lang="en-US" sz="2000" cap="small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QM Connect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tabLst>
                <a:tab pos="228600" algn="l"/>
              </a:tabLst>
            </a:pPr>
            <a:r>
              <a:rPr lang="en-US" sz="2000" cap="small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October 29, 2019</a:t>
            </a:r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 rot="21429244">
            <a:off x="3716584" y="4896144"/>
            <a:ext cx="3860352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#QMConnectMissionEngage</a:t>
            </a:r>
          </a:p>
        </p:txBody>
      </p:sp>
      <p:pic>
        <p:nvPicPr>
          <p:cNvPr id="1026" name="Picture 2" descr="Bitmoji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72525">
            <a:off x="5554352" y="617248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21441806">
            <a:off x="2208725" y="3567358"/>
            <a:ext cx="3944531" cy="914400"/>
          </a:xfrm>
          <a:prstGeom prst="rect">
            <a:avLst/>
          </a:prstGeom>
          <a:solidFill>
            <a:srgbClr val="EDEDED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>
                <a:latin typeface="Franklin Gothic Demi" panose="020B0703020102020204" pitchFamily="34" charset="0"/>
              </a:rPr>
              <a:t>Mary Beth Graham</a:t>
            </a:r>
          </a:p>
          <a:p>
            <a:pPr algn="ctr"/>
            <a:r>
              <a:rPr lang="en-US" sz="2400" dirty="0" smtClean="0">
                <a:latin typeface="Franklin Gothic Demi" panose="020B0703020102020204" pitchFamily="34" charset="0"/>
              </a:rPr>
              <a:t>mgraham@indianatech.edu</a:t>
            </a:r>
            <a:endParaRPr lang="en-US" sz="2400" dirty="0">
              <a:latin typeface="Franklin Gothic Demi" panose="020B0703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1405074">
            <a:off x="292906" y="247409"/>
            <a:ext cx="729995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Thank You!!</a:t>
            </a:r>
            <a:endParaRPr lang="en-US" sz="40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40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447800"/>
            <a:ext cx="8001000" cy="4953000"/>
          </a:xfrm>
        </p:spPr>
        <p:txBody>
          <a:bodyPr>
            <a:normAutofit/>
          </a:bodyPr>
          <a:lstStyle/>
          <a:p>
            <a:pPr marL="400050" indent="-400050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±"/>
            </a:pPr>
            <a:r>
              <a:rPr lang="en-US" sz="2800" dirty="0" smtClean="0"/>
              <a:t>About the Business Policy Course</a:t>
            </a:r>
          </a:p>
          <a:p>
            <a:pPr marL="400050" indent="-400050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±"/>
            </a:pPr>
            <a:r>
              <a:rPr lang="en-US" sz="2800" dirty="0" smtClean="0"/>
              <a:t>Challenges Faced</a:t>
            </a:r>
          </a:p>
          <a:p>
            <a:pPr marL="400050" indent="-400050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±"/>
            </a:pPr>
            <a:r>
              <a:rPr lang="en-US" sz="2800" dirty="0" smtClean="0"/>
              <a:t>QM to the Rescue (SRS 5.2)</a:t>
            </a:r>
          </a:p>
          <a:p>
            <a:pPr marL="400050" indent="-400050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±"/>
            </a:pPr>
            <a:r>
              <a:rPr lang="en-US" sz="2800" dirty="0" smtClean="0"/>
              <a:t>Strategic Use of Interaction to Face Challenges in BUS 404…and Benefits to Learners</a:t>
            </a:r>
          </a:p>
          <a:p>
            <a:pPr marL="400050" indent="-400050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±"/>
            </a:pPr>
            <a:r>
              <a:rPr lang="en-US" sz="2800" dirty="0" smtClean="0"/>
              <a:t>How Strategic </a:t>
            </a:r>
            <a:r>
              <a:rPr lang="en-US" sz="2800" dirty="0"/>
              <a:t>Use of Interactions </a:t>
            </a:r>
            <a:r>
              <a:rPr lang="en-US" sz="2800" dirty="0" smtClean="0"/>
              <a:t>Can Help </a:t>
            </a:r>
            <a:r>
              <a:rPr lang="en-US" sz="2800" dirty="0"/>
              <a:t>Overcome Barriers in Your Own </a:t>
            </a:r>
            <a:r>
              <a:rPr lang="en-US" sz="2800" dirty="0" smtClean="0"/>
              <a:t>Courses</a:t>
            </a:r>
          </a:p>
          <a:p>
            <a:pPr marL="400050" indent="-400050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±"/>
            </a:pPr>
            <a:r>
              <a:rPr lang="en-US" sz="2800" dirty="0" smtClean="0"/>
              <a:t>Q&amp;A</a:t>
            </a:r>
            <a:endParaRPr lang="en-US" dirty="0" smtClean="0"/>
          </a:p>
          <a:p>
            <a:pPr>
              <a:spcAft>
                <a:spcPts val="1200"/>
              </a:spcAft>
              <a:buClr>
                <a:srgbClr val="FF0000"/>
              </a:buClr>
              <a:buSzPct val="90000"/>
              <a:buFont typeface="Wingdings" panose="05000000000000000000" pitchFamily="2" charset="2"/>
              <a:buChar char="±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152400"/>
            <a:ext cx="25908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9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Policy (BUS 404)</a:t>
            </a:r>
            <a:br>
              <a:rPr lang="en-US" dirty="0" smtClean="0"/>
            </a:br>
            <a:r>
              <a:rPr lang="en-US" dirty="0" smtClean="0"/>
              <a:t>Senior Capstone Course</a:t>
            </a:r>
            <a:endParaRPr lang="en-US" dirty="0"/>
          </a:p>
        </p:txBody>
      </p:sp>
      <p:pic>
        <p:nvPicPr>
          <p:cNvPr id="2050" name="Picture 2" descr="Image result for mikes bikes simulati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4461828"/>
            <a:ext cx="6228323" cy="208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828800"/>
            <a:ext cx="4890543" cy="3260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33536" y="3643327"/>
            <a:ext cx="2951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ndara" panose="020E0502030303020204" pitchFamily="34" charset="0"/>
              </a:rPr>
              <a:t>w</a:t>
            </a:r>
            <a:r>
              <a:rPr lang="en-US" sz="3200" dirty="0" smtClean="0">
                <a:latin typeface="Candara" panose="020E0502030303020204" pitchFamily="34" charset="0"/>
              </a:rPr>
              <a:t>ith simulation</a:t>
            </a:r>
            <a:endParaRPr lang="en-US" sz="32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53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52400"/>
            <a:ext cx="8041440" cy="1155284"/>
          </a:xfrm>
        </p:spPr>
        <p:txBody>
          <a:bodyPr/>
          <a:lstStyle/>
          <a:p>
            <a:pPr algn="l"/>
            <a:r>
              <a:rPr lang="en-US" dirty="0" smtClean="0"/>
              <a:t>About BUS 404 – Business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120" y="1307684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000" dirty="0" smtClean="0"/>
              <a:t> Integral part of overall program assessment </a:t>
            </a:r>
          </a:p>
          <a:p>
            <a:r>
              <a:rPr lang="en-US" sz="3000" dirty="0"/>
              <a:t> </a:t>
            </a:r>
            <a:r>
              <a:rPr lang="en-US" sz="3000" dirty="0" smtClean="0"/>
              <a:t>Currently only a face-to-face (F2F) course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 </a:t>
            </a:r>
            <a:r>
              <a:rPr lang="en-US" sz="2600" dirty="0" smtClean="0"/>
              <a:t>Team-based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 </a:t>
            </a:r>
            <a:r>
              <a:rPr lang="en-US" sz="2600" dirty="0" smtClean="0"/>
              <a:t>Challenging Simulation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 Strategy creation, implementation, and analysis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 High level of </a:t>
            </a:r>
            <a:r>
              <a:rPr lang="en-US" sz="2600" dirty="0" smtClean="0"/>
              <a:t>learning on Bloom’s</a:t>
            </a:r>
          </a:p>
          <a:p>
            <a:r>
              <a:rPr lang="en-US" sz="3000" dirty="0"/>
              <a:t> </a:t>
            </a:r>
            <a:r>
              <a:rPr lang="en-US" sz="3000" dirty="0" smtClean="0"/>
              <a:t>Needed online section for adult </a:t>
            </a:r>
            <a:br>
              <a:rPr lang="en-US" sz="3000" dirty="0" smtClean="0"/>
            </a:br>
            <a:r>
              <a:rPr lang="en-US" sz="3000" dirty="0" smtClean="0"/>
              <a:t> accelerated program (8 weeks)</a:t>
            </a:r>
          </a:p>
        </p:txBody>
      </p:sp>
      <p:pic>
        <p:nvPicPr>
          <p:cNvPr id="1026" name="Picture 2" descr="C:\Users\Graham\AppData\Local\Microsoft\Windows\Temporary Internet Files\Content.IE5\IH97V79O\MC900078718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5642415"/>
            <a:ext cx="990600" cy="10734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4800600"/>
            <a:ext cx="2610474" cy="1740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381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630" y="152400"/>
            <a:ext cx="8289090" cy="990600"/>
          </a:xfrm>
        </p:spPr>
        <p:txBody>
          <a:bodyPr/>
          <a:lstStyle/>
          <a:p>
            <a:pPr algn="l"/>
            <a:r>
              <a:rPr lang="en-US" dirty="0" smtClean="0"/>
              <a:t>How do I…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219200"/>
            <a:ext cx="8839200" cy="49581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i="1" dirty="0" smtClean="0"/>
              <a:t>Bring students along a sharp learning curve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200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Course Content</a:t>
            </a:r>
          </a:p>
          <a:p>
            <a:pPr lvl="1"/>
            <a:r>
              <a:rPr lang="en-US" dirty="0" smtClean="0"/>
              <a:t> Bring in/build upon knowledge from previous courses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Incorporate new content so they can: </a:t>
            </a:r>
          </a:p>
          <a:p>
            <a:pPr lvl="2"/>
            <a:r>
              <a:rPr lang="en-US" dirty="0" smtClean="0"/>
              <a:t>Create strategy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ake decisions</a:t>
            </a:r>
          </a:p>
          <a:p>
            <a:pPr lvl="2"/>
            <a:r>
              <a:rPr lang="en-US" dirty="0" smtClean="0"/>
              <a:t>Analyze results</a:t>
            </a: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Simulation</a:t>
            </a:r>
            <a:endParaRPr lang="en-US" b="1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 Learn the simulation (online)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Get up to speed quickly</a:t>
            </a:r>
            <a:endParaRPr lang="en-US" dirty="0"/>
          </a:p>
          <a:p>
            <a:pPr marL="329184" lvl="1" indent="0">
              <a:buNone/>
            </a:pPr>
            <a:endParaRPr lang="en-US" b="1" dirty="0" smtClean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4419600"/>
            <a:ext cx="3085886" cy="2055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083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630" y="152400"/>
            <a:ext cx="8289090" cy="9906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Many Moving Parts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219200"/>
            <a:ext cx="8839200" cy="4958126"/>
          </a:xfrm>
        </p:spPr>
        <p:txBody>
          <a:bodyPr>
            <a:noAutofit/>
          </a:bodyPr>
          <a:lstStyle/>
          <a:p>
            <a:pPr lvl="1"/>
            <a:r>
              <a:rPr lang="en-US" dirty="0" smtClean="0">
                <a:solidFill>
                  <a:schemeClr val="tx1"/>
                </a:solidFill>
              </a:rPr>
              <a:t>Develop online community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Orient learners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Up-front readings (substantial, necessary)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Need for assessment before moving forward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Learning simulation (at the same time)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 h</a:t>
            </a:r>
            <a:r>
              <a:rPr lang="en-US" dirty="0" smtClean="0">
                <a:solidFill>
                  <a:schemeClr val="tx1"/>
                </a:solidFill>
              </a:rPr>
              <a:t>ow it works, making decisions, reporting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Developing strategy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Making decisions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Analyzing results</a:t>
            </a:r>
          </a:p>
          <a:p>
            <a:pPr marL="329184" lvl="1" indent="0">
              <a:buNone/>
            </a:pPr>
            <a:endParaRPr lang="en-US" b="1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720" y="133350"/>
            <a:ext cx="27120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8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975" y="951428"/>
            <a:ext cx="1382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Week 1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29549" y="989632"/>
            <a:ext cx="1209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Week 8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" y="1614635"/>
            <a:ext cx="1600200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Readings on Strategy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227135"/>
            <a:ext cx="1600200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Learn Simulation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4171355"/>
            <a:ext cx="1600200" cy="14465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 Simulation to Make Decisions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10250" y="4278274"/>
            <a:ext cx="1000125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View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83023" y="1729614"/>
            <a:ext cx="1622178" cy="430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Assessment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29000" y="2705100"/>
            <a:ext cx="1371600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Create a Strategy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5381" y="2714624"/>
            <a:ext cx="1600200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Implement Strategy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86550" y="2723851"/>
            <a:ext cx="1600200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Analyze &amp; Revise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04800" y="350757"/>
            <a:ext cx="8382000" cy="600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Curved Left Arrow 15"/>
          <p:cNvSpPr/>
          <p:nvPr/>
        </p:nvSpPr>
        <p:spPr>
          <a:xfrm>
            <a:off x="6905625" y="4494655"/>
            <a:ext cx="1285875" cy="859900"/>
          </a:xfrm>
          <a:prstGeom prst="curved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Curved Left Arrow 17"/>
          <p:cNvSpPr/>
          <p:nvPr/>
        </p:nvSpPr>
        <p:spPr>
          <a:xfrm rot="10800000">
            <a:off x="2809875" y="4333034"/>
            <a:ext cx="1233488" cy="923569"/>
          </a:xfrm>
          <a:prstGeom prst="curved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38003" y="1711194"/>
            <a:ext cx="4134943" cy="430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Further Helpful Readings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28503" y="2124728"/>
            <a:ext cx="5725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*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09007" y="3581400"/>
            <a:ext cx="572593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*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42603" y="1164340"/>
            <a:ext cx="5725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*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71640" y="3629293"/>
            <a:ext cx="5725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*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00353" y="2118627"/>
            <a:ext cx="5725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*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45372" y="2108772"/>
            <a:ext cx="5725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*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90600" y="5867400"/>
            <a:ext cx="5725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*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63193" y="6040866"/>
            <a:ext cx="2348720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Feedback necessary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30" name="Curved Left Arrow 29"/>
          <p:cNvSpPr/>
          <p:nvPr/>
        </p:nvSpPr>
        <p:spPr>
          <a:xfrm>
            <a:off x="8334374" y="3086100"/>
            <a:ext cx="704851" cy="1558856"/>
          </a:xfrm>
          <a:prstGeom prst="curved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71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280" y="1595074"/>
            <a:ext cx="8041440" cy="4729526"/>
          </a:xfrm>
        </p:spPr>
        <p:txBody>
          <a:bodyPr>
            <a:noAutofit/>
          </a:bodyPr>
          <a:lstStyle/>
          <a:p>
            <a:pPr marL="400050" indent="-400050">
              <a:spcAft>
                <a:spcPts val="600"/>
              </a:spcAft>
            </a:pPr>
            <a:r>
              <a:rPr lang="en-US" sz="2800" dirty="0" smtClean="0"/>
              <a:t>Much content to cover before we </a:t>
            </a:r>
            <a:br>
              <a:rPr lang="en-US" sz="2800" dirty="0" smtClean="0"/>
            </a:br>
            <a:r>
              <a:rPr lang="en-US" sz="2800" dirty="0" smtClean="0"/>
              <a:t>even get going</a:t>
            </a:r>
          </a:p>
          <a:p>
            <a:pPr marL="400050" indent="-400050">
              <a:spcAft>
                <a:spcPts val="600"/>
              </a:spcAft>
            </a:pPr>
            <a:r>
              <a:rPr lang="en-US" sz="2800" dirty="0" smtClean="0"/>
              <a:t>Just a LOT for students – steep learning curve; a lot to manage within the 8 weeks</a:t>
            </a:r>
          </a:p>
          <a:p>
            <a:pPr marL="400050" indent="-400050">
              <a:spcAft>
                <a:spcPts val="600"/>
              </a:spcAft>
            </a:pPr>
            <a:r>
              <a:rPr lang="en-US" sz="2800" dirty="0" smtClean="0"/>
              <a:t>Competitive </a:t>
            </a:r>
            <a:r>
              <a:rPr lang="en-US" sz="2800" dirty="0"/>
              <a:t>simulation – focus on individual work</a:t>
            </a:r>
          </a:p>
          <a:p>
            <a:pPr marL="400050" indent="-400050">
              <a:spcAft>
                <a:spcPts val="600"/>
              </a:spcAft>
            </a:pPr>
            <a:r>
              <a:rPr lang="en-US" sz="2800" dirty="0" smtClean="0"/>
              <a:t>High level on Bloom’s (strategy creation and analysis) </a:t>
            </a:r>
            <a:endParaRPr lang="en-US" sz="2800" dirty="0"/>
          </a:p>
          <a:p>
            <a:pPr marL="400050" indent="-400050">
              <a:spcAft>
                <a:spcPts val="600"/>
              </a:spcAft>
            </a:pPr>
            <a:r>
              <a:rPr lang="en-US" sz="2800" dirty="0" smtClean="0"/>
              <a:t>High expectations…easy for students to get discouraged</a:t>
            </a:r>
          </a:p>
        </p:txBody>
      </p:sp>
      <p:pic>
        <p:nvPicPr>
          <p:cNvPr id="2052" name="Picture 4" descr="Bitmoji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457200"/>
            <a:ext cx="1584325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84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B19115C5A5C74993D1F7155E3023C5" ma:contentTypeVersion="12" ma:contentTypeDescription="Create a new document." ma:contentTypeScope="" ma:versionID="3e4808f2bbf6feb210762dc1b381a1b3">
  <xsd:schema xmlns:xsd="http://www.w3.org/2001/XMLSchema" xmlns:xs="http://www.w3.org/2001/XMLSchema" xmlns:p="http://schemas.microsoft.com/office/2006/metadata/properties" xmlns:ns3="67b3af10-daec-4f40-a2ef-09a35536d78a" xmlns:ns4="af177cc5-5a65-405f-9c5e-104b11649ce6" targetNamespace="http://schemas.microsoft.com/office/2006/metadata/properties" ma:root="true" ma:fieldsID="4d4a89e26ff1337fef9a419a001cfde6" ns3:_="" ns4:_="">
    <xsd:import namespace="67b3af10-daec-4f40-a2ef-09a35536d78a"/>
    <xsd:import namespace="af177cc5-5a65-405f-9c5e-104b11649ce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b3af10-daec-4f40-a2ef-09a35536d7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177cc5-5a65-405f-9c5e-104b11649ce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9C781C4-9E92-4189-B857-830D1422A6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674AD6-D3FF-40D9-8496-3BA723DE44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b3af10-daec-4f40-a2ef-09a35536d78a"/>
    <ds:schemaRef ds:uri="af177cc5-5a65-405f-9c5e-104b11649c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F782BE-0C98-4A2F-B3DA-7F61A2CDAA56}">
  <ds:schemaRefs>
    <ds:schemaRef ds:uri="http://schemas.microsoft.com/office/infopath/2007/PartnerControls"/>
    <ds:schemaRef ds:uri="af177cc5-5a65-405f-9c5e-104b11649ce6"/>
    <ds:schemaRef ds:uri="http://purl.org/dc/elements/1.1/"/>
    <ds:schemaRef ds:uri="http://schemas.microsoft.com/office/2006/metadata/properties"/>
    <ds:schemaRef ds:uri="http://schemas.microsoft.com/office/2006/documentManagement/types"/>
    <ds:schemaRef ds:uri="67b3af10-daec-4f40-a2ef-09a35536d78a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1432</TotalTime>
  <Words>862</Words>
  <Application>Microsoft Office PowerPoint</Application>
  <PresentationFormat>On-screen Show (4:3)</PresentationFormat>
  <Paragraphs>188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9" baseType="lpstr">
      <vt:lpstr>Arial</vt:lpstr>
      <vt:lpstr>Arial Black</vt:lpstr>
      <vt:lpstr>Bradley Hand ITC TT-Bold</vt:lpstr>
      <vt:lpstr>Calibri</vt:lpstr>
      <vt:lpstr>Cambria</vt:lpstr>
      <vt:lpstr>Candara</vt:lpstr>
      <vt:lpstr>Franklin Gothic Demi</vt:lpstr>
      <vt:lpstr>Franklin Gothic Demi Cond</vt:lpstr>
      <vt:lpstr>Impact</vt:lpstr>
      <vt:lpstr>Rage Italic</vt:lpstr>
      <vt:lpstr>Stencil</vt:lpstr>
      <vt:lpstr>Times New Roman</vt:lpstr>
      <vt:lpstr>Wingdings</vt:lpstr>
      <vt:lpstr>Office Theme</vt:lpstr>
      <vt:lpstr>1_Sketchbook</vt:lpstr>
      <vt:lpstr>Main Event</vt:lpstr>
      <vt:lpstr>Mission POSSIBLE!  Strategic Use of Learner Engagement  in an Online Senior Capstone Simulation Course</vt:lpstr>
      <vt:lpstr>Workshop Objectives</vt:lpstr>
      <vt:lpstr>Agenda</vt:lpstr>
      <vt:lpstr>Business Policy (BUS 404) Senior Capstone Course</vt:lpstr>
      <vt:lpstr>About BUS 404 – Business Policy</vt:lpstr>
      <vt:lpstr>How do I…</vt:lpstr>
      <vt:lpstr>Many Moving Parts</vt:lpstr>
      <vt:lpstr>PowerPoint Presentation</vt:lpstr>
      <vt:lpstr>Challenges</vt:lpstr>
      <vt:lpstr>PowerPoint Presentation</vt:lpstr>
      <vt:lpstr>SRS 5.2 Learning activities provide opportunities for interaction that support active learning. </vt:lpstr>
      <vt:lpstr>SRS 5.2 Learning activities provide opportunities for interaction that support active learning. </vt:lpstr>
      <vt:lpstr>SRS 5.2 Learning activities provide opportunities for interaction that support active learning. </vt:lpstr>
      <vt:lpstr>PowerPoint Presentation</vt:lpstr>
      <vt:lpstr>PowerPoint Presentation</vt:lpstr>
      <vt:lpstr>PowerPoint Presentation</vt:lpstr>
      <vt:lpstr>PowerPoint Presentation</vt:lpstr>
      <vt:lpstr>How Can Strategic Use of Interactions Help Overcome Barriers in Your Own Courses?</vt:lpstr>
      <vt:lpstr>How Can Strategic Use of Interactions Help Overcome Barriers in Your Own Courses?</vt:lpstr>
      <vt:lpstr>How Can Strategic Use of Interactions Help Overcome Barriers in Your Own Courses?</vt:lpstr>
      <vt:lpstr>PowerPoint Presentation</vt:lpstr>
      <vt:lpstr>Questions/Comments?</vt:lpstr>
      <vt:lpstr>Mission POSSIBLE!  Strategic Use of Learner Engagement  in an Online Senior Capstone Simulation Course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71 Days to Moodle</dc:title>
  <dc:creator>Graham, Mary Beth</dc:creator>
  <cp:lastModifiedBy>Graham, Mary Beth</cp:lastModifiedBy>
  <cp:revision>176</cp:revision>
  <dcterms:created xsi:type="dcterms:W3CDTF">2011-11-02T18:09:35Z</dcterms:created>
  <dcterms:modified xsi:type="dcterms:W3CDTF">2019-10-23T17:01:27Z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0x01010088B19115C5A5C74993D1F7155E3023C5</vt:lpwstr>
  </property>
</Properties>
</file>