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4"/>
  </p:notesMasterIdLst>
  <p:sldIdLst>
    <p:sldId id="256" r:id="rId2"/>
    <p:sldId id="257" r:id="rId3"/>
    <p:sldId id="273" r:id="rId4"/>
    <p:sldId id="274" r:id="rId5"/>
    <p:sldId id="275" r:id="rId6"/>
    <p:sldId id="258" r:id="rId7"/>
    <p:sldId id="259" r:id="rId8"/>
    <p:sldId id="267" r:id="rId9"/>
    <p:sldId id="266" r:id="rId10"/>
    <p:sldId id="260" r:id="rId11"/>
    <p:sldId id="261" r:id="rId12"/>
    <p:sldId id="262" r:id="rId13"/>
    <p:sldId id="264" r:id="rId14"/>
    <p:sldId id="268" r:id="rId15"/>
    <p:sldId id="263" r:id="rId16"/>
    <p:sldId id="270" r:id="rId17"/>
    <p:sldId id="265" r:id="rId18"/>
    <p:sldId id="276" r:id="rId19"/>
    <p:sldId id="277" r:id="rId20"/>
    <p:sldId id="278" r:id="rId21"/>
    <p:sldId id="279" r:id="rId22"/>
    <p:sldId id="27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927"/>
    <a:srgbClr val="DDD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6" autoAdjust="0"/>
    <p:restoredTop sz="89435" autoAdjust="0"/>
  </p:normalViewPr>
  <p:slideViewPr>
    <p:cSldViewPr snapToGrid="0">
      <p:cViewPr varScale="1">
        <p:scale>
          <a:sx n="78" d="100"/>
          <a:sy n="78" d="100"/>
        </p:scale>
        <p:origin x="7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957A42-9DE5-494D-BF6B-1059292A199F}"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E4A1B-0596-43BF-BC6E-251589DDE191}" type="slidenum">
              <a:rPr lang="en-US" smtClean="0"/>
              <a:t>‹#›</a:t>
            </a:fld>
            <a:endParaRPr lang="en-US"/>
          </a:p>
        </p:txBody>
      </p:sp>
    </p:spTree>
    <p:extLst>
      <p:ext uri="{BB962C8B-B14F-4D97-AF65-F5344CB8AC3E}">
        <p14:creationId xmlns:p14="http://schemas.microsoft.com/office/powerpoint/2010/main" val="3787775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astate.pressbooks.pub/copyrightforteachers/chapter/fair-use/"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plagiarismtoday.com/2017/11/16/plagiarism-attribution-and-fair-use/" TargetMode="External"/><Relationship Id="rId4" Type="http://schemas.openxmlformats.org/officeDocument/2006/relationships/hyperlink" Target="https://www.plagiarismtoday.com/2005/10/06/copyright-infringement-plagiarism-and-fair-us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universalreprints@amuniversal.com?subject=AMU%20Reprints%20Contac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ed.com/about/our-organization/our-policies-terms/ted-talks-usage-polic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ed.com/about/our-organization/our-policies-terms/ted-talks-usage-polic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E4A1B-0596-43BF-BC6E-251589DDE191}" type="slidenum">
              <a:rPr lang="en-US" smtClean="0"/>
              <a:t>1</a:t>
            </a:fld>
            <a:endParaRPr lang="en-US"/>
          </a:p>
        </p:txBody>
      </p:sp>
    </p:spTree>
    <p:extLst>
      <p:ext uri="{BB962C8B-B14F-4D97-AF65-F5344CB8AC3E}">
        <p14:creationId xmlns:p14="http://schemas.microsoft.com/office/powerpoint/2010/main" val="4195084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p>
        </p:txBody>
      </p:sp>
      <p:sp>
        <p:nvSpPr>
          <p:cNvPr id="4" name="Slide Number Placeholder 3"/>
          <p:cNvSpPr>
            <a:spLocks noGrp="1"/>
          </p:cNvSpPr>
          <p:nvPr>
            <p:ph type="sldNum" sz="quarter" idx="10"/>
          </p:nvPr>
        </p:nvSpPr>
        <p:spPr/>
        <p:txBody>
          <a:bodyPr/>
          <a:lstStyle/>
          <a:p>
            <a:fld id="{1E0E4A1B-0596-43BF-BC6E-251589DDE191}" type="slidenum">
              <a:rPr lang="en-US" smtClean="0"/>
              <a:t>11</a:t>
            </a:fld>
            <a:endParaRPr lang="en-US"/>
          </a:p>
        </p:txBody>
      </p:sp>
    </p:spTree>
    <p:extLst>
      <p:ext uri="{BB962C8B-B14F-4D97-AF65-F5344CB8AC3E}">
        <p14:creationId xmlns:p14="http://schemas.microsoft.com/office/powerpoint/2010/main" val="2826717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Stephanie</a:t>
            </a:r>
          </a:p>
          <a:p>
            <a:r>
              <a:rPr lang="en-US" sz="1200" b="0" i="0" kern="1200" dirty="0">
                <a:solidFill>
                  <a:schemeClr val="tx1"/>
                </a:solidFill>
                <a:effectLst/>
                <a:latin typeface="+mn-lt"/>
                <a:ea typeface="+mn-ea"/>
                <a:cs typeface="+mn-cs"/>
              </a:rPr>
              <a:t>The fair use doctrine is a set of guidelines outlined in section 107 of title 17 of the United States code that allows for the use of copyrighted works in limited contexts without needing to seek the permission of the copyright holder for their use.</a:t>
            </a:r>
            <a:endParaRPr lang="en-US" dirty="0"/>
          </a:p>
        </p:txBody>
      </p:sp>
      <p:sp>
        <p:nvSpPr>
          <p:cNvPr id="4" name="Slide Number Placeholder 3"/>
          <p:cNvSpPr>
            <a:spLocks noGrp="1"/>
          </p:cNvSpPr>
          <p:nvPr>
            <p:ph type="sldNum" sz="quarter" idx="10"/>
          </p:nvPr>
        </p:nvSpPr>
        <p:spPr/>
        <p:txBody>
          <a:bodyPr/>
          <a:lstStyle/>
          <a:p>
            <a:fld id="{1E0E4A1B-0596-43BF-BC6E-251589DDE191}" type="slidenum">
              <a:rPr lang="en-US" smtClean="0"/>
              <a:t>12</a:t>
            </a:fld>
            <a:endParaRPr lang="en-US"/>
          </a:p>
        </p:txBody>
      </p:sp>
    </p:spTree>
    <p:extLst>
      <p:ext uri="{BB962C8B-B14F-4D97-AF65-F5344CB8AC3E}">
        <p14:creationId xmlns:p14="http://schemas.microsoft.com/office/powerpoint/2010/main" val="1943649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Stephanie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“As long as I use % of a work and no more than my use is considered fair use.”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one of the most common myths associated with fair use. The problem with this myth is that in some cases, this belief restricts an educator’s ability to use a resource more than the fair use guidelines would. Because fair use is determined on a case by case basis, there is no way to say across the board that x amount of a work falls within the guidelines of fair use. Like many myths though, this myth is based in some truth. The third factor in determining fair use focuses on the amount of the work being used. Generally speaking, educators have a better case for fair use when they use a smaller portion of a work as compared to an entire work. The important factor here, is whether what is being used is considered to be the “heart of the work.” Even using a small portion of a work can be considered infringement if that part is central to the work itself.</a:t>
            </a:r>
          </a:p>
          <a:p>
            <a:r>
              <a:rPr lang="en-US" sz="1200" b="0" i="0" kern="1200" dirty="0">
                <a:solidFill>
                  <a:schemeClr val="tx1"/>
                </a:solidFill>
                <a:effectLst/>
                <a:latin typeface="+mn-lt"/>
                <a:ea typeface="+mn-ea"/>
                <a:cs typeface="+mn-cs"/>
              </a:rPr>
              <a:t>The subsection "</a:t>
            </a:r>
            <a:r>
              <a:rPr lang="en-US" sz="1200" b="0" i="0" u="sng" kern="1200" dirty="0">
                <a:solidFill>
                  <a:schemeClr val="tx1"/>
                </a:solidFill>
                <a:effectLst/>
                <a:latin typeface="+mn-lt"/>
                <a:ea typeface="+mn-ea"/>
                <a:cs typeface="+mn-cs"/>
                <a:hlinkClick r:id="rId3"/>
              </a:rPr>
              <a:t>What about those educational guideline posters? (Links to an external site.)</a:t>
            </a:r>
            <a:r>
              <a:rPr lang="en-US" sz="1200" b="0" i="0" kern="1200" dirty="0">
                <a:solidFill>
                  <a:schemeClr val="tx1"/>
                </a:solidFill>
                <a:effectLst/>
                <a:latin typeface="+mn-lt"/>
                <a:ea typeface="+mn-ea"/>
                <a:cs typeface="+mn-cs"/>
              </a:rPr>
              <a:t>" in the section on Fair Use from </a:t>
            </a:r>
            <a:r>
              <a:rPr lang="en-US" sz="1200" b="0" i="1" kern="1200" dirty="0">
                <a:solidFill>
                  <a:schemeClr val="tx1"/>
                </a:solidFill>
                <a:effectLst/>
                <a:latin typeface="+mn-lt"/>
                <a:ea typeface="+mn-ea"/>
                <a:cs typeface="+mn-cs"/>
              </a:rPr>
              <a:t>Copyright and Fair Use for Teachers</a:t>
            </a:r>
            <a:r>
              <a:rPr lang="en-US" sz="1200" b="0" i="0" kern="1200" dirty="0">
                <a:solidFill>
                  <a:schemeClr val="tx1"/>
                </a:solidFill>
                <a:effectLst/>
                <a:latin typeface="+mn-lt"/>
                <a:ea typeface="+mn-ea"/>
                <a:cs typeface="+mn-cs"/>
              </a:rPr>
              <a:t> explores this idea more and why this myth persists.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“Since I am hosting the material in my LMS my use is considered fair use.”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secure transmission can help support your case in determining fair use as it limits who has access to the resource, just because the resource is being hosted in a password protected system does not mean that the use of the resource is fair. Remember that when the court of law is determining fair use, there are four key factors that they are looking when determining whether a use is considered to be fair. Even if the use of a resource would be considered fair because of how it is being shared, the use may not be considered fair under the other factors.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“As long as I attribute the resource my use is considered fair use.”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Fair use and attribution are two different entities. Fair use is a legal application of US Copyright law where as attribution is an ethical decision. Just because an educator attributes a resource does not mean their use of the resource falls within the guidelines of fair use. By the same token, not attributing a resource is considered to be ethically immoral and in some instances may be classified as plagiarism, but may the use of the resource may fall within fair use.</a:t>
            </a:r>
          </a:p>
          <a:p>
            <a:r>
              <a:rPr lang="en-US" sz="1200" b="0" i="0" kern="1200" dirty="0">
                <a:solidFill>
                  <a:schemeClr val="tx1"/>
                </a:solidFill>
                <a:effectLst/>
                <a:latin typeface="+mn-lt"/>
                <a:ea typeface="+mn-ea"/>
                <a:cs typeface="+mn-cs"/>
              </a:rPr>
              <a:t>The following pair of articles from Jonathan Bailey discuss plagiarism and fair use more, including how attribution differs from fair use, but can play a key role in help to make a case for fair use:</a:t>
            </a:r>
          </a:p>
          <a:p>
            <a:r>
              <a:rPr lang="en-US" sz="1200" b="0" i="0" u="sng" kern="1200" dirty="0">
                <a:solidFill>
                  <a:schemeClr val="tx1"/>
                </a:solidFill>
                <a:effectLst/>
                <a:latin typeface="+mn-lt"/>
                <a:ea typeface="+mn-ea"/>
                <a:cs typeface="+mn-cs"/>
                <a:hlinkClick r:id="rId4"/>
              </a:rPr>
              <a:t>Copyright Infringement, Plagiarism, and Fair Use (Links to an external site.)</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5"/>
              </a:rPr>
              <a:t>Plagiarism, Attribution, and Fair Use (Links to an external site.)</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 am using it for educational purposes therefore my use falls under fair use.”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Just because an educator is using a resource within an educational context does not mean that their use falls within the guidelines of fair use. As we have seen, while fair use guidelines do support the use of copyrighted materials in educational contexts, the fact that it is being used in an educational context is only one aspect of one factor of fair use, purpose. There are still three other factors that need to be considered when determining fair use.</a:t>
            </a:r>
          </a:p>
          <a:p>
            <a:endParaRPr lang="en-US" dirty="0"/>
          </a:p>
        </p:txBody>
      </p:sp>
      <p:sp>
        <p:nvSpPr>
          <p:cNvPr id="4" name="Slide Number Placeholder 3"/>
          <p:cNvSpPr>
            <a:spLocks noGrp="1"/>
          </p:cNvSpPr>
          <p:nvPr>
            <p:ph type="sldNum" sz="quarter" idx="10"/>
          </p:nvPr>
        </p:nvSpPr>
        <p:spPr/>
        <p:txBody>
          <a:bodyPr/>
          <a:lstStyle/>
          <a:p>
            <a:fld id="{1E0E4A1B-0596-43BF-BC6E-251589DDE191}" type="slidenum">
              <a:rPr lang="en-US" smtClean="0"/>
              <a:t>13</a:t>
            </a:fld>
            <a:endParaRPr lang="en-US"/>
          </a:p>
        </p:txBody>
      </p:sp>
    </p:spTree>
    <p:extLst>
      <p:ext uri="{BB962C8B-B14F-4D97-AF65-F5344CB8AC3E}">
        <p14:creationId xmlns:p14="http://schemas.microsoft.com/office/powerpoint/2010/main" val="1927605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10"/>
          </p:nvPr>
        </p:nvSpPr>
        <p:spPr/>
        <p:txBody>
          <a:bodyPr/>
          <a:lstStyle/>
          <a:p>
            <a:fld id="{1E0E4A1B-0596-43BF-BC6E-251589DDE191}" type="slidenum">
              <a:rPr lang="en-US" smtClean="0"/>
              <a:t>14</a:t>
            </a:fld>
            <a:endParaRPr lang="en-US"/>
          </a:p>
        </p:txBody>
      </p:sp>
    </p:spTree>
    <p:extLst>
      <p:ext uri="{BB962C8B-B14F-4D97-AF65-F5344CB8AC3E}">
        <p14:creationId xmlns:p14="http://schemas.microsoft.com/office/powerpoint/2010/main" val="4153187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p>
          <a:p>
            <a:endParaRPr lang="en-US" dirty="0"/>
          </a:p>
          <a:p>
            <a:r>
              <a:rPr lang="en-US" dirty="0"/>
              <a:t>OERs</a:t>
            </a:r>
            <a:r>
              <a:rPr lang="en-US" baseline="0" dirty="0"/>
              <a:t> and things in PD.</a:t>
            </a:r>
          </a:p>
          <a:p>
            <a:endParaRPr lang="en-US" baseline="0" dirty="0"/>
          </a:p>
          <a:p>
            <a:endParaRPr lang="en-US" baseline="0" dirty="0"/>
          </a:p>
          <a:p>
            <a:r>
              <a:rPr lang="en-US" baseline="0" dirty="0"/>
              <a:t>Be sure to still provide reference</a:t>
            </a:r>
          </a:p>
          <a:p>
            <a:r>
              <a:rPr lang="en-US" baseline="0" dirty="0"/>
              <a:t>Attribution = legal</a:t>
            </a:r>
          </a:p>
          <a:p>
            <a:r>
              <a:rPr lang="en-US" baseline="0" dirty="0"/>
              <a:t>Citation = moral/ethical</a:t>
            </a:r>
            <a:endParaRPr lang="en-US" dirty="0"/>
          </a:p>
        </p:txBody>
      </p:sp>
      <p:sp>
        <p:nvSpPr>
          <p:cNvPr id="4" name="Slide Number Placeholder 3"/>
          <p:cNvSpPr>
            <a:spLocks noGrp="1"/>
          </p:cNvSpPr>
          <p:nvPr>
            <p:ph type="sldNum" sz="quarter" idx="10"/>
          </p:nvPr>
        </p:nvSpPr>
        <p:spPr/>
        <p:txBody>
          <a:bodyPr/>
          <a:lstStyle/>
          <a:p>
            <a:fld id="{1E0E4A1B-0596-43BF-BC6E-251589DDE191}" type="slidenum">
              <a:rPr lang="en-US" smtClean="0"/>
              <a:t>15</a:t>
            </a:fld>
            <a:endParaRPr lang="en-US"/>
          </a:p>
        </p:txBody>
      </p:sp>
    </p:spTree>
    <p:extLst>
      <p:ext uri="{BB962C8B-B14F-4D97-AF65-F5344CB8AC3E}">
        <p14:creationId xmlns:p14="http://schemas.microsoft.com/office/powerpoint/2010/main" val="2145348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Ashley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is no need to request permission if you wish to use a comic for educational or classroom usage. Classroom use refers to public and private schools (grade K-12), home schooling (grade K-12), college dissertations, college thesis papers and other restricted college usage only. Comics MAY NOT be used in presentations outside of the classroom, such as employee training, as handouts for non-student use, or in any manner that is not a classroom setting at the K to college level. All other uses will be charged a licensing fee. If your use falls under the classroom use as stated above, you may use up to seven (7) comics per year at no cost as part of our fair-use policy. If you wish to use more than seven, please </a:t>
            </a:r>
            <a:r>
              <a:rPr lang="en-US" sz="1200" b="0" i="0" u="none" strike="noStrike" kern="1200" dirty="0">
                <a:solidFill>
                  <a:schemeClr val="tx1"/>
                </a:solidFill>
                <a:effectLst/>
                <a:latin typeface="+mn-lt"/>
                <a:ea typeface="+mn-ea"/>
                <a:cs typeface="+mn-cs"/>
                <a:hlinkClick r:id="rId3"/>
              </a:rPr>
              <a:t>contact us at universalreprints@amuniversal.com</a:t>
            </a:r>
            <a:r>
              <a:rPr lang="en-US" sz="1200" b="0" i="0" kern="1200" dirty="0">
                <a:solidFill>
                  <a:schemeClr val="tx1"/>
                </a:solidFill>
                <a:effectLst/>
                <a:latin typeface="+mn-lt"/>
                <a:ea typeface="+mn-ea"/>
                <a:cs typeface="+mn-cs"/>
              </a:rPr>
              <a:t>. There will be a fee of $25.00 (USD) per comic over seven comics.</a:t>
            </a:r>
          </a:p>
          <a:p>
            <a:r>
              <a:rPr lang="en-US" sz="1200" b="0" i="0" kern="1200" dirty="0">
                <a:solidFill>
                  <a:schemeClr val="tx1"/>
                </a:solidFill>
                <a:effectLst/>
                <a:latin typeface="+mn-lt"/>
                <a:ea typeface="+mn-ea"/>
                <a:cs typeface="+mn-cs"/>
              </a:rPr>
              <a:t>PLEASE NOTE: Calvin and Hobbes comics cannot be used on web pages, online, email or intranet – </a:t>
            </a:r>
            <a:r>
              <a:rPr lang="en-US" sz="1200" b="1" i="0" kern="1200" dirty="0">
                <a:solidFill>
                  <a:schemeClr val="tx1"/>
                </a:solidFill>
                <a:effectLst/>
                <a:latin typeface="+mn-lt"/>
                <a:ea typeface="+mn-ea"/>
                <a:cs typeface="+mn-cs"/>
              </a:rPr>
              <a:t>no exceptions</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For Better or For Worse: Only five comics per year may be used within the context of educational fair use.</a:t>
            </a:r>
          </a:p>
          <a:p>
            <a:r>
              <a:rPr lang="en-US" sz="1200" b="1" i="0" kern="1200" dirty="0">
                <a:solidFill>
                  <a:schemeClr val="tx1"/>
                </a:solidFill>
                <a:effectLst/>
                <a:latin typeface="+mn-lt"/>
                <a:ea typeface="+mn-ea"/>
                <a:cs typeface="+mn-cs"/>
              </a:rPr>
              <a:t>Images may be used in the classroom for the following uses:</a:t>
            </a:r>
          </a:p>
          <a:p>
            <a:r>
              <a:rPr lang="en-US" sz="1200" b="0" i="0" kern="1200" dirty="0">
                <a:solidFill>
                  <a:schemeClr val="tx1"/>
                </a:solidFill>
                <a:effectLst/>
                <a:latin typeface="+mn-lt"/>
                <a:ea typeface="+mn-ea"/>
                <a:cs typeface="+mn-cs"/>
              </a:rPr>
              <a:t>Overheads</a:t>
            </a:r>
          </a:p>
          <a:p>
            <a:r>
              <a:rPr lang="en-US" sz="1200" b="0" i="0" kern="1200" dirty="0">
                <a:solidFill>
                  <a:schemeClr val="tx1"/>
                </a:solidFill>
                <a:effectLst/>
                <a:latin typeface="+mn-lt"/>
                <a:ea typeface="+mn-ea"/>
                <a:cs typeface="+mn-cs"/>
              </a:rPr>
              <a:t>Syllabi</a:t>
            </a:r>
          </a:p>
          <a:p>
            <a:r>
              <a:rPr lang="en-US" sz="1200" b="0" i="0" kern="1200" dirty="0">
                <a:solidFill>
                  <a:schemeClr val="tx1"/>
                </a:solidFill>
                <a:effectLst/>
                <a:latin typeface="+mn-lt"/>
                <a:ea typeface="+mn-ea"/>
                <a:cs typeface="+mn-cs"/>
              </a:rPr>
              <a:t>Reprinted on tests or assignment papers</a:t>
            </a:r>
          </a:p>
          <a:p>
            <a:r>
              <a:rPr lang="en-US" sz="1200" b="0" i="0" kern="1200" dirty="0">
                <a:solidFill>
                  <a:schemeClr val="tx1"/>
                </a:solidFill>
                <a:effectLst/>
                <a:latin typeface="+mn-lt"/>
                <a:ea typeface="+mn-ea"/>
                <a:cs typeface="+mn-cs"/>
              </a:rPr>
              <a:t>Distributed for sharing during lectures</a:t>
            </a:r>
          </a:p>
          <a:p>
            <a:r>
              <a:rPr lang="en-US" sz="1200" b="0" i="0" kern="1200" dirty="0">
                <a:solidFill>
                  <a:schemeClr val="tx1"/>
                </a:solidFill>
                <a:effectLst/>
                <a:latin typeface="+mn-lt"/>
                <a:ea typeface="+mn-ea"/>
                <a:cs typeface="+mn-cs"/>
              </a:rPr>
              <a:t>Posted on a classroom bulletin board</a:t>
            </a:r>
          </a:p>
          <a:p>
            <a:r>
              <a:rPr lang="en-US" sz="1200" b="0" i="0" kern="1200" dirty="0">
                <a:solidFill>
                  <a:schemeClr val="tx1"/>
                </a:solidFill>
                <a:effectLst/>
                <a:latin typeface="+mn-lt"/>
                <a:ea typeface="+mn-ea"/>
                <a:cs typeface="+mn-cs"/>
              </a:rPr>
              <a:t>Other uses within the classroom only</a:t>
            </a:r>
          </a:p>
          <a:p>
            <a:r>
              <a:rPr lang="en-US" sz="1200" b="1" i="0" kern="1200" dirty="0">
                <a:solidFill>
                  <a:schemeClr val="tx1"/>
                </a:solidFill>
                <a:effectLst/>
                <a:latin typeface="+mn-lt"/>
                <a:ea typeface="+mn-ea"/>
                <a:cs typeface="+mn-cs"/>
              </a:rPr>
              <a:t>They MAY NOT be used in presentations outside of the classroom, as handouts for non-student use, or in any manner that is not a classroom usage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We ask that no changes, deletions or additions be made to the comic or text. You must reprint or post the comic in its entirety. Please include the cartoonist’s name and the Andrews </a:t>
            </a:r>
            <a:r>
              <a:rPr lang="en-US" sz="1200" b="0" i="0" kern="1200" dirty="0" err="1">
                <a:solidFill>
                  <a:schemeClr val="tx1"/>
                </a:solidFill>
                <a:effectLst/>
                <a:latin typeface="+mn-lt"/>
                <a:ea typeface="+mn-ea"/>
                <a:cs typeface="+mn-cs"/>
              </a:rPr>
              <a:t>McMeel</a:t>
            </a:r>
            <a:r>
              <a:rPr lang="en-US" sz="1200" b="0" i="0" kern="1200" dirty="0">
                <a:solidFill>
                  <a:schemeClr val="tx1"/>
                </a:solidFill>
                <a:effectLst/>
                <a:latin typeface="+mn-lt"/>
                <a:ea typeface="+mn-ea"/>
                <a:cs typeface="+mn-cs"/>
              </a:rPr>
              <a:t> Syndication name in the credit line.</a:t>
            </a:r>
          </a:p>
          <a:p>
            <a:r>
              <a:rPr lang="en-US" sz="1200" b="0" i="0" kern="1200" dirty="0">
                <a:solidFill>
                  <a:schemeClr val="tx1"/>
                </a:solidFill>
                <a:effectLst/>
                <a:latin typeface="+mn-lt"/>
                <a:ea typeface="+mn-ea"/>
                <a:cs typeface="+mn-cs"/>
              </a:rPr>
              <a:t>As long as you do not abuse the permission or the creator’s work, we are glad to offer comics free of charge.</a:t>
            </a:r>
          </a:p>
          <a:p>
            <a:r>
              <a:rPr lang="en-US" sz="1200" b="0" i="0" kern="1200" dirty="0">
                <a:solidFill>
                  <a:schemeClr val="tx1"/>
                </a:solidFill>
                <a:effectLst/>
                <a:latin typeface="+mn-lt"/>
                <a:ea typeface="+mn-ea"/>
                <a:cs typeface="+mn-cs"/>
              </a:rPr>
              <a:t>All materials remain the property of Andrews </a:t>
            </a:r>
            <a:r>
              <a:rPr lang="en-US" sz="1200" b="0" i="0" kern="1200" dirty="0" err="1">
                <a:solidFill>
                  <a:schemeClr val="tx1"/>
                </a:solidFill>
                <a:effectLst/>
                <a:latin typeface="+mn-lt"/>
                <a:ea typeface="+mn-ea"/>
                <a:cs typeface="+mn-cs"/>
              </a:rPr>
              <a:t>McMeel</a:t>
            </a:r>
            <a:r>
              <a:rPr lang="en-US" sz="1200" b="0" i="0" kern="1200" dirty="0">
                <a:solidFill>
                  <a:schemeClr val="tx1"/>
                </a:solidFill>
                <a:effectLst/>
                <a:latin typeface="+mn-lt"/>
                <a:ea typeface="+mn-ea"/>
                <a:cs typeface="+mn-cs"/>
              </a:rPr>
              <a:t> Syndication. All Rights Reserved.</a:t>
            </a:r>
          </a:p>
          <a:p>
            <a:endParaRPr lang="en-US" dirty="0"/>
          </a:p>
          <a:p>
            <a:r>
              <a:rPr lang="en-US" dirty="0"/>
              <a:t>https://licensing.andrewsmcmeel.com/classroom-usage</a:t>
            </a:r>
          </a:p>
          <a:p>
            <a:endParaRPr lang="en-US" dirty="0"/>
          </a:p>
        </p:txBody>
      </p:sp>
      <p:sp>
        <p:nvSpPr>
          <p:cNvPr id="4" name="Slide Number Placeholder 3"/>
          <p:cNvSpPr>
            <a:spLocks noGrp="1"/>
          </p:cNvSpPr>
          <p:nvPr>
            <p:ph type="sldNum" sz="quarter" idx="10"/>
          </p:nvPr>
        </p:nvSpPr>
        <p:spPr/>
        <p:txBody>
          <a:bodyPr/>
          <a:lstStyle/>
          <a:p>
            <a:fld id="{1E0E4A1B-0596-43BF-BC6E-251589DDE191}" type="slidenum">
              <a:rPr lang="en-US" smtClean="0"/>
              <a:t>16</a:t>
            </a:fld>
            <a:endParaRPr lang="en-US"/>
          </a:p>
        </p:txBody>
      </p:sp>
    </p:spTree>
    <p:extLst>
      <p:ext uri="{BB962C8B-B14F-4D97-AF65-F5344CB8AC3E}">
        <p14:creationId xmlns:p14="http://schemas.microsoft.com/office/powerpoint/2010/main" val="655093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10"/>
          </p:nvPr>
        </p:nvSpPr>
        <p:spPr/>
        <p:txBody>
          <a:bodyPr/>
          <a:lstStyle/>
          <a:p>
            <a:fld id="{1E0E4A1B-0596-43BF-BC6E-251589DDE191}" type="slidenum">
              <a:rPr lang="en-US" smtClean="0"/>
              <a:t>17</a:t>
            </a:fld>
            <a:endParaRPr lang="en-US"/>
          </a:p>
        </p:txBody>
      </p:sp>
    </p:spTree>
    <p:extLst>
      <p:ext uri="{BB962C8B-B14F-4D97-AF65-F5344CB8AC3E}">
        <p14:creationId xmlns:p14="http://schemas.microsoft.com/office/powerpoint/2010/main" val="694254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p>
          <a:p>
            <a:endParaRPr lang="en-US" dirty="0"/>
          </a:p>
          <a:p>
            <a:r>
              <a:rPr lang="en-US" dirty="0"/>
              <a:t>Permission to use, permalink if possible</a:t>
            </a:r>
          </a:p>
          <a:p>
            <a:r>
              <a:rPr lang="en-US" dirty="0"/>
              <a:t>Don’t house resources in course</a:t>
            </a:r>
          </a:p>
          <a:p>
            <a:r>
              <a:rPr lang="en-US" dirty="0"/>
              <a:t>Reach out to copyright holder for permission and original document</a:t>
            </a:r>
          </a:p>
          <a:p>
            <a:endParaRPr lang="en-US" dirty="0"/>
          </a:p>
        </p:txBody>
      </p:sp>
      <p:sp>
        <p:nvSpPr>
          <p:cNvPr id="4" name="Slide Number Placeholder 3"/>
          <p:cNvSpPr>
            <a:spLocks noGrp="1"/>
          </p:cNvSpPr>
          <p:nvPr>
            <p:ph type="sldNum" sz="quarter" idx="10"/>
          </p:nvPr>
        </p:nvSpPr>
        <p:spPr/>
        <p:txBody>
          <a:bodyPr/>
          <a:lstStyle/>
          <a:p>
            <a:fld id="{1E0E4A1B-0596-43BF-BC6E-251589DDE191}" type="slidenum">
              <a:rPr lang="en-US" smtClean="0"/>
              <a:t>18</a:t>
            </a:fld>
            <a:endParaRPr lang="en-US"/>
          </a:p>
        </p:txBody>
      </p:sp>
    </p:spTree>
    <p:extLst>
      <p:ext uri="{BB962C8B-B14F-4D97-AF65-F5344CB8AC3E}">
        <p14:creationId xmlns:p14="http://schemas.microsoft.com/office/powerpoint/2010/main" val="1238197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p>
          <a:p>
            <a:r>
              <a:rPr lang="en-US" dirty="0"/>
              <a:t>Swap image</a:t>
            </a:r>
          </a:p>
          <a:p>
            <a:endParaRPr lang="en-US" dirty="0"/>
          </a:p>
          <a:p>
            <a:r>
              <a:rPr lang="en-US" dirty="0"/>
              <a:t>Creative commons version of image. </a:t>
            </a:r>
          </a:p>
          <a:p>
            <a:r>
              <a:rPr lang="en-US" dirty="0"/>
              <a:t>If you want to use original once again reach out to copyright holder and ask permission.</a:t>
            </a:r>
          </a:p>
          <a:p>
            <a:r>
              <a:rPr lang="en-US" dirty="0"/>
              <a:t>This copyright holder required a fee to use it.</a:t>
            </a:r>
          </a:p>
          <a:p>
            <a:r>
              <a:rPr lang="en-US" dirty="0"/>
              <a:t>Be sure to check copyright clauses from all resources and do not pull directly from google or other image database.</a:t>
            </a:r>
          </a:p>
        </p:txBody>
      </p:sp>
      <p:sp>
        <p:nvSpPr>
          <p:cNvPr id="4" name="Slide Number Placeholder 3"/>
          <p:cNvSpPr>
            <a:spLocks noGrp="1"/>
          </p:cNvSpPr>
          <p:nvPr>
            <p:ph type="sldNum" sz="quarter" idx="10"/>
          </p:nvPr>
        </p:nvSpPr>
        <p:spPr/>
        <p:txBody>
          <a:bodyPr/>
          <a:lstStyle/>
          <a:p>
            <a:fld id="{1E0E4A1B-0596-43BF-BC6E-251589DDE191}" type="slidenum">
              <a:rPr lang="en-US" smtClean="0"/>
              <a:t>19</a:t>
            </a:fld>
            <a:endParaRPr lang="en-US"/>
          </a:p>
        </p:txBody>
      </p:sp>
    </p:spTree>
    <p:extLst>
      <p:ext uri="{BB962C8B-B14F-4D97-AF65-F5344CB8AC3E}">
        <p14:creationId xmlns:p14="http://schemas.microsoft.com/office/powerpoint/2010/main" val="2411102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Ashley</a:t>
            </a:r>
          </a:p>
          <a:p>
            <a:endParaRPr lang="en-US" dirty="0"/>
          </a:p>
          <a:p>
            <a:r>
              <a:rPr lang="en-US" dirty="0"/>
              <a:t>Great Gatsby PDF in PD. Do not need attribution, nice to provide </a:t>
            </a:r>
            <a:r>
              <a:rPr lang="en-US"/>
              <a:t>citation </a:t>
            </a:r>
            <a:endParaRPr lang="en-US" dirty="0"/>
          </a:p>
          <a:p>
            <a:endParaRPr lang="en-US" dirty="0"/>
          </a:p>
          <a:p>
            <a:r>
              <a:rPr lang="en-US" dirty="0"/>
              <a:t>If it weren’t in PD, would need permission to use.</a:t>
            </a:r>
          </a:p>
        </p:txBody>
      </p:sp>
      <p:sp>
        <p:nvSpPr>
          <p:cNvPr id="4" name="Slide Number Placeholder 3"/>
          <p:cNvSpPr>
            <a:spLocks noGrp="1"/>
          </p:cNvSpPr>
          <p:nvPr>
            <p:ph type="sldNum" sz="quarter" idx="10"/>
          </p:nvPr>
        </p:nvSpPr>
        <p:spPr/>
        <p:txBody>
          <a:bodyPr/>
          <a:lstStyle/>
          <a:p>
            <a:fld id="{1E0E4A1B-0596-43BF-BC6E-251589DDE191}" type="slidenum">
              <a:rPr lang="en-US" smtClean="0"/>
              <a:t>20</a:t>
            </a:fld>
            <a:endParaRPr lang="en-US"/>
          </a:p>
        </p:txBody>
      </p:sp>
    </p:spTree>
    <p:extLst>
      <p:ext uri="{BB962C8B-B14F-4D97-AF65-F5344CB8AC3E}">
        <p14:creationId xmlns:p14="http://schemas.microsoft.com/office/powerpoint/2010/main" val="260638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p>
          <a:p>
            <a:endParaRPr lang="en-US" dirty="0"/>
          </a:p>
          <a:p>
            <a:r>
              <a:rPr lang="en-US" dirty="0"/>
              <a:t>Direct link – citations not enough for Fair Use.</a:t>
            </a:r>
          </a:p>
        </p:txBody>
      </p:sp>
      <p:sp>
        <p:nvSpPr>
          <p:cNvPr id="4" name="Slide Number Placeholder 3"/>
          <p:cNvSpPr>
            <a:spLocks noGrp="1"/>
          </p:cNvSpPr>
          <p:nvPr>
            <p:ph type="sldNum" sz="quarter" idx="10"/>
          </p:nvPr>
        </p:nvSpPr>
        <p:spPr/>
        <p:txBody>
          <a:bodyPr/>
          <a:lstStyle/>
          <a:p>
            <a:fld id="{1E0E4A1B-0596-43BF-BC6E-251589DDE191}" type="slidenum">
              <a:rPr lang="en-US" smtClean="0"/>
              <a:t>2</a:t>
            </a:fld>
            <a:endParaRPr lang="en-US"/>
          </a:p>
        </p:txBody>
      </p:sp>
    </p:spTree>
    <p:extLst>
      <p:ext uri="{BB962C8B-B14F-4D97-AF65-F5344CB8AC3E}">
        <p14:creationId xmlns:p14="http://schemas.microsoft.com/office/powerpoint/2010/main" val="1162609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 </a:t>
            </a:r>
          </a:p>
          <a:p>
            <a:endParaRPr lang="en-US" dirty="0"/>
          </a:p>
          <a:p>
            <a:r>
              <a:rPr lang="en-US" dirty="0"/>
              <a:t>Links to TED.com</a:t>
            </a:r>
            <a:r>
              <a:rPr lang="en-US" baseline="0" dirty="0"/>
              <a:t> or TED Official YT channel </a:t>
            </a:r>
          </a:p>
          <a:p>
            <a:r>
              <a:rPr lang="en-US" baseline="0" dirty="0"/>
              <a:t>Up to the creator, license in description. Be cautious of reposts. Track down original creator</a:t>
            </a:r>
          </a:p>
          <a:p>
            <a:endParaRPr lang="en-US" baseline="0" dirty="0"/>
          </a:p>
          <a:p>
            <a:r>
              <a:rPr lang="en-US" sz="1200" b="0" i="0" u="none" strike="noStrike" kern="1200" dirty="0">
                <a:solidFill>
                  <a:schemeClr val="tx1"/>
                </a:solidFill>
                <a:effectLst/>
                <a:latin typeface="+mn-lt"/>
                <a:ea typeface="+mn-ea"/>
                <a:cs typeface="+mn-cs"/>
                <a:hlinkClick r:id="rId3" tooltip="https://www.ted.com/about/our-organization/our-policies-terms/ted-talks-usage-policy"/>
              </a:rPr>
              <a:t>https://www.ted.com/about/our-organization/our-policies-terms/ted-talks-usage-policy</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E0E4A1B-0596-43BF-BC6E-251589DDE191}" type="slidenum">
              <a:rPr lang="en-US" smtClean="0"/>
              <a:t>21</a:t>
            </a:fld>
            <a:endParaRPr lang="en-US"/>
          </a:p>
        </p:txBody>
      </p:sp>
    </p:spTree>
    <p:extLst>
      <p:ext uri="{BB962C8B-B14F-4D97-AF65-F5344CB8AC3E}">
        <p14:creationId xmlns:p14="http://schemas.microsoft.com/office/powerpoint/2010/main" val="4003147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Fair use checker https://librarycopyright.net/resources/fairuse/index.php</a:t>
            </a:r>
          </a:p>
          <a:p>
            <a:endParaRPr lang="en-US" dirty="0"/>
          </a:p>
        </p:txBody>
      </p:sp>
      <p:sp>
        <p:nvSpPr>
          <p:cNvPr id="4" name="Slide Number Placeholder 3"/>
          <p:cNvSpPr>
            <a:spLocks noGrp="1"/>
          </p:cNvSpPr>
          <p:nvPr>
            <p:ph type="sldNum" sz="quarter" idx="10"/>
          </p:nvPr>
        </p:nvSpPr>
        <p:spPr/>
        <p:txBody>
          <a:bodyPr/>
          <a:lstStyle/>
          <a:p>
            <a:fld id="{1E0E4A1B-0596-43BF-BC6E-251589DDE191}" type="slidenum">
              <a:rPr lang="en-US" smtClean="0"/>
              <a:t>22</a:t>
            </a:fld>
            <a:endParaRPr lang="en-US"/>
          </a:p>
        </p:txBody>
      </p:sp>
    </p:spTree>
    <p:extLst>
      <p:ext uri="{BB962C8B-B14F-4D97-AF65-F5344CB8AC3E}">
        <p14:creationId xmlns:p14="http://schemas.microsoft.com/office/powerpoint/2010/main" val="260628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AShley</a:t>
            </a:r>
            <a:endParaRPr lang="en-US" dirty="0"/>
          </a:p>
        </p:txBody>
      </p:sp>
      <p:sp>
        <p:nvSpPr>
          <p:cNvPr id="4" name="Slide Number Placeholder 3"/>
          <p:cNvSpPr>
            <a:spLocks noGrp="1"/>
          </p:cNvSpPr>
          <p:nvPr>
            <p:ph type="sldNum" sz="quarter" idx="10"/>
          </p:nvPr>
        </p:nvSpPr>
        <p:spPr/>
        <p:txBody>
          <a:bodyPr/>
          <a:lstStyle/>
          <a:p>
            <a:fld id="{1E0E4A1B-0596-43BF-BC6E-251589DDE191}" type="slidenum">
              <a:rPr lang="en-US" smtClean="0"/>
              <a:t>3</a:t>
            </a:fld>
            <a:endParaRPr lang="en-US"/>
          </a:p>
        </p:txBody>
      </p:sp>
    </p:spTree>
    <p:extLst>
      <p:ext uri="{BB962C8B-B14F-4D97-AF65-F5344CB8AC3E}">
        <p14:creationId xmlns:p14="http://schemas.microsoft.com/office/powerpoint/2010/main" val="306480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Ashley</a:t>
            </a:r>
          </a:p>
          <a:p>
            <a:endParaRPr lang="en-US" dirty="0"/>
          </a:p>
          <a:p>
            <a:r>
              <a:rPr lang="en-US" dirty="0"/>
              <a:t>Great Gatsby PDF</a:t>
            </a:r>
          </a:p>
        </p:txBody>
      </p:sp>
      <p:sp>
        <p:nvSpPr>
          <p:cNvPr id="4" name="Slide Number Placeholder 3"/>
          <p:cNvSpPr>
            <a:spLocks noGrp="1"/>
          </p:cNvSpPr>
          <p:nvPr>
            <p:ph type="sldNum" sz="quarter" idx="10"/>
          </p:nvPr>
        </p:nvSpPr>
        <p:spPr/>
        <p:txBody>
          <a:bodyPr/>
          <a:lstStyle/>
          <a:p>
            <a:fld id="{1E0E4A1B-0596-43BF-BC6E-251589DDE191}" type="slidenum">
              <a:rPr lang="en-US" smtClean="0"/>
              <a:t>4</a:t>
            </a:fld>
            <a:endParaRPr lang="en-US"/>
          </a:p>
        </p:txBody>
      </p:sp>
    </p:spTree>
    <p:extLst>
      <p:ext uri="{BB962C8B-B14F-4D97-AF65-F5344CB8AC3E}">
        <p14:creationId xmlns:p14="http://schemas.microsoft.com/office/powerpoint/2010/main" val="1459951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 </a:t>
            </a:r>
          </a:p>
          <a:p>
            <a:endParaRPr lang="en-US" dirty="0"/>
          </a:p>
          <a:p>
            <a:r>
              <a:rPr lang="en-US" dirty="0"/>
              <a:t>Links to TED.com</a:t>
            </a:r>
            <a:r>
              <a:rPr lang="en-US" baseline="0" dirty="0"/>
              <a:t> or TED Official YT channel </a:t>
            </a:r>
          </a:p>
          <a:p>
            <a:r>
              <a:rPr lang="en-US" baseline="0" dirty="0"/>
              <a:t>Up to the creator, license in description. Be cautious of reposts. Track down original creator</a:t>
            </a:r>
          </a:p>
          <a:p>
            <a:endParaRPr lang="en-US" baseline="0" dirty="0"/>
          </a:p>
          <a:p>
            <a:r>
              <a:rPr lang="en-US" sz="1200" b="0" i="0" u="none" strike="noStrike" kern="1200" dirty="0">
                <a:solidFill>
                  <a:schemeClr val="tx1"/>
                </a:solidFill>
                <a:effectLst/>
                <a:latin typeface="+mn-lt"/>
                <a:ea typeface="+mn-ea"/>
                <a:cs typeface="+mn-cs"/>
                <a:hlinkClick r:id="rId3" tooltip="https://www.ted.com/about/our-organization/our-policies-terms/ted-talks-usage-policy"/>
              </a:rPr>
              <a:t>https://www.ted.com/about/our-organization/our-policies-terms/ted-talks-usage-policy</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E0E4A1B-0596-43BF-BC6E-251589DDE191}" type="slidenum">
              <a:rPr lang="en-US" smtClean="0"/>
              <a:t>5</a:t>
            </a:fld>
            <a:endParaRPr lang="en-US"/>
          </a:p>
        </p:txBody>
      </p:sp>
    </p:spTree>
    <p:extLst>
      <p:ext uri="{BB962C8B-B14F-4D97-AF65-F5344CB8AC3E}">
        <p14:creationId xmlns:p14="http://schemas.microsoft.com/office/powerpoint/2010/main" val="271954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a:p>
            <a:endParaRPr lang="en-US" dirty="0"/>
          </a:p>
          <a:p>
            <a:r>
              <a:rPr lang="en-US" dirty="0"/>
              <a:t>-Most faculty have confusion and misinterpret rubric.</a:t>
            </a:r>
            <a:r>
              <a:rPr lang="en-US" baseline="0" dirty="0"/>
              <a:t> Even on annotated version.</a:t>
            </a:r>
          </a:p>
          <a:p>
            <a:endParaRPr lang="en-US" baseline="0" dirty="0"/>
          </a:p>
          <a:p>
            <a:r>
              <a:rPr lang="en-US" dirty="0"/>
              <a:t>-focuses on citation</a:t>
            </a:r>
            <a:r>
              <a:rPr lang="en-US" baseline="0" dirty="0"/>
              <a:t> AND Attribution.</a:t>
            </a:r>
            <a:endParaRPr lang="en-US" dirty="0"/>
          </a:p>
        </p:txBody>
      </p:sp>
      <p:sp>
        <p:nvSpPr>
          <p:cNvPr id="4" name="Slide Number Placeholder 3"/>
          <p:cNvSpPr>
            <a:spLocks noGrp="1"/>
          </p:cNvSpPr>
          <p:nvPr>
            <p:ph type="sldNum" sz="quarter" idx="10"/>
          </p:nvPr>
        </p:nvSpPr>
        <p:spPr/>
        <p:txBody>
          <a:bodyPr/>
          <a:lstStyle/>
          <a:p>
            <a:fld id="{1E0E4A1B-0596-43BF-BC6E-251589DDE191}" type="slidenum">
              <a:rPr lang="en-US" smtClean="0"/>
              <a:t>7</a:t>
            </a:fld>
            <a:endParaRPr lang="en-US"/>
          </a:p>
        </p:txBody>
      </p:sp>
    </p:spTree>
    <p:extLst>
      <p:ext uri="{BB962C8B-B14F-4D97-AF65-F5344CB8AC3E}">
        <p14:creationId xmlns:p14="http://schemas.microsoft.com/office/powerpoint/2010/main" val="361082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10"/>
          </p:nvPr>
        </p:nvSpPr>
        <p:spPr/>
        <p:txBody>
          <a:bodyPr/>
          <a:lstStyle/>
          <a:p>
            <a:fld id="{1E0E4A1B-0596-43BF-BC6E-251589DDE191}" type="slidenum">
              <a:rPr lang="en-US" smtClean="0"/>
              <a:t>8</a:t>
            </a:fld>
            <a:endParaRPr lang="en-US"/>
          </a:p>
        </p:txBody>
      </p:sp>
    </p:spTree>
    <p:extLst>
      <p:ext uri="{BB962C8B-B14F-4D97-AF65-F5344CB8AC3E}">
        <p14:creationId xmlns:p14="http://schemas.microsoft.com/office/powerpoint/2010/main" val="228027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Stephanie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action of CREDITING a work or remark to a particular author, artist, or person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BEST PRACTICE:</a:t>
            </a:r>
            <a:r>
              <a:rPr lang="en-US" sz="1200" b="0" i="0" kern="1200" baseline="0" dirty="0">
                <a:solidFill>
                  <a:schemeClr val="tx1"/>
                </a:solidFill>
                <a:effectLst/>
                <a:latin typeface="+mn-lt"/>
                <a:ea typeface="+mn-ea"/>
                <a:cs typeface="+mn-cs"/>
              </a:rPr>
              <a:t> contact copyright holder for permission to use materials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To really understand attribution you need to first understand copyright and fair use because having an understanding of these things will help you to determine when attribution is needed</a:t>
            </a:r>
          </a:p>
        </p:txBody>
      </p:sp>
      <p:sp>
        <p:nvSpPr>
          <p:cNvPr id="4" name="Slide Number Placeholder 3"/>
          <p:cNvSpPr>
            <a:spLocks noGrp="1"/>
          </p:cNvSpPr>
          <p:nvPr>
            <p:ph type="sldNum" sz="quarter" idx="10"/>
          </p:nvPr>
        </p:nvSpPr>
        <p:spPr/>
        <p:txBody>
          <a:bodyPr/>
          <a:lstStyle/>
          <a:p>
            <a:fld id="{1E0E4A1B-0596-43BF-BC6E-251589DDE191}" type="slidenum">
              <a:rPr lang="en-US" smtClean="0"/>
              <a:t>9</a:t>
            </a:fld>
            <a:endParaRPr lang="en-US"/>
          </a:p>
        </p:txBody>
      </p:sp>
    </p:spTree>
    <p:extLst>
      <p:ext uri="{BB962C8B-B14F-4D97-AF65-F5344CB8AC3E}">
        <p14:creationId xmlns:p14="http://schemas.microsoft.com/office/powerpoint/2010/main" val="192005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p>
        </p:txBody>
      </p:sp>
      <p:sp>
        <p:nvSpPr>
          <p:cNvPr id="4" name="Slide Number Placeholder 3"/>
          <p:cNvSpPr>
            <a:spLocks noGrp="1"/>
          </p:cNvSpPr>
          <p:nvPr>
            <p:ph type="sldNum" sz="quarter" idx="10"/>
          </p:nvPr>
        </p:nvSpPr>
        <p:spPr/>
        <p:txBody>
          <a:bodyPr/>
          <a:lstStyle/>
          <a:p>
            <a:fld id="{1E0E4A1B-0596-43BF-BC6E-251589DDE191}" type="slidenum">
              <a:rPr lang="en-US" smtClean="0"/>
              <a:t>10</a:t>
            </a:fld>
            <a:endParaRPr lang="en-US"/>
          </a:p>
        </p:txBody>
      </p:sp>
    </p:spTree>
    <p:extLst>
      <p:ext uri="{BB962C8B-B14F-4D97-AF65-F5344CB8AC3E}">
        <p14:creationId xmlns:p14="http://schemas.microsoft.com/office/powerpoint/2010/main" val="273602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4/27/2022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859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4/27/2022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766561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4/27/2022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1788390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4/27/2022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4415582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4/27/2022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730806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4/27/2022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61622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4/27/2022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8273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4/27/2022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934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508927"/>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7D162C4-EDD9-4389-A98B-B87ECEA2A816}" type="datetimeFigureOut">
              <a:rPr lang="en-US" smtClean="0"/>
              <a:t>4/27/2022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107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4/27/2022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354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4/27/2022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099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4/27/2022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708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4/27/2022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969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4/27/2022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217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4/27/2022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063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4/27/2022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097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BC1C18-307B-4F68-A007-B5B542270E8D}" type="datetimeFigureOut">
              <a:rPr lang="en-US" smtClean="0"/>
              <a:t>4/27/2022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50112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defTabSz="457200" rtl="0" eaLnBrk="1" latinLnBrk="0" hangingPunct="1">
        <a:spcBef>
          <a:spcPct val="0"/>
        </a:spcBef>
        <a:buNone/>
        <a:defRPr sz="3600" kern="1200">
          <a:solidFill>
            <a:srgbClr val="508927"/>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ommons.wikimedia.org/wiki/File:Creative_commons_license_spectrum.sv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use-remix/attribu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qmprogram.org/myq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8987" y="1827243"/>
            <a:ext cx="6521306" cy="2268559"/>
          </a:xfrm>
        </p:spPr>
        <p:txBody>
          <a:bodyPr>
            <a:normAutofit fontScale="90000"/>
          </a:bodyPr>
          <a:lstStyle/>
          <a:p>
            <a:pPr algn="l"/>
            <a:r>
              <a:rPr lang="en-US" sz="4800" dirty="0">
                <a:solidFill>
                  <a:schemeClr val="tx1"/>
                </a:solidFill>
              </a:rPr>
              <a:t>More than Citations: Understanding Copyright and Fair Use</a:t>
            </a:r>
          </a:p>
        </p:txBody>
      </p:sp>
      <p:sp>
        <p:nvSpPr>
          <p:cNvPr id="4" name="TextBox 3"/>
          <p:cNvSpPr txBox="1"/>
          <p:nvPr/>
        </p:nvSpPr>
        <p:spPr>
          <a:xfrm>
            <a:off x="1148987" y="4256003"/>
            <a:ext cx="4659085" cy="369332"/>
          </a:xfrm>
          <a:prstGeom prst="rect">
            <a:avLst/>
          </a:prstGeom>
          <a:noFill/>
        </p:spPr>
        <p:txBody>
          <a:bodyPr wrap="square" rtlCol="0">
            <a:spAutoFit/>
          </a:bodyPr>
          <a:lstStyle/>
          <a:p>
            <a:r>
              <a:rPr lang="en-US" dirty="0"/>
              <a:t>Stephanie </a:t>
            </a:r>
            <a:r>
              <a:rPr lang="en-US" dirty="0" smtClean="0"/>
              <a:t>Korslund </a:t>
            </a:r>
            <a:r>
              <a:rPr lang="en-US" dirty="0"/>
              <a:t>and Ashley Seibert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8200" b="-1108"/>
          <a:stretch/>
        </p:blipFill>
        <p:spPr>
          <a:xfrm>
            <a:off x="1148987" y="4785536"/>
            <a:ext cx="7673340" cy="401215"/>
          </a:xfrm>
          <a:prstGeom prst="rect">
            <a:avLst/>
          </a:prstGeom>
        </p:spPr>
      </p:pic>
    </p:spTree>
    <p:extLst>
      <p:ext uri="{BB962C8B-B14F-4D97-AF65-F5344CB8AC3E}">
        <p14:creationId xmlns:p14="http://schemas.microsoft.com/office/powerpoint/2010/main" val="310848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08927"/>
                </a:solidFill>
              </a:rPr>
              <a:t>What is Copyright?</a:t>
            </a:r>
          </a:p>
        </p:txBody>
      </p:sp>
      <p:sp>
        <p:nvSpPr>
          <p:cNvPr id="3" name="Content Placeholder 2"/>
          <p:cNvSpPr>
            <a:spLocks noGrp="1"/>
          </p:cNvSpPr>
          <p:nvPr>
            <p:ph idx="1"/>
          </p:nvPr>
        </p:nvSpPr>
        <p:spPr/>
        <p:txBody>
          <a:bodyPr/>
          <a:lstStyle/>
          <a:p>
            <a:pPr marL="0" indent="0">
              <a:buNone/>
            </a:pPr>
            <a:r>
              <a:rPr lang="en-US" dirty="0"/>
              <a:t>A form of protection grounded in the U.S. Constitution and granted by law for original works of authorship fixed in a tangible medium of expression. Copyright covers both published and unpublished works.</a:t>
            </a:r>
          </a:p>
          <a:p>
            <a:pPr marL="0" indent="0">
              <a:buNone/>
            </a:pPr>
            <a:endParaRPr lang="en-US" dirty="0"/>
          </a:p>
          <a:p>
            <a:pPr marL="0" indent="0">
              <a:buNone/>
            </a:pPr>
            <a:r>
              <a:rPr lang="en-US" b="1" dirty="0"/>
              <a:t>Includes: </a:t>
            </a:r>
            <a:r>
              <a:rPr lang="en-US" dirty="0"/>
              <a:t>Literary works, dance, physical art, film, and audio</a:t>
            </a:r>
          </a:p>
          <a:p>
            <a:pPr marL="0" indent="0">
              <a:buNone/>
            </a:pPr>
            <a:r>
              <a:rPr lang="en-US" b="1" dirty="0"/>
              <a:t>Excludes: </a:t>
            </a:r>
            <a:r>
              <a:rPr lang="en-US" dirty="0"/>
              <a:t>ideas that have not be written down/recorded/ captured digitally, lists of facts that are public knowledge, US Government works, and works in public domain</a:t>
            </a:r>
          </a:p>
        </p:txBody>
      </p:sp>
      <p:sp>
        <p:nvSpPr>
          <p:cNvPr id="4" name="TextBox 3"/>
          <p:cNvSpPr txBox="1"/>
          <p:nvPr/>
        </p:nvSpPr>
        <p:spPr>
          <a:xfrm>
            <a:off x="677334" y="5107747"/>
            <a:ext cx="7942964" cy="369332"/>
          </a:xfrm>
          <a:prstGeom prst="rect">
            <a:avLst/>
          </a:prstGeom>
          <a:noFill/>
        </p:spPr>
        <p:txBody>
          <a:bodyPr wrap="square" rtlCol="0">
            <a:spAutoFit/>
          </a:bodyPr>
          <a:lstStyle/>
          <a:p>
            <a:r>
              <a:rPr lang="en-US" dirty="0" smtClean="0">
                <a:solidFill>
                  <a:srgbClr val="508927"/>
                </a:solidFill>
              </a:rPr>
              <a:t>(United States Code: Copyright Office, 2021)</a:t>
            </a:r>
            <a:endParaRPr lang="en-US" dirty="0">
              <a:solidFill>
                <a:srgbClr val="508927"/>
              </a:solidFill>
            </a:endParaRPr>
          </a:p>
        </p:txBody>
      </p:sp>
    </p:spTree>
    <p:extLst>
      <p:ext uri="{BB962C8B-B14F-4D97-AF65-F5344CB8AC3E}">
        <p14:creationId xmlns:p14="http://schemas.microsoft.com/office/powerpoint/2010/main" val="52992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8618757"/>
              </p:ext>
            </p:extLst>
          </p:nvPr>
        </p:nvGraphicFramePr>
        <p:xfrm>
          <a:off x="677863" y="1326399"/>
          <a:ext cx="8596311" cy="4577080"/>
        </p:xfrm>
        <a:graphic>
          <a:graphicData uri="http://schemas.openxmlformats.org/drawingml/2006/table">
            <a:tbl>
              <a:tblPr firstRow="1" bandRow="1">
                <a:tableStyleId>{3B4B98B0-60AC-42C2-AFA5-B58CD77FA1E5}</a:tableStyleId>
              </a:tblPr>
              <a:tblGrid>
                <a:gridCol w="2865437">
                  <a:extLst>
                    <a:ext uri="{9D8B030D-6E8A-4147-A177-3AD203B41FA5}">
                      <a16:colId xmlns:a16="http://schemas.microsoft.com/office/drawing/2014/main" val="2751142862"/>
                    </a:ext>
                  </a:extLst>
                </a:gridCol>
                <a:gridCol w="2865437">
                  <a:extLst>
                    <a:ext uri="{9D8B030D-6E8A-4147-A177-3AD203B41FA5}">
                      <a16:colId xmlns:a16="http://schemas.microsoft.com/office/drawing/2014/main" val="1939873323"/>
                    </a:ext>
                  </a:extLst>
                </a:gridCol>
                <a:gridCol w="2865437">
                  <a:extLst>
                    <a:ext uri="{9D8B030D-6E8A-4147-A177-3AD203B41FA5}">
                      <a16:colId xmlns:a16="http://schemas.microsoft.com/office/drawing/2014/main" val="1083859044"/>
                    </a:ext>
                  </a:extLst>
                </a:gridCol>
              </a:tblGrid>
              <a:tr h="370840">
                <a:tc>
                  <a:txBody>
                    <a:bodyPr/>
                    <a:lstStyle/>
                    <a:p>
                      <a:r>
                        <a:rPr lang="en-US" dirty="0"/>
                        <a:t>Public Domain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a:t>Open License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a:t>All Rights Reserved</a:t>
                      </a:r>
                      <a:r>
                        <a:rPr lang="en-US" baseline="0" dirty="0"/>
                        <a:t> Copyright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3955019"/>
                  </a:ext>
                </a:extLst>
              </a:tr>
              <a:tr h="370840">
                <a:tc>
                  <a:txBody>
                    <a:bodyPr/>
                    <a:lstStyle/>
                    <a:p>
                      <a:r>
                        <a:rPr lang="en-US" dirty="0"/>
                        <a:t>Copyright ownership is waived or has expired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Copyright ownership is retained.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Copyright ownership is retained.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0015665"/>
                  </a:ext>
                </a:extLst>
              </a:tr>
              <a:tr h="483189">
                <a:tc>
                  <a:txBody>
                    <a:bodyPr/>
                    <a:lstStyle/>
                    <a:p>
                      <a:r>
                        <a:rPr lang="en-US" dirty="0"/>
                        <a:t>Author gives away rights to the 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a:t>Author grants rights in advanced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a:t>Author does NOT grant rights to the 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78529510"/>
                  </a:ext>
                </a:extLst>
              </a:tr>
              <a:tr h="370840">
                <a:tc>
                  <a:txBody>
                    <a:bodyPr/>
                    <a:lstStyle/>
                    <a:p>
                      <a:r>
                        <a:rPr lang="en-US" dirty="0"/>
                        <a:t>“It is not mine. I give up my right as an author. You don’t have to cite me, but I would appreciate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“It is mine, but I do allow you to take my material. You don’t need to ask permission to use it because it is already granted. Just be sure to make proper attribution to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“It is mine. I do not allow you to take this material and repurpose it. You definitely need to ask for my permission to use 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4610860"/>
                  </a:ext>
                </a:extLst>
              </a:tr>
              <a:tr h="370840">
                <a:tc>
                  <a:txBody>
                    <a:bodyPr/>
                    <a:lstStyle/>
                    <a:p>
                      <a:r>
                        <a:rPr lang="en-US" dirty="0"/>
                        <a:t>Most open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a:t>Most closed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00884624"/>
                  </a:ext>
                </a:extLst>
              </a:tr>
            </a:tbl>
          </a:graphicData>
        </a:graphic>
      </p:graphicFrame>
      <p:sp>
        <p:nvSpPr>
          <p:cNvPr id="6" name="TextBox 5"/>
          <p:cNvSpPr txBox="1"/>
          <p:nvPr/>
        </p:nvSpPr>
        <p:spPr>
          <a:xfrm>
            <a:off x="677863" y="625643"/>
            <a:ext cx="8596311" cy="369332"/>
          </a:xfrm>
          <a:prstGeom prst="rect">
            <a:avLst/>
          </a:prstGeom>
          <a:noFill/>
        </p:spPr>
        <p:txBody>
          <a:bodyPr wrap="square" rtlCol="0">
            <a:spAutoFit/>
          </a:bodyPr>
          <a:lstStyle/>
          <a:p>
            <a:r>
              <a:rPr lang="en-US" dirty="0"/>
              <a:t>This table outlines concepts on a spectrum from the most to least open</a:t>
            </a:r>
          </a:p>
        </p:txBody>
      </p:sp>
      <p:sp>
        <p:nvSpPr>
          <p:cNvPr id="2" name="TextBox 1"/>
          <p:cNvSpPr txBox="1"/>
          <p:nvPr/>
        </p:nvSpPr>
        <p:spPr>
          <a:xfrm>
            <a:off x="1094540" y="6096403"/>
            <a:ext cx="7762955" cy="276999"/>
          </a:xfrm>
          <a:prstGeom prst="rect">
            <a:avLst/>
          </a:prstGeom>
          <a:noFill/>
        </p:spPr>
        <p:txBody>
          <a:bodyPr wrap="square" rtlCol="0">
            <a:spAutoFit/>
          </a:bodyPr>
          <a:lstStyle/>
          <a:p>
            <a:r>
              <a:rPr lang="en-US" sz="1200" dirty="0">
                <a:solidFill>
                  <a:srgbClr val="508927"/>
                </a:solidFill>
              </a:rPr>
              <a:t>Difference between open license, public domain, and all rights reserved copyright by Boyoung Chae, CC </a:t>
            </a:r>
            <a:r>
              <a:rPr lang="en-US" sz="1200" dirty="0" smtClean="0">
                <a:solidFill>
                  <a:srgbClr val="508927"/>
                </a:solidFill>
              </a:rPr>
              <a:t>BY 4.0</a:t>
            </a:r>
            <a:endParaRPr lang="en-US" sz="1200" dirty="0">
              <a:solidFill>
                <a:srgbClr val="508927"/>
              </a:solidFill>
            </a:endParaRPr>
          </a:p>
        </p:txBody>
      </p:sp>
    </p:spTree>
    <p:extLst>
      <p:ext uri="{BB962C8B-B14F-4D97-AF65-F5344CB8AC3E}">
        <p14:creationId xmlns:p14="http://schemas.microsoft.com/office/powerpoint/2010/main" val="42864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08927"/>
                </a:solidFill>
              </a:rPr>
              <a:t>Factors of Fair Use</a:t>
            </a:r>
          </a:p>
        </p:txBody>
      </p:sp>
      <p:sp>
        <p:nvSpPr>
          <p:cNvPr id="3" name="Content Placeholder 2"/>
          <p:cNvSpPr>
            <a:spLocks noGrp="1"/>
          </p:cNvSpPr>
          <p:nvPr>
            <p:ph idx="1"/>
          </p:nvPr>
        </p:nvSpPr>
        <p:spPr/>
        <p:txBody>
          <a:bodyPr/>
          <a:lstStyle/>
          <a:p>
            <a:r>
              <a:rPr lang="en-US" dirty="0"/>
              <a:t>The </a:t>
            </a:r>
            <a:r>
              <a:rPr lang="en-US" b="1" dirty="0"/>
              <a:t>PURPOSE</a:t>
            </a:r>
            <a:r>
              <a:rPr lang="en-US" dirty="0"/>
              <a:t> and character of the use, including whether such use is of a commercial nature or is for nonprofit educational purposes.</a:t>
            </a:r>
          </a:p>
          <a:p>
            <a:r>
              <a:rPr lang="en-US" dirty="0"/>
              <a:t>The</a:t>
            </a:r>
            <a:r>
              <a:rPr lang="en-US" b="1" dirty="0"/>
              <a:t> NATURE </a:t>
            </a:r>
            <a:r>
              <a:rPr lang="en-US" dirty="0"/>
              <a:t>of the copyrighted work.</a:t>
            </a:r>
          </a:p>
          <a:p>
            <a:r>
              <a:rPr lang="en-US" dirty="0"/>
              <a:t>The </a:t>
            </a:r>
            <a:r>
              <a:rPr lang="en-US" b="1" dirty="0"/>
              <a:t>AMOUNT</a:t>
            </a:r>
            <a:r>
              <a:rPr lang="en-US" dirty="0"/>
              <a:t> and substantiality of the portion used in relation to the copyrighted work as a whole.</a:t>
            </a:r>
          </a:p>
          <a:p>
            <a:r>
              <a:rPr lang="en-US" dirty="0"/>
              <a:t>The </a:t>
            </a:r>
            <a:r>
              <a:rPr lang="en-US" b="1" dirty="0"/>
              <a:t>EFFECT</a:t>
            </a:r>
            <a:r>
              <a:rPr lang="en-US" dirty="0"/>
              <a:t> of the use upon potential market for or value of the copyrighted work.</a:t>
            </a:r>
          </a:p>
        </p:txBody>
      </p:sp>
      <p:sp>
        <p:nvSpPr>
          <p:cNvPr id="5" name="TextBox 4"/>
          <p:cNvSpPr txBox="1"/>
          <p:nvPr/>
        </p:nvSpPr>
        <p:spPr>
          <a:xfrm>
            <a:off x="677334" y="4911804"/>
            <a:ext cx="7942964" cy="369332"/>
          </a:xfrm>
          <a:prstGeom prst="rect">
            <a:avLst/>
          </a:prstGeom>
          <a:noFill/>
        </p:spPr>
        <p:txBody>
          <a:bodyPr wrap="square" rtlCol="0">
            <a:spAutoFit/>
          </a:bodyPr>
          <a:lstStyle/>
          <a:p>
            <a:r>
              <a:rPr lang="en-US" dirty="0" smtClean="0">
                <a:solidFill>
                  <a:srgbClr val="508927"/>
                </a:solidFill>
              </a:rPr>
              <a:t>(United States Code: Copyright Office, 2021)</a:t>
            </a:r>
            <a:endParaRPr lang="en-US" dirty="0">
              <a:solidFill>
                <a:srgbClr val="508927"/>
              </a:solidFill>
            </a:endParaRPr>
          </a:p>
        </p:txBody>
      </p:sp>
    </p:spTree>
    <p:extLst>
      <p:ext uri="{BB962C8B-B14F-4D97-AF65-F5344CB8AC3E}">
        <p14:creationId xmlns:p14="http://schemas.microsoft.com/office/powerpoint/2010/main" val="1937398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08927"/>
                </a:solidFill>
              </a:rPr>
              <a:t>Myths of Fair Use</a:t>
            </a:r>
          </a:p>
        </p:txBody>
      </p:sp>
      <p:sp>
        <p:nvSpPr>
          <p:cNvPr id="3" name="Content Placeholder 2"/>
          <p:cNvSpPr>
            <a:spLocks noGrp="1"/>
          </p:cNvSpPr>
          <p:nvPr>
            <p:ph idx="1"/>
          </p:nvPr>
        </p:nvSpPr>
        <p:spPr/>
        <p:txBody>
          <a:bodyPr/>
          <a:lstStyle/>
          <a:p>
            <a:r>
              <a:rPr lang="en-US" dirty="0"/>
              <a:t>As long as I use __% of a work and no more, then my use is considered Fair Use</a:t>
            </a:r>
          </a:p>
          <a:p>
            <a:r>
              <a:rPr lang="en-US" dirty="0"/>
              <a:t>Since I am hosting the material in my institution’s LMS, my use is considered Fair Use</a:t>
            </a:r>
          </a:p>
          <a:p>
            <a:r>
              <a:rPr lang="en-US" dirty="0"/>
              <a:t>I am using it for educational purposes therefore my use falls under Fair Use</a:t>
            </a:r>
          </a:p>
          <a:p>
            <a:r>
              <a:rPr lang="en-US" b="1" dirty="0"/>
              <a:t>If I cite the resource, then my use is considered Fair Use.</a:t>
            </a:r>
          </a:p>
        </p:txBody>
      </p:sp>
    </p:spTree>
    <p:extLst>
      <p:ext uri="{BB962C8B-B14F-4D97-AF65-F5344CB8AC3E}">
        <p14:creationId xmlns:p14="http://schemas.microsoft.com/office/powerpoint/2010/main" val="340271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68" y="125413"/>
            <a:ext cx="8596668" cy="1320800"/>
          </a:xfrm>
        </p:spPr>
        <p:txBody>
          <a:bodyPr/>
          <a:lstStyle/>
          <a:p>
            <a:r>
              <a:rPr lang="en-US" dirty="0">
                <a:solidFill>
                  <a:srgbClr val="508927"/>
                </a:solidFill>
              </a:rPr>
              <a:t>Creative Commons Licensing </a:t>
            </a:r>
          </a:p>
        </p:txBody>
      </p:sp>
      <p:pic>
        <p:nvPicPr>
          <p:cNvPr id="4" name="Google Shape;334;p55" descr="Spectrum showing creative commons licensing options.">
            <a:extLst>
              <a:ext uri="{FF2B5EF4-FFF2-40B4-BE49-F238E27FC236}">
                <a16:creationId xmlns:a16="http://schemas.microsoft.com/office/drawing/2014/main" id="{3ED1D470-4AFB-4279-9105-A7B047CF92EA}"/>
              </a:ext>
            </a:extLst>
          </p:cNvPr>
          <p:cNvPicPr preferRelativeResize="0">
            <a:picLocks/>
          </p:cNvPicPr>
          <p:nvPr/>
        </p:nvPicPr>
        <p:blipFill>
          <a:blip r:embed="rId3">
            <a:alphaModFix/>
          </a:blip>
          <a:stretch>
            <a:fillRect/>
          </a:stretch>
        </p:blipFill>
        <p:spPr>
          <a:xfrm>
            <a:off x="3423885" y="1099255"/>
            <a:ext cx="3103563" cy="4802187"/>
          </a:xfrm>
          <a:prstGeom prst="rect">
            <a:avLst/>
          </a:prstGeom>
          <a:noFill/>
          <a:ln>
            <a:noFill/>
          </a:ln>
        </p:spPr>
      </p:pic>
      <p:sp>
        <p:nvSpPr>
          <p:cNvPr id="5" name="Rectangle 4"/>
          <p:cNvSpPr/>
          <p:nvPr/>
        </p:nvSpPr>
        <p:spPr>
          <a:xfrm>
            <a:off x="1807744" y="6124397"/>
            <a:ext cx="6335843" cy="369332"/>
          </a:xfrm>
          <a:prstGeom prst="rect">
            <a:avLst/>
          </a:prstGeom>
        </p:spPr>
        <p:txBody>
          <a:bodyPr wrap="square">
            <a:spAutoFit/>
          </a:bodyPr>
          <a:lstStyle/>
          <a:p>
            <a:r>
              <a:rPr lang="en-US" i="1" dirty="0">
                <a:solidFill>
                  <a:srgbClr val="508927"/>
                </a:solidFill>
              </a:rPr>
              <a:t>“Creative Commons License Spectrum” by </a:t>
            </a:r>
            <a:r>
              <a:rPr lang="en-US" i="1" u="sng" dirty="0" err="1">
                <a:solidFill>
                  <a:srgbClr val="508927"/>
                </a:solidFill>
                <a:hlinkClick r:id="rId4">
                  <a:extLst>
                    <a:ext uri="{A12FA001-AC4F-418D-AE19-62706E023703}">
                      <ahyp:hlinkClr xmlns:ahyp="http://schemas.microsoft.com/office/drawing/2018/hyperlinkcolor" xmlns="" val="tx"/>
                    </a:ext>
                  </a:extLst>
                </a:hlinkClick>
              </a:rPr>
              <a:t>Shaddim</a:t>
            </a:r>
            <a:r>
              <a:rPr lang="en-US" i="1" dirty="0">
                <a:solidFill>
                  <a:srgbClr val="508927"/>
                </a:solidFill>
              </a:rPr>
              <a:t> (CC BY)</a:t>
            </a:r>
            <a:endParaRPr lang="en-US" dirty="0">
              <a:solidFill>
                <a:srgbClr val="508927"/>
              </a:solidFill>
            </a:endParaRPr>
          </a:p>
        </p:txBody>
      </p:sp>
    </p:spTree>
    <p:extLst>
      <p:ext uri="{BB962C8B-B14F-4D97-AF65-F5344CB8AC3E}">
        <p14:creationId xmlns:p14="http://schemas.microsoft.com/office/powerpoint/2010/main" val="1988470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08927"/>
                </a:solidFill>
              </a:rPr>
              <a:t>Attribution</a:t>
            </a:r>
          </a:p>
        </p:txBody>
      </p:sp>
      <p:sp>
        <p:nvSpPr>
          <p:cNvPr id="3" name="Content Placeholder 2"/>
          <p:cNvSpPr>
            <a:spLocks noGrp="1"/>
          </p:cNvSpPr>
          <p:nvPr>
            <p:ph idx="1"/>
          </p:nvPr>
        </p:nvSpPr>
        <p:spPr/>
        <p:txBody>
          <a:bodyPr/>
          <a:lstStyle/>
          <a:p>
            <a:pPr marL="0" indent="0">
              <a:buNone/>
            </a:pPr>
            <a:r>
              <a:rPr lang="en-US" dirty="0"/>
              <a:t>The act of giving credit to a content owner for their intellectual property when that content has an open license. It is best practice for an attribution statement to accompany the resource on the same page (</a:t>
            </a:r>
            <a:r>
              <a:rPr lang="en-US" dirty="0" err="1"/>
              <a:t>Aesoph</a:t>
            </a:r>
            <a:r>
              <a:rPr lang="en-US" dirty="0"/>
              <a:t>, 2018). An ideal attribution statement is written with the acronym “TASL” in mind.</a:t>
            </a:r>
          </a:p>
          <a:p>
            <a:pPr marL="0" indent="0">
              <a:buNone/>
            </a:pPr>
            <a:endParaRPr lang="en-US" dirty="0"/>
          </a:p>
          <a:p>
            <a:pPr marL="0" indent="0">
              <a:buNone/>
            </a:pPr>
            <a:r>
              <a:rPr lang="en-US" b="1" dirty="0"/>
              <a:t>T </a:t>
            </a:r>
            <a:r>
              <a:rPr lang="en-US" dirty="0"/>
              <a:t>– Title</a:t>
            </a:r>
          </a:p>
          <a:p>
            <a:pPr marL="0" indent="0">
              <a:buNone/>
            </a:pPr>
            <a:r>
              <a:rPr lang="en-US" b="1" dirty="0"/>
              <a:t>A</a:t>
            </a:r>
            <a:r>
              <a:rPr lang="en-US" dirty="0"/>
              <a:t> – Author/Creator</a:t>
            </a:r>
          </a:p>
          <a:p>
            <a:pPr marL="0" indent="0">
              <a:buNone/>
            </a:pPr>
            <a:r>
              <a:rPr lang="en-US" b="1" dirty="0"/>
              <a:t>S </a:t>
            </a:r>
            <a:r>
              <a:rPr lang="en-US" dirty="0"/>
              <a:t>– Source</a:t>
            </a:r>
          </a:p>
          <a:p>
            <a:pPr marL="0" indent="0">
              <a:buNone/>
            </a:pPr>
            <a:r>
              <a:rPr lang="en-US" b="1" dirty="0"/>
              <a:t>L </a:t>
            </a:r>
            <a:r>
              <a:rPr lang="en-US" dirty="0"/>
              <a:t>- License</a:t>
            </a:r>
            <a:endParaRPr lang="en-US" b="1" dirty="0"/>
          </a:p>
        </p:txBody>
      </p:sp>
      <p:sp>
        <p:nvSpPr>
          <p:cNvPr id="4" name="Rectangle 3"/>
          <p:cNvSpPr/>
          <p:nvPr/>
        </p:nvSpPr>
        <p:spPr>
          <a:xfrm>
            <a:off x="677333" y="5718196"/>
            <a:ext cx="7505613" cy="369332"/>
          </a:xfrm>
          <a:prstGeom prst="rect">
            <a:avLst/>
          </a:prstGeom>
        </p:spPr>
        <p:txBody>
          <a:bodyPr wrap="square">
            <a:spAutoFit/>
          </a:bodyPr>
          <a:lstStyle/>
          <a:p>
            <a:r>
              <a:rPr lang="en-US" dirty="0">
                <a:solidFill>
                  <a:srgbClr val="508927"/>
                </a:solidFill>
                <a:hlinkClick r:id="rId3"/>
              </a:rPr>
              <a:t>How to Give Attribution </a:t>
            </a:r>
            <a:r>
              <a:rPr lang="en-US" dirty="0">
                <a:solidFill>
                  <a:srgbClr val="508927"/>
                </a:solidFill>
              </a:rPr>
              <a:t>by </a:t>
            </a:r>
            <a:r>
              <a:rPr lang="en-US" dirty="0">
                <a:solidFill>
                  <a:srgbClr val="508927"/>
                </a:solidFill>
                <a:hlinkClick r:id="rId4"/>
              </a:rPr>
              <a:t>Creative Commons </a:t>
            </a:r>
            <a:r>
              <a:rPr lang="en-US" dirty="0">
                <a:solidFill>
                  <a:srgbClr val="508927"/>
                </a:solidFill>
                <a:hlinkClick r:id="rId5"/>
              </a:rPr>
              <a:t>CC </a:t>
            </a:r>
            <a:r>
              <a:rPr lang="en-US" dirty="0" smtClean="0">
                <a:solidFill>
                  <a:srgbClr val="508927"/>
                </a:solidFill>
                <a:hlinkClick r:id="rId5"/>
              </a:rPr>
              <a:t>BY 4.0</a:t>
            </a:r>
            <a:r>
              <a:rPr lang="en-US" dirty="0">
                <a:solidFill>
                  <a:srgbClr val="508927"/>
                </a:solidFill>
                <a:hlinkClick r:id="rId5"/>
              </a:rPr>
              <a:t>, International</a:t>
            </a:r>
            <a:endParaRPr lang="en-US" dirty="0">
              <a:solidFill>
                <a:srgbClr val="508927"/>
              </a:solidFill>
            </a:endParaRPr>
          </a:p>
        </p:txBody>
      </p:sp>
    </p:spTree>
    <p:extLst>
      <p:ext uri="{BB962C8B-B14F-4D97-AF65-F5344CB8AC3E}">
        <p14:creationId xmlns:p14="http://schemas.microsoft.com/office/powerpoint/2010/main" val="2524655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524" y="2152264"/>
            <a:ext cx="2778845" cy="2636202"/>
          </a:xfrm>
          <a:prstGeom prst="rect">
            <a:avLst/>
          </a:prstGeom>
          <a:solidFill>
            <a:srgbClr val="DDDD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91585" y="2152264"/>
            <a:ext cx="2778845" cy="2636202"/>
          </a:xfrm>
          <a:prstGeom prst="rect">
            <a:avLst/>
          </a:prstGeom>
          <a:solidFill>
            <a:srgbClr val="DDDD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21647" y="2152264"/>
            <a:ext cx="2778845" cy="2636202"/>
          </a:xfrm>
          <a:prstGeom prst="rect">
            <a:avLst/>
          </a:prstGeom>
          <a:solidFill>
            <a:srgbClr val="DDDD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8081" y="2337246"/>
            <a:ext cx="9805852" cy="22933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solidFill>
                  <a:schemeClr val="bg1"/>
                </a:solidFill>
              </a:rPr>
              <a:t>REDACTED DUE TO LICENSING</a:t>
            </a:r>
          </a:p>
        </p:txBody>
      </p:sp>
    </p:spTree>
    <p:extLst>
      <p:ext uri="{BB962C8B-B14F-4D97-AF65-F5344CB8AC3E}">
        <p14:creationId xmlns:p14="http://schemas.microsoft.com/office/powerpoint/2010/main" val="2625542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08927"/>
                </a:solidFill>
              </a:rPr>
              <a:t>Managing SRS 4.3</a:t>
            </a:r>
          </a:p>
        </p:txBody>
      </p:sp>
      <p:sp>
        <p:nvSpPr>
          <p:cNvPr id="3" name="Content Placeholder 2"/>
          <p:cNvSpPr>
            <a:spLocks noGrp="1"/>
          </p:cNvSpPr>
          <p:nvPr>
            <p:ph idx="1"/>
          </p:nvPr>
        </p:nvSpPr>
        <p:spPr>
          <a:xfrm>
            <a:off x="677334" y="1588169"/>
            <a:ext cx="8596668" cy="5269832"/>
          </a:xfrm>
        </p:spPr>
        <p:txBody>
          <a:bodyPr>
            <a:normAutofit/>
          </a:bodyPr>
          <a:lstStyle/>
          <a:p>
            <a:pPr marL="0" indent="0">
              <a:buNone/>
            </a:pPr>
            <a:r>
              <a:rPr lang="en-US" dirty="0"/>
              <a:t>To determine whether or not your resource falls under fair use, or needs attribution follow these steps:</a:t>
            </a:r>
          </a:p>
          <a:p>
            <a:r>
              <a:rPr lang="en-US" b="1" dirty="0"/>
              <a:t>Identify License </a:t>
            </a:r>
            <a:r>
              <a:rPr lang="en-US" dirty="0"/>
              <a:t>- does the resource have a copyright license listed? Is it in the public domain, or an OER (Open Educational Resource)?</a:t>
            </a:r>
          </a:p>
          <a:p>
            <a:r>
              <a:rPr lang="en-US" b="1" dirty="0"/>
              <a:t>Determine Usage Rights </a:t>
            </a:r>
            <a:r>
              <a:rPr lang="en-US" dirty="0"/>
              <a:t>- Review terms of use for resource, ask the creator for permission, or claim fair use.*</a:t>
            </a:r>
          </a:p>
          <a:p>
            <a:pPr lvl="1"/>
            <a:r>
              <a:rPr lang="en-US" dirty="0"/>
              <a:t>Remember, only a court of law can truly determine fair use.</a:t>
            </a:r>
          </a:p>
          <a:p>
            <a:pPr lvl="1"/>
            <a:r>
              <a:rPr lang="en-US" dirty="0"/>
              <a:t>Avoid hosting resource directly when possible (use linking or embedding).</a:t>
            </a:r>
          </a:p>
          <a:p>
            <a:pPr lvl="1"/>
            <a:r>
              <a:rPr lang="en-US" dirty="0"/>
              <a:t>If an item is an OER, determine the license.</a:t>
            </a:r>
          </a:p>
          <a:p>
            <a:r>
              <a:rPr lang="en-US" b="1" dirty="0" smtClean="0"/>
              <a:t>Attribution and Citation</a:t>
            </a:r>
            <a:r>
              <a:rPr lang="en-US" dirty="0" smtClean="0"/>
              <a:t> </a:t>
            </a:r>
            <a:r>
              <a:rPr lang="en-US" dirty="0"/>
              <a:t>- once you have identified the proper license, decide how to properly attribute </a:t>
            </a:r>
            <a:r>
              <a:rPr lang="en-US" dirty="0" smtClean="0"/>
              <a:t>and be sure to include a citation.</a:t>
            </a:r>
            <a:endParaRPr lang="en-US" dirty="0"/>
          </a:p>
          <a:p>
            <a:pPr lvl="1"/>
            <a:r>
              <a:rPr lang="en-US" dirty="0"/>
              <a:t>If copyrighted and claiming fair use</a:t>
            </a:r>
            <a:r>
              <a:rPr lang="en-US" dirty="0" smtClean="0"/>
              <a:t>, if there is an attribution statement available, use it.</a:t>
            </a:r>
            <a:endParaRPr lang="en-US" dirty="0"/>
          </a:p>
          <a:p>
            <a:pPr lvl="1"/>
            <a:r>
              <a:rPr lang="en-US" dirty="0"/>
              <a:t>If Public Domain, attribution is not </a:t>
            </a:r>
            <a:r>
              <a:rPr lang="en-US" dirty="0" smtClean="0"/>
              <a:t>needed.</a:t>
            </a:r>
            <a:endParaRPr lang="en-US" dirty="0"/>
          </a:p>
          <a:p>
            <a:pPr lvl="1"/>
            <a:r>
              <a:rPr lang="en-US" dirty="0"/>
              <a:t>If OER, attribution is required based on license.</a:t>
            </a:r>
          </a:p>
        </p:txBody>
      </p:sp>
    </p:spTree>
    <p:extLst>
      <p:ext uri="{BB962C8B-B14F-4D97-AF65-F5344CB8AC3E}">
        <p14:creationId xmlns:p14="http://schemas.microsoft.com/office/powerpoint/2010/main" val="441458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One</a:t>
            </a:r>
          </a:p>
        </p:txBody>
      </p:sp>
      <p:sp>
        <p:nvSpPr>
          <p:cNvPr id="3" name="Content Placeholder 2"/>
          <p:cNvSpPr>
            <a:spLocks noGrp="1"/>
          </p:cNvSpPr>
          <p:nvPr>
            <p:ph idx="1"/>
          </p:nvPr>
        </p:nvSpPr>
        <p:spPr>
          <a:xfrm>
            <a:off x="677334" y="1270000"/>
            <a:ext cx="8596668" cy="392953"/>
          </a:xfrm>
        </p:spPr>
        <p:txBody>
          <a:bodyPr/>
          <a:lstStyle/>
          <a:p>
            <a:r>
              <a:rPr lang="en-US" dirty="0"/>
              <a:t>Downloaded PDFs with accompanying references</a:t>
            </a:r>
          </a:p>
        </p:txBody>
      </p:sp>
      <p:pic>
        <p:nvPicPr>
          <p:cNvPr id="5" name="Picture 4">
            <a:extLst>
              <a:ext uri="{FF2B5EF4-FFF2-40B4-BE49-F238E27FC236}">
                <a16:creationId xmlns:a16="http://schemas.microsoft.com/office/drawing/2014/main" id="{803C26C2-359A-4B6E-A5AF-4065A2FCFDF0}"/>
              </a:ext>
            </a:extLst>
          </p:cNvPr>
          <p:cNvPicPr>
            <a:picLocks noChangeAspect="1"/>
          </p:cNvPicPr>
          <p:nvPr/>
        </p:nvPicPr>
        <p:blipFill>
          <a:blip r:embed="rId3"/>
          <a:stretch>
            <a:fillRect/>
          </a:stretch>
        </p:blipFill>
        <p:spPr>
          <a:xfrm>
            <a:off x="677334" y="1765041"/>
            <a:ext cx="8757050" cy="4608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3707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Two</a:t>
            </a:r>
          </a:p>
        </p:txBody>
      </p:sp>
      <p:sp>
        <p:nvSpPr>
          <p:cNvPr id="3" name="Content Placeholder 2"/>
          <p:cNvSpPr>
            <a:spLocks noGrp="1"/>
          </p:cNvSpPr>
          <p:nvPr>
            <p:ph idx="1"/>
          </p:nvPr>
        </p:nvSpPr>
        <p:spPr>
          <a:xfrm>
            <a:off x="677334" y="1205488"/>
            <a:ext cx="8596668" cy="4447024"/>
          </a:xfrm>
        </p:spPr>
        <p:txBody>
          <a:bodyPr/>
          <a:lstStyle/>
          <a:p>
            <a:r>
              <a:rPr lang="en-US" dirty="0"/>
              <a:t>Image from Google or another online search</a:t>
            </a:r>
          </a:p>
        </p:txBody>
      </p:sp>
      <p:pic>
        <p:nvPicPr>
          <p:cNvPr id="5" name="Picture 4">
            <a:extLst>
              <a:ext uri="{FF2B5EF4-FFF2-40B4-BE49-F238E27FC236}">
                <a16:creationId xmlns:a16="http://schemas.microsoft.com/office/drawing/2014/main" id="{B625B90C-4055-48C7-B38C-CEC9258BEF66}"/>
              </a:ext>
            </a:extLst>
          </p:cNvPr>
          <p:cNvPicPr>
            <a:picLocks noChangeAspect="1"/>
          </p:cNvPicPr>
          <p:nvPr/>
        </p:nvPicPr>
        <p:blipFill>
          <a:blip r:embed="rId3"/>
          <a:srcRect/>
          <a:stretch/>
        </p:blipFill>
        <p:spPr>
          <a:xfrm>
            <a:off x="680651" y="1641928"/>
            <a:ext cx="8048643" cy="4996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412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One</a:t>
            </a:r>
          </a:p>
        </p:txBody>
      </p:sp>
      <p:sp>
        <p:nvSpPr>
          <p:cNvPr id="3" name="Content Placeholder 2"/>
          <p:cNvSpPr>
            <a:spLocks noGrp="1"/>
          </p:cNvSpPr>
          <p:nvPr>
            <p:ph idx="1"/>
          </p:nvPr>
        </p:nvSpPr>
        <p:spPr>
          <a:xfrm>
            <a:off x="677334" y="1270000"/>
            <a:ext cx="8596668" cy="4447024"/>
          </a:xfrm>
        </p:spPr>
        <p:txBody>
          <a:bodyPr/>
          <a:lstStyle/>
          <a:p>
            <a:r>
              <a:rPr lang="en-US" dirty="0"/>
              <a:t>Downloaded PDFS with accompanying references</a:t>
            </a:r>
          </a:p>
        </p:txBody>
      </p:sp>
      <p:pic>
        <p:nvPicPr>
          <p:cNvPr id="5" name="Picture 4">
            <a:extLst>
              <a:ext uri="{FF2B5EF4-FFF2-40B4-BE49-F238E27FC236}">
                <a16:creationId xmlns:a16="http://schemas.microsoft.com/office/drawing/2014/main" id="{803C26C2-359A-4B6E-A5AF-4065A2FCFDF0}"/>
              </a:ext>
            </a:extLst>
          </p:cNvPr>
          <p:cNvPicPr>
            <a:picLocks noChangeAspect="1"/>
          </p:cNvPicPr>
          <p:nvPr/>
        </p:nvPicPr>
        <p:blipFill>
          <a:blip r:embed="rId3"/>
          <a:stretch>
            <a:fillRect/>
          </a:stretch>
        </p:blipFill>
        <p:spPr>
          <a:xfrm>
            <a:off x="677334" y="1765041"/>
            <a:ext cx="8757050" cy="4608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4405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Three</a:t>
            </a:r>
          </a:p>
        </p:txBody>
      </p:sp>
      <p:sp>
        <p:nvSpPr>
          <p:cNvPr id="3" name="Content Placeholder 2"/>
          <p:cNvSpPr>
            <a:spLocks noGrp="1"/>
          </p:cNvSpPr>
          <p:nvPr>
            <p:ph idx="1"/>
          </p:nvPr>
        </p:nvSpPr>
        <p:spPr>
          <a:xfrm>
            <a:off x="677334" y="1270000"/>
            <a:ext cx="8596668" cy="4447024"/>
          </a:xfrm>
        </p:spPr>
        <p:txBody>
          <a:bodyPr/>
          <a:lstStyle/>
          <a:p>
            <a:r>
              <a:rPr lang="en-US" dirty="0"/>
              <a:t>A resource that is in the Public Domain</a:t>
            </a:r>
          </a:p>
          <a:p>
            <a:endParaRPr lang="en-US" dirty="0"/>
          </a:p>
          <a:p>
            <a:endParaRPr lang="en-US" dirty="0"/>
          </a:p>
        </p:txBody>
      </p:sp>
      <p:pic>
        <p:nvPicPr>
          <p:cNvPr id="5" name="Picture 4">
            <a:extLst>
              <a:ext uri="{FF2B5EF4-FFF2-40B4-BE49-F238E27FC236}">
                <a16:creationId xmlns:a16="http://schemas.microsoft.com/office/drawing/2014/main" id="{60BDFBE8-4BC0-4D29-BE76-AAF017F57B07}"/>
              </a:ext>
            </a:extLst>
          </p:cNvPr>
          <p:cNvPicPr>
            <a:picLocks noChangeAspect="1"/>
          </p:cNvPicPr>
          <p:nvPr/>
        </p:nvPicPr>
        <p:blipFill>
          <a:blip r:embed="rId3"/>
          <a:srcRect/>
          <a:stretch/>
        </p:blipFill>
        <p:spPr>
          <a:xfrm>
            <a:off x="773291" y="1930400"/>
            <a:ext cx="8404754" cy="2845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1092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Four</a:t>
            </a:r>
          </a:p>
        </p:txBody>
      </p:sp>
      <p:sp>
        <p:nvSpPr>
          <p:cNvPr id="3" name="Content Placeholder 2"/>
          <p:cNvSpPr>
            <a:spLocks noGrp="1"/>
          </p:cNvSpPr>
          <p:nvPr>
            <p:ph idx="1"/>
          </p:nvPr>
        </p:nvSpPr>
        <p:spPr>
          <a:xfrm>
            <a:off x="677334" y="1270000"/>
            <a:ext cx="8596668" cy="4447024"/>
          </a:xfrm>
        </p:spPr>
        <p:txBody>
          <a:bodyPr/>
          <a:lstStyle/>
          <a:p>
            <a:r>
              <a:rPr lang="en-US" dirty="0"/>
              <a:t>Videos such as Youtube, Vimeo, TED, and </a:t>
            </a:r>
            <a:r>
              <a:rPr lang="en-US" dirty="0" err="1"/>
              <a:t>Kanopy</a:t>
            </a:r>
            <a:endParaRPr lang="en-US" dirty="0"/>
          </a:p>
        </p:txBody>
      </p:sp>
      <p:pic>
        <p:nvPicPr>
          <p:cNvPr id="5" name="Picture 4">
            <a:extLst>
              <a:ext uri="{FF2B5EF4-FFF2-40B4-BE49-F238E27FC236}">
                <a16:creationId xmlns:a16="http://schemas.microsoft.com/office/drawing/2014/main" id="{001A579D-7BF0-4F3A-BD38-1CC48AC3E321}"/>
              </a:ext>
            </a:extLst>
          </p:cNvPr>
          <p:cNvPicPr>
            <a:picLocks noChangeAspect="1"/>
          </p:cNvPicPr>
          <p:nvPr/>
        </p:nvPicPr>
        <p:blipFill>
          <a:blip r:embed="rId3"/>
          <a:srcRect/>
          <a:stretch/>
        </p:blipFill>
        <p:spPr>
          <a:xfrm>
            <a:off x="878402" y="1896146"/>
            <a:ext cx="8740857" cy="4248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331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677334" y="1274323"/>
            <a:ext cx="8596668" cy="5471710"/>
          </a:xfrm>
        </p:spPr>
        <p:txBody>
          <a:bodyPr>
            <a:normAutofit fontScale="85000" lnSpcReduction="10000"/>
          </a:bodyPr>
          <a:lstStyle/>
          <a:p>
            <a:pPr lvl="0"/>
            <a:r>
              <a:rPr lang="en-US" dirty="0"/>
              <a:t>Adams, S. (1989, September 25). </a:t>
            </a:r>
            <a:r>
              <a:rPr lang="en-US" i="1" dirty="0"/>
              <a:t>Dilbert </a:t>
            </a:r>
            <a:r>
              <a:rPr lang="en-US" dirty="0"/>
              <a:t>[Cartoon]. Andrews </a:t>
            </a:r>
            <a:r>
              <a:rPr lang="en-US" dirty="0" err="1"/>
              <a:t>McMeel</a:t>
            </a:r>
            <a:r>
              <a:rPr lang="en-US" dirty="0"/>
              <a:t> Syndication. https://dilbert.com/strip/1989-09-25 </a:t>
            </a:r>
          </a:p>
          <a:p>
            <a:pPr lvl="0"/>
            <a:r>
              <a:rPr lang="en-US" dirty="0" err="1"/>
              <a:t>Aesoph</a:t>
            </a:r>
            <a:r>
              <a:rPr lang="en-US" dirty="0"/>
              <a:t>, L. (2018). </a:t>
            </a:r>
            <a:r>
              <a:rPr lang="en-US" i="1" dirty="0"/>
              <a:t>Self-publishing guide</a:t>
            </a:r>
            <a:r>
              <a:rPr lang="en-US" dirty="0"/>
              <a:t>. </a:t>
            </a:r>
            <a:r>
              <a:rPr lang="en-US" dirty="0" err="1"/>
              <a:t>BCcampus</a:t>
            </a:r>
            <a:r>
              <a:rPr lang="en-US" dirty="0"/>
              <a:t>. www.opentextbc.ca/selfpublishguide/chapter/citation-vs-attribution/</a:t>
            </a:r>
          </a:p>
          <a:p>
            <a:pPr lvl="0"/>
            <a:r>
              <a:rPr lang="en-US" dirty="0" err="1"/>
              <a:t>Chae</a:t>
            </a:r>
            <a:r>
              <a:rPr lang="en-US" dirty="0"/>
              <a:t>, B. (2014). Difference between open license, public domain and all rights reserved copyright [Digital Graphic]. Wikimedia. https://commons.wikimedia.org/wiki/File:Difference_between_open_license,_public_domain_and_all_rights_reserved_copyright.png </a:t>
            </a:r>
          </a:p>
          <a:p>
            <a:pPr lvl="0"/>
            <a:r>
              <a:rPr lang="en-US" dirty="0"/>
              <a:t>Creative Commons. (2021). </a:t>
            </a:r>
            <a:r>
              <a:rPr lang="en-US" i="1" dirty="0"/>
              <a:t>How to give attribution</a:t>
            </a:r>
            <a:r>
              <a:rPr lang="en-US" dirty="0"/>
              <a:t>. https://creativecommons.org/use-remix/attribution/</a:t>
            </a:r>
          </a:p>
          <a:p>
            <a:r>
              <a:rPr lang="en-US" dirty="0" smtClean="0"/>
              <a:t>QM </a:t>
            </a:r>
            <a:r>
              <a:rPr lang="en-US" dirty="0"/>
              <a:t>Higher Education Rubric, Sixth Edition, 2018. Quality Matters. Used under license. All rights reserved. Retrieved from </a:t>
            </a:r>
            <a:r>
              <a:rPr lang="en-US" u="sng" dirty="0" err="1">
                <a:hlinkClick r:id="rId3"/>
              </a:rPr>
              <a:t>MyQM</a:t>
            </a:r>
            <a:r>
              <a:rPr lang="en-US" dirty="0"/>
              <a:t>.</a:t>
            </a:r>
          </a:p>
          <a:p>
            <a:pPr lvl="0"/>
            <a:r>
              <a:rPr lang="en-US" dirty="0" err="1" smtClean="0"/>
              <a:t>Shaddim</a:t>
            </a:r>
            <a:r>
              <a:rPr lang="en-US" dirty="0"/>
              <a:t>. (2016). Creative commons license spectrum [Digital Graphic]. Wikimedia. https://commons.wikimedia.org/wiki/File:Creative_commons_license_spectrum.svg</a:t>
            </a:r>
          </a:p>
          <a:p>
            <a:pPr lvl="0"/>
            <a:r>
              <a:rPr lang="en-US" dirty="0"/>
              <a:t>Standards from the Quality Matters Higher Education Rubric, Sixth Edition. Quality Matters. Retrieved from Specific Review Standards from the QM Higher Education Rubric, Sixth Edition</a:t>
            </a:r>
          </a:p>
          <a:p>
            <a:pPr lvl="0"/>
            <a:r>
              <a:rPr lang="en-US" dirty="0" smtClean="0"/>
              <a:t>United </a:t>
            </a:r>
            <a:r>
              <a:rPr lang="en-US" dirty="0"/>
              <a:t>States Code: Copyright Office, 17 U.S.C. 101-110 (2021</a:t>
            </a:r>
            <a:r>
              <a:rPr lang="en-US" dirty="0" smtClean="0"/>
              <a:t>).</a:t>
            </a:r>
          </a:p>
          <a:p>
            <a:r>
              <a:rPr lang="en-US" dirty="0"/>
              <a:t>van Gogh, V. (1889). </a:t>
            </a:r>
            <a:r>
              <a:rPr lang="en-US" i="1" dirty="0"/>
              <a:t>The starry night</a:t>
            </a:r>
            <a:r>
              <a:rPr lang="en-US" dirty="0"/>
              <a:t> [Painting]. Museum of Modern Art, New York City, NY, United States</a:t>
            </a:r>
            <a:r>
              <a:rPr lang="en-US" dirty="0" smtClean="0"/>
              <a:t>.</a:t>
            </a:r>
            <a:endParaRPr lang="en-US" dirty="0"/>
          </a:p>
          <a:p>
            <a:endParaRPr lang="en-US" dirty="0"/>
          </a:p>
        </p:txBody>
      </p:sp>
    </p:spTree>
    <p:extLst>
      <p:ext uri="{BB962C8B-B14F-4D97-AF65-F5344CB8AC3E}">
        <p14:creationId xmlns:p14="http://schemas.microsoft.com/office/powerpoint/2010/main" val="197308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Two</a:t>
            </a:r>
          </a:p>
        </p:txBody>
      </p:sp>
      <p:sp>
        <p:nvSpPr>
          <p:cNvPr id="3" name="Content Placeholder 2"/>
          <p:cNvSpPr>
            <a:spLocks noGrp="1"/>
          </p:cNvSpPr>
          <p:nvPr>
            <p:ph idx="1"/>
          </p:nvPr>
        </p:nvSpPr>
        <p:spPr>
          <a:xfrm>
            <a:off x="677334" y="1205488"/>
            <a:ext cx="8596668" cy="4447024"/>
          </a:xfrm>
        </p:spPr>
        <p:txBody>
          <a:bodyPr/>
          <a:lstStyle/>
          <a:p>
            <a:r>
              <a:rPr lang="en-US" dirty="0"/>
              <a:t>Image from Google or another online search</a:t>
            </a:r>
          </a:p>
        </p:txBody>
      </p:sp>
      <p:pic>
        <p:nvPicPr>
          <p:cNvPr id="5" name="Picture 4">
            <a:extLst>
              <a:ext uri="{FF2B5EF4-FFF2-40B4-BE49-F238E27FC236}">
                <a16:creationId xmlns:a16="http://schemas.microsoft.com/office/drawing/2014/main" id="{B625B90C-4055-48C7-B38C-CEC9258BEF66}"/>
              </a:ext>
            </a:extLst>
          </p:cNvPr>
          <p:cNvPicPr>
            <a:picLocks noChangeAspect="1"/>
          </p:cNvPicPr>
          <p:nvPr/>
        </p:nvPicPr>
        <p:blipFill>
          <a:blip r:embed="rId3"/>
          <a:stretch>
            <a:fillRect/>
          </a:stretch>
        </p:blipFill>
        <p:spPr>
          <a:xfrm>
            <a:off x="677334" y="1641928"/>
            <a:ext cx="8055276" cy="4996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5859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Three</a:t>
            </a:r>
          </a:p>
        </p:txBody>
      </p:sp>
      <p:sp>
        <p:nvSpPr>
          <p:cNvPr id="3" name="Content Placeholder 2"/>
          <p:cNvSpPr>
            <a:spLocks noGrp="1"/>
          </p:cNvSpPr>
          <p:nvPr>
            <p:ph idx="1"/>
          </p:nvPr>
        </p:nvSpPr>
        <p:spPr>
          <a:xfrm>
            <a:off x="677334" y="1270000"/>
            <a:ext cx="8596668" cy="4447024"/>
          </a:xfrm>
        </p:spPr>
        <p:txBody>
          <a:bodyPr/>
          <a:lstStyle/>
          <a:p>
            <a:r>
              <a:rPr lang="en-US" dirty="0"/>
              <a:t>A resource that is in the Public Domain</a:t>
            </a:r>
          </a:p>
          <a:p>
            <a:endParaRPr lang="en-US" dirty="0"/>
          </a:p>
          <a:p>
            <a:endParaRPr lang="en-US" dirty="0"/>
          </a:p>
        </p:txBody>
      </p:sp>
      <p:pic>
        <p:nvPicPr>
          <p:cNvPr id="5" name="Picture 4">
            <a:extLst>
              <a:ext uri="{FF2B5EF4-FFF2-40B4-BE49-F238E27FC236}">
                <a16:creationId xmlns:a16="http://schemas.microsoft.com/office/drawing/2014/main" id="{60BDFBE8-4BC0-4D29-BE76-AAF017F57B07}"/>
              </a:ext>
            </a:extLst>
          </p:cNvPr>
          <p:cNvPicPr>
            <a:picLocks noChangeAspect="1"/>
          </p:cNvPicPr>
          <p:nvPr/>
        </p:nvPicPr>
        <p:blipFill>
          <a:blip r:embed="rId3"/>
          <a:stretch>
            <a:fillRect/>
          </a:stretch>
        </p:blipFill>
        <p:spPr>
          <a:xfrm>
            <a:off x="677334" y="1930400"/>
            <a:ext cx="8647611" cy="2580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155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Four</a:t>
            </a:r>
          </a:p>
        </p:txBody>
      </p:sp>
      <p:sp>
        <p:nvSpPr>
          <p:cNvPr id="3" name="Content Placeholder 2"/>
          <p:cNvSpPr>
            <a:spLocks noGrp="1"/>
          </p:cNvSpPr>
          <p:nvPr>
            <p:ph idx="1"/>
          </p:nvPr>
        </p:nvSpPr>
        <p:spPr>
          <a:xfrm>
            <a:off x="677334" y="1270000"/>
            <a:ext cx="8596668" cy="4447024"/>
          </a:xfrm>
        </p:spPr>
        <p:txBody>
          <a:bodyPr/>
          <a:lstStyle/>
          <a:p>
            <a:r>
              <a:rPr lang="en-US" dirty="0"/>
              <a:t>Videos such as Youtube, Vimeo, TED, and </a:t>
            </a:r>
            <a:r>
              <a:rPr lang="en-US" dirty="0" err="1"/>
              <a:t>Kanopy</a:t>
            </a:r>
            <a:endParaRPr lang="en-US" dirty="0"/>
          </a:p>
        </p:txBody>
      </p:sp>
      <p:pic>
        <p:nvPicPr>
          <p:cNvPr id="5" name="Picture 4">
            <a:extLst>
              <a:ext uri="{FF2B5EF4-FFF2-40B4-BE49-F238E27FC236}">
                <a16:creationId xmlns:a16="http://schemas.microsoft.com/office/drawing/2014/main" id="{001A579D-7BF0-4F3A-BD38-1CC48AC3E321}"/>
              </a:ext>
            </a:extLst>
          </p:cNvPr>
          <p:cNvPicPr>
            <a:picLocks noChangeAspect="1"/>
          </p:cNvPicPr>
          <p:nvPr/>
        </p:nvPicPr>
        <p:blipFill>
          <a:blip r:embed="rId3"/>
          <a:stretch>
            <a:fillRect/>
          </a:stretch>
        </p:blipFill>
        <p:spPr>
          <a:xfrm>
            <a:off x="677334" y="1896146"/>
            <a:ext cx="9142993" cy="4248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529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08927"/>
                </a:solidFill>
              </a:rPr>
              <a:t>Objectives</a:t>
            </a:r>
          </a:p>
        </p:txBody>
      </p:sp>
      <p:sp>
        <p:nvSpPr>
          <p:cNvPr id="3" name="Content Placeholder 2"/>
          <p:cNvSpPr>
            <a:spLocks noGrp="1"/>
          </p:cNvSpPr>
          <p:nvPr>
            <p:ph idx="1"/>
          </p:nvPr>
        </p:nvSpPr>
        <p:spPr/>
        <p:txBody>
          <a:bodyPr/>
          <a:lstStyle/>
          <a:p>
            <a:r>
              <a:rPr lang="en-US" dirty="0"/>
              <a:t>Explain the difference between attribution and </a:t>
            </a:r>
            <a:r>
              <a:rPr lang="en-US" dirty="0" smtClean="0"/>
              <a:t>citation</a:t>
            </a:r>
            <a:endParaRPr lang="en-US" dirty="0"/>
          </a:p>
          <a:p>
            <a:r>
              <a:rPr lang="en-US" dirty="0"/>
              <a:t>Determine when to seek permission to use instructional materials in an online course</a:t>
            </a:r>
          </a:p>
          <a:p>
            <a:r>
              <a:rPr lang="en-US" dirty="0"/>
              <a:t>Identify strategies to more effectively apply SRS 4.3 in your online course</a:t>
            </a:r>
          </a:p>
        </p:txBody>
      </p:sp>
    </p:spTree>
    <p:extLst>
      <p:ext uri="{BB962C8B-B14F-4D97-AF65-F5344CB8AC3E}">
        <p14:creationId xmlns:p14="http://schemas.microsoft.com/office/powerpoint/2010/main" val="4071760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2247"/>
          </a:xfrm>
        </p:spPr>
        <p:txBody>
          <a:bodyPr/>
          <a:lstStyle/>
          <a:p>
            <a:r>
              <a:rPr lang="en-US" dirty="0">
                <a:solidFill>
                  <a:srgbClr val="508927"/>
                </a:solidFill>
              </a:rPr>
              <a:t>QM Standard 4.3</a:t>
            </a:r>
          </a:p>
        </p:txBody>
      </p:sp>
      <p:sp>
        <p:nvSpPr>
          <p:cNvPr id="3" name="Content Placeholder 2"/>
          <p:cNvSpPr>
            <a:spLocks noGrp="1"/>
          </p:cNvSpPr>
          <p:nvPr>
            <p:ph idx="1"/>
          </p:nvPr>
        </p:nvSpPr>
        <p:spPr>
          <a:xfrm>
            <a:off x="677334" y="1570386"/>
            <a:ext cx="8596668" cy="3176182"/>
          </a:xfrm>
        </p:spPr>
        <p:txBody>
          <a:bodyPr/>
          <a:lstStyle/>
          <a:p>
            <a:pPr marL="0" indent="0">
              <a:buNone/>
            </a:pPr>
            <a:r>
              <a:rPr lang="en-US" sz="4000" dirty="0"/>
              <a:t>“The course models the academic integrity expected of learners by providing both source references and permissions for use of instructional materials.”</a:t>
            </a:r>
          </a:p>
          <a:p>
            <a:pPr marL="0" indent="0">
              <a:buNone/>
            </a:pPr>
            <a:endParaRPr lang="en-US" dirty="0"/>
          </a:p>
        </p:txBody>
      </p:sp>
      <p:sp>
        <p:nvSpPr>
          <p:cNvPr id="4" name="TextBox 3"/>
          <p:cNvSpPr txBox="1"/>
          <p:nvPr/>
        </p:nvSpPr>
        <p:spPr>
          <a:xfrm>
            <a:off x="677334" y="4921135"/>
            <a:ext cx="7942964" cy="369332"/>
          </a:xfrm>
          <a:prstGeom prst="rect">
            <a:avLst/>
          </a:prstGeom>
          <a:noFill/>
        </p:spPr>
        <p:txBody>
          <a:bodyPr wrap="square" rtlCol="0">
            <a:spAutoFit/>
          </a:bodyPr>
          <a:lstStyle/>
          <a:p>
            <a:r>
              <a:rPr lang="en-US" dirty="0">
                <a:solidFill>
                  <a:srgbClr val="508927"/>
                </a:solidFill>
              </a:rPr>
              <a:t>(Standards from the Quality Matters Higher Education Rubric, Sixth Edition)</a:t>
            </a:r>
          </a:p>
        </p:txBody>
      </p:sp>
    </p:spTree>
    <p:extLst>
      <p:ext uri="{BB962C8B-B14F-4D97-AF65-F5344CB8AC3E}">
        <p14:creationId xmlns:p14="http://schemas.microsoft.com/office/powerpoint/2010/main" val="25424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Needs a </a:t>
            </a:r>
            <a:r>
              <a:rPr lang="en-US" dirty="0" smtClean="0"/>
              <a:t>Citation under </a:t>
            </a:r>
            <a:r>
              <a:rPr lang="en-US" dirty="0"/>
              <a:t>SRS </a:t>
            </a:r>
            <a:r>
              <a:rPr lang="en-US" dirty="0" smtClean="0"/>
              <a:t>4.3?</a:t>
            </a:r>
            <a:endParaRPr lang="en-US" dirty="0"/>
          </a:p>
        </p:txBody>
      </p:sp>
      <p:sp>
        <p:nvSpPr>
          <p:cNvPr id="3" name="Content Placeholder 2"/>
          <p:cNvSpPr>
            <a:spLocks noGrp="1"/>
          </p:cNvSpPr>
          <p:nvPr>
            <p:ph idx="1"/>
          </p:nvPr>
        </p:nvSpPr>
        <p:spPr>
          <a:xfrm>
            <a:off x="677334" y="2160589"/>
            <a:ext cx="8596668" cy="2747313"/>
          </a:xfrm>
        </p:spPr>
        <p:txBody>
          <a:bodyPr>
            <a:normAutofit/>
          </a:bodyPr>
          <a:lstStyle/>
          <a:p>
            <a:r>
              <a:rPr lang="en-US" dirty="0" smtClean="0"/>
              <a:t>Journal articles</a:t>
            </a:r>
          </a:p>
          <a:p>
            <a:r>
              <a:rPr lang="en-US" dirty="0" smtClean="0"/>
              <a:t>Textbooks</a:t>
            </a:r>
          </a:p>
          <a:p>
            <a:r>
              <a:rPr lang="en-US" dirty="0" smtClean="0"/>
              <a:t>Images</a:t>
            </a:r>
          </a:p>
          <a:p>
            <a:r>
              <a:rPr lang="en-US" dirty="0" smtClean="0"/>
              <a:t>Videos</a:t>
            </a:r>
          </a:p>
          <a:p>
            <a:r>
              <a:rPr lang="en-US" dirty="0" smtClean="0"/>
              <a:t>Websites</a:t>
            </a:r>
            <a:endParaRPr lang="en-US" sz="2000" dirty="0" smtClean="0"/>
          </a:p>
          <a:p>
            <a:r>
              <a:rPr lang="en-US" sz="2000" dirty="0" smtClean="0"/>
              <a:t>Basically EVERYTHING</a:t>
            </a:r>
            <a:endParaRPr lang="en-US" dirty="0"/>
          </a:p>
        </p:txBody>
      </p:sp>
      <p:sp>
        <p:nvSpPr>
          <p:cNvPr id="4" name="Rectangle 3"/>
          <p:cNvSpPr/>
          <p:nvPr/>
        </p:nvSpPr>
        <p:spPr>
          <a:xfrm>
            <a:off x="677334" y="5138091"/>
            <a:ext cx="5942652" cy="369332"/>
          </a:xfrm>
          <a:prstGeom prst="rect">
            <a:avLst/>
          </a:prstGeom>
        </p:spPr>
        <p:txBody>
          <a:bodyPr wrap="none">
            <a:spAutoFit/>
          </a:bodyPr>
          <a:lstStyle/>
          <a:p>
            <a:r>
              <a:rPr lang="en-US" dirty="0" smtClean="0">
                <a:solidFill>
                  <a:srgbClr val="508927"/>
                </a:solidFill>
                <a:latin typeface="Fira Sans"/>
              </a:rPr>
              <a:t>(Quality </a:t>
            </a:r>
            <a:r>
              <a:rPr lang="en-US" dirty="0">
                <a:solidFill>
                  <a:srgbClr val="508927"/>
                </a:solidFill>
                <a:latin typeface="Fira Sans"/>
              </a:rPr>
              <a:t>Matters Higher Education Rubric, Sixth </a:t>
            </a:r>
            <a:r>
              <a:rPr lang="en-US" dirty="0" smtClean="0">
                <a:solidFill>
                  <a:srgbClr val="508927"/>
                </a:solidFill>
                <a:latin typeface="Fira Sans"/>
              </a:rPr>
              <a:t>Edition)</a:t>
            </a:r>
            <a:endParaRPr lang="en-US" dirty="0">
              <a:solidFill>
                <a:srgbClr val="508927"/>
              </a:solidFill>
            </a:endParaRPr>
          </a:p>
        </p:txBody>
      </p:sp>
    </p:spTree>
    <p:extLst>
      <p:ext uri="{BB962C8B-B14F-4D97-AF65-F5344CB8AC3E}">
        <p14:creationId xmlns:p14="http://schemas.microsoft.com/office/powerpoint/2010/main" val="1473557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08927"/>
                </a:solidFill>
              </a:rPr>
              <a:t>Examples of SRS 4.3 Attributions</a:t>
            </a:r>
          </a:p>
        </p:txBody>
      </p:sp>
      <p:sp>
        <p:nvSpPr>
          <p:cNvPr id="3" name="Content Placeholder 2"/>
          <p:cNvSpPr>
            <a:spLocks noGrp="1"/>
          </p:cNvSpPr>
          <p:nvPr>
            <p:ph idx="1"/>
          </p:nvPr>
        </p:nvSpPr>
        <p:spPr/>
        <p:txBody>
          <a:bodyPr>
            <a:normAutofit/>
          </a:bodyPr>
          <a:lstStyle/>
          <a:p>
            <a:r>
              <a:rPr lang="en-US" dirty="0" smtClean="0"/>
              <a:t>A scanned article </a:t>
            </a:r>
            <a:r>
              <a:rPr lang="en-US" dirty="0"/>
              <a:t>uploaded to your LMS</a:t>
            </a:r>
          </a:p>
          <a:p>
            <a:r>
              <a:rPr lang="en-US" dirty="0" smtClean="0"/>
              <a:t>A publisher slide deck uploaded to your course </a:t>
            </a:r>
            <a:endParaRPr lang="en-US" dirty="0"/>
          </a:p>
          <a:p>
            <a:r>
              <a:rPr lang="en-US" dirty="0" smtClean="0"/>
              <a:t>A comic strip </a:t>
            </a:r>
            <a:r>
              <a:rPr lang="en-US" dirty="0"/>
              <a:t>that you found on Google that you’ve now embedded into a course page</a:t>
            </a:r>
          </a:p>
          <a:p>
            <a:r>
              <a:rPr lang="en-US" dirty="0" smtClean="0"/>
              <a:t>A</a:t>
            </a:r>
            <a:r>
              <a:rPr lang="en-US" dirty="0"/>
              <a:t> video that you’ve </a:t>
            </a:r>
            <a:r>
              <a:rPr lang="en-US" dirty="0" smtClean="0"/>
              <a:t>linked </a:t>
            </a:r>
            <a:r>
              <a:rPr lang="en-US" dirty="0"/>
              <a:t>into your course from TED.com</a:t>
            </a:r>
          </a:p>
          <a:p>
            <a:endParaRPr lang="en-US" dirty="0"/>
          </a:p>
        </p:txBody>
      </p:sp>
      <p:sp>
        <p:nvSpPr>
          <p:cNvPr id="4" name="Rectangle 3"/>
          <p:cNvSpPr/>
          <p:nvPr/>
        </p:nvSpPr>
        <p:spPr>
          <a:xfrm>
            <a:off x="677334" y="4758502"/>
            <a:ext cx="5942652" cy="369332"/>
          </a:xfrm>
          <a:prstGeom prst="rect">
            <a:avLst/>
          </a:prstGeom>
        </p:spPr>
        <p:txBody>
          <a:bodyPr wrap="none">
            <a:spAutoFit/>
          </a:bodyPr>
          <a:lstStyle/>
          <a:p>
            <a:r>
              <a:rPr lang="en-US" dirty="0" smtClean="0">
                <a:solidFill>
                  <a:srgbClr val="508927"/>
                </a:solidFill>
                <a:latin typeface="Fira Sans"/>
              </a:rPr>
              <a:t>(Quality </a:t>
            </a:r>
            <a:r>
              <a:rPr lang="en-US" dirty="0">
                <a:solidFill>
                  <a:srgbClr val="508927"/>
                </a:solidFill>
                <a:latin typeface="Fira Sans"/>
              </a:rPr>
              <a:t>Matters Higher Education Rubric, Sixth </a:t>
            </a:r>
            <a:r>
              <a:rPr lang="en-US" dirty="0" smtClean="0">
                <a:solidFill>
                  <a:srgbClr val="508927"/>
                </a:solidFill>
                <a:latin typeface="Fira Sans"/>
              </a:rPr>
              <a:t>Edition)</a:t>
            </a:r>
            <a:endParaRPr lang="en-US" dirty="0">
              <a:solidFill>
                <a:srgbClr val="508927"/>
              </a:solidFill>
            </a:endParaRPr>
          </a:p>
        </p:txBody>
      </p:sp>
    </p:spTree>
    <p:extLst>
      <p:ext uri="{BB962C8B-B14F-4D97-AF65-F5344CB8AC3E}">
        <p14:creationId xmlns:p14="http://schemas.microsoft.com/office/powerpoint/2010/main" val="27610028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1693</TotalTime>
  <Words>2511</Words>
  <Application>Microsoft Office PowerPoint</Application>
  <PresentationFormat>Widescreen</PresentationFormat>
  <Paragraphs>224</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Fira Sans</vt:lpstr>
      <vt:lpstr>Arial</vt:lpstr>
      <vt:lpstr>Calibri</vt:lpstr>
      <vt:lpstr>Trebuchet MS</vt:lpstr>
      <vt:lpstr>Wingdings 3</vt:lpstr>
      <vt:lpstr>Facet</vt:lpstr>
      <vt:lpstr>More than Citations: Understanding Copyright and Fair Use</vt:lpstr>
      <vt:lpstr>Scenario One</vt:lpstr>
      <vt:lpstr>Scenario Two</vt:lpstr>
      <vt:lpstr>Scenario Three</vt:lpstr>
      <vt:lpstr>Scenario Four</vt:lpstr>
      <vt:lpstr>Objectives</vt:lpstr>
      <vt:lpstr>QM Standard 4.3</vt:lpstr>
      <vt:lpstr>What Needs a Citation under SRS 4.3?</vt:lpstr>
      <vt:lpstr>Examples of SRS 4.3 Attributions</vt:lpstr>
      <vt:lpstr>What is Copyright?</vt:lpstr>
      <vt:lpstr>PowerPoint Presentation</vt:lpstr>
      <vt:lpstr>Factors of Fair Use</vt:lpstr>
      <vt:lpstr>Myths of Fair Use</vt:lpstr>
      <vt:lpstr>Creative Commons Licensing </vt:lpstr>
      <vt:lpstr>Attribution</vt:lpstr>
      <vt:lpstr>PowerPoint Presentation</vt:lpstr>
      <vt:lpstr>Managing SRS 4.3</vt:lpstr>
      <vt:lpstr>Scenario One</vt:lpstr>
      <vt:lpstr>Scenario Two</vt:lpstr>
      <vt:lpstr>Scenario Three</vt:lpstr>
      <vt:lpstr>Scenario Four</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than Citations: Understanding Copyright and Fair Use</dc:title>
  <dc:creator>Ashley Seibert</dc:creator>
  <cp:lastModifiedBy>Ashley Seibert</cp:lastModifiedBy>
  <cp:revision>30</cp:revision>
  <dcterms:created xsi:type="dcterms:W3CDTF">2022-04-08T16:05:53Z</dcterms:created>
  <dcterms:modified xsi:type="dcterms:W3CDTF">2022-04-27T14:28:10Z</dcterms:modified>
</cp:coreProperties>
</file>