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8" r:id="rId2"/>
    <p:sldId id="259" r:id="rId3"/>
    <p:sldId id="280" r:id="rId4"/>
    <p:sldId id="260" r:id="rId5"/>
    <p:sldId id="279" r:id="rId6"/>
    <p:sldId id="267" r:id="rId7"/>
    <p:sldId id="261" r:id="rId8"/>
    <p:sldId id="283" r:id="rId9"/>
    <p:sldId id="290" r:id="rId10"/>
    <p:sldId id="291" r:id="rId11"/>
    <p:sldId id="294" r:id="rId12"/>
    <p:sldId id="284" r:id="rId13"/>
    <p:sldId id="285" r:id="rId14"/>
    <p:sldId id="292" r:id="rId15"/>
    <p:sldId id="286" r:id="rId16"/>
    <p:sldId id="287" r:id="rId17"/>
    <p:sldId id="288" r:id="rId18"/>
    <p:sldId id="295" r:id="rId19"/>
    <p:sldId id="293" r:id="rId20"/>
    <p:sldId id="278"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1EF"/>
    <a:srgbClr val="DFFFA0"/>
    <a:srgbClr val="CF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6"/>
    <p:restoredTop sz="87836"/>
  </p:normalViewPr>
  <p:slideViewPr>
    <p:cSldViewPr snapToGrid="0" snapToObjects="1">
      <p:cViewPr varScale="1">
        <p:scale>
          <a:sx n="95" d="100"/>
          <a:sy n="95"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B1413-0037-2F4E-83AF-4E15D092F35C}" type="datetimeFigureOut">
              <a:rPr lang="en-US" smtClean="0"/>
              <a:t>3/29/20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C859E-AAEB-CC4B-A8B9-B93C19345A74}"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C020071-AD63-8049-A019-0882F51FF114}" type="slidenum">
              <a:rPr lang="en-US" smtClean="0"/>
              <a:pPr>
                <a:defRPr/>
              </a:pPr>
              <a:t>1</a:t>
            </a:fld>
            <a:endParaRPr lang="en-US"/>
          </a:p>
        </p:txBody>
      </p:sp>
    </p:spTree>
    <p:extLst>
      <p:ext uri="{BB962C8B-B14F-4D97-AF65-F5344CB8AC3E}">
        <p14:creationId xmlns:p14="http://schemas.microsoft.com/office/powerpoint/2010/main" val="243304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020071-AD63-8049-A019-0882F51FF114}" type="slidenum">
              <a:rPr lang="en-US" smtClean="0"/>
              <a:pPr>
                <a:defRPr/>
              </a:pPr>
              <a:t>2</a:t>
            </a:fld>
            <a:endParaRPr lang="en-US"/>
          </a:p>
        </p:txBody>
      </p:sp>
    </p:spTree>
    <p:extLst>
      <p:ext uri="{BB962C8B-B14F-4D97-AF65-F5344CB8AC3E}">
        <p14:creationId xmlns:p14="http://schemas.microsoft.com/office/powerpoint/2010/main" val="421445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1059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E3DF07A-F497-1F4E-9837-59136572C0BE}" type="slidenum">
              <a:rPr lang="en-US" sz="1200"/>
              <a:pPr eaLnBrk="1" hangingPunct="1"/>
              <a:t>4</a:t>
            </a:fld>
            <a:endParaRPr lang="en-US" sz="1200"/>
          </a:p>
        </p:txBody>
      </p:sp>
    </p:spTree>
    <p:extLst>
      <p:ext uri="{BB962C8B-B14F-4D97-AF65-F5344CB8AC3E}">
        <p14:creationId xmlns:p14="http://schemas.microsoft.com/office/powerpoint/2010/main" val="3306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8C859E-AAEB-CC4B-A8B9-B93C19345A74}" type="slidenum">
              <a:rPr lang="en-US" smtClean="0"/>
              <a:t>10</a:t>
            </a:fld>
            <a:endParaRPr lang="en-US"/>
          </a:p>
        </p:txBody>
      </p:sp>
    </p:spTree>
    <p:extLst>
      <p:ext uri="{BB962C8B-B14F-4D97-AF65-F5344CB8AC3E}">
        <p14:creationId xmlns:p14="http://schemas.microsoft.com/office/powerpoint/2010/main" val="384049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75013"/>
            <a:ext cx="10515600" cy="245987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8200" y="4467738"/>
            <a:ext cx="10515600" cy="1655762"/>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1E96E-E76B-9642-B864-81446A3E8CAB}" type="datetime1">
              <a:rPr lang="en-US" smtClean="0"/>
              <a:t>3/29/20</a:t>
            </a:fld>
            <a:endParaRPr lang="en-US"/>
          </a:p>
        </p:txBody>
      </p:sp>
      <p:sp>
        <p:nvSpPr>
          <p:cNvPr id="5" name="Footer Placeholder 4"/>
          <p:cNvSpPr>
            <a:spLocks noGrp="1"/>
          </p:cNvSpPr>
          <p:nvPr>
            <p:ph type="ftr" sz="quarter" idx="11"/>
          </p:nvPr>
        </p:nvSpPr>
        <p:spPr/>
        <p:txBody>
          <a:bodyPr/>
          <a:lstStyle/>
          <a:p>
            <a:r>
              <a:rPr lang="en-US"/>
              <a:t>Division of Continuing Studies</a:t>
            </a:r>
          </a:p>
        </p:txBody>
      </p:sp>
      <p:sp>
        <p:nvSpPr>
          <p:cNvPr id="6" name="Slide Number Placeholder 5"/>
          <p:cNvSpPr>
            <a:spLocks noGrp="1"/>
          </p:cNvSpPr>
          <p:nvPr>
            <p:ph type="sldNum" sz="quarter" idx="12"/>
          </p:nvPr>
        </p:nvSpPr>
        <p:spPr/>
        <p:txBody>
          <a:bodyPr/>
          <a:lstStyle/>
          <a:p>
            <a:fld id="{CFCF70C2-1D32-4A46-B2A3-E48904E7BE75}" type="slidenum">
              <a:rPr lang="en-US" smtClean="0"/>
              <a:t>‹#›</a:t>
            </a:fld>
            <a:endParaRPr lang="en-US"/>
          </a:p>
        </p:txBody>
      </p:sp>
      <p:cxnSp>
        <p:nvCxnSpPr>
          <p:cNvPr id="8" name="Straight Connector 7"/>
          <p:cNvCxnSpPr/>
          <p:nvPr/>
        </p:nvCxnSpPr>
        <p:spPr>
          <a:xfrm>
            <a:off x="838200" y="423488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DA625-812B-0441-A8C5-06608D68AB34}" type="datetime1">
              <a:rPr lang="en-US" smtClean="0"/>
              <a:t>3/29/20</a:t>
            </a:fld>
            <a:endParaRPr lang="en-US"/>
          </a:p>
        </p:txBody>
      </p:sp>
      <p:sp>
        <p:nvSpPr>
          <p:cNvPr id="5" name="Footer Placeholder 4"/>
          <p:cNvSpPr>
            <a:spLocks noGrp="1"/>
          </p:cNvSpPr>
          <p:nvPr>
            <p:ph type="ftr" sz="quarter" idx="11"/>
          </p:nvPr>
        </p:nvSpPr>
        <p:spPr/>
        <p:txBody>
          <a:bodyPr/>
          <a:lstStyle/>
          <a:p>
            <a:r>
              <a:rPr lang="en-US"/>
              <a:t>Division of Continuing Studies</a:t>
            </a:r>
          </a:p>
        </p:txBody>
      </p:sp>
      <p:sp>
        <p:nvSpPr>
          <p:cNvPr id="6" name="Slide Number Placeholder 5"/>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88141"/>
            <a:ext cx="2628900" cy="46078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88141"/>
            <a:ext cx="7734300" cy="46078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5185B-DBF9-FD4F-AD5E-D0F0A242A0BE}" type="datetime1">
              <a:rPr lang="en-US" smtClean="0"/>
              <a:t>3/29/20</a:t>
            </a:fld>
            <a:endParaRPr lang="en-US"/>
          </a:p>
        </p:txBody>
      </p:sp>
      <p:sp>
        <p:nvSpPr>
          <p:cNvPr id="5" name="Footer Placeholder 4"/>
          <p:cNvSpPr>
            <a:spLocks noGrp="1"/>
          </p:cNvSpPr>
          <p:nvPr>
            <p:ph type="ftr" sz="quarter" idx="11"/>
          </p:nvPr>
        </p:nvSpPr>
        <p:spPr/>
        <p:txBody>
          <a:bodyPr/>
          <a:lstStyle/>
          <a:p>
            <a:r>
              <a:rPr lang="en-US"/>
              <a:t>Division of Continuing Studies</a:t>
            </a:r>
          </a:p>
        </p:txBody>
      </p:sp>
      <p:sp>
        <p:nvSpPr>
          <p:cNvPr id="6" name="Slide Number Placeholder 5"/>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7927"/>
            <a:ext cx="10515600" cy="857981"/>
          </a:xfrm>
        </p:spPr>
        <p:txBody>
          <a:bodyPr/>
          <a:lstStyle/>
          <a:p>
            <a:r>
              <a:rPr lang="en-US"/>
              <a:t>Click to edit Master title style</a:t>
            </a:r>
          </a:p>
        </p:txBody>
      </p:sp>
      <p:sp>
        <p:nvSpPr>
          <p:cNvPr id="3" name="Content Placeholder 2"/>
          <p:cNvSpPr>
            <a:spLocks noGrp="1"/>
          </p:cNvSpPr>
          <p:nvPr>
            <p:ph idx="1"/>
          </p:nvPr>
        </p:nvSpPr>
        <p:spPr>
          <a:xfrm>
            <a:off x="838200" y="2563906"/>
            <a:ext cx="10515600" cy="3564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1624BB-35B0-7B45-9430-5A4829B41376}" type="datetime1">
              <a:rPr lang="en-US" smtClean="0"/>
              <a:t>3/29/20</a:t>
            </a:fld>
            <a:endParaRPr lang="en-US"/>
          </a:p>
        </p:txBody>
      </p:sp>
      <p:sp>
        <p:nvSpPr>
          <p:cNvPr id="5" name="Footer Placeholder 4"/>
          <p:cNvSpPr>
            <a:spLocks noGrp="1"/>
          </p:cNvSpPr>
          <p:nvPr>
            <p:ph type="ftr" sz="quarter" idx="11"/>
          </p:nvPr>
        </p:nvSpPr>
        <p:spPr/>
        <p:txBody>
          <a:bodyPr/>
          <a:lstStyle/>
          <a:p>
            <a:r>
              <a:rPr lang="en-US"/>
              <a:t>Division of Continuing Studies</a:t>
            </a:r>
          </a:p>
        </p:txBody>
      </p:sp>
      <p:sp>
        <p:nvSpPr>
          <p:cNvPr id="6" name="Slide Number Placeholder 5"/>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613025"/>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B95EA-363A-4C49-8549-7E9E6B7DE5F9}" type="datetime1">
              <a:rPr lang="en-US" smtClean="0"/>
              <a:t>3/29/20</a:t>
            </a:fld>
            <a:endParaRPr lang="en-US"/>
          </a:p>
        </p:txBody>
      </p:sp>
      <p:sp>
        <p:nvSpPr>
          <p:cNvPr id="5" name="Footer Placeholder 4"/>
          <p:cNvSpPr>
            <a:spLocks noGrp="1"/>
          </p:cNvSpPr>
          <p:nvPr>
            <p:ph type="ftr" sz="quarter" idx="11"/>
          </p:nvPr>
        </p:nvSpPr>
        <p:spPr/>
        <p:txBody>
          <a:bodyPr/>
          <a:lstStyle/>
          <a:p>
            <a:r>
              <a:rPr lang="en-US"/>
              <a:t>Division of Continuing Studies</a:t>
            </a:r>
          </a:p>
        </p:txBody>
      </p:sp>
      <p:sp>
        <p:nvSpPr>
          <p:cNvPr id="6" name="Slide Number Placeholder 5"/>
          <p:cNvSpPr>
            <a:spLocks noGrp="1"/>
          </p:cNvSpPr>
          <p:nvPr>
            <p:ph type="sldNum" sz="quarter" idx="12"/>
          </p:nvPr>
        </p:nvSpPr>
        <p:spPr/>
        <p:txBody>
          <a:bodyPr/>
          <a:lstStyle/>
          <a:p>
            <a:fld id="{CFCF70C2-1D32-4A46-B2A3-E48904E7BE75}" type="slidenum">
              <a:rPr lang="en-US" smtClean="0"/>
              <a:t>‹#›</a:t>
            </a:fld>
            <a:endParaRPr lang="en-US"/>
          </a:p>
        </p:txBody>
      </p:sp>
      <p:cxnSp>
        <p:nvCxnSpPr>
          <p:cNvPr id="8" name="Straight Connector 7"/>
          <p:cNvCxnSpPr/>
          <p:nvPr/>
        </p:nvCxnSpPr>
        <p:spPr>
          <a:xfrm>
            <a:off x="831850" y="4322763"/>
            <a:ext cx="10521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530753"/>
            <a:ext cx="5181600" cy="3646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30753"/>
            <a:ext cx="5181600" cy="36462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007F10-1213-244D-99B6-C23014A40FB4}" type="datetime1">
              <a:rPr lang="en-US" smtClean="0"/>
              <a:t>3/29/20</a:t>
            </a:fld>
            <a:endParaRPr lang="en-US"/>
          </a:p>
        </p:txBody>
      </p:sp>
      <p:sp>
        <p:nvSpPr>
          <p:cNvPr id="6" name="Footer Placeholder 5"/>
          <p:cNvSpPr>
            <a:spLocks noGrp="1"/>
          </p:cNvSpPr>
          <p:nvPr>
            <p:ph type="ftr" sz="quarter" idx="11"/>
          </p:nvPr>
        </p:nvSpPr>
        <p:spPr/>
        <p:txBody>
          <a:bodyPr/>
          <a:lstStyle/>
          <a:p>
            <a:r>
              <a:rPr lang="en-US"/>
              <a:t>Division of Continuing Studies</a:t>
            </a:r>
          </a:p>
        </p:txBody>
      </p:sp>
      <p:sp>
        <p:nvSpPr>
          <p:cNvPr id="7" name="Slide Number Placeholder 6"/>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76277"/>
            <a:ext cx="10515600" cy="873221"/>
          </a:xfrm>
        </p:spPr>
        <p:txBody>
          <a:bodyPr/>
          <a:lstStyle/>
          <a:p>
            <a:r>
              <a:rPr lang="en-US"/>
              <a:t>Click to edit Master title style</a:t>
            </a:r>
          </a:p>
        </p:txBody>
      </p:sp>
      <p:sp>
        <p:nvSpPr>
          <p:cNvPr id="3" name="Text Placeholder 2"/>
          <p:cNvSpPr>
            <a:spLocks noGrp="1"/>
          </p:cNvSpPr>
          <p:nvPr>
            <p:ph type="body" idx="1"/>
          </p:nvPr>
        </p:nvSpPr>
        <p:spPr>
          <a:xfrm>
            <a:off x="838200" y="25161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340098"/>
            <a:ext cx="5157787" cy="284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48653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340098"/>
            <a:ext cx="5183188" cy="2849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9F580-ADD0-2C49-9881-97768F8400A8}" type="datetime1">
              <a:rPr lang="en-US" smtClean="0"/>
              <a:t>3/29/20</a:t>
            </a:fld>
            <a:endParaRPr lang="en-US"/>
          </a:p>
        </p:txBody>
      </p:sp>
      <p:sp>
        <p:nvSpPr>
          <p:cNvPr id="8" name="Footer Placeholder 7"/>
          <p:cNvSpPr>
            <a:spLocks noGrp="1"/>
          </p:cNvSpPr>
          <p:nvPr>
            <p:ph type="ftr" sz="quarter" idx="11"/>
          </p:nvPr>
        </p:nvSpPr>
        <p:spPr/>
        <p:txBody>
          <a:bodyPr/>
          <a:lstStyle/>
          <a:p>
            <a:r>
              <a:rPr lang="en-US"/>
              <a:t>Division of Continuing Studies</a:t>
            </a:r>
          </a:p>
        </p:txBody>
      </p:sp>
      <p:sp>
        <p:nvSpPr>
          <p:cNvPr id="9" name="Slide Number Placeholder 8"/>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3E98-5238-C842-BB72-1B48CC014BB4}" type="datetime1">
              <a:rPr lang="en-US" smtClean="0"/>
              <a:t>3/29/20</a:t>
            </a:fld>
            <a:endParaRPr lang="en-US"/>
          </a:p>
        </p:txBody>
      </p:sp>
      <p:sp>
        <p:nvSpPr>
          <p:cNvPr id="4" name="Footer Placeholder 3"/>
          <p:cNvSpPr>
            <a:spLocks noGrp="1"/>
          </p:cNvSpPr>
          <p:nvPr>
            <p:ph type="ftr" sz="quarter" idx="11"/>
          </p:nvPr>
        </p:nvSpPr>
        <p:spPr/>
        <p:txBody>
          <a:bodyPr/>
          <a:lstStyle/>
          <a:p>
            <a:r>
              <a:rPr lang="en-US"/>
              <a:t>Division of Continuing Studies</a:t>
            </a:r>
          </a:p>
        </p:txBody>
      </p:sp>
      <p:sp>
        <p:nvSpPr>
          <p:cNvPr id="5" name="Slide Number Placeholder 4"/>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ED90C-6057-1547-97BF-0F5683E0785E}" type="datetime1">
              <a:rPr lang="en-US" smtClean="0"/>
              <a:t>3/29/20</a:t>
            </a:fld>
            <a:endParaRPr lang="en-US"/>
          </a:p>
        </p:txBody>
      </p:sp>
      <p:sp>
        <p:nvSpPr>
          <p:cNvPr id="3" name="Footer Placeholder 2"/>
          <p:cNvSpPr>
            <a:spLocks noGrp="1"/>
          </p:cNvSpPr>
          <p:nvPr>
            <p:ph type="ftr" sz="quarter" idx="11"/>
          </p:nvPr>
        </p:nvSpPr>
        <p:spPr/>
        <p:txBody>
          <a:bodyPr/>
          <a:lstStyle/>
          <a:p>
            <a:r>
              <a:rPr lang="en-US"/>
              <a:t>Division of Continuing Studies</a:t>
            </a:r>
          </a:p>
        </p:txBody>
      </p:sp>
      <p:sp>
        <p:nvSpPr>
          <p:cNvPr id="4" name="Slide Number Placeholder 3"/>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788" y="1573493"/>
            <a:ext cx="3932237" cy="150607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73493"/>
            <a:ext cx="6172200" cy="44328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3254562"/>
            <a:ext cx="3932237" cy="27517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30A833-4555-204C-9061-351F6F43F25C}" type="datetime1">
              <a:rPr lang="en-US" smtClean="0"/>
              <a:t>3/29/20</a:t>
            </a:fld>
            <a:endParaRPr lang="en-US"/>
          </a:p>
        </p:txBody>
      </p:sp>
      <p:sp>
        <p:nvSpPr>
          <p:cNvPr id="6" name="Footer Placeholder 5"/>
          <p:cNvSpPr>
            <a:spLocks noGrp="1"/>
          </p:cNvSpPr>
          <p:nvPr>
            <p:ph type="ftr" sz="quarter" idx="11"/>
          </p:nvPr>
        </p:nvSpPr>
        <p:spPr/>
        <p:txBody>
          <a:bodyPr/>
          <a:lstStyle/>
          <a:p>
            <a:r>
              <a:rPr lang="en-US"/>
              <a:t>Division of Continuing Studies</a:t>
            </a:r>
          </a:p>
        </p:txBody>
      </p:sp>
      <p:sp>
        <p:nvSpPr>
          <p:cNvPr id="7" name="Slide Number Placeholder 6"/>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91651"/>
            <a:ext cx="3932237" cy="13872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1591651"/>
            <a:ext cx="6172200" cy="45210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8200" y="3161902"/>
            <a:ext cx="3932237" cy="29507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058F8-DF63-434E-9555-29E51740314D}" type="datetime1">
              <a:rPr lang="en-US" smtClean="0"/>
              <a:t>3/29/20</a:t>
            </a:fld>
            <a:endParaRPr lang="en-US"/>
          </a:p>
        </p:txBody>
      </p:sp>
      <p:sp>
        <p:nvSpPr>
          <p:cNvPr id="6" name="Footer Placeholder 5"/>
          <p:cNvSpPr>
            <a:spLocks noGrp="1"/>
          </p:cNvSpPr>
          <p:nvPr>
            <p:ph type="ftr" sz="quarter" idx="11"/>
          </p:nvPr>
        </p:nvSpPr>
        <p:spPr/>
        <p:txBody>
          <a:bodyPr/>
          <a:lstStyle/>
          <a:p>
            <a:r>
              <a:rPr lang="en-US"/>
              <a:t>Division of Continuing Studies</a:t>
            </a:r>
          </a:p>
        </p:txBody>
      </p:sp>
      <p:sp>
        <p:nvSpPr>
          <p:cNvPr id="7" name="Slide Number Placeholder 6"/>
          <p:cNvSpPr>
            <a:spLocks noGrp="1"/>
          </p:cNvSpPr>
          <p:nvPr>
            <p:ph type="sldNum" sz="quarter" idx="12"/>
          </p:nvPr>
        </p:nvSpPr>
        <p:spPr/>
        <p:txBody>
          <a:bodyPr/>
          <a:lstStyle/>
          <a:p>
            <a:fld id="{CFCF70C2-1D32-4A46-B2A3-E48904E7BE75}"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0" y="6264876"/>
            <a:ext cx="12192000" cy="593123"/>
          </a:xfrm>
          <a:prstGeom prst="rect">
            <a:avLst/>
          </a:prstGeom>
          <a:solidFill>
            <a:schemeClr val="tx1"/>
          </a:solidFill>
        </p:spPr>
        <p:txBody>
          <a:bodyPr wrap="square" rtlCol="0">
            <a:spAutoFit/>
          </a:bodyPr>
          <a:lstStyle/>
          <a:p>
            <a:endParaRPr lang="en-US"/>
          </a:p>
        </p:txBody>
      </p:sp>
      <p:sp>
        <p:nvSpPr>
          <p:cNvPr id="7" name="TextBox 6"/>
          <p:cNvSpPr txBox="1"/>
          <p:nvPr/>
        </p:nvSpPr>
        <p:spPr>
          <a:xfrm>
            <a:off x="0" y="0"/>
            <a:ext cx="12191999" cy="1161535"/>
          </a:xfrm>
          <a:prstGeom prst="rect">
            <a:avLst/>
          </a:prstGeom>
          <a:solidFill>
            <a:schemeClr val="bg2"/>
          </a:solidFill>
        </p:spPr>
        <p:txBody>
          <a:bodyPr wrap="square" rtlCol="0">
            <a:spAutoFit/>
          </a:bodyPr>
          <a:lstStyle/>
          <a:p>
            <a:endParaRPr lang="en-US" dirty="0"/>
          </a:p>
        </p:txBody>
      </p:sp>
      <p:sp>
        <p:nvSpPr>
          <p:cNvPr id="2" name="Title Placeholder 1"/>
          <p:cNvSpPr>
            <a:spLocks noGrp="1"/>
          </p:cNvSpPr>
          <p:nvPr>
            <p:ph type="title"/>
          </p:nvPr>
        </p:nvSpPr>
        <p:spPr>
          <a:xfrm>
            <a:off x="838200" y="1493386"/>
            <a:ext cx="10515600" cy="8579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559862"/>
            <a:ext cx="10515600" cy="35684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76C73A7-1EBD-0642-BDDB-EAB647996BFE}" type="datetime1">
              <a:rPr lang="en-US" smtClean="0"/>
              <a:t>3/29/20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Division of Continuing Studies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FCF70C2-1D32-4A46-B2A3-E48904E7BE75}" type="slidenum">
              <a:rPr lang="en-US" smtClean="0"/>
              <a:t>‹#›</a:t>
            </a:fld>
            <a:endParaRPr lang="en-US"/>
          </a:p>
        </p:txBody>
      </p:sp>
      <p:sp>
        <p:nvSpPr>
          <p:cNvPr id="10" name="TextBox 9"/>
          <p:cNvSpPr txBox="1"/>
          <p:nvPr/>
        </p:nvSpPr>
        <p:spPr>
          <a:xfrm>
            <a:off x="10148047" y="1"/>
            <a:ext cx="2034294" cy="1161535"/>
          </a:xfrm>
          <a:prstGeom prst="rect">
            <a:avLst/>
          </a:prstGeom>
          <a:noFill/>
          <a:ln>
            <a:noFill/>
          </a:ln>
        </p:spPr>
        <p:txBody>
          <a:bodyPr wrap="square" rtlCol="0">
            <a:spAutoFit/>
          </a:bodyPr>
          <a:lstStyle/>
          <a:p>
            <a:endParaRPr lang="en-US"/>
          </a:p>
        </p:txBody>
      </p:sp>
      <p:sp>
        <p:nvSpPr>
          <p:cNvPr id="12" name="TextBox 11"/>
          <p:cNvSpPr txBox="1"/>
          <p:nvPr/>
        </p:nvSpPr>
        <p:spPr>
          <a:xfrm>
            <a:off x="9000564" y="1"/>
            <a:ext cx="3191435" cy="1161534"/>
          </a:xfrm>
          <a:prstGeom prst="rect">
            <a:avLst/>
          </a:prstGeom>
          <a:solidFill>
            <a:schemeClr val="bg1"/>
          </a:solidFill>
        </p:spPr>
        <p:txBody>
          <a:bodyPr wrap="square" rtlCol="0">
            <a:spAutoFit/>
          </a:bodyPr>
          <a:lstStyle/>
          <a:p>
            <a:endParaRPr lang="en-US"/>
          </a:p>
        </p:txBody>
      </p:sp>
      <p:sp>
        <p:nvSpPr>
          <p:cNvPr id="11" name="Chevron 10"/>
          <p:cNvSpPr/>
          <p:nvPr/>
        </p:nvSpPr>
        <p:spPr>
          <a:xfrm>
            <a:off x="8382697" y="0"/>
            <a:ext cx="1255058" cy="116153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9236062" y="-1"/>
            <a:ext cx="1255058" cy="116153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10073918" y="1"/>
            <a:ext cx="1255058" cy="116153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10927283" y="1"/>
            <a:ext cx="1255058" cy="116153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0205" y="130765"/>
            <a:ext cx="2654096" cy="900001"/>
          </a:xfrm>
          <a:prstGeom prst="rect">
            <a:avLst/>
          </a:prstGeom>
        </p:spPr>
      </p:pic>
    </p:spTree>
    <p:extLst>
      <p:ext uri="{BB962C8B-B14F-4D97-AF65-F5344CB8AC3E}">
        <p14:creationId xmlns:p14="http://schemas.microsoft.com/office/powerpoint/2010/main" val="482209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00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Wingdings" charset="2"/>
        <a:buChar char="Ø"/>
        <a:defRPr sz="2800" b="0" i="0" kern="120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Wingdings" charset="2"/>
        <a:buChar char="Ø"/>
        <a:defRPr sz="24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Wingdings" charset="2"/>
        <a:buChar char="Ø"/>
        <a:defRPr sz="20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Wingdings" charset="2"/>
        <a:buChar char="Ø"/>
        <a:defRPr sz="18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Wingdings" charset="2"/>
        <a:buChar char="Ø"/>
        <a:defRPr sz="18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tgers.instructure.com/courses/62858/assignments/68783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utgers.instructure.com/courses/35269/assignments/565736" TargetMode="External"/><Relationship Id="rId5" Type="http://schemas.openxmlformats.org/officeDocument/2006/relationships/hyperlink" Target="https://rutgers.instructure.com/courses/35269/assignments/565733" TargetMode="External"/><Relationship Id="rId4" Type="http://schemas.openxmlformats.org/officeDocument/2006/relationships/hyperlink" Target="https://rutgers.instructure.com/courses/62858/assignments/68783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utgers.instructure.com/courses/62858/assignments/687836" TargetMode="External"/><Relationship Id="rId2" Type="http://schemas.openxmlformats.org/officeDocument/2006/relationships/hyperlink" Target="https://rutgers.instructure.com/courses/35269/assignments/56573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utgers.instructure.com/courses/62858/assignments" TargetMode="External"/><Relationship Id="rId2" Type="http://schemas.openxmlformats.org/officeDocument/2006/relationships/hyperlink" Target="https://rutgers.instructure.com/courses/35269/assignments/56573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utgers.instructure.com/courses/35269/assignments/565736" TargetMode="External"/><Relationship Id="rId2" Type="http://schemas.openxmlformats.org/officeDocument/2006/relationships/hyperlink" Target="https://canvas.rutgers.edu/external-app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rutgers.instructure.com/courses/35269/assignments/565736"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rutgers.instructure.com/courses/4296/pages/support-servic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utgers.instructure.com/courses/4296/pages/support-services" TargetMode="External"/><Relationship Id="rId2" Type="http://schemas.openxmlformats.org/officeDocument/2006/relationships/hyperlink" Target="https://tlt.rutgers.edu/online-teaching-certifica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kouraeva@docs.rutgers.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qualitymatters.org/qa-resources/rubric-standards/higher-ed-rubric" TargetMode="External"/><Relationship Id="rId2" Type="http://schemas.openxmlformats.org/officeDocument/2006/relationships/hyperlink" Target="http://udlguidelines.cas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nderstood.org/" TargetMode="External"/><Relationship Id="rId2" Type="http://schemas.openxmlformats.org/officeDocument/2006/relationships/hyperlink" Target="https://developingchild.harvard.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ebmd.com/" TargetMode="External"/><Relationship Id="rId4" Type="http://schemas.openxmlformats.org/officeDocument/2006/relationships/hyperlink" Target="https://addvantageslearningcent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utgers.instructure.com/courses/6285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Supporting Executive Functioning Skills in College Courses with QM Standards </a:t>
            </a:r>
            <a:endParaRPr lang="en-US" dirty="0"/>
          </a:p>
        </p:txBody>
      </p:sp>
      <p:sp>
        <p:nvSpPr>
          <p:cNvPr id="3" name="Subtitle 2"/>
          <p:cNvSpPr>
            <a:spLocks noGrp="1"/>
          </p:cNvSpPr>
          <p:nvPr>
            <p:ph type="subTitle" idx="1"/>
          </p:nvPr>
        </p:nvSpPr>
        <p:spPr/>
        <p:txBody>
          <a:bodyPr/>
          <a:lstStyle/>
          <a:p>
            <a:r>
              <a:rPr lang="en-US" dirty="0">
                <a:solidFill>
                  <a:schemeClr val="tx1"/>
                </a:solidFill>
              </a:rPr>
              <a:t>Presented by: Natalia Kouraeva, Ed. D</a:t>
            </a:r>
          </a:p>
          <a:p>
            <a:r>
              <a:rPr lang="en-US" dirty="0">
                <a:solidFill>
                  <a:schemeClr val="tx1"/>
                </a:solidFill>
              </a:rPr>
              <a:t>Instructional Designer</a:t>
            </a:r>
          </a:p>
          <a:p>
            <a:r>
              <a:rPr lang="en-US" dirty="0">
                <a:solidFill>
                  <a:schemeClr val="tx1"/>
                </a:solidFill>
              </a:rPr>
              <a:t>Teaching and Learning with Technology</a:t>
            </a:r>
          </a:p>
        </p:txBody>
      </p:sp>
    </p:spTree>
    <p:extLst>
      <p:ext uri="{BB962C8B-B14F-4D97-AF65-F5344CB8AC3E}">
        <p14:creationId xmlns:p14="http://schemas.microsoft.com/office/powerpoint/2010/main" val="273257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7C43-D981-954B-92E0-F6B7BA8EE3B8}"/>
              </a:ext>
            </a:extLst>
          </p:cNvPr>
          <p:cNvSpPr>
            <a:spLocks noGrp="1"/>
          </p:cNvSpPr>
          <p:nvPr>
            <p:ph type="title"/>
          </p:nvPr>
        </p:nvSpPr>
        <p:spPr/>
        <p:txBody>
          <a:bodyPr>
            <a:normAutofit fontScale="90000"/>
          </a:bodyPr>
          <a:lstStyle/>
          <a:p>
            <a:r>
              <a:rPr lang="en-US" dirty="0">
                <a:latin typeface="Avenir Roman" panose="02000503020000020003" pitchFamily="2" charset="0"/>
              </a:rPr>
              <a:t>GS3 - Assessment and Measurement Strategies</a:t>
            </a:r>
            <a:endParaRPr lang="en-US" dirty="0"/>
          </a:p>
        </p:txBody>
      </p:sp>
      <p:sp>
        <p:nvSpPr>
          <p:cNvPr id="4" name="Footer Placeholder 3">
            <a:extLst>
              <a:ext uri="{FF2B5EF4-FFF2-40B4-BE49-F238E27FC236}">
                <a16:creationId xmlns:a16="http://schemas.microsoft.com/office/drawing/2014/main" id="{E5129A09-6DEC-FC45-8768-9725CC028114}"/>
              </a:ext>
            </a:extLst>
          </p:cNvPr>
          <p:cNvSpPr>
            <a:spLocks noGrp="1"/>
          </p:cNvSpPr>
          <p:nvPr>
            <p:ph type="ftr" sz="quarter" idx="11"/>
          </p:nvPr>
        </p:nvSpPr>
        <p:spPr/>
        <p:txBody>
          <a:bodyPr/>
          <a:lstStyle/>
          <a:p>
            <a:r>
              <a:rPr lang="en-US"/>
              <a:t>Division of Continuing Studies</a:t>
            </a:r>
          </a:p>
        </p:txBody>
      </p:sp>
      <p:graphicFrame>
        <p:nvGraphicFramePr>
          <p:cNvPr id="3" name="Table 2">
            <a:extLst>
              <a:ext uri="{FF2B5EF4-FFF2-40B4-BE49-F238E27FC236}">
                <a16:creationId xmlns:a16="http://schemas.microsoft.com/office/drawing/2014/main" id="{EB894F0C-BC78-364D-BC87-CB37258426C6}"/>
              </a:ext>
            </a:extLst>
          </p:cNvPr>
          <p:cNvGraphicFramePr>
            <a:graphicFrameLocks noGrp="1"/>
          </p:cNvGraphicFramePr>
          <p:nvPr>
            <p:extLst>
              <p:ext uri="{D42A27DB-BD31-4B8C-83A1-F6EECF244321}">
                <p14:modId xmlns:p14="http://schemas.microsoft.com/office/powerpoint/2010/main" val="2162345509"/>
              </p:ext>
            </p:extLst>
          </p:nvPr>
        </p:nvGraphicFramePr>
        <p:xfrm>
          <a:off x="589429" y="2127587"/>
          <a:ext cx="11013141" cy="4114800"/>
        </p:xfrm>
        <a:graphic>
          <a:graphicData uri="http://schemas.openxmlformats.org/drawingml/2006/table">
            <a:tbl>
              <a:tblPr firstRow="1" bandRow="1">
                <a:tableStyleId>{00A15C55-8517-42AA-B614-E9B94910E393}</a:tableStyleId>
              </a:tblPr>
              <a:tblGrid>
                <a:gridCol w="2611505">
                  <a:extLst>
                    <a:ext uri="{9D8B030D-6E8A-4147-A177-3AD203B41FA5}">
                      <a16:colId xmlns:a16="http://schemas.microsoft.com/office/drawing/2014/main" val="947259079"/>
                    </a:ext>
                  </a:extLst>
                </a:gridCol>
                <a:gridCol w="8401636">
                  <a:extLst>
                    <a:ext uri="{9D8B030D-6E8A-4147-A177-3AD203B41FA5}">
                      <a16:colId xmlns:a16="http://schemas.microsoft.com/office/drawing/2014/main" val="766240020"/>
                    </a:ext>
                  </a:extLst>
                </a:gridCol>
              </a:tblGrid>
              <a:tr h="364383">
                <a:tc>
                  <a:txBody>
                    <a:bodyPr/>
                    <a:lstStyle/>
                    <a:p>
                      <a:endParaRPr lang="en-US" dirty="0"/>
                    </a:p>
                  </a:txBody>
                  <a:tcPr/>
                </a:tc>
                <a:tc>
                  <a:txBody>
                    <a:bodyPr/>
                    <a:lstStyle/>
                    <a:p>
                      <a:endParaRPr lang="en-US"/>
                    </a:p>
                  </a:txBody>
                  <a:tcPr/>
                </a:tc>
                <a:extLst>
                  <a:ext uri="{0D108BD9-81ED-4DB2-BD59-A6C34878D82A}">
                    <a16:rowId xmlns:a16="http://schemas.microsoft.com/office/drawing/2014/main" val="541630678"/>
                  </a:ext>
                </a:extLst>
              </a:tr>
              <a:tr h="364383">
                <a:tc>
                  <a:txBody>
                    <a:bodyPr/>
                    <a:lstStyle/>
                    <a:p>
                      <a:r>
                        <a:rPr lang="en-US" sz="1800" dirty="0">
                          <a:solidFill>
                            <a:srgbClr val="FF0000"/>
                          </a:solidFill>
                        </a:rPr>
                        <a:t>Flexible Thinking </a:t>
                      </a:r>
                      <a:endParaRPr lang="en-US" dirty="0"/>
                    </a:p>
                  </a:txBody>
                  <a:tcPr/>
                </a:tc>
                <a:tc>
                  <a:txBody>
                    <a:bodyPr/>
                    <a:lstStyle/>
                    <a:p>
                      <a:r>
                        <a:rPr lang="en-US" sz="1800" dirty="0"/>
                        <a:t>Create differentiated projects and choices based on students  experiences</a:t>
                      </a:r>
                      <a:endParaRPr lang="en-US" dirty="0"/>
                    </a:p>
                  </a:txBody>
                  <a:tcPr/>
                </a:tc>
                <a:extLst>
                  <a:ext uri="{0D108BD9-81ED-4DB2-BD59-A6C34878D82A}">
                    <a16:rowId xmlns:a16="http://schemas.microsoft.com/office/drawing/2014/main" val="3407213512"/>
                  </a:ext>
                </a:extLst>
              </a:tr>
              <a:tr h="159725">
                <a:tc>
                  <a:txBody>
                    <a:bodyPr/>
                    <a:lstStyle/>
                    <a:p>
                      <a:r>
                        <a:rPr lang="en-US" sz="1800" dirty="0">
                          <a:solidFill>
                            <a:srgbClr val="FF0000"/>
                          </a:solidFill>
                        </a:rPr>
                        <a:t>Working Memory</a:t>
                      </a:r>
                      <a:r>
                        <a:rPr 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Provide definitions, formulas, allow using resources, open notebook exams</a:t>
                      </a:r>
                    </a:p>
                  </a:txBody>
                  <a:tcPr/>
                </a:tc>
                <a:extLst>
                  <a:ext uri="{0D108BD9-81ED-4DB2-BD59-A6C34878D82A}">
                    <a16:rowId xmlns:a16="http://schemas.microsoft.com/office/drawing/2014/main" val="1564640691"/>
                  </a:ext>
                </a:extLst>
              </a:tr>
              <a:tr h="364383">
                <a:tc>
                  <a:txBody>
                    <a:bodyPr/>
                    <a:lstStyle/>
                    <a:p>
                      <a:r>
                        <a:rPr lang="en-US" sz="1800" dirty="0">
                          <a:solidFill>
                            <a:srgbClr val="FF0000"/>
                          </a:solidFill>
                        </a:rPr>
                        <a:t>Self-Monitoring </a:t>
                      </a:r>
                      <a:endParaRPr lang="en-US" dirty="0"/>
                    </a:p>
                  </a:txBody>
                  <a:tcPr/>
                </a:tc>
                <a:tc>
                  <a:txBody>
                    <a:bodyPr/>
                    <a:lstStyle/>
                    <a:p>
                      <a:r>
                        <a:rPr lang="en-US" dirty="0"/>
                        <a:t>Offer </a:t>
                      </a:r>
                      <a:r>
                        <a:rPr lang="en-US" sz="1800" dirty="0"/>
                        <a:t>forum for questions, checklists, rubrics, reflections, ask to self-grade   </a:t>
                      </a:r>
                      <a:endParaRPr lang="en-US" dirty="0"/>
                    </a:p>
                  </a:txBody>
                  <a:tcPr/>
                </a:tc>
                <a:extLst>
                  <a:ext uri="{0D108BD9-81ED-4DB2-BD59-A6C34878D82A}">
                    <a16:rowId xmlns:a16="http://schemas.microsoft.com/office/drawing/2014/main" val="2065069831"/>
                  </a:ext>
                </a:extLst>
              </a:tr>
              <a:tr h="364383">
                <a:tc>
                  <a:txBody>
                    <a:bodyPr/>
                    <a:lstStyle/>
                    <a:p>
                      <a:r>
                        <a:rPr lang="en-US" sz="1800" dirty="0">
                          <a:solidFill>
                            <a:srgbClr val="FF0000"/>
                          </a:solidFill>
                        </a:rPr>
                        <a:t>Planning &amp; Prioritizing </a:t>
                      </a:r>
                      <a:endParaRPr lang="en-US" dirty="0"/>
                    </a:p>
                  </a:txBody>
                  <a:tcPr/>
                </a:tc>
                <a:tc>
                  <a:txBody>
                    <a:bodyPr/>
                    <a:lstStyle/>
                    <a:p>
                      <a:r>
                        <a:rPr lang="en-US" sz="1800" dirty="0"/>
                        <a:t>Develop timeline, issue reminders, post announcements</a:t>
                      </a:r>
                      <a:endParaRPr lang="en-US" dirty="0"/>
                    </a:p>
                  </a:txBody>
                  <a:tcPr/>
                </a:tc>
                <a:extLst>
                  <a:ext uri="{0D108BD9-81ED-4DB2-BD59-A6C34878D82A}">
                    <a16:rowId xmlns:a16="http://schemas.microsoft.com/office/drawing/2014/main" val="4134162837"/>
                  </a:ext>
                </a:extLst>
              </a:tr>
              <a:tr h="364383">
                <a:tc>
                  <a:txBody>
                    <a:bodyPr/>
                    <a:lstStyle/>
                    <a:p>
                      <a:r>
                        <a:rPr lang="en-US" sz="1800" dirty="0">
                          <a:solidFill>
                            <a:srgbClr val="FF0000"/>
                          </a:solidFill>
                        </a:rPr>
                        <a:t>Task Initiation </a:t>
                      </a:r>
                      <a:endParaRPr lang="en-US" dirty="0"/>
                    </a:p>
                  </a:txBody>
                  <a:tcPr/>
                </a:tc>
                <a:tc>
                  <a:txBody>
                    <a:bodyPr/>
                    <a:lstStyle/>
                    <a:p>
                      <a:r>
                        <a:rPr lang="en-US" sz="1800" dirty="0"/>
                        <a:t>Ask to submit projects in stages, provide opportunities to brainstorm and discuss projects in groups or with a partner</a:t>
                      </a:r>
                      <a:endParaRPr lang="en-US" dirty="0"/>
                    </a:p>
                  </a:txBody>
                  <a:tcPr/>
                </a:tc>
                <a:extLst>
                  <a:ext uri="{0D108BD9-81ED-4DB2-BD59-A6C34878D82A}">
                    <a16:rowId xmlns:a16="http://schemas.microsoft.com/office/drawing/2014/main" val="3501388894"/>
                  </a:ext>
                </a:extLst>
              </a:tr>
              <a:tr h="364383">
                <a:tc>
                  <a:txBody>
                    <a:bodyPr/>
                    <a:lstStyle/>
                    <a:p>
                      <a:r>
                        <a:rPr lang="en-US" sz="1800" dirty="0">
                          <a:solidFill>
                            <a:srgbClr val="FF0000"/>
                          </a:solidFill>
                        </a:rPr>
                        <a:t>Organization</a:t>
                      </a:r>
                      <a:endParaRPr lang="en-US" dirty="0"/>
                    </a:p>
                  </a:txBody>
                  <a:tcPr/>
                </a:tc>
                <a:tc>
                  <a:txBody>
                    <a:bodyPr/>
                    <a:lstStyle/>
                    <a:p>
                      <a:r>
                        <a:rPr lang="en-US" dirty="0"/>
                        <a:t>Use </a:t>
                      </a:r>
                      <a:r>
                        <a:rPr lang="en-US" sz="1800" dirty="0"/>
                        <a:t>graphical organizers, provide feedback on outline, organized resources. </a:t>
                      </a:r>
                      <a:endParaRPr lang="en-US" dirty="0"/>
                    </a:p>
                  </a:txBody>
                  <a:tcPr/>
                </a:tc>
                <a:extLst>
                  <a:ext uri="{0D108BD9-81ED-4DB2-BD59-A6C34878D82A}">
                    <a16:rowId xmlns:a16="http://schemas.microsoft.com/office/drawing/2014/main" val="2765073900"/>
                  </a:ext>
                </a:extLst>
              </a:tr>
              <a:tr h="364383">
                <a:tc>
                  <a:txBody>
                    <a:bodyPr/>
                    <a:lstStyle/>
                    <a:p>
                      <a:r>
                        <a:rPr lang="en-US" sz="1800" dirty="0">
                          <a:solidFill>
                            <a:srgbClr val="FF0000"/>
                          </a:solidFill>
                        </a:rPr>
                        <a:t>Impulse Control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Review exam taking strategies, offer second chance or alternative ways to assess</a:t>
                      </a:r>
                    </a:p>
                    <a:p>
                      <a:endParaRPr lang="en-US" dirty="0"/>
                    </a:p>
                  </a:txBody>
                  <a:tcPr/>
                </a:tc>
                <a:extLst>
                  <a:ext uri="{0D108BD9-81ED-4DB2-BD59-A6C34878D82A}">
                    <a16:rowId xmlns:a16="http://schemas.microsoft.com/office/drawing/2014/main" val="2450444805"/>
                  </a:ext>
                </a:extLst>
              </a:tr>
              <a:tr h="364383">
                <a:tc>
                  <a:txBody>
                    <a:bodyPr/>
                    <a:lstStyle/>
                    <a:p>
                      <a:r>
                        <a:rPr lang="en-US" sz="1800" dirty="0">
                          <a:solidFill>
                            <a:srgbClr val="FF0000"/>
                          </a:solidFill>
                        </a:rPr>
                        <a:t>Emotional Control </a:t>
                      </a:r>
                      <a:endParaRPr lang="en-US" dirty="0"/>
                    </a:p>
                  </a:txBody>
                  <a:tcPr/>
                </a:tc>
                <a:tc>
                  <a:txBody>
                    <a:bodyPr/>
                    <a:lstStyle/>
                    <a:p>
                      <a:r>
                        <a:rPr lang="en-US" sz="1800" dirty="0"/>
                        <a:t>Offer choices, keep in mind relevance to students’ life and passion for topic, help to make connections</a:t>
                      </a:r>
                      <a:endParaRPr lang="en-US" dirty="0"/>
                    </a:p>
                  </a:txBody>
                  <a:tcPr/>
                </a:tc>
                <a:extLst>
                  <a:ext uri="{0D108BD9-81ED-4DB2-BD59-A6C34878D82A}">
                    <a16:rowId xmlns:a16="http://schemas.microsoft.com/office/drawing/2014/main" val="4199193601"/>
                  </a:ext>
                </a:extLst>
              </a:tr>
            </a:tbl>
          </a:graphicData>
        </a:graphic>
      </p:graphicFrame>
      <p:sp>
        <p:nvSpPr>
          <p:cNvPr id="9" name="Chevron 8">
            <a:hlinkClick r:id="rId3"/>
            <a:extLst>
              <a:ext uri="{FF2B5EF4-FFF2-40B4-BE49-F238E27FC236}">
                <a16:creationId xmlns:a16="http://schemas.microsoft.com/office/drawing/2014/main" id="{C0EA664B-6C2B-1342-97EC-77A0A8BFC950}"/>
              </a:ext>
            </a:extLst>
          </p:cNvPr>
          <p:cNvSpPr/>
          <p:nvPr/>
        </p:nvSpPr>
        <p:spPr>
          <a:xfrm>
            <a:off x="10318376" y="2495111"/>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3">
                  <a:extLst>
                    <a:ext uri="{A12FA001-AC4F-418D-AE19-62706E023703}">
                      <ahyp:hlinkClr xmlns:ahyp="http://schemas.microsoft.com/office/drawing/2018/hyperlinkcolor" val="tx"/>
                    </a:ext>
                  </a:extLst>
                </a:hlinkClick>
              </a:rPr>
              <a:t>Example</a:t>
            </a:r>
            <a:endParaRPr lang="en-US" dirty="0">
              <a:solidFill>
                <a:schemeClr val="bg1"/>
              </a:solidFill>
            </a:endParaRPr>
          </a:p>
        </p:txBody>
      </p:sp>
      <p:sp>
        <p:nvSpPr>
          <p:cNvPr id="10" name="Chevron 9">
            <a:extLst>
              <a:ext uri="{FF2B5EF4-FFF2-40B4-BE49-F238E27FC236}">
                <a16:creationId xmlns:a16="http://schemas.microsoft.com/office/drawing/2014/main" id="{A543A5CA-D10B-0A48-BF6E-610ACCCDA2BE}"/>
              </a:ext>
            </a:extLst>
          </p:cNvPr>
          <p:cNvSpPr/>
          <p:nvPr/>
        </p:nvSpPr>
        <p:spPr>
          <a:xfrm>
            <a:off x="10318376" y="3212579"/>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4">
                  <a:extLst>
                    <a:ext uri="{A12FA001-AC4F-418D-AE19-62706E023703}">
                      <ahyp:hlinkClr xmlns:ahyp="http://schemas.microsoft.com/office/drawing/2018/hyperlinkcolor" val="tx"/>
                    </a:ext>
                  </a:extLst>
                </a:hlinkClick>
              </a:rPr>
              <a:t>Example</a:t>
            </a:r>
            <a:endParaRPr lang="en-US" dirty="0">
              <a:solidFill>
                <a:schemeClr val="bg1"/>
              </a:solidFill>
            </a:endParaRPr>
          </a:p>
        </p:txBody>
      </p:sp>
      <p:sp>
        <p:nvSpPr>
          <p:cNvPr id="11" name="Chevron 10">
            <a:hlinkClick r:id="rId3"/>
            <a:extLst>
              <a:ext uri="{FF2B5EF4-FFF2-40B4-BE49-F238E27FC236}">
                <a16:creationId xmlns:a16="http://schemas.microsoft.com/office/drawing/2014/main" id="{C37288F1-749D-8643-BA4D-BABE1FC4F47E}"/>
              </a:ext>
            </a:extLst>
          </p:cNvPr>
          <p:cNvSpPr/>
          <p:nvPr/>
        </p:nvSpPr>
        <p:spPr>
          <a:xfrm>
            <a:off x="10318376" y="3655064"/>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5">
                  <a:extLst>
                    <a:ext uri="{A12FA001-AC4F-418D-AE19-62706E023703}">
                      <ahyp:hlinkClr xmlns:ahyp="http://schemas.microsoft.com/office/drawing/2018/hyperlinkcolor" val="tx"/>
                    </a:ext>
                  </a:extLst>
                </a:hlinkClick>
              </a:rPr>
              <a:t>Example</a:t>
            </a:r>
            <a:endParaRPr lang="en-US" dirty="0">
              <a:solidFill>
                <a:schemeClr val="bg1"/>
              </a:solidFill>
            </a:endParaRPr>
          </a:p>
        </p:txBody>
      </p:sp>
      <p:sp>
        <p:nvSpPr>
          <p:cNvPr id="12" name="Chevron 11">
            <a:hlinkClick r:id="rId6"/>
            <a:extLst>
              <a:ext uri="{FF2B5EF4-FFF2-40B4-BE49-F238E27FC236}">
                <a16:creationId xmlns:a16="http://schemas.microsoft.com/office/drawing/2014/main" id="{3A1564F6-FA0A-CF4D-B70E-4CC9FF18F13F}"/>
              </a:ext>
            </a:extLst>
          </p:cNvPr>
          <p:cNvSpPr/>
          <p:nvPr/>
        </p:nvSpPr>
        <p:spPr>
          <a:xfrm>
            <a:off x="10318376" y="4673742"/>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5">
                  <a:extLst>
                    <a:ext uri="{A12FA001-AC4F-418D-AE19-62706E023703}">
                      <ahyp:hlinkClr xmlns:ahyp="http://schemas.microsoft.com/office/drawing/2018/hyperlinkcolor" val="tx"/>
                    </a:ext>
                  </a:extLst>
                </a:hlinkClick>
              </a:rPr>
              <a:t>Example</a:t>
            </a:r>
            <a:endParaRPr lang="en-US" dirty="0">
              <a:solidFill>
                <a:schemeClr val="bg1"/>
              </a:solidFill>
            </a:endParaRPr>
          </a:p>
        </p:txBody>
      </p:sp>
    </p:spTree>
    <p:extLst>
      <p:ext uri="{BB962C8B-B14F-4D97-AF65-F5344CB8AC3E}">
        <p14:creationId xmlns:p14="http://schemas.microsoft.com/office/powerpoint/2010/main" val="409261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29F7-ECCC-C540-A538-B662EE4FC89C}"/>
              </a:ext>
            </a:extLst>
          </p:cNvPr>
          <p:cNvSpPr>
            <a:spLocks noGrp="1"/>
          </p:cNvSpPr>
          <p:nvPr>
            <p:ph type="title"/>
          </p:nvPr>
        </p:nvSpPr>
        <p:spPr>
          <a:xfrm>
            <a:off x="838200" y="1477927"/>
            <a:ext cx="10515600" cy="1314486"/>
          </a:xfrm>
        </p:spPr>
        <p:txBody>
          <a:bodyPr>
            <a:normAutofit fontScale="90000"/>
          </a:bodyPr>
          <a:lstStyle/>
          <a:p>
            <a:r>
              <a:rPr lang="en-US" b="1" dirty="0">
                <a:latin typeface="Avenir Roman" panose="02000503020000020003" pitchFamily="2" charset="0"/>
              </a:rPr>
              <a:t>Assessments:</a:t>
            </a:r>
            <a:br>
              <a:rPr lang="en-US" dirty="0">
                <a:latin typeface="Avenir Roman" panose="02000503020000020003" pitchFamily="2" charset="0"/>
              </a:rPr>
            </a:br>
            <a:r>
              <a:rPr lang="en-US" dirty="0">
                <a:latin typeface="Avenir Roman" panose="02000503020000020003" pitchFamily="2" charset="0"/>
              </a:rPr>
              <a:t>What changes can you make in your course(s) or teaching practice to support EF skills? </a:t>
            </a:r>
          </a:p>
        </p:txBody>
      </p:sp>
      <p:pic>
        <p:nvPicPr>
          <p:cNvPr id="6" name="Content Placeholder 5">
            <a:extLst>
              <a:ext uri="{FF2B5EF4-FFF2-40B4-BE49-F238E27FC236}">
                <a16:creationId xmlns:a16="http://schemas.microsoft.com/office/drawing/2014/main" id="{647BC33C-5F1A-2D4E-9368-9278DC4415A7}"/>
              </a:ext>
            </a:extLst>
          </p:cNvPr>
          <p:cNvPicPr>
            <a:picLocks noGrp="1" noChangeAspect="1"/>
          </p:cNvPicPr>
          <p:nvPr>
            <p:ph idx="1"/>
          </p:nvPr>
        </p:nvPicPr>
        <p:blipFill>
          <a:blip r:embed="rId2"/>
          <a:stretch>
            <a:fillRect/>
          </a:stretch>
        </p:blipFill>
        <p:spPr>
          <a:xfrm>
            <a:off x="1570831" y="2792413"/>
            <a:ext cx="3563937" cy="3563937"/>
          </a:xfrm>
        </p:spPr>
      </p:pic>
      <p:sp>
        <p:nvSpPr>
          <p:cNvPr id="4" name="Footer Placeholder 3">
            <a:extLst>
              <a:ext uri="{FF2B5EF4-FFF2-40B4-BE49-F238E27FC236}">
                <a16:creationId xmlns:a16="http://schemas.microsoft.com/office/drawing/2014/main" id="{31B11BD7-BA67-F542-9008-6FDA40415B3C}"/>
              </a:ext>
            </a:extLst>
          </p:cNvPr>
          <p:cNvSpPr>
            <a:spLocks noGrp="1"/>
          </p:cNvSpPr>
          <p:nvPr>
            <p:ph type="ftr" sz="quarter" idx="11"/>
          </p:nvPr>
        </p:nvSpPr>
        <p:spPr/>
        <p:txBody>
          <a:bodyPr/>
          <a:lstStyle/>
          <a:p>
            <a:r>
              <a:rPr lang="en-US"/>
              <a:t>Division of Continuing Studies</a:t>
            </a:r>
          </a:p>
        </p:txBody>
      </p:sp>
      <p:sp>
        <p:nvSpPr>
          <p:cNvPr id="7" name="Rectangle 6">
            <a:extLst>
              <a:ext uri="{FF2B5EF4-FFF2-40B4-BE49-F238E27FC236}">
                <a16:creationId xmlns:a16="http://schemas.microsoft.com/office/drawing/2014/main" id="{441E35FD-85EF-3243-813F-D1AD8192E5D7}"/>
              </a:ext>
            </a:extLst>
          </p:cNvPr>
          <p:cNvSpPr/>
          <p:nvPr/>
        </p:nvSpPr>
        <p:spPr>
          <a:xfrm>
            <a:off x="6590581" y="3154087"/>
            <a:ext cx="3795622" cy="3046988"/>
          </a:xfrm>
          <a:prstGeom prst="rect">
            <a:avLst/>
          </a:prstGeom>
          <a:solidFill>
            <a:schemeClr val="accent2">
              <a:lumMod val="20000"/>
              <a:lumOff val="80000"/>
            </a:schemeClr>
          </a:solidFill>
        </p:spPr>
        <p:txBody>
          <a:bodyPr wrap="square">
            <a:spAutoFit/>
          </a:bodyPr>
          <a:lstStyle/>
          <a:p>
            <a:pPr marL="285750" indent="-285750">
              <a:buFont typeface="Wingdings" pitchFamily="2" charset="2"/>
              <a:buChar char="q"/>
            </a:pPr>
            <a:r>
              <a:rPr lang="en-US" sz="2400" dirty="0"/>
              <a:t>Flexible Thinking</a:t>
            </a:r>
          </a:p>
          <a:p>
            <a:pPr marL="285750" indent="-285750">
              <a:buFont typeface="Wingdings" pitchFamily="2" charset="2"/>
              <a:buChar char="q"/>
            </a:pPr>
            <a:r>
              <a:rPr lang="en-US" sz="2400" dirty="0"/>
              <a:t>Working Memory</a:t>
            </a:r>
          </a:p>
          <a:p>
            <a:pPr marL="285750" indent="-285750">
              <a:buFont typeface="Wingdings" pitchFamily="2" charset="2"/>
              <a:buChar char="q"/>
            </a:pPr>
            <a:r>
              <a:rPr lang="en-US" sz="2400" dirty="0"/>
              <a:t>Self-Monitoring</a:t>
            </a:r>
          </a:p>
          <a:p>
            <a:pPr marL="285750" indent="-285750">
              <a:buFont typeface="Wingdings" pitchFamily="2" charset="2"/>
              <a:buChar char="q"/>
            </a:pPr>
            <a:r>
              <a:rPr lang="en-US" sz="2400" dirty="0"/>
              <a:t>Planning &amp; Prioritizing</a:t>
            </a:r>
          </a:p>
          <a:p>
            <a:pPr marL="285750" indent="-285750">
              <a:buFont typeface="Wingdings" pitchFamily="2" charset="2"/>
              <a:buChar char="q"/>
            </a:pPr>
            <a:r>
              <a:rPr lang="en-US" sz="2400" dirty="0"/>
              <a:t>Task Initiation</a:t>
            </a:r>
          </a:p>
          <a:p>
            <a:pPr marL="285750" indent="-285750">
              <a:buFont typeface="Wingdings" pitchFamily="2" charset="2"/>
              <a:buChar char="q"/>
            </a:pPr>
            <a:r>
              <a:rPr lang="en-US" sz="2400" dirty="0"/>
              <a:t>Organization</a:t>
            </a:r>
          </a:p>
          <a:p>
            <a:pPr marL="285750" indent="-285750">
              <a:buFont typeface="Wingdings" pitchFamily="2" charset="2"/>
              <a:buChar char="q"/>
            </a:pPr>
            <a:r>
              <a:rPr lang="en-US" sz="2400" dirty="0"/>
              <a:t>Impulse Control</a:t>
            </a:r>
          </a:p>
          <a:p>
            <a:pPr marL="285750" indent="-285750">
              <a:buFont typeface="Wingdings" pitchFamily="2" charset="2"/>
              <a:buChar char="q"/>
            </a:pPr>
            <a:r>
              <a:rPr lang="en-US" sz="2400" dirty="0"/>
              <a:t>Emotional Control</a:t>
            </a:r>
          </a:p>
        </p:txBody>
      </p:sp>
    </p:spTree>
    <p:extLst>
      <p:ext uri="{BB962C8B-B14F-4D97-AF65-F5344CB8AC3E}">
        <p14:creationId xmlns:p14="http://schemas.microsoft.com/office/powerpoint/2010/main" val="415242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2E5-44AE-2248-9F24-F75B6496C8C3}"/>
              </a:ext>
            </a:extLst>
          </p:cNvPr>
          <p:cNvSpPr>
            <a:spLocks noGrp="1"/>
          </p:cNvSpPr>
          <p:nvPr>
            <p:ph type="title"/>
          </p:nvPr>
        </p:nvSpPr>
        <p:spPr/>
        <p:txBody>
          <a:bodyPr>
            <a:normAutofit fontScale="90000"/>
          </a:bodyPr>
          <a:lstStyle/>
          <a:p>
            <a:r>
              <a:rPr lang="en-US" dirty="0">
                <a:latin typeface="Avenir Roman" panose="02000503020000020003" pitchFamily="2" charset="0"/>
              </a:rPr>
              <a:t>Applying QM Standards to support EFS – GS4</a:t>
            </a:r>
          </a:p>
        </p:txBody>
      </p:sp>
      <p:sp>
        <p:nvSpPr>
          <p:cNvPr id="4" name="Footer Placeholder 3">
            <a:extLst>
              <a:ext uri="{FF2B5EF4-FFF2-40B4-BE49-F238E27FC236}">
                <a16:creationId xmlns:a16="http://schemas.microsoft.com/office/drawing/2014/main" id="{64B107B6-01E6-6A41-8B15-24F2C4D85D80}"/>
              </a:ext>
            </a:extLst>
          </p:cNvPr>
          <p:cNvSpPr>
            <a:spLocks noGrp="1"/>
          </p:cNvSpPr>
          <p:nvPr>
            <p:ph type="ftr" sz="quarter" idx="11"/>
          </p:nvPr>
        </p:nvSpPr>
        <p:spPr/>
        <p:txBody>
          <a:bodyPr/>
          <a:lstStyle/>
          <a:p>
            <a:r>
              <a:rPr lang="en-US"/>
              <a:t>Division of Continuing Studies</a:t>
            </a:r>
          </a:p>
        </p:txBody>
      </p:sp>
      <p:sp>
        <p:nvSpPr>
          <p:cNvPr id="3" name="TextBox 2">
            <a:extLst>
              <a:ext uri="{FF2B5EF4-FFF2-40B4-BE49-F238E27FC236}">
                <a16:creationId xmlns:a16="http://schemas.microsoft.com/office/drawing/2014/main" id="{469C3615-0AC0-ED4E-9E26-3A8D7E5C1116}"/>
              </a:ext>
            </a:extLst>
          </p:cNvPr>
          <p:cNvSpPr txBox="1"/>
          <p:nvPr/>
        </p:nvSpPr>
        <p:spPr>
          <a:xfrm>
            <a:off x="838200" y="2335908"/>
            <a:ext cx="10795000" cy="1477328"/>
          </a:xfrm>
          <a:prstGeom prst="rect">
            <a:avLst/>
          </a:prstGeom>
          <a:noFill/>
        </p:spPr>
        <p:txBody>
          <a:bodyPr wrap="square" rtlCol="0">
            <a:spAutoFit/>
          </a:bodyPr>
          <a:lstStyle/>
          <a:p>
            <a:pPr marL="285750" indent="-285750">
              <a:buFont typeface="Wingdings" pitchFamily="2" charset="2"/>
              <a:buChar char="Ø"/>
            </a:pPr>
            <a:r>
              <a:rPr lang="en-US" b="1" u="sng" dirty="0">
                <a:latin typeface="Avenir Roman" panose="02000503020000020003" pitchFamily="2" charset="0"/>
              </a:rPr>
              <a:t>General Standard 4</a:t>
            </a:r>
            <a:r>
              <a:rPr lang="en-US" b="1" dirty="0">
                <a:latin typeface="Avenir Roman" panose="02000503020000020003" pitchFamily="2" charset="0"/>
              </a:rPr>
              <a:t>: Instructional Materials: Instructional materials enable learners to achieve stated learning objectives or competencies.</a:t>
            </a:r>
          </a:p>
          <a:p>
            <a:pPr marL="742950" lvl="1" indent="-285750">
              <a:buFont typeface="Wingdings" pitchFamily="2" charset="2"/>
              <a:buChar char="Ø"/>
            </a:pPr>
            <a:r>
              <a:rPr lang="en-US" dirty="0"/>
              <a:t>Overview </a:t>
            </a:r>
            <a:r>
              <a:rPr lang="en-US" dirty="0">
                <a:latin typeface="Avenir Roman" panose="02000503020000020003" pitchFamily="2" charset="0"/>
              </a:rPr>
              <a:t>Statement</a:t>
            </a:r>
            <a:r>
              <a:rPr lang="en-US" dirty="0"/>
              <a:t>: The focus of this Standard is on supporting the course objectives and competencies, rather than on qualitative judgments about the instructional materials.</a:t>
            </a:r>
            <a:endParaRPr lang="en-US" dirty="0">
              <a:latin typeface="Avenir Roman" panose="02000503020000020003" pitchFamily="2" charset="0"/>
            </a:endParaRPr>
          </a:p>
          <a:p>
            <a:endParaRPr lang="en-US" dirty="0"/>
          </a:p>
        </p:txBody>
      </p:sp>
      <p:sp>
        <p:nvSpPr>
          <p:cNvPr id="6" name="TextBox 5">
            <a:extLst>
              <a:ext uri="{FF2B5EF4-FFF2-40B4-BE49-F238E27FC236}">
                <a16:creationId xmlns:a16="http://schemas.microsoft.com/office/drawing/2014/main" id="{F3241EEE-B2A3-EC45-8B84-9643843F56DC}"/>
              </a:ext>
            </a:extLst>
          </p:cNvPr>
          <p:cNvSpPr txBox="1"/>
          <p:nvPr/>
        </p:nvSpPr>
        <p:spPr>
          <a:xfrm>
            <a:off x="1183341" y="3813236"/>
            <a:ext cx="10449859" cy="2031325"/>
          </a:xfrm>
          <a:prstGeom prst="rect">
            <a:avLst/>
          </a:prstGeom>
          <a:noFill/>
        </p:spPr>
        <p:txBody>
          <a:bodyPr wrap="square" rtlCol="0">
            <a:spAutoFit/>
          </a:bodyPr>
          <a:lstStyle/>
          <a:p>
            <a:pPr marL="285750" indent="-285750">
              <a:buFont typeface="Wingdings" pitchFamily="2" charset="2"/>
              <a:buChar char="Ø"/>
            </a:pPr>
            <a:r>
              <a:rPr lang="en-US" dirty="0"/>
              <a:t>Connecting materials to the learning objectives – provide explanation</a:t>
            </a:r>
            <a:br>
              <a:rPr lang="en-US" dirty="0"/>
            </a:br>
            <a:r>
              <a:rPr lang="en-US" dirty="0"/>
              <a:t>Chunk materials into manageable parts</a:t>
            </a:r>
          </a:p>
          <a:p>
            <a:pPr marL="285750" indent="-285750">
              <a:buFont typeface="Wingdings" pitchFamily="2" charset="2"/>
              <a:buChar char="Ø"/>
            </a:pPr>
            <a:r>
              <a:rPr lang="en-US" dirty="0"/>
              <a:t>Insert opportunities to self-check</a:t>
            </a:r>
          </a:p>
          <a:p>
            <a:pPr marL="285750" indent="-285750">
              <a:buFont typeface="Wingdings" pitchFamily="2" charset="2"/>
              <a:buChar char="Ø"/>
            </a:pPr>
            <a:r>
              <a:rPr lang="en-US" dirty="0"/>
              <a:t>Provide a variety of resources / points of view / different ways of doing things</a:t>
            </a:r>
          </a:p>
          <a:p>
            <a:pPr marL="285750" indent="-285750">
              <a:buFont typeface="Wingdings" pitchFamily="2" charset="2"/>
              <a:buChar char="Ø"/>
            </a:pPr>
            <a:r>
              <a:rPr lang="en-US" dirty="0"/>
              <a:t>Add ways to work with the content, not just read or watch (experience (simulations), write summaries, create an infographics, annotations, etc.) </a:t>
            </a:r>
          </a:p>
          <a:p>
            <a:endParaRPr lang="en-US" dirty="0"/>
          </a:p>
        </p:txBody>
      </p:sp>
      <p:sp>
        <p:nvSpPr>
          <p:cNvPr id="7" name="Chevron 6">
            <a:hlinkClick r:id="rId2"/>
            <a:extLst>
              <a:ext uri="{FF2B5EF4-FFF2-40B4-BE49-F238E27FC236}">
                <a16:creationId xmlns:a16="http://schemas.microsoft.com/office/drawing/2014/main" id="{F06AB031-8E8B-8546-9743-CEB9BD72A72E}"/>
              </a:ext>
            </a:extLst>
          </p:cNvPr>
          <p:cNvSpPr/>
          <p:nvPr/>
        </p:nvSpPr>
        <p:spPr>
          <a:xfrm>
            <a:off x="9363634" y="5569578"/>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3">
                  <a:extLst>
                    <a:ext uri="{A12FA001-AC4F-418D-AE19-62706E023703}">
                      <ahyp:hlinkClr xmlns:ahyp="http://schemas.microsoft.com/office/drawing/2018/hyperlinkcolor" val="tx"/>
                    </a:ext>
                  </a:extLst>
                </a:hlinkClick>
              </a:rPr>
              <a:t>Example</a:t>
            </a:r>
            <a:endParaRPr lang="en-US" dirty="0">
              <a:solidFill>
                <a:schemeClr val="bg1"/>
              </a:solidFill>
            </a:endParaRPr>
          </a:p>
        </p:txBody>
      </p:sp>
    </p:spTree>
    <p:extLst>
      <p:ext uri="{BB962C8B-B14F-4D97-AF65-F5344CB8AC3E}">
        <p14:creationId xmlns:p14="http://schemas.microsoft.com/office/powerpoint/2010/main" val="100477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2E5-44AE-2248-9F24-F75B6496C8C3}"/>
              </a:ext>
            </a:extLst>
          </p:cNvPr>
          <p:cNvSpPr>
            <a:spLocks noGrp="1"/>
          </p:cNvSpPr>
          <p:nvPr>
            <p:ph type="title"/>
          </p:nvPr>
        </p:nvSpPr>
        <p:spPr/>
        <p:txBody>
          <a:bodyPr>
            <a:normAutofit fontScale="90000"/>
          </a:bodyPr>
          <a:lstStyle/>
          <a:p>
            <a:r>
              <a:rPr lang="en-US" dirty="0">
                <a:latin typeface="Avenir Roman" panose="02000503020000020003" pitchFamily="2" charset="0"/>
              </a:rPr>
              <a:t>Applying QM Standards to support EFS – GS5</a:t>
            </a:r>
          </a:p>
        </p:txBody>
      </p:sp>
      <p:sp>
        <p:nvSpPr>
          <p:cNvPr id="4" name="Footer Placeholder 3">
            <a:extLst>
              <a:ext uri="{FF2B5EF4-FFF2-40B4-BE49-F238E27FC236}">
                <a16:creationId xmlns:a16="http://schemas.microsoft.com/office/drawing/2014/main" id="{64B107B6-01E6-6A41-8B15-24F2C4D85D80}"/>
              </a:ext>
            </a:extLst>
          </p:cNvPr>
          <p:cNvSpPr>
            <a:spLocks noGrp="1"/>
          </p:cNvSpPr>
          <p:nvPr>
            <p:ph type="ftr" sz="quarter" idx="11"/>
          </p:nvPr>
        </p:nvSpPr>
        <p:spPr/>
        <p:txBody>
          <a:bodyPr/>
          <a:lstStyle/>
          <a:p>
            <a:r>
              <a:rPr lang="en-US"/>
              <a:t>Division of Continuing Studies</a:t>
            </a:r>
          </a:p>
        </p:txBody>
      </p:sp>
      <p:sp>
        <p:nvSpPr>
          <p:cNvPr id="3" name="TextBox 2">
            <a:extLst>
              <a:ext uri="{FF2B5EF4-FFF2-40B4-BE49-F238E27FC236}">
                <a16:creationId xmlns:a16="http://schemas.microsoft.com/office/drawing/2014/main" id="{469C3615-0AC0-ED4E-9E26-3A8D7E5C1116}"/>
              </a:ext>
            </a:extLst>
          </p:cNvPr>
          <p:cNvSpPr txBox="1"/>
          <p:nvPr/>
        </p:nvSpPr>
        <p:spPr>
          <a:xfrm>
            <a:off x="838200" y="2335908"/>
            <a:ext cx="10795000" cy="1200329"/>
          </a:xfrm>
          <a:prstGeom prst="rect">
            <a:avLst/>
          </a:prstGeom>
          <a:noFill/>
        </p:spPr>
        <p:txBody>
          <a:bodyPr wrap="square" rtlCol="0">
            <a:spAutoFit/>
          </a:bodyPr>
          <a:lstStyle/>
          <a:p>
            <a:pPr marL="285750" indent="-285750">
              <a:buFont typeface="Wingdings" pitchFamily="2" charset="2"/>
              <a:buChar char="Ø"/>
            </a:pPr>
            <a:r>
              <a:rPr lang="en-US" b="1" u="sng" dirty="0">
                <a:latin typeface="Avenir Roman" panose="02000503020000020003" pitchFamily="2" charset="0"/>
              </a:rPr>
              <a:t>General Standard 5</a:t>
            </a:r>
            <a:r>
              <a:rPr lang="en-US" b="1" dirty="0">
                <a:latin typeface="Avenir Roman" panose="02000503020000020003" pitchFamily="2" charset="0"/>
              </a:rPr>
              <a:t>: Learning Activities and Learner Interaction: Learning activities facilitate and support learner interaction and engagement.</a:t>
            </a:r>
          </a:p>
          <a:p>
            <a:pPr marL="742950" lvl="1" indent="-285750">
              <a:buFont typeface="Wingdings" pitchFamily="2" charset="2"/>
              <a:buChar char="Ø"/>
            </a:pPr>
            <a:r>
              <a:rPr lang="en-US" dirty="0">
                <a:latin typeface="Avenir Roman" panose="02000503020000020003" pitchFamily="2" charset="0"/>
              </a:rPr>
              <a:t>Overview Statement: Course components that promote active learning contribute to the learning process and to learner persistence.</a:t>
            </a:r>
          </a:p>
        </p:txBody>
      </p:sp>
      <p:sp>
        <p:nvSpPr>
          <p:cNvPr id="6" name="TextBox 5">
            <a:extLst>
              <a:ext uri="{FF2B5EF4-FFF2-40B4-BE49-F238E27FC236}">
                <a16:creationId xmlns:a16="http://schemas.microsoft.com/office/drawing/2014/main" id="{A366465E-5C06-5E4F-8FFE-70A852D016F1}"/>
              </a:ext>
            </a:extLst>
          </p:cNvPr>
          <p:cNvSpPr txBox="1"/>
          <p:nvPr/>
        </p:nvSpPr>
        <p:spPr>
          <a:xfrm>
            <a:off x="1449387" y="3708773"/>
            <a:ext cx="2982911" cy="2383777"/>
          </a:xfrm>
          <a:prstGeom prst="rect">
            <a:avLst/>
          </a:prstGeom>
          <a:solidFill>
            <a:schemeClr val="accent2">
              <a:lumMod val="20000"/>
              <a:lumOff val="80000"/>
            </a:schemeClr>
          </a:solidFill>
        </p:spPr>
        <p:txBody>
          <a:bodyPr wrap="square" rtlCol="0">
            <a:spAutoFit/>
          </a:bodyPr>
          <a:lstStyle/>
          <a:p>
            <a:pPr marL="285750" indent="-285750">
              <a:buFont typeface="Wingdings" pitchFamily="2" charset="2"/>
              <a:buChar char="q"/>
            </a:pPr>
            <a:r>
              <a:rPr lang="en-US" dirty="0">
                <a:latin typeface="Avenir Roman" panose="02000503020000020003" pitchFamily="2" charset="0"/>
              </a:rPr>
              <a:t>Flexible Thinking</a:t>
            </a:r>
          </a:p>
          <a:p>
            <a:pPr marL="285750" indent="-285750">
              <a:buFont typeface="Wingdings" pitchFamily="2" charset="2"/>
              <a:buChar char="q"/>
            </a:pPr>
            <a:r>
              <a:rPr lang="en-US" dirty="0">
                <a:latin typeface="Avenir Roman" panose="02000503020000020003" pitchFamily="2" charset="0"/>
              </a:rPr>
              <a:t>Working Memory</a:t>
            </a:r>
          </a:p>
          <a:p>
            <a:pPr marL="285750" indent="-285750">
              <a:buFont typeface="Wingdings" pitchFamily="2" charset="2"/>
              <a:buChar char="q"/>
            </a:pPr>
            <a:r>
              <a:rPr lang="en-US" dirty="0">
                <a:latin typeface="Avenir Roman" panose="02000503020000020003" pitchFamily="2" charset="0"/>
              </a:rPr>
              <a:t>Self-Monitoring</a:t>
            </a:r>
          </a:p>
          <a:p>
            <a:pPr marL="285750" indent="-285750">
              <a:buFont typeface="Wingdings" pitchFamily="2" charset="2"/>
              <a:buChar char="q"/>
            </a:pPr>
            <a:r>
              <a:rPr lang="en-US" dirty="0">
                <a:latin typeface="Avenir Roman" panose="02000503020000020003" pitchFamily="2" charset="0"/>
              </a:rPr>
              <a:t>Planning &amp; Prioritizing</a:t>
            </a:r>
          </a:p>
          <a:p>
            <a:pPr marL="285750" indent="-285750">
              <a:buFont typeface="Wingdings" pitchFamily="2" charset="2"/>
              <a:buChar char="q"/>
            </a:pPr>
            <a:r>
              <a:rPr lang="en-US" dirty="0">
                <a:latin typeface="Avenir Roman" panose="02000503020000020003" pitchFamily="2" charset="0"/>
              </a:rPr>
              <a:t>Task Initiation</a:t>
            </a:r>
          </a:p>
          <a:p>
            <a:pPr marL="285750" indent="-285750">
              <a:buFont typeface="Wingdings" pitchFamily="2" charset="2"/>
              <a:buChar char="q"/>
            </a:pPr>
            <a:r>
              <a:rPr lang="en-US" dirty="0">
                <a:latin typeface="Avenir Roman" panose="02000503020000020003" pitchFamily="2" charset="0"/>
              </a:rPr>
              <a:t>Organization</a:t>
            </a:r>
          </a:p>
          <a:p>
            <a:pPr marL="285750" indent="-285750">
              <a:buFont typeface="Wingdings" pitchFamily="2" charset="2"/>
              <a:buChar char="q"/>
            </a:pPr>
            <a:r>
              <a:rPr lang="en-US" dirty="0">
                <a:latin typeface="Avenir Roman" panose="02000503020000020003" pitchFamily="2" charset="0"/>
              </a:rPr>
              <a:t>Impulse Control</a:t>
            </a:r>
          </a:p>
          <a:p>
            <a:pPr marL="285750" indent="-285750">
              <a:buFont typeface="Wingdings" pitchFamily="2" charset="2"/>
              <a:buChar char="q"/>
            </a:pPr>
            <a:r>
              <a:rPr lang="en-US" dirty="0">
                <a:latin typeface="Avenir Roman" panose="02000503020000020003" pitchFamily="2" charset="0"/>
              </a:rPr>
              <a:t>Emotional Control</a:t>
            </a:r>
            <a:endParaRPr lang="en-US" dirty="0"/>
          </a:p>
        </p:txBody>
      </p:sp>
      <p:pic>
        <p:nvPicPr>
          <p:cNvPr id="8" name="Picture 7">
            <a:extLst>
              <a:ext uri="{FF2B5EF4-FFF2-40B4-BE49-F238E27FC236}">
                <a16:creationId xmlns:a16="http://schemas.microsoft.com/office/drawing/2014/main" id="{1F70A32C-8F29-A34C-A027-845C3CA6B45E}"/>
              </a:ext>
            </a:extLst>
          </p:cNvPr>
          <p:cNvPicPr>
            <a:picLocks noChangeAspect="1"/>
          </p:cNvPicPr>
          <p:nvPr/>
        </p:nvPicPr>
        <p:blipFill>
          <a:blip r:embed="rId2"/>
          <a:stretch>
            <a:fillRect/>
          </a:stretch>
        </p:blipFill>
        <p:spPr>
          <a:xfrm>
            <a:off x="6591301" y="3453014"/>
            <a:ext cx="3898900" cy="2601810"/>
          </a:xfrm>
          <a:prstGeom prst="rect">
            <a:avLst/>
          </a:prstGeom>
        </p:spPr>
      </p:pic>
      <p:sp>
        <p:nvSpPr>
          <p:cNvPr id="9" name="TextBox 8">
            <a:extLst>
              <a:ext uri="{FF2B5EF4-FFF2-40B4-BE49-F238E27FC236}">
                <a16:creationId xmlns:a16="http://schemas.microsoft.com/office/drawing/2014/main" id="{BC2489FF-E830-054B-935D-A5E6F6D4B8C6}"/>
              </a:ext>
            </a:extLst>
          </p:cNvPr>
          <p:cNvSpPr txBox="1"/>
          <p:nvPr/>
        </p:nvSpPr>
        <p:spPr>
          <a:xfrm>
            <a:off x="6591301" y="4900662"/>
            <a:ext cx="2819399" cy="1323439"/>
          </a:xfrm>
          <a:prstGeom prst="rect">
            <a:avLst/>
          </a:prstGeom>
          <a:noFill/>
        </p:spPr>
        <p:txBody>
          <a:bodyPr wrap="square" rtlCol="0">
            <a:spAutoFit/>
          </a:bodyPr>
          <a:lstStyle/>
          <a:p>
            <a:r>
              <a:rPr lang="en-US" sz="2000" b="1" i="1" dirty="0"/>
              <a:t>Please provide examples of how your learning activities support students EF</a:t>
            </a:r>
          </a:p>
        </p:txBody>
      </p:sp>
      <p:pic>
        <p:nvPicPr>
          <p:cNvPr id="7" name="Picture 6">
            <a:extLst>
              <a:ext uri="{FF2B5EF4-FFF2-40B4-BE49-F238E27FC236}">
                <a16:creationId xmlns:a16="http://schemas.microsoft.com/office/drawing/2014/main" id="{ED370342-50B5-1049-BB92-F92A54B32220}"/>
              </a:ext>
            </a:extLst>
          </p:cNvPr>
          <p:cNvPicPr>
            <a:picLocks noChangeAspect="1"/>
          </p:cNvPicPr>
          <p:nvPr/>
        </p:nvPicPr>
        <p:blipFill>
          <a:blip r:embed="rId3"/>
          <a:stretch>
            <a:fillRect/>
          </a:stretch>
        </p:blipFill>
        <p:spPr>
          <a:xfrm>
            <a:off x="4658413" y="3536237"/>
            <a:ext cx="1706773" cy="1706773"/>
          </a:xfrm>
          <a:prstGeom prst="rect">
            <a:avLst/>
          </a:prstGeom>
        </p:spPr>
      </p:pic>
    </p:spTree>
    <p:extLst>
      <p:ext uri="{BB962C8B-B14F-4D97-AF65-F5344CB8AC3E}">
        <p14:creationId xmlns:p14="http://schemas.microsoft.com/office/powerpoint/2010/main" val="11822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49A2-7FC1-8143-99DE-7839A997E8B7}"/>
              </a:ext>
            </a:extLst>
          </p:cNvPr>
          <p:cNvSpPr>
            <a:spLocks noGrp="1"/>
          </p:cNvSpPr>
          <p:nvPr>
            <p:ph type="title"/>
          </p:nvPr>
        </p:nvSpPr>
        <p:spPr>
          <a:xfrm>
            <a:off x="952500" y="1501643"/>
            <a:ext cx="10515600" cy="857981"/>
          </a:xfrm>
        </p:spPr>
        <p:txBody>
          <a:bodyPr>
            <a:normAutofit/>
          </a:bodyPr>
          <a:lstStyle/>
          <a:p>
            <a:r>
              <a:rPr lang="en-US" sz="2400" b="1" dirty="0">
                <a:latin typeface="Avenir Roman" panose="02000503020000020003" pitchFamily="2" charset="0"/>
              </a:rPr>
              <a:t>GS5: Learning Activities and Learner Interaction: Learning activities facilitate and support learner interaction and engagement.</a:t>
            </a:r>
            <a:endParaRPr lang="en-US" sz="2400" b="1" dirty="0"/>
          </a:p>
        </p:txBody>
      </p:sp>
      <p:sp>
        <p:nvSpPr>
          <p:cNvPr id="4" name="Footer Placeholder 3">
            <a:extLst>
              <a:ext uri="{FF2B5EF4-FFF2-40B4-BE49-F238E27FC236}">
                <a16:creationId xmlns:a16="http://schemas.microsoft.com/office/drawing/2014/main" id="{233A7432-155C-D44D-995D-AA0173FEFB89}"/>
              </a:ext>
            </a:extLst>
          </p:cNvPr>
          <p:cNvSpPr>
            <a:spLocks noGrp="1"/>
          </p:cNvSpPr>
          <p:nvPr>
            <p:ph type="ftr" sz="quarter" idx="11"/>
          </p:nvPr>
        </p:nvSpPr>
        <p:spPr/>
        <p:txBody>
          <a:bodyPr/>
          <a:lstStyle/>
          <a:p>
            <a:r>
              <a:rPr lang="en-US"/>
              <a:t>Division of Continuing Studies</a:t>
            </a:r>
          </a:p>
        </p:txBody>
      </p:sp>
      <p:sp>
        <p:nvSpPr>
          <p:cNvPr id="5" name="Content Placeholder 4">
            <a:extLst>
              <a:ext uri="{FF2B5EF4-FFF2-40B4-BE49-F238E27FC236}">
                <a16:creationId xmlns:a16="http://schemas.microsoft.com/office/drawing/2014/main" id="{2CE9A471-3871-DA4E-96F3-3CA07338E937}"/>
              </a:ext>
            </a:extLst>
          </p:cNvPr>
          <p:cNvSpPr txBox="1">
            <a:spLocks noGrp="1"/>
          </p:cNvSpPr>
          <p:nvPr>
            <p:ph idx="1"/>
          </p:nvPr>
        </p:nvSpPr>
        <p:spPr>
          <a:xfrm>
            <a:off x="838200" y="2563906"/>
            <a:ext cx="10515600" cy="3072123"/>
          </a:xfrm>
          <a:prstGeom prst="rect">
            <a:avLst/>
          </a:prstGeom>
          <a:noFill/>
        </p:spPr>
        <p:txBody>
          <a:bodyPr wrap="square" rtlCol="0">
            <a:spAutoFit/>
          </a:bodyPr>
          <a:lstStyle/>
          <a:p>
            <a:pPr marL="285750" indent="-285750">
              <a:buFont typeface="Wingdings" pitchFamily="2" charset="2"/>
              <a:buChar char="Ø"/>
            </a:pPr>
            <a:r>
              <a:rPr lang="en-US" dirty="0"/>
              <a:t>Offer a variety of active ways to work with the content </a:t>
            </a:r>
            <a:br>
              <a:rPr lang="en-US" dirty="0"/>
            </a:br>
            <a:r>
              <a:rPr lang="en-US" dirty="0"/>
              <a:t>(not just read or watch videos, ask students to write summaries, create an infographics, add annotations, produce outline or timeline, develop test questions, etc.)</a:t>
            </a:r>
          </a:p>
          <a:p>
            <a:pPr marL="285750" indent="-285750">
              <a:buFont typeface="Wingdings" pitchFamily="2" charset="2"/>
              <a:buChar char="Ø"/>
            </a:pPr>
            <a:r>
              <a:rPr lang="en-US" dirty="0"/>
              <a:t>Offer a variety of ways to work with peers (pairs, small groups, do peer-reviews, discussions, collaborative projects, etc.)</a:t>
            </a:r>
          </a:p>
          <a:p>
            <a:endParaRPr lang="en-US" dirty="0"/>
          </a:p>
        </p:txBody>
      </p:sp>
      <p:sp>
        <p:nvSpPr>
          <p:cNvPr id="6" name="Chevron 5">
            <a:hlinkClick r:id="rId2"/>
            <a:extLst>
              <a:ext uri="{FF2B5EF4-FFF2-40B4-BE49-F238E27FC236}">
                <a16:creationId xmlns:a16="http://schemas.microsoft.com/office/drawing/2014/main" id="{03D312BC-BB6B-E449-B642-CF9C4694F11A}"/>
              </a:ext>
            </a:extLst>
          </p:cNvPr>
          <p:cNvSpPr/>
          <p:nvPr/>
        </p:nvSpPr>
        <p:spPr>
          <a:xfrm>
            <a:off x="4926106" y="5498537"/>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3">
                  <a:extLst>
                    <a:ext uri="{A12FA001-AC4F-418D-AE19-62706E023703}">
                      <ahyp:hlinkClr xmlns:ahyp="http://schemas.microsoft.com/office/drawing/2018/hyperlinkcolor" val="tx"/>
                    </a:ext>
                  </a:extLst>
                </a:hlinkClick>
              </a:rPr>
              <a:t>Example</a:t>
            </a:r>
            <a:endParaRPr lang="en-US" dirty="0">
              <a:solidFill>
                <a:schemeClr val="bg1"/>
              </a:solidFill>
            </a:endParaRPr>
          </a:p>
        </p:txBody>
      </p:sp>
    </p:spTree>
    <p:extLst>
      <p:ext uri="{BB962C8B-B14F-4D97-AF65-F5344CB8AC3E}">
        <p14:creationId xmlns:p14="http://schemas.microsoft.com/office/powerpoint/2010/main" val="293894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2E5-44AE-2248-9F24-F75B6496C8C3}"/>
              </a:ext>
            </a:extLst>
          </p:cNvPr>
          <p:cNvSpPr>
            <a:spLocks noGrp="1"/>
          </p:cNvSpPr>
          <p:nvPr>
            <p:ph type="title"/>
          </p:nvPr>
        </p:nvSpPr>
        <p:spPr/>
        <p:txBody>
          <a:bodyPr>
            <a:normAutofit fontScale="90000"/>
          </a:bodyPr>
          <a:lstStyle/>
          <a:p>
            <a:r>
              <a:rPr lang="en-US" dirty="0">
                <a:latin typeface="Avenir Roman" panose="02000503020000020003" pitchFamily="2" charset="0"/>
              </a:rPr>
              <a:t>Applying QM Standards to support EFS – GS6</a:t>
            </a:r>
          </a:p>
        </p:txBody>
      </p:sp>
      <p:sp>
        <p:nvSpPr>
          <p:cNvPr id="4" name="Footer Placeholder 3">
            <a:extLst>
              <a:ext uri="{FF2B5EF4-FFF2-40B4-BE49-F238E27FC236}">
                <a16:creationId xmlns:a16="http://schemas.microsoft.com/office/drawing/2014/main" id="{64B107B6-01E6-6A41-8B15-24F2C4D85D80}"/>
              </a:ext>
            </a:extLst>
          </p:cNvPr>
          <p:cNvSpPr>
            <a:spLocks noGrp="1"/>
          </p:cNvSpPr>
          <p:nvPr>
            <p:ph type="ftr" sz="quarter" idx="11"/>
          </p:nvPr>
        </p:nvSpPr>
        <p:spPr/>
        <p:txBody>
          <a:bodyPr/>
          <a:lstStyle/>
          <a:p>
            <a:r>
              <a:rPr lang="en-US"/>
              <a:t>Division of Continuing Studies</a:t>
            </a:r>
          </a:p>
        </p:txBody>
      </p:sp>
      <p:sp>
        <p:nvSpPr>
          <p:cNvPr id="3" name="TextBox 2">
            <a:extLst>
              <a:ext uri="{FF2B5EF4-FFF2-40B4-BE49-F238E27FC236}">
                <a16:creationId xmlns:a16="http://schemas.microsoft.com/office/drawing/2014/main" id="{469C3615-0AC0-ED4E-9E26-3A8D7E5C1116}"/>
              </a:ext>
            </a:extLst>
          </p:cNvPr>
          <p:cNvSpPr txBox="1"/>
          <p:nvPr/>
        </p:nvSpPr>
        <p:spPr>
          <a:xfrm>
            <a:off x="838200" y="2335908"/>
            <a:ext cx="10795000" cy="1477328"/>
          </a:xfrm>
          <a:prstGeom prst="rect">
            <a:avLst/>
          </a:prstGeom>
          <a:noFill/>
        </p:spPr>
        <p:txBody>
          <a:bodyPr wrap="square" rtlCol="0">
            <a:spAutoFit/>
          </a:bodyPr>
          <a:lstStyle/>
          <a:p>
            <a:pPr marL="285750" indent="-285750">
              <a:buFont typeface="Wingdings" pitchFamily="2" charset="2"/>
              <a:buChar char="Ø"/>
            </a:pPr>
            <a:r>
              <a:rPr lang="en-US" b="1" dirty="0">
                <a:latin typeface="Avenir Roman" panose="02000503020000020003" pitchFamily="2" charset="0"/>
              </a:rPr>
              <a:t>General Standard 6: Course Technology: Course technologies support learners’ achievement of course objectives or competencies </a:t>
            </a:r>
          </a:p>
          <a:p>
            <a:pPr marL="742950" lvl="1" indent="-285750">
              <a:buFont typeface="Wingdings" pitchFamily="2" charset="2"/>
              <a:buChar char="Ø"/>
            </a:pPr>
            <a:r>
              <a:rPr lang="en-US" dirty="0">
                <a:latin typeface="Avenir Roman" panose="02000503020000020003" pitchFamily="2" charset="0"/>
              </a:rPr>
              <a:t>Overview Statement: The technologies enabling the various tools used in the course facilitate rather than impede the learning process.</a:t>
            </a:r>
          </a:p>
          <a:p>
            <a:pPr marL="742950" lvl="1" indent="-285750">
              <a:buFont typeface="Wingdings" pitchFamily="2" charset="2"/>
              <a:buChar char="Ø"/>
            </a:pPr>
            <a:endParaRPr lang="en-US" dirty="0">
              <a:latin typeface="Avenir Roman" panose="02000503020000020003" pitchFamily="2" charset="0"/>
            </a:endParaRPr>
          </a:p>
        </p:txBody>
      </p:sp>
      <p:sp>
        <p:nvSpPr>
          <p:cNvPr id="6" name="TextBox 5">
            <a:extLst>
              <a:ext uri="{FF2B5EF4-FFF2-40B4-BE49-F238E27FC236}">
                <a16:creationId xmlns:a16="http://schemas.microsoft.com/office/drawing/2014/main" id="{EB9B4934-E67F-6641-821B-02E1EE2D6A9A}"/>
              </a:ext>
            </a:extLst>
          </p:cNvPr>
          <p:cNvSpPr txBox="1"/>
          <p:nvPr/>
        </p:nvSpPr>
        <p:spPr>
          <a:xfrm>
            <a:off x="7086600" y="3813236"/>
            <a:ext cx="4267200" cy="1477328"/>
          </a:xfrm>
          <a:prstGeom prst="rect">
            <a:avLst/>
          </a:prstGeom>
          <a:noFill/>
        </p:spPr>
        <p:txBody>
          <a:bodyPr wrap="square" rtlCol="0">
            <a:spAutoFit/>
          </a:bodyPr>
          <a:lstStyle/>
          <a:p>
            <a:r>
              <a:rPr lang="en-US" b="1" dirty="0">
                <a:solidFill>
                  <a:srgbClr val="0031EF"/>
                </a:solidFill>
                <a:latin typeface="Avenir Roman" panose="02000503020000020003" pitchFamily="2" charset="0"/>
                <a:hlinkClick r:id="rId2"/>
              </a:rPr>
              <a:t>apps integrated in LMS</a:t>
            </a:r>
            <a:endParaRPr lang="en-US" b="1" dirty="0">
              <a:solidFill>
                <a:srgbClr val="0031EF"/>
              </a:solidFill>
              <a:latin typeface="Avenir Roman" panose="02000503020000020003" pitchFamily="2" charset="0"/>
            </a:endParaRPr>
          </a:p>
          <a:p>
            <a:br>
              <a:rPr lang="en-US" b="1" dirty="0">
                <a:solidFill>
                  <a:srgbClr val="0031EF"/>
                </a:solidFill>
                <a:latin typeface="Avenir Roman" panose="02000503020000020003" pitchFamily="2" charset="0"/>
              </a:rPr>
            </a:br>
            <a:r>
              <a:rPr lang="en-US" b="1" dirty="0" err="1">
                <a:latin typeface="Avenir Roman" panose="02000503020000020003" pitchFamily="2" charset="0"/>
              </a:rPr>
              <a:t>Playposit</a:t>
            </a:r>
            <a:r>
              <a:rPr lang="en-US" b="1" dirty="0">
                <a:latin typeface="Avenir Roman" panose="02000503020000020003" pitchFamily="2" charset="0"/>
              </a:rPr>
              <a:t>, Kaltura, </a:t>
            </a:r>
            <a:r>
              <a:rPr lang="en-US" b="1" dirty="0" err="1">
                <a:latin typeface="Avenir Roman" panose="02000503020000020003" pitchFamily="2" charset="0"/>
              </a:rPr>
              <a:t>Scorm</a:t>
            </a:r>
            <a:r>
              <a:rPr lang="en-US" b="1" dirty="0">
                <a:latin typeface="Avenir Roman" panose="02000503020000020003" pitchFamily="2" charset="0"/>
              </a:rPr>
              <a:t> (</a:t>
            </a:r>
            <a:r>
              <a:rPr lang="en-US" dirty="0">
                <a:latin typeface="Avenir Roman" panose="02000503020000020003" pitchFamily="2" charset="0"/>
              </a:rPr>
              <a:t>Spring Presenter, </a:t>
            </a:r>
            <a:r>
              <a:rPr lang="en-US" dirty="0" err="1">
                <a:latin typeface="Avenir Roman" panose="02000503020000020003" pitchFamily="2" charset="0"/>
              </a:rPr>
              <a:t>Lectora</a:t>
            </a:r>
            <a:r>
              <a:rPr lang="en-US" dirty="0">
                <a:latin typeface="Avenir Roman" panose="02000503020000020003" pitchFamily="2" charset="0"/>
              </a:rPr>
              <a:t>, Adobe Captivate or Articulate Storyline)</a:t>
            </a:r>
          </a:p>
        </p:txBody>
      </p:sp>
      <p:sp>
        <p:nvSpPr>
          <p:cNvPr id="7" name="TextBox 6">
            <a:extLst>
              <a:ext uri="{FF2B5EF4-FFF2-40B4-BE49-F238E27FC236}">
                <a16:creationId xmlns:a16="http://schemas.microsoft.com/office/drawing/2014/main" id="{3AEB6CFB-B8DD-5545-819A-62D51E7C46E9}"/>
              </a:ext>
            </a:extLst>
          </p:cNvPr>
          <p:cNvSpPr txBox="1"/>
          <p:nvPr/>
        </p:nvSpPr>
        <p:spPr>
          <a:xfrm>
            <a:off x="1098176" y="5143576"/>
            <a:ext cx="4997824" cy="954107"/>
          </a:xfrm>
          <a:prstGeom prst="rect">
            <a:avLst/>
          </a:prstGeom>
          <a:noFill/>
        </p:spPr>
        <p:txBody>
          <a:bodyPr wrap="square" rtlCol="0">
            <a:spAutoFit/>
          </a:bodyPr>
          <a:lstStyle/>
          <a:p>
            <a:r>
              <a:rPr lang="en-US" sz="2800" dirty="0">
                <a:latin typeface="Avenir Roman" panose="02000503020000020003" pitchFamily="2" charset="0"/>
              </a:rPr>
              <a:t>How do you use technology to support EF?</a:t>
            </a:r>
          </a:p>
        </p:txBody>
      </p:sp>
      <p:sp>
        <p:nvSpPr>
          <p:cNvPr id="10" name="Chevron 9">
            <a:hlinkClick r:id="rId3"/>
            <a:extLst>
              <a:ext uri="{FF2B5EF4-FFF2-40B4-BE49-F238E27FC236}">
                <a16:creationId xmlns:a16="http://schemas.microsoft.com/office/drawing/2014/main" id="{60BA9AFE-DCD2-C549-9E95-8F082859AEAE}"/>
              </a:ext>
            </a:extLst>
          </p:cNvPr>
          <p:cNvSpPr/>
          <p:nvPr/>
        </p:nvSpPr>
        <p:spPr>
          <a:xfrm>
            <a:off x="7511303" y="3469748"/>
            <a:ext cx="1284194" cy="256936"/>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2">
                  <a:extLst>
                    <a:ext uri="{A12FA001-AC4F-418D-AE19-62706E023703}">
                      <ahyp:hlinkClr xmlns:ahyp="http://schemas.microsoft.com/office/drawing/2018/hyperlinkcolor" val="tx"/>
                    </a:ext>
                  </a:extLst>
                </a:hlinkClick>
              </a:rPr>
              <a:t>Example</a:t>
            </a:r>
            <a:endParaRPr lang="en-US" dirty="0">
              <a:solidFill>
                <a:schemeClr val="bg1"/>
              </a:solidFill>
            </a:endParaRPr>
          </a:p>
        </p:txBody>
      </p:sp>
      <p:pic>
        <p:nvPicPr>
          <p:cNvPr id="11" name="Picture 10">
            <a:extLst>
              <a:ext uri="{FF2B5EF4-FFF2-40B4-BE49-F238E27FC236}">
                <a16:creationId xmlns:a16="http://schemas.microsoft.com/office/drawing/2014/main" id="{B996836A-98CF-654F-82C5-440D3D774D12}"/>
              </a:ext>
            </a:extLst>
          </p:cNvPr>
          <p:cNvPicPr>
            <a:picLocks noChangeAspect="1"/>
          </p:cNvPicPr>
          <p:nvPr/>
        </p:nvPicPr>
        <p:blipFill>
          <a:blip r:embed="rId4"/>
          <a:stretch>
            <a:fillRect/>
          </a:stretch>
        </p:blipFill>
        <p:spPr>
          <a:xfrm>
            <a:off x="2510561" y="3515086"/>
            <a:ext cx="1706773" cy="1706773"/>
          </a:xfrm>
          <a:prstGeom prst="rect">
            <a:avLst/>
          </a:prstGeom>
        </p:spPr>
      </p:pic>
    </p:spTree>
    <p:extLst>
      <p:ext uri="{BB962C8B-B14F-4D97-AF65-F5344CB8AC3E}">
        <p14:creationId xmlns:p14="http://schemas.microsoft.com/office/powerpoint/2010/main" val="349538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2E5-44AE-2248-9F24-F75B6496C8C3}"/>
              </a:ext>
            </a:extLst>
          </p:cNvPr>
          <p:cNvSpPr>
            <a:spLocks noGrp="1"/>
          </p:cNvSpPr>
          <p:nvPr>
            <p:ph type="title"/>
          </p:nvPr>
        </p:nvSpPr>
        <p:spPr/>
        <p:txBody>
          <a:bodyPr>
            <a:normAutofit fontScale="90000"/>
          </a:bodyPr>
          <a:lstStyle/>
          <a:p>
            <a:r>
              <a:rPr lang="en-US" dirty="0">
                <a:latin typeface="Avenir Roman" panose="02000503020000020003" pitchFamily="2" charset="0"/>
              </a:rPr>
              <a:t>Applying QM Standards to support EFS – GS7</a:t>
            </a:r>
          </a:p>
        </p:txBody>
      </p:sp>
      <p:sp>
        <p:nvSpPr>
          <p:cNvPr id="4" name="Footer Placeholder 3">
            <a:extLst>
              <a:ext uri="{FF2B5EF4-FFF2-40B4-BE49-F238E27FC236}">
                <a16:creationId xmlns:a16="http://schemas.microsoft.com/office/drawing/2014/main" id="{64B107B6-01E6-6A41-8B15-24F2C4D85D80}"/>
              </a:ext>
            </a:extLst>
          </p:cNvPr>
          <p:cNvSpPr>
            <a:spLocks noGrp="1"/>
          </p:cNvSpPr>
          <p:nvPr>
            <p:ph type="ftr" sz="quarter" idx="11"/>
          </p:nvPr>
        </p:nvSpPr>
        <p:spPr/>
        <p:txBody>
          <a:bodyPr/>
          <a:lstStyle/>
          <a:p>
            <a:r>
              <a:rPr lang="en-US"/>
              <a:t>Division of Continuing Studies</a:t>
            </a:r>
          </a:p>
        </p:txBody>
      </p:sp>
      <p:sp>
        <p:nvSpPr>
          <p:cNvPr id="3" name="TextBox 2">
            <a:extLst>
              <a:ext uri="{FF2B5EF4-FFF2-40B4-BE49-F238E27FC236}">
                <a16:creationId xmlns:a16="http://schemas.microsoft.com/office/drawing/2014/main" id="{469C3615-0AC0-ED4E-9E26-3A8D7E5C1116}"/>
              </a:ext>
            </a:extLst>
          </p:cNvPr>
          <p:cNvSpPr txBox="1"/>
          <p:nvPr/>
        </p:nvSpPr>
        <p:spPr>
          <a:xfrm>
            <a:off x="838200" y="2335908"/>
            <a:ext cx="10795000" cy="1754326"/>
          </a:xfrm>
          <a:prstGeom prst="rect">
            <a:avLst/>
          </a:prstGeom>
          <a:noFill/>
        </p:spPr>
        <p:txBody>
          <a:bodyPr wrap="square" rtlCol="0">
            <a:spAutoFit/>
          </a:bodyPr>
          <a:lstStyle/>
          <a:p>
            <a:pPr marL="285750" indent="-285750">
              <a:buFont typeface="Wingdings" pitchFamily="2" charset="2"/>
              <a:buChar char="Ø"/>
            </a:pPr>
            <a:r>
              <a:rPr lang="en-US" b="1" dirty="0">
                <a:latin typeface="Avenir Roman" panose="02000503020000020003" pitchFamily="2" charset="0"/>
              </a:rPr>
              <a:t>General Standard 7: Learner Support: The course facilitates learner access to institutional support services essential to learner success. </a:t>
            </a:r>
          </a:p>
          <a:p>
            <a:pPr marL="742950" lvl="1" indent="-285750">
              <a:buFont typeface="Wingdings" pitchFamily="2" charset="2"/>
              <a:buChar char="Ø"/>
            </a:pPr>
            <a:r>
              <a:rPr lang="en-US" dirty="0">
                <a:latin typeface="Avenir Roman" panose="02000503020000020003" pitchFamily="2" charset="0"/>
              </a:rPr>
              <a:t>Overview Statement: It is important to ensure online learners know they have access to and are encouraged to use the services that support learners at the institution. In the Learner Support Standard, four different kinds of support services are addressed: technical support, accessibility support, academic services support, and student services support.</a:t>
            </a:r>
          </a:p>
        </p:txBody>
      </p:sp>
      <p:sp>
        <p:nvSpPr>
          <p:cNvPr id="6" name="TextBox 5">
            <a:extLst>
              <a:ext uri="{FF2B5EF4-FFF2-40B4-BE49-F238E27FC236}">
                <a16:creationId xmlns:a16="http://schemas.microsoft.com/office/drawing/2014/main" id="{184D7292-93A2-CE46-8558-0A517F44D15F}"/>
              </a:ext>
            </a:extLst>
          </p:cNvPr>
          <p:cNvSpPr txBox="1"/>
          <p:nvPr/>
        </p:nvSpPr>
        <p:spPr>
          <a:xfrm>
            <a:off x="3219451" y="4216201"/>
            <a:ext cx="6540500" cy="923330"/>
          </a:xfrm>
          <a:prstGeom prst="rect">
            <a:avLst/>
          </a:prstGeom>
          <a:noFill/>
        </p:spPr>
        <p:txBody>
          <a:bodyPr wrap="square" rtlCol="0">
            <a:spAutoFit/>
          </a:bodyPr>
          <a:lstStyle/>
          <a:p>
            <a:r>
              <a:rPr lang="en-US" dirty="0"/>
              <a:t>Online Courses - always include statement with all the resources</a:t>
            </a:r>
            <a:br>
              <a:rPr lang="en-US" dirty="0"/>
            </a:br>
            <a:br>
              <a:rPr lang="en-US" dirty="0"/>
            </a:br>
            <a:endParaRPr lang="en-US" dirty="0"/>
          </a:p>
        </p:txBody>
      </p:sp>
      <p:pic>
        <p:nvPicPr>
          <p:cNvPr id="8" name="Picture 7">
            <a:extLst>
              <a:ext uri="{FF2B5EF4-FFF2-40B4-BE49-F238E27FC236}">
                <a16:creationId xmlns:a16="http://schemas.microsoft.com/office/drawing/2014/main" id="{4796B385-965E-7C41-AE2E-926293DCFD9C}"/>
              </a:ext>
            </a:extLst>
          </p:cNvPr>
          <p:cNvPicPr>
            <a:picLocks noChangeAspect="1"/>
          </p:cNvPicPr>
          <p:nvPr/>
        </p:nvPicPr>
        <p:blipFill>
          <a:blip r:embed="rId2"/>
          <a:stretch>
            <a:fillRect/>
          </a:stretch>
        </p:blipFill>
        <p:spPr>
          <a:xfrm>
            <a:off x="4257490" y="4677866"/>
            <a:ext cx="3276600" cy="1585588"/>
          </a:xfrm>
          <a:prstGeom prst="rect">
            <a:avLst/>
          </a:prstGeom>
        </p:spPr>
      </p:pic>
      <p:sp>
        <p:nvSpPr>
          <p:cNvPr id="9" name="Chevron 8">
            <a:hlinkClick r:id="rId3"/>
            <a:extLst>
              <a:ext uri="{FF2B5EF4-FFF2-40B4-BE49-F238E27FC236}">
                <a16:creationId xmlns:a16="http://schemas.microsoft.com/office/drawing/2014/main" id="{AE5EBED0-E77B-854D-9549-D7A7091B5CA7}"/>
              </a:ext>
            </a:extLst>
          </p:cNvPr>
          <p:cNvSpPr/>
          <p:nvPr/>
        </p:nvSpPr>
        <p:spPr>
          <a:xfrm>
            <a:off x="8153400" y="5470660"/>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4">
                  <a:extLst>
                    <a:ext uri="{A12FA001-AC4F-418D-AE19-62706E023703}">
                      <ahyp:hlinkClr xmlns:ahyp="http://schemas.microsoft.com/office/drawing/2018/hyperlinkcolor" val="tx"/>
                    </a:ext>
                  </a:extLst>
                </a:hlinkClick>
              </a:rPr>
              <a:t>Example</a:t>
            </a:r>
            <a:endParaRPr lang="en-US" dirty="0">
              <a:solidFill>
                <a:schemeClr val="bg1"/>
              </a:solidFill>
            </a:endParaRPr>
          </a:p>
        </p:txBody>
      </p:sp>
    </p:spTree>
    <p:extLst>
      <p:ext uri="{BB962C8B-B14F-4D97-AF65-F5344CB8AC3E}">
        <p14:creationId xmlns:p14="http://schemas.microsoft.com/office/powerpoint/2010/main" val="252335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2E5-44AE-2248-9F24-F75B6496C8C3}"/>
              </a:ext>
            </a:extLst>
          </p:cNvPr>
          <p:cNvSpPr>
            <a:spLocks noGrp="1"/>
          </p:cNvSpPr>
          <p:nvPr>
            <p:ph type="title"/>
          </p:nvPr>
        </p:nvSpPr>
        <p:spPr/>
        <p:txBody>
          <a:bodyPr>
            <a:normAutofit fontScale="90000"/>
          </a:bodyPr>
          <a:lstStyle/>
          <a:p>
            <a:r>
              <a:rPr lang="en-US" dirty="0">
                <a:latin typeface="Avenir Roman" panose="02000503020000020003" pitchFamily="2" charset="0"/>
              </a:rPr>
              <a:t>Applying QM Standards to support EFS – GS8</a:t>
            </a:r>
          </a:p>
        </p:txBody>
      </p:sp>
      <p:sp>
        <p:nvSpPr>
          <p:cNvPr id="4" name="Footer Placeholder 3">
            <a:extLst>
              <a:ext uri="{FF2B5EF4-FFF2-40B4-BE49-F238E27FC236}">
                <a16:creationId xmlns:a16="http://schemas.microsoft.com/office/drawing/2014/main" id="{64B107B6-01E6-6A41-8B15-24F2C4D85D80}"/>
              </a:ext>
            </a:extLst>
          </p:cNvPr>
          <p:cNvSpPr>
            <a:spLocks noGrp="1"/>
          </p:cNvSpPr>
          <p:nvPr>
            <p:ph type="ftr" sz="quarter" idx="11"/>
          </p:nvPr>
        </p:nvSpPr>
        <p:spPr/>
        <p:txBody>
          <a:bodyPr/>
          <a:lstStyle/>
          <a:p>
            <a:r>
              <a:rPr lang="en-US" dirty="0"/>
              <a:t>Division of Continuing Studies</a:t>
            </a:r>
          </a:p>
        </p:txBody>
      </p:sp>
      <p:sp>
        <p:nvSpPr>
          <p:cNvPr id="3" name="TextBox 2">
            <a:extLst>
              <a:ext uri="{FF2B5EF4-FFF2-40B4-BE49-F238E27FC236}">
                <a16:creationId xmlns:a16="http://schemas.microsoft.com/office/drawing/2014/main" id="{469C3615-0AC0-ED4E-9E26-3A8D7E5C1116}"/>
              </a:ext>
            </a:extLst>
          </p:cNvPr>
          <p:cNvSpPr txBox="1"/>
          <p:nvPr/>
        </p:nvSpPr>
        <p:spPr>
          <a:xfrm>
            <a:off x="838200" y="2335908"/>
            <a:ext cx="10795000" cy="1754326"/>
          </a:xfrm>
          <a:prstGeom prst="rect">
            <a:avLst/>
          </a:prstGeom>
          <a:noFill/>
        </p:spPr>
        <p:txBody>
          <a:bodyPr wrap="square" rtlCol="0">
            <a:spAutoFit/>
          </a:bodyPr>
          <a:lstStyle/>
          <a:p>
            <a:pPr marL="285750" indent="-285750">
              <a:buFont typeface="Wingdings" pitchFamily="2" charset="2"/>
              <a:buChar char="Ø"/>
            </a:pPr>
            <a:r>
              <a:rPr lang="en-US" b="1" dirty="0">
                <a:latin typeface="Avenir Roman" panose="02000503020000020003" pitchFamily="2" charset="0"/>
              </a:rPr>
              <a:t>General Standard 8: Accessibility and Usability: The course design reflects a commitment to accessibility and usability for all learners.</a:t>
            </a:r>
          </a:p>
          <a:p>
            <a:pPr marL="742950" lvl="1" indent="-285750">
              <a:buFont typeface="Wingdings" pitchFamily="2" charset="2"/>
              <a:buChar char="Ø"/>
            </a:pPr>
            <a:r>
              <a:rPr lang="en-US" dirty="0">
                <a:latin typeface="Avenir Roman" panose="02000503020000020003" pitchFamily="2" charset="0"/>
              </a:rPr>
              <a:t>Overview Statement: The course design utilizes the principles of </a:t>
            </a:r>
            <a:r>
              <a:rPr lang="en-US" b="1" i="1" dirty="0">
                <a:latin typeface="Avenir Roman" panose="02000503020000020003" pitchFamily="2" charset="0"/>
              </a:rPr>
              <a:t>Universal Design for Learning </a:t>
            </a:r>
            <a:r>
              <a:rPr lang="en-US" dirty="0">
                <a:latin typeface="Avenir Roman" panose="02000503020000020003" pitchFamily="2" charset="0"/>
              </a:rPr>
              <a:t>(UDL) and reflects a commitment to accessibility, ensuring all learners can access all course content and activities, and to usability, ensuring all learners can easily navigate and interact with course components. </a:t>
            </a:r>
          </a:p>
        </p:txBody>
      </p:sp>
      <p:sp>
        <p:nvSpPr>
          <p:cNvPr id="5" name="TextBox 4">
            <a:extLst>
              <a:ext uri="{FF2B5EF4-FFF2-40B4-BE49-F238E27FC236}">
                <a16:creationId xmlns:a16="http://schemas.microsoft.com/office/drawing/2014/main" id="{3F811512-8F08-2C4B-B18C-84C43B0588F9}"/>
              </a:ext>
            </a:extLst>
          </p:cNvPr>
          <p:cNvSpPr txBox="1"/>
          <p:nvPr/>
        </p:nvSpPr>
        <p:spPr>
          <a:xfrm>
            <a:off x="3387538" y="4042404"/>
            <a:ext cx="5880100" cy="1200329"/>
          </a:xfrm>
          <a:prstGeom prst="rect">
            <a:avLst/>
          </a:prstGeom>
          <a:solidFill>
            <a:schemeClr val="accent2">
              <a:lumMod val="20000"/>
              <a:lumOff val="80000"/>
            </a:schemeClr>
          </a:solidFill>
        </p:spPr>
        <p:txBody>
          <a:bodyPr wrap="square" rtlCol="0">
            <a:spAutoFit/>
          </a:bodyPr>
          <a:lstStyle/>
          <a:p>
            <a:r>
              <a:rPr lang="en-US" b="1" dirty="0">
                <a:latin typeface="Avenir Roman" panose="02000503020000020003" pitchFamily="2" charset="0"/>
              </a:rPr>
              <a:t>Principles of Universal Design for Learning (UDL):</a:t>
            </a:r>
            <a:endParaRPr lang="en-US" dirty="0">
              <a:latin typeface="Avenir Roman" panose="02000503020000020003" pitchFamily="2" charset="0"/>
            </a:endParaRPr>
          </a:p>
          <a:p>
            <a:pPr marL="342900" indent="-342900">
              <a:buFont typeface="Wingdings" pitchFamily="2" charset="2"/>
              <a:buChar char="Ø"/>
            </a:pPr>
            <a:r>
              <a:rPr lang="en-US" dirty="0">
                <a:latin typeface="Avenir Roman" panose="02000503020000020003" pitchFamily="2" charset="0"/>
              </a:rPr>
              <a:t>Multiple means of representation</a:t>
            </a:r>
          </a:p>
          <a:p>
            <a:pPr marL="342900" indent="-342900">
              <a:buFont typeface="Wingdings" pitchFamily="2" charset="2"/>
              <a:buChar char="Ø"/>
            </a:pPr>
            <a:r>
              <a:rPr lang="en-US" dirty="0">
                <a:latin typeface="Avenir Roman" panose="02000503020000020003" pitchFamily="2" charset="0"/>
              </a:rPr>
              <a:t>Multiple means of action and expression</a:t>
            </a:r>
          </a:p>
          <a:p>
            <a:pPr marL="342900" indent="-342900">
              <a:buFont typeface="Wingdings" pitchFamily="2" charset="2"/>
              <a:buChar char="Ø"/>
            </a:pPr>
            <a:r>
              <a:rPr lang="en-US" dirty="0">
                <a:latin typeface="Avenir Roman" panose="02000503020000020003" pitchFamily="2" charset="0"/>
              </a:rPr>
              <a:t>Multiple means of engagement</a:t>
            </a:r>
            <a:endParaRPr lang="en-US" dirty="0"/>
          </a:p>
        </p:txBody>
      </p:sp>
      <p:sp>
        <p:nvSpPr>
          <p:cNvPr id="7" name="TextBox 6">
            <a:extLst>
              <a:ext uri="{FF2B5EF4-FFF2-40B4-BE49-F238E27FC236}">
                <a16:creationId xmlns:a16="http://schemas.microsoft.com/office/drawing/2014/main" id="{AC129058-0974-CC45-A2E7-6FFEBB35B72D}"/>
              </a:ext>
            </a:extLst>
          </p:cNvPr>
          <p:cNvSpPr txBox="1"/>
          <p:nvPr/>
        </p:nvSpPr>
        <p:spPr>
          <a:xfrm>
            <a:off x="1021976" y="5476376"/>
            <a:ext cx="10611224" cy="646331"/>
          </a:xfrm>
          <a:prstGeom prst="rect">
            <a:avLst/>
          </a:prstGeom>
          <a:noFill/>
        </p:spPr>
        <p:txBody>
          <a:bodyPr wrap="square" rtlCol="0">
            <a:spAutoFit/>
          </a:bodyPr>
          <a:lstStyle/>
          <a:p>
            <a:r>
              <a:rPr lang="en-US" b="1" dirty="0"/>
              <a:t>Universal Design and Accessibility in Online Education is a 5 week course, which is a part of our non-credit Online Teaching Certificate program available to faculty, staff, and graduate students</a:t>
            </a:r>
          </a:p>
        </p:txBody>
      </p:sp>
      <p:sp>
        <p:nvSpPr>
          <p:cNvPr id="8" name="Chevron 7">
            <a:hlinkClick r:id="rId2"/>
            <a:extLst>
              <a:ext uri="{FF2B5EF4-FFF2-40B4-BE49-F238E27FC236}">
                <a16:creationId xmlns:a16="http://schemas.microsoft.com/office/drawing/2014/main" id="{43A344D5-2AB0-EA48-BE0D-5CEAD63EA657}"/>
              </a:ext>
            </a:extLst>
          </p:cNvPr>
          <p:cNvSpPr/>
          <p:nvPr/>
        </p:nvSpPr>
        <p:spPr>
          <a:xfrm>
            <a:off x="9267638" y="5827054"/>
            <a:ext cx="1284194" cy="274983"/>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3">
                  <a:extLst>
                    <a:ext uri="{A12FA001-AC4F-418D-AE19-62706E023703}">
                      <ahyp:hlinkClr xmlns:ahyp="http://schemas.microsoft.com/office/drawing/2018/hyperlinkcolor" val="tx"/>
                    </a:ext>
                  </a:extLst>
                </a:hlinkClick>
              </a:rPr>
              <a:t>Example</a:t>
            </a:r>
            <a:endParaRPr lang="en-US" dirty="0">
              <a:solidFill>
                <a:schemeClr val="bg1"/>
              </a:solidFill>
            </a:endParaRPr>
          </a:p>
        </p:txBody>
      </p:sp>
    </p:spTree>
    <p:extLst>
      <p:ext uri="{BB962C8B-B14F-4D97-AF65-F5344CB8AC3E}">
        <p14:creationId xmlns:p14="http://schemas.microsoft.com/office/powerpoint/2010/main" val="358590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29F7-ECCC-C540-A538-B662EE4FC89C}"/>
              </a:ext>
            </a:extLst>
          </p:cNvPr>
          <p:cNvSpPr>
            <a:spLocks noGrp="1"/>
          </p:cNvSpPr>
          <p:nvPr>
            <p:ph type="title"/>
          </p:nvPr>
        </p:nvSpPr>
        <p:spPr>
          <a:xfrm>
            <a:off x="838200" y="1477927"/>
            <a:ext cx="10515600" cy="1314486"/>
          </a:xfrm>
        </p:spPr>
        <p:txBody>
          <a:bodyPr>
            <a:normAutofit fontScale="90000"/>
          </a:bodyPr>
          <a:lstStyle/>
          <a:p>
            <a:r>
              <a:rPr lang="en-US" dirty="0">
                <a:latin typeface="Avenir Roman" panose="02000503020000020003" pitchFamily="2" charset="0"/>
              </a:rPr>
              <a:t>What changes can you make in your course(s) or teaching practice to support EF skills? </a:t>
            </a:r>
          </a:p>
        </p:txBody>
      </p:sp>
      <p:pic>
        <p:nvPicPr>
          <p:cNvPr id="6" name="Content Placeholder 5">
            <a:extLst>
              <a:ext uri="{FF2B5EF4-FFF2-40B4-BE49-F238E27FC236}">
                <a16:creationId xmlns:a16="http://schemas.microsoft.com/office/drawing/2014/main" id="{647BC33C-5F1A-2D4E-9368-9278DC4415A7}"/>
              </a:ext>
            </a:extLst>
          </p:cNvPr>
          <p:cNvPicPr>
            <a:picLocks noGrp="1" noChangeAspect="1"/>
          </p:cNvPicPr>
          <p:nvPr>
            <p:ph idx="1"/>
          </p:nvPr>
        </p:nvPicPr>
        <p:blipFill>
          <a:blip r:embed="rId2"/>
          <a:stretch>
            <a:fillRect/>
          </a:stretch>
        </p:blipFill>
        <p:spPr>
          <a:xfrm>
            <a:off x="1570831" y="2792413"/>
            <a:ext cx="3563937" cy="3563937"/>
          </a:xfrm>
        </p:spPr>
      </p:pic>
      <p:sp>
        <p:nvSpPr>
          <p:cNvPr id="4" name="Footer Placeholder 3">
            <a:extLst>
              <a:ext uri="{FF2B5EF4-FFF2-40B4-BE49-F238E27FC236}">
                <a16:creationId xmlns:a16="http://schemas.microsoft.com/office/drawing/2014/main" id="{31B11BD7-BA67-F542-9008-6FDA40415B3C}"/>
              </a:ext>
            </a:extLst>
          </p:cNvPr>
          <p:cNvSpPr>
            <a:spLocks noGrp="1"/>
          </p:cNvSpPr>
          <p:nvPr>
            <p:ph type="ftr" sz="quarter" idx="11"/>
          </p:nvPr>
        </p:nvSpPr>
        <p:spPr/>
        <p:txBody>
          <a:bodyPr/>
          <a:lstStyle/>
          <a:p>
            <a:r>
              <a:rPr lang="en-US"/>
              <a:t>Division of Continuing Studies</a:t>
            </a:r>
          </a:p>
        </p:txBody>
      </p:sp>
      <p:sp>
        <p:nvSpPr>
          <p:cNvPr id="7" name="Rectangle 6">
            <a:extLst>
              <a:ext uri="{FF2B5EF4-FFF2-40B4-BE49-F238E27FC236}">
                <a16:creationId xmlns:a16="http://schemas.microsoft.com/office/drawing/2014/main" id="{441E35FD-85EF-3243-813F-D1AD8192E5D7}"/>
              </a:ext>
            </a:extLst>
          </p:cNvPr>
          <p:cNvSpPr/>
          <p:nvPr/>
        </p:nvSpPr>
        <p:spPr>
          <a:xfrm>
            <a:off x="6590581" y="3154087"/>
            <a:ext cx="3795622" cy="3046988"/>
          </a:xfrm>
          <a:prstGeom prst="rect">
            <a:avLst/>
          </a:prstGeom>
          <a:solidFill>
            <a:schemeClr val="accent2">
              <a:lumMod val="20000"/>
              <a:lumOff val="80000"/>
            </a:schemeClr>
          </a:solidFill>
        </p:spPr>
        <p:txBody>
          <a:bodyPr wrap="square">
            <a:spAutoFit/>
          </a:bodyPr>
          <a:lstStyle/>
          <a:p>
            <a:pPr marL="285750" indent="-285750">
              <a:buFont typeface="Wingdings" pitchFamily="2" charset="2"/>
              <a:buChar char="q"/>
            </a:pPr>
            <a:r>
              <a:rPr lang="en-US" sz="2400" dirty="0"/>
              <a:t>Flexible Thinking</a:t>
            </a:r>
          </a:p>
          <a:p>
            <a:pPr marL="285750" indent="-285750">
              <a:buFont typeface="Wingdings" pitchFamily="2" charset="2"/>
              <a:buChar char="q"/>
            </a:pPr>
            <a:r>
              <a:rPr lang="en-US" sz="2400" dirty="0"/>
              <a:t>Working Memory</a:t>
            </a:r>
          </a:p>
          <a:p>
            <a:pPr marL="285750" indent="-285750">
              <a:buFont typeface="Wingdings" pitchFamily="2" charset="2"/>
              <a:buChar char="q"/>
            </a:pPr>
            <a:r>
              <a:rPr lang="en-US" sz="2400" dirty="0"/>
              <a:t>Self-Monitoring</a:t>
            </a:r>
          </a:p>
          <a:p>
            <a:pPr marL="285750" indent="-285750">
              <a:buFont typeface="Wingdings" pitchFamily="2" charset="2"/>
              <a:buChar char="q"/>
            </a:pPr>
            <a:r>
              <a:rPr lang="en-US" sz="2400" dirty="0"/>
              <a:t>Planning &amp; Prioritizing</a:t>
            </a:r>
          </a:p>
          <a:p>
            <a:pPr marL="285750" indent="-285750">
              <a:buFont typeface="Wingdings" pitchFamily="2" charset="2"/>
              <a:buChar char="q"/>
            </a:pPr>
            <a:r>
              <a:rPr lang="en-US" sz="2400" dirty="0"/>
              <a:t>Task Initiation</a:t>
            </a:r>
          </a:p>
          <a:p>
            <a:pPr marL="285750" indent="-285750">
              <a:buFont typeface="Wingdings" pitchFamily="2" charset="2"/>
              <a:buChar char="q"/>
            </a:pPr>
            <a:r>
              <a:rPr lang="en-US" sz="2400" dirty="0"/>
              <a:t>Organization</a:t>
            </a:r>
          </a:p>
          <a:p>
            <a:pPr marL="285750" indent="-285750">
              <a:buFont typeface="Wingdings" pitchFamily="2" charset="2"/>
              <a:buChar char="q"/>
            </a:pPr>
            <a:r>
              <a:rPr lang="en-US" sz="2400" dirty="0"/>
              <a:t>Impulse Control</a:t>
            </a:r>
          </a:p>
          <a:p>
            <a:pPr marL="285750" indent="-285750">
              <a:buFont typeface="Wingdings" pitchFamily="2" charset="2"/>
              <a:buChar char="q"/>
            </a:pPr>
            <a:r>
              <a:rPr lang="en-US" sz="2400" dirty="0"/>
              <a:t>Emotional Control</a:t>
            </a:r>
          </a:p>
        </p:txBody>
      </p:sp>
    </p:spTree>
    <p:extLst>
      <p:ext uri="{BB962C8B-B14F-4D97-AF65-F5344CB8AC3E}">
        <p14:creationId xmlns:p14="http://schemas.microsoft.com/office/powerpoint/2010/main" val="156890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BCD9-34D6-9A4D-AD93-738A57E40D9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1098A2A-CE66-7A45-A35A-C2D27127DEEC}"/>
              </a:ext>
            </a:extLst>
          </p:cNvPr>
          <p:cNvSpPr>
            <a:spLocks noGrp="1"/>
          </p:cNvSpPr>
          <p:nvPr>
            <p:ph idx="1"/>
          </p:nvPr>
        </p:nvSpPr>
        <p:spPr/>
        <p:txBody>
          <a:bodyPr/>
          <a:lstStyle/>
          <a:p>
            <a:r>
              <a:rPr lang="en-US" b="1" dirty="0"/>
              <a:t>Reviewed </a:t>
            </a:r>
            <a:r>
              <a:rPr lang="en-US" dirty="0"/>
              <a:t>and discuss the design and instructional strategies aligned with general QM standards</a:t>
            </a:r>
          </a:p>
          <a:p>
            <a:r>
              <a:rPr lang="en-US" b="1" dirty="0"/>
              <a:t> Viewed </a:t>
            </a:r>
            <a:r>
              <a:rPr lang="en-US" dirty="0"/>
              <a:t>demonstration of a few LMS features and technology tools that can be used to support EFS</a:t>
            </a:r>
          </a:p>
          <a:p>
            <a:r>
              <a:rPr lang="en-US" dirty="0"/>
              <a:t> </a:t>
            </a:r>
            <a:r>
              <a:rPr lang="en-US" b="1" dirty="0"/>
              <a:t>Analyzed and reflected </a:t>
            </a:r>
            <a:r>
              <a:rPr lang="en-US" dirty="0"/>
              <a:t>on the current EFS support in our design and teaching practice</a:t>
            </a:r>
          </a:p>
          <a:p>
            <a:r>
              <a:rPr lang="en-US" dirty="0"/>
              <a:t> </a:t>
            </a:r>
            <a:r>
              <a:rPr lang="en-US" b="1" dirty="0"/>
              <a:t>Collaborated</a:t>
            </a:r>
            <a:r>
              <a:rPr lang="en-US" dirty="0"/>
              <a:t> with peers to brainstorm possible modifications to their own courses to provide greater EFS support </a:t>
            </a:r>
          </a:p>
          <a:p>
            <a:endParaRPr lang="en-US" dirty="0"/>
          </a:p>
        </p:txBody>
      </p:sp>
      <p:sp>
        <p:nvSpPr>
          <p:cNvPr id="4" name="Footer Placeholder 3">
            <a:extLst>
              <a:ext uri="{FF2B5EF4-FFF2-40B4-BE49-F238E27FC236}">
                <a16:creationId xmlns:a16="http://schemas.microsoft.com/office/drawing/2014/main" id="{EA4B920C-0338-7243-9154-F81F9AF8323A}"/>
              </a:ext>
            </a:extLst>
          </p:cNvPr>
          <p:cNvSpPr>
            <a:spLocks noGrp="1"/>
          </p:cNvSpPr>
          <p:nvPr>
            <p:ph type="ftr" sz="quarter" idx="11"/>
          </p:nvPr>
        </p:nvSpPr>
        <p:spPr/>
        <p:txBody>
          <a:bodyPr/>
          <a:lstStyle/>
          <a:p>
            <a:r>
              <a:rPr lang="en-US"/>
              <a:t>Division of Continuing Studies</a:t>
            </a:r>
          </a:p>
        </p:txBody>
      </p:sp>
    </p:spTree>
    <p:extLst>
      <p:ext uri="{BB962C8B-B14F-4D97-AF65-F5344CB8AC3E}">
        <p14:creationId xmlns:p14="http://schemas.microsoft.com/office/powerpoint/2010/main" val="44246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 Review and discuss the design and instructional strategies aligned with general QM standards</a:t>
            </a:r>
          </a:p>
          <a:p>
            <a:r>
              <a:rPr lang="en-US" dirty="0"/>
              <a:t> View demonstration of a few LMS features and technology tools that can be used to support EFS</a:t>
            </a:r>
          </a:p>
          <a:p>
            <a:r>
              <a:rPr lang="en-US" dirty="0"/>
              <a:t> Analyze and reflect on the current EFS support in our design and teaching practice</a:t>
            </a:r>
          </a:p>
          <a:p>
            <a:r>
              <a:rPr lang="en-US" dirty="0"/>
              <a:t> Collaborate with peers to brainstorm possible modifications to their own courses to provide greater EFS support </a:t>
            </a:r>
          </a:p>
        </p:txBody>
      </p:sp>
    </p:spTree>
    <p:extLst>
      <p:ext uri="{BB962C8B-B14F-4D97-AF65-F5344CB8AC3E}">
        <p14:creationId xmlns:p14="http://schemas.microsoft.com/office/powerpoint/2010/main" val="3086280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42E08D-6594-E04E-B63F-8E380AE0203C}"/>
              </a:ext>
            </a:extLst>
          </p:cNvPr>
          <p:cNvSpPr>
            <a:spLocks noGrp="1"/>
          </p:cNvSpPr>
          <p:nvPr>
            <p:ph type="ftr" sz="quarter" idx="11"/>
          </p:nvPr>
        </p:nvSpPr>
        <p:spPr/>
        <p:txBody>
          <a:bodyPr/>
          <a:lstStyle/>
          <a:p>
            <a:r>
              <a:rPr lang="en-US"/>
              <a:t>Division of Continuing Studies</a:t>
            </a:r>
          </a:p>
        </p:txBody>
      </p:sp>
      <p:pic>
        <p:nvPicPr>
          <p:cNvPr id="4" name="Picture 3">
            <a:extLst>
              <a:ext uri="{FF2B5EF4-FFF2-40B4-BE49-F238E27FC236}">
                <a16:creationId xmlns:a16="http://schemas.microsoft.com/office/drawing/2014/main" id="{F6B75538-6C56-094D-90D4-07F9F5A899ED}"/>
              </a:ext>
            </a:extLst>
          </p:cNvPr>
          <p:cNvPicPr>
            <a:picLocks noChangeAspect="1"/>
          </p:cNvPicPr>
          <p:nvPr/>
        </p:nvPicPr>
        <p:blipFill>
          <a:blip r:embed="rId2"/>
          <a:stretch>
            <a:fillRect/>
          </a:stretch>
        </p:blipFill>
        <p:spPr>
          <a:xfrm>
            <a:off x="6494235" y="2129064"/>
            <a:ext cx="3723821" cy="3723821"/>
          </a:xfrm>
          <a:prstGeom prst="rect">
            <a:avLst/>
          </a:prstGeom>
        </p:spPr>
      </p:pic>
      <p:sp>
        <p:nvSpPr>
          <p:cNvPr id="5" name="TextBox 4">
            <a:extLst>
              <a:ext uri="{FF2B5EF4-FFF2-40B4-BE49-F238E27FC236}">
                <a16:creationId xmlns:a16="http://schemas.microsoft.com/office/drawing/2014/main" id="{46792928-85D2-0341-88E4-8D4C0137D97F}"/>
              </a:ext>
            </a:extLst>
          </p:cNvPr>
          <p:cNvSpPr txBox="1"/>
          <p:nvPr/>
        </p:nvSpPr>
        <p:spPr>
          <a:xfrm>
            <a:off x="1378858" y="2983013"/>
            <a:ext cx="4905828" cy="1323439"/>
          </a:xfrm>
          <a:prstGeom prst="rect">
            <a:avLst/>
          </a:prstGeom>
          <a:noFill/>
        </p:spPr>
        <p:txBody>
          <a:bodyPr wrap="square" rtlCol="0">
            <a:spAutoFit/>
          </a:bodyPr>
          <a:lstStyle/>
          <a:p>
            <a:r>
              <a:rPr lang="en-US" sz="4000" dirty="0">
                <a:latin typeface="Avenir Roman" panose="02000503020000020003" pitchFamily="2" charset="0"/>
              </a:rPr>
              <a:t>What are questions or comments?</a:t>
            </a:r>
          </a:p>
        </p:txBody>
      </p:sp>
    </p:spTree>
    <p:extLst>
      <p:ext uri="{BB962C8B-B14F-4D97-AF65-F5344CB8AC3E}">
        <p14:creationId xmlns:p14="http://schemas.microsoft.com/office/powerpoint/2010/main" val="244076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F111-3B64-F540-B8E0-97DC8AAD0D41}"/>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8F2E37AF-F5B2-9540-9961-7C0BADA6DF75}"/>
              </a:ext>
            </a:extLst>
          </p:cNvPr>
          <p:cNvSpPr>
            <a:spLocks noGrp="1"/>
          </p:cNvSpPr>
          <p:nvPr>
            <p:ph idx="1"/>
          </p:nvPr>
        </p:nvSpPr>
        <p:spPr/>
        <p:txBody>
          <a:bodyPr/>
          <a:lstStyle/>
          <a:p>
            <a:pPr marL="0" indent="0">
              <a:buNone/>
            </a:pPr>
            <a:r>
              <a:rPr lang="en-US" dirty="0"/>
              <a:t>Natalia Kouraeva, Ed. D</a:t>
            </a:r>
          </a:p>
          <a:p>
            <a:pPr marL="0" indent="0">
              <a:buNone/>
            </a:pPr>
            <a:r>
              <a:rPr lang="en-US" dirty="0"/>
              <a:t>TLT Instructional Designer</a:t>
            </a:r>
          </a:p>
          <a:p>
            <a:pPr marL="0" indent="0">
              <a:buNone/>
            </a:pPr>
            <a:r>
              <a:rPr lang="en-US" dirty="0">
                <a:hlinkClick r:id="rId2"/>
              </a:rPr>
              <a:t>kouraeva@docs.rutgers.edu</a:t>
            </a:r>
            <a:r>
              <a:rPr lang="en-US" dirty="0"/>
              <a:t> </a:t>
            </a:r>
          </a:p>
          <a:p>
            <a:pPr marL="0" indent="0">
              <a:buNone/>
            </a:pPr>
            <a:r>
              <a:rPr lang="en-US" dirty="0"/>
              <a:t>Tel: 848-932-8801 </a:t>
            </a:r>
          </a:p>
          <a:p>
            <a:pPr marL="0" indent="0">
              <a:buNone/>
            </a:pPr>
            <a:endParaRPr lang="en-US" dirty="0"/>
          </a:p>
        </p:txBody>
      </p:sp>
      <p:sp>
        <p:nvSpPr>
          <p:cNvPr id="4" name="Footer Placeholder 3">
            <a:extLst>
              <a:ext uri="{FF2B5EF4-FFF2-40B4-BE49-F238E27FC236}">
                <a16:creationId xmlns:a16="http://schemas.microsoft.com/office/drawing/2014/main" id="{BFE48227-6399-D244-88DD-7A6CDC0053F8}"/>
              </a:ext>
            </a:extLst>
          </p:cNvPr>
          <p:cNvSpPr>
            <a:spLocks noGrp="1"/>
          </p:cNvSpPr>
          <p:nvPr>
            <p:ph type="ftr" sz="quarter" idx="11"/>
          </p:nvPr>
        </p:nvSpPr>
        <p:spPr/>
        <p:txBody>
          <a:bodyPr/>
          <a:lstStyle/>
          <a:p>
            <a:r>
              <a:rPr lang="en-US"/>
              <a:t>Division of Continuing Studies</a:t>
            </a:r>
          </a:p>
        </p:txBody>
      </p:sp>
    </p:spTree>
    <p:extLst>
      <p:ext uri="{BB962C8B-B14F-4D97-AF65-F5344CB8AC3E}">
        <p14:creationId xmlns:p14="http://schemas.microsoft.com/office/powerpoint/2010/main" val="322253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401D-4BF6-854E-87F9-80805E6A8A2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5EBE6C8-858C-2045-B894-FA42A7E438E2}"/>
              </a:ext>
            </a:extLst>
          </p:cNvPr>
          <p:cNvSpPr>
            <a:spLocks noGrp="1"/>
          </p:cNvSpPr>
          <p:nvPr>
            <p:ph idx="1"/>
          </p:nvPr>
        </p:nvSpPr>
        <p:spPr/>
        <p:txBody>
          <a:bodyPr>
            <a:normAutofit/>
          </a:bodyPr>
          <a:lstStyle/>
          <a:p>
            <a:r>
              <a:rPr lang="en-US" sz="1800" dirty="0"/>
              <a:t>CAST (2018). Universal Design for Learning Guidelines version 2.2. Retrieved from </a:t>
            </a:r>
            <a:r>
              <a:rPr lang="en-US" sz="1800" dirty="0">
                <a:hlinkClick r:id="rId2"/>
              </a:rPr>
              <a:t>http://udlguidelines.cast.org</a:t>
            </a:r>
            <a:endParaRPr lang="en-US" sz="1800" dirty="0"/>
          </a:p>
          <a:p>
            <a:r>
              <a:rPr lang="en-US" sz="1800" dirty="0"/>
              <a:t> Quality Matters. (2020) Course Design Rubric Standards, 6</a:t>
            </a:r>
            <a:r>
              <a:rPr lang="en-US" sz="1800" baseline="30000" dirty="0"/>
              <a:t>th</a:t>
            </a:r>
            <a:r>
              <a:rPr lang="en-US" sz="1800" dirty="0"/>
              <a:t> edition. Retrieved form</a:t>
            </a:r>
            <a:br>
              <a:rPr lang="en-US" sz="1800" dirty="0"/>
            </a:br>
            <a:r>
              <a:rPr lang="en-US" sz="1800" dirty="0">
                <a:hlinkClick r:id="rId3"/>
              </a:rPr>
              <a:t>https://www.qualitymatters.org/qa-resources/rubric-standards/higher-ed</a:t>
            </a:r>
            <a:r>
              <a:rPr lang="en-US" sz="1800">
                <a:hlinkClick r:id="rId3"/>
              </a:rPr>
              <a:t>-rubric</a:t>
            </a:r>
            <a:endParaRPr lang="en-US" sz="1800" dirty="0"/>
          </a:p>
          <a:p>
            <a:endParaRPr lang="en-US" sz="1800" dirty="0"/>
          </a:p>
        </p:txBody>
      </p:sp>
      <p:sp>
        <p:nvSpPr>
          <p:cNvPr id="4" name="Footer Placeholder 3">
            <a:extLst>
              <a:ext uri="{FF2B5EF4-FFF2-40B4-BE49-F238E27FC236}">
                <a16:creationId xmlns:a16="http://schemas.microsoft.com/office/drawing/2014/main" id="{37B641F8-C693-8146-A541-22B848AF6335}"/>
              </a:ext>
            </a:extLst>
          </p:cNvPr>
          <p:cNvSpPr>
            <a:spLocks noGrp="1"/>
          </p:cNvSpPr>
          <p:nvPr>
            <p:ph type="ftr" sz="quarter" idx="11"/>
          </p:nvPr>
        </p:nvSpPr>
        <p:spPr/>
        <p:txBody>
          <a:bodyPr/>
          <a:lstStyle/>
          <a:p>
            <a:r>
              <a:rPr lang="en-US"/>
              <a:t>Division of Continuing Studies</a:t>
            </a:r>
          </a:p>
        </p:txBody>
      </p:sp>
    </p:spTree>
    <p:extLst>
      <p:ext uri="{BB962C8B-B14F-4D97-AF65-F5344CB8AC3E}">
        <p14:creationId xmlns:p14="http://schemas.microsoft.com/office/powerpoint/2010/main" val="359416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62C9-95A6-A34D-A025-EE73814E87F9}"/>
              </a:ext>
            </a:extLst>
          </p:cNvPr>
          <p:cNvSpPr>
            <a:spLocks noGrp="1"/>
          </p:cNvSpPr>
          <p:nvPr>
            <p:ph type="title"/>
          </p:nvPr>
        </p:nvSpPr>
        <p:spPr/>
        <p:txBody>
          <a:bodyPr>
            <a:normAutofit fontScale="90000"/>
          </a:bodyPr>
          <a:lstStyle/>
          <a:p>
            <a:r>
              <a:rPr lang="en-US" dirty="0"/>
              <a:t>What are Executive Functioning Skills (EFS)?</a:t>
            </a:r>
          </a:p>
        </p:txBody>
      </p:sp>
      <p:sp>
        <p:nvSpPr>
          <p:cNvPr id="3" name="Content Placeholder 2">
            <a:extLst>
              <a:ext uri="{FF2B5EF4-FFF2-40B4-BE49-F238E27FC236}">
                <a16:creationId xmlns:a16="http://schemas.microsoft.com/office/drawing/2014/main" id="{F1A7B2F9-0166-7C4A-9959-FBE9EDD763B6}"/>
              </a:ext>
            </a:extLst>
          </p:cNvPr>
          <p:cNvSpPr>
            <a:spLocks noGrp="1"/>
          </p:cNvSpPr>
          <p:nvPr>
            <p:ph idx="1"/>
          </p:nvPr>
        </p:nvSpPr>
        <p:spPr/>
        <p:txBody>
          <a:bodyPr>
            <a:normAutofit fontScale="92500" lnSpcReduction="20000"/>
          </a:bodyPr>
          <a:lstStyle/>
          <a:p>
            <a:r>
              <a:rPr lang="en-US" b="1" dirty="0"/>
              <a:t>Executive function and self-regulation</a:t>
            </a:r>
            <a:r>
              <a:rPr lang="en-US" dirty="0"/>
              <a:t> skills are the mental processes that enable us to plan, focus attention, remember instructions, and juggle multiple tasks successfully. (</a:t>
            </a:r>
            <a:r>
              <a:rPr lang="en-US" sz="1400" dirty="0">
                <a:hlinkClick r:id="rId2"/>
              </a:rPr>
              <a:t>https://developingchild.harvard.edu/</a:t>
            </a:r>
            <a:r>
              <a:rPr lang="en-US" sz="1400" dirty="0"/>
              <a:t>)</a:t>
            </a:r>
            <a:endParaRPr lang="en-US" sz="1400" b="1" dirty="0"/>
          </a:p>
          <a:p>
            <a:r>
              <a:rPr lang="en-US" b="1" dirty="0"/>
              <a:t>The Three (3) Areas of Executive Function</a:t>
            </a:r>
          </a:p>
          <a:p>
            <a:pPr lvl="1"/>
            <a:r>
              <a:rPr lang="en-US" b="1" dirty="0"/>
              <a:t>Working Memory - </a:t>
            </a:r>
            <a:r>
              <a:rPr lang="en-US" dirty="0"/>
              <a:t>The ability to keep information in mind and then use it in some way</a:t>
            </a:r>
          </a:p>
          <a:p>
            <a:pPr lvl="1"/>
            <a:r>
              <a:rPr lang="en-US" b="1" dirty="0"/>
              <a:t>Cognitive Flexibility - </a:t>
            </a:r>
            <a:r>
              <a:rPr lang="en-US" dirty="0"/>
              <a:t>The ability to think about something in more than one way</a:t>
            </a:r>
          </a:p>
          <a:p>
            <a:pPr lvl="1"/>
            <a:r>
              <a:rPr lang="en-US" b="1" dirty="0"/>
              <a:t>Inhibitory Control - </a:t>
            </a:r>
            <a:r>
              <a:rPr lang="en-US" dirty="0"/>
              <a:t>The ability to ignore distractions and resist temptation (exercise self-control) </a:t>
            </a:r>
            <a:r>
              <a:rPr lang="en-US" sz="1400" dirty="0"/>
              <a:t>(</a:t>
            </a:r>
            <a:r>
              <a:rPr lang="en-US" sz="1400" dirty="0">
                <a:hlinkClick r:id="rId3"/>
              </a:rPr>
              <a:t>https://www.understood.org/</a:t>
            </a:r>
            <a:r>
              <a:rPr lang="en-US" sz="1400" dirty="0"/>
              <a:t>)</a:t>
            </a:r>
          </a:p>
        </p:txBody>
      </p:sp>
      <p:sp>
        <p:nvSpPr>
          <p:cNvPr id="4" name="Footer Placeholder 3">
            <a:extLst>
              <a:ext uri="{FF2B5EF4-FFF2-40B4-BE49-F238E27FC236}">
                <a16:creationId xmlns:a16="http://schemas.microsoft.com/office/drawing/2014/main" id="{5DBBE93C-F423-4D43-A8F7-847C7C2C4FF3}"/>
              </a:ext>
            </a:extLst>
          </p:cNvPr>
          <p:cNvSpPr>
            <a:spLocks noGrp="1"/>
          </p:cNvSpPr>
          <p:nvPr>
            <p:ph type="ftr" sz="quarter" idx="11"/>
          </p:nvPr>
        </p:nvSpPr>
        <p:spPr/>
        <p:txBody>
          <a:bodyPr/>
          <a:lstStyle/>
          <a:p>
            <a:r>
              <a:rPr lang="en-US"/>
              <a:t>Division of Continuing Studies</a:t>
            </a:r>
          </a:p>
        </p:txBody>
      </p:sp>
    </p:spTree>
    <p:extLst>
      <p:ext uri="{BB962C8B-B14F-4D97-AF65-F5344CB8AC3E}">
        <p14:creationId xmlns:p14="http://schemas.microsoft.com/office/powerpoint/2010/main" val="190759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3CEC5-83FC-D443-8860-7845F0069B62}"/>
              </a:ext>
            </a:extLst>
          </p:cNvPr>
          <p:cNvPicPr>
            <a:picLocks noChangeAspect="1"/>
          </p:cNvPicPr>
          <p:nvPr/>
        </p:nvPicPr>
        <p:blipFill>
          <a:blip r:embed="rId3"/>
          <a:stretch>
            <a:fillRect/>
          </a:stretch>
        </p:blipFill>
        <p:spPr>
          <a:xfrm>
            <a:off x="2966341" y="0"/>
            <a:ext cx="6204553" cy="6736628"/>
          </a:xfrm>
          <a:prstGeom prst="rect">
            <a:avLst/>
          </a:prstGeom>
        </p:spPr>
      </p:pic>
      <p:sp>
        <p:nvSpPr>
          <p:cNvPr id="10" name="TextBox 9">
            <a:extLst>
              <a:ext uri="{FF2B5EF4-FFF2-40B4-BE49-F238E27FC236}">
                <a16:creationId xmlns:a16="http://schemas.microsoft.com/office/drawing/2014/main" id="{C01A7BB4-4FBB-9C42-BE32-79E861E6BC56}"/>
              </a:ext>
            </a:extLst>
          </p:cNvPr>
          <p:cNvSpPr txBox="1"/>
          <p:nvPr/>
        </p:nvSpPr>
        <p:spPr>
          <a:xfrm>
            <a:off x="135733" y="2099012"/>
            <a:ext cx="2450311" cy="3554819"/>
          </a:xfrm>
          <a:prstGeom prst="rect">
            <a:avLst/>
          </a:prstGeom>
          <a:noFill/>
        </p:spPr>
        <p:txBody>
          <a:bodyPr wrap="square" rtlCol="0">
            <a:spAutoFit/>
          </a:bodyPr>
          <a:lstStyle/>
          <a:p>
            <a:r>
              <a:rPr lang="en-US" sz="2400" dirty="0">
                <a:latin typeface="Avenir Roman" panose="02000503020000020003" pitchFamily="2" charset="0"/>
              </a:rPr>
              <a:t>Executive Functioning Skills are a Set of Skills Needed to be Independent in ALL areas of Life</a:t>
            </a:r>
            <a:br>
              <a:rPr lang="en-US" b="1" dirty="0"/>
            </a:br>
            <a:r>
              <a:rPr lang="en-US" b="1" dirty="0"/>
              <a:t> </a:t>
            </a:r>
            <a:r>
              <a:rPr lang="en-US" sz="1050" b="1" dirty="0"/>
              <a:t>(</a:t>
            </a:r>
            <a:r>
              <a:rPr lang="en-US" sz="1050" dirty="0">
                <a:hlinkClick r:id="rId4"/>
              </a:rPr>
              <a:t>https://addvantageslearningcenter.com/</a:t>
            </a:r>
            <a:r>
              <a:rPr lang="en-US" sz="1050" dirty="0"/>
              <a:t>)</a:t>
            </a:r>
          </a:p>
          <a:p>
            <a:endParaRPr lang="en-US" dirty="0"/>
          </a:p>
        </p:txBody>
      </p:sp>
      <p:sp>
        <p:nvSpPr>
          <p:cNvPr id="11" name="TextBox 10">
            <a:extLst>
              <a:ext uri="{FF2B5EF4-FFF2-40B4-BE49-F238E27FC236}">
                <a16:creationId xmlns:a16="http://schemas.microsoft.com/office/drawing/2014/main" id="{AF0A1A5D-223B-E84F-BD9C-8C4C92669432}"/>
              </a:ext>
            </a:extLst>
          </p:cNvPr>
          <p:cNvSpPr txBox="1"/>
          <p:nvPr/>
        </p:nvSpPr>
        <p:spPr>
          <a:xfrm>
            <a:off x="9615488" y="1827416"/>
            <a:ext cx="2300287" cy="4316566"/>
          </a:xfrm>
          <a:prstGeom prst="rect">
            <a:avLst/>
          </a:prstGeom>
          <a:noFill/>
        </p:spPr>
        <p:txBody>
          <a:bodyPr wrap="square" rtlCol="0">
            <a:spAutoFit/>
          </a:bodyPr>
          <a:lstStyle/>
          <a:p>
            <a:r>
              <a:rPr lang="en-US" sz="2400" dirty="0">
                <a:latin typeface="Avenir Roman" panose="02000503020000020003" pitchFamily="2" charset="0"/>
              </a:rPr>
              <a:t>Executive functioning skills help you get things done. These skills are controlled by an area of the brain called the frontal lobe.</a:t>
            </a:r>
            <a:br>
              <a:rPr lang="en-US" sz="2400" dirty="0">
                <a:latin typeface="Avenir Roman" panose="02000503020000020003" pitchFamily="2" charset="0"/>
              </a:rPr>
            </a:br>
            <a:r>
              <a:rPr lang="en-US" sz="1050" b="1" dirty="0"/>
              <a:t>(</a:t>
            </a:r>
            <a:r>
              <a:rPr lang="en-US" sz="1050" dirty="0">
                <a:hlinkClick r:id="rId5"/>
              </a:rPr>
              <a:t>https://www.webmd.com/</a:t>
            </a:r>
            <a:r>
              <a:rPr lang="en-US" sz="1050" dirty="0"/>
              <a:t>)</a:t>
            </a:r>
            <a:endParaRPr lang="en-US" sz="1050" b="1" dirty="0"/>
          </a:p>
        </p:txBody>
      </p:sp>
    </p:spTree>
    <p:extLst>
      <p:ext uri="{BB962C8B-B14F-4D97-AF65-F5344CB8AC3E}">
        <p14:creationId xmlns:p14="http://schemas.microsoft.com/office/powerpoint/2010/main" val="355770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BEED-A098-CB42-B742-C0FE7156680C}"/>
              </a:ext>
            </a:extLst>
          </p:cNvPr>
          <p:cNvSpPr>
            <a:spLocks noGrp="1"/>
          </p:cNvSpPr>
          <p:nvPr>
            <p:ph type="title"/>
          </p:nvPr>
        </p:nvSpPr>
        <p:spPr/>
        <p:txBody>
          <a:bodyPr/>
          <a:lstStyle/>
          <a:p>
            <a:r>
              <a:rPr lang="en-US" dirty="0"/>
              <a:t>EF in a College Classroom</a:t>
            </a:r>
          </a:p>
        </p:txBody>
      </p:sp>
      <p:sp>
        <p:nvSpPr>
          <p:cNvPr id="3" name="Content Placeholder 2">
            <a:extLst>
              <a:ext uri="{FF2B5EF4-FFF2-40B4-BE49-F238E27FC236}">
                <a16:creationId xmlns:a16="http://schemas.microsoft.com/office/drawing/2014/main" id="{8CD1736B-A768-2347-87FA-2562E06632F5}"/>
              </a:ext>
            </a:extLst>
          </p:cNvPr>
          <p:cNvSpPr>
            <a:spLocks noGrp="1"/>
          </p:cNvSpPr>
          <p:nvPr>
            <p:ph idx="1"/>
          </p:nvPr>
        </p:nvSpPr>
        <p:spPr>
          <a:xfrm>
            <a:off x="838200" y="2335908"/>
            <a:ext cx="10515600" cy="3792444"/>
          </a:xfrm>
        </p:spPr>
        <p:txBody>
          <a:bodyPr>
            <a:normAutofit fontScale="47500" lnSpcReduction="20000"/>
          </a:bodyPr>
          <a:lstStyle/>
          <a:p>
            <a:endParaRPr lang="en-US" sz="3600" b="1" dirty="0"/>
          </a:p>
          <a:p>
            <a:r>
              <a:rPr lang="en-US" sz="4200" b="1" dirty="0"/>
              <a:t>What is your experience with students </a:t>
            </a:r>
            <a:br>
              <a:rPr lang="en-US" sz="4200" b="1" dirty="0"/>
            </a:br>
            <a:r>
              <a:rPr lang="en-US" sz="4200" b="1" dirty="0"/>
              <a:t>who are struggling with EF skills?</a:t>
            </a:r>
            <a:br>
              <a:rPr lang="en-US" sz="4200" dirty="0"/>
            </a:br>
            <a:endParaRPr lang="en-US" sz="4200" dirty="0"/>
          </a:p>
          <a:p>
            <a:pPr lvl="1"/>
            <a:r>
              <a:rPr lang="en-US" sz="3600" dirty="0"/>
              <a:t>Manage time</a:t>
            </a:r>
          </a:p>
          <a:p>
            <a:pPr lvl="1"/>
            <a:r>
              <a:rPr lang="en-US" sz="3600" dirty="0"/>
              <a:t>Pay attention</a:t>
            </a:r>
          </a:p>
          <a:p>
            <a:pPr lvl="1"/>
            <a:r>
              <a:rPr lang="en-US" sz="3600" dirty="0"/>
              <a:t>Switch focus</a:t>
            </a:r>
          </a:p>
          <a:p>
            <a:pPr lvl="1"/>
            <a:r>
              <a:rPr lang="en-US" sz="3600" dirty="0"/>
              <a:t>Plan and organize</a:t>
            </a:r>
          </a:p>
          <a:p>
            <a:pPr lvl="1"/>
            <a:r>
              <a:rPr lang="en-US" sz="3600" dirty="0"/>
              <a:t>Remember details</a:t>
            </a:r>
          </a:p>
          <a:p>
            <a:pPr lvl="1"/>
            <a:r>
              <a:rPr lang="en-US" sz="3600" dirty="0"/>
              <a:t>Avoid saying or doing the wrong thing</a:t>
            </a:r>
          </a:p>
          <a:p>
            <a:pPr lvl="1"/>
            <a:r>
              <a:rPr lang="en-US" sz="3600" dirty="0"/>
              <a:t>Do things based on your experience</a:t>
            </a:r>
          </a:p>
          <a:p>
            <a:pPr lvl="1"/>
            <a:r>
              <a:rPr lang="en-US" sz="3600" dirty="0"/>
              <a:t>Multitask</a:t>
            </a:r>
          </a:p>
          <a:p>
            <a:pPr lvl="1"/>
            <a:endParaRPr lang="en-US" dirty="0"/>
          </a:p>
          <a:p>
            <a:r>
              <a:rPr lang="en-US" sz="4200" b="1" dirty="0"/>
              <a:t>Why should we care about EF?</a:t>
            </a:r>
          </a:p>
          <a:p>
            <a:endParaRPr lang="en-US" dirty="0"/>
          </a:p>
        </p:txBody>
      </p:sp>
      <p:sp>
        <p:nvSpPr>
          <p:cNvPr id="4" name="Footer Placeholder 3">
            <a:extLst>
              <a:ext uri="{FF2B5EF4-FFF2-40B4-BE49-F238E27FC236}">
                <a16:creationId xmlns:a16="http://schemas.microsoft.com/office/drawing/2014/main" id="{FFEF8837-FBAC-024D-BC46-13BC88AFC2EE}"/>
              </a:ext>
            </a:extLst>
          </p:cNvPr>
          <p:cNvSpPr>
            <a:spLocks noGrp="1"/>
          </p:cNvSpPr>
          <p:nvPr>
            <p:ph type="ftr" sz="quarter" idx="11"/>
          </p:nvPr>
        </p:nvSpPr>
        <p:spPr/>
        <p:txBody>
          <a:bodyPr/>
          <a:lstStyle/>
          <a:p>
            <a:r>
              <a:rPr lang="en-US"/>
              <a:t>Division of Continuing Studies</a:t>
            </a:r>
          </a:p>
        </p:txBody>
      </p:sp>
      <p:pic>
        <p:nvPicPr>
          <p:cNvPr id="8" name="Picture 7">
            <a:extLst>
              <a:ext uri="{FF2B5EF4-FFF2-40B4-BE49-F238E27FC236}">
                <a16:creationId xmlns:a16="http://schemas.microsoft.com/office/drawing/2014/main" id="{320FB4C9-CC03-CA4B-898B-4D99FC168308}"/>
              </a:ext>
            </a:extLst>
          </p:cNvPr>
          <p:cNvPicPr>
            <a:picLocks noChangeAspect="1"/>
          </p:cNvPicPr>
          <p:nvPr/>
        </p:nvPicPr>
        <p:blipFill>
          <a:blip r:embed="rId2"/>
          <a:stretch>
            <a:fillRect/>
          </a:stretch>
        </p:blipFill>
        <p:spPr>
          <a:xfrm rot="530954">
            <a:off x="7440706" y="2130585"/>
            <a:ext cx="3653118" cy="3548143"/>
          </a:xfrm>
          <a:prstGeom prst="rect">
            <a:avLst/>
          </a:prstGeom>
        </p:spPr>
      </p:pic>
      <p:pic>
        <p:nvPicPr>
          <p:cNvPr id="9" name="Picture 8">
            <a:extLst>
              <a:ext uri="{FF2B5EF4-FFF2-40B4-BE49-F238E27FC236}">
                <a16:creationId xmlns:a16="http://schemas.microsoft.com/office/drawing/2014/main" id="{634B64D8-F6FF-CA46-A957-E685060E5052}"/>
              </a:ext>
            </a:extLst>
          </p:cNvPr>
          <p:cNvPicPr>
            <a:picLocks noChangeAspect="1"/>
          </p:cNvPicPr>
          <p:nvPr/>
        </p:nvPicPr>
        <p:blipFill>
          <a:blip r:embed="rId3"/>
          <a:stretch>
            <a:fillRect/>
          </a:stretch>
        </p:blipFill>
        <p:spPr>
          <a:xfrm>
            <a:off x="5242613" y="2801103"/>
            <a:ext cx="1706773" cy="1706773"/>
          </a:xfrm>
          <a:prstGeom prst="rect">
            <a:avLst/>
          </a:prstGeom>
        </p:spPr>
      </p:pic>
    </p:spTree>
    <p:extLst>
      <p:ext uri="{BB962C8B-B14F-4D97-AF65-F5344CB8AC3E}">
        <p14:creationId xmlns:p14="http://schemas.microsoft.com/office/powerpoint/2010/main" val="168134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648D-44A6-F942-B475-275B0DBE812D}"/>
              </a:ext>
            </a:extLst>
          </p:cNvPr>
          <p:cNvSpPr>
            <a:spLocks noGrp="1"/>
          </p:cNvSpPr>
          <p:nvPr>
            <p:ph type="title"/>
          </p:nvPr>
        </p:nvSpPr>
        <p:spPr/>
        <p:txBody>
          <a:bodyPr>
            <a:normAutofit fontScale="90000"/>
          </a:bodyPr>
          <a:lstStyle/>
          <a:p>
            <a:r>
              <a:rPr lang="en-US" dirty="0"/>
              <a:t>Design Courses with Supporting EFS in Mind?</a:t>
            </a:r>
          </a:p>
        </p:txBody>
      </p:sp>
      <p:sp>
        <p:nvSpPr>
          <p:cNvPr id="5" name="Footer Placeholder 4">
            <a:extLst>
              <a:ext uri="{FF2B5EF4-FFF2-40B4-BE49-F238E27FC236}">
                <a16:creationId xmlns:a16="http://schemas.microsoft.com/office/drawing/2014/main" id="{F9E1731E-F7AF-194A-BBFF-ABCFB3F67455}"/>
              </a:ext>
            </a:extLst>
          </p:cNvPr>
          <p:cNvSpPr>
            <a:spLocks noGrp="1"/>
          </p:cNvSpPr>
          <p:nvPr>
            <p:ph type="ftr" sz="quarter" idx="11"/>
          </p:nvPr>
        </p:nvSpPr>
        <p:spPr/>
        <p:txBody>
          <a:bodyPr/>
          <a:lstStyle/>
          <a:p>
            <a:r>
              <a:rPr lang="en-US"/>
              <a:t>Division of Continuing Studies</a:t>
            </a:r>
          </a:p>
        </p:txBody>
      </p:sp>
      <p:pic>
        <p:nvPicPr>
          <p:cNvPr id="9" name="Picture 8">
            <a:extLst>
              <a:ext uri="{FF2B5EF4-FFF2-40B4-BE49-F238E27FC236}">
                <a16:creationId xmlns:a16="http://schemas.microsoft.com/office/drawing/2014/main" id="{0EAC6846-188D-504E-A1D0-D301B51E8401}"/>
              </a:ext>
            </a:extLst>
          </p:cNvPr>
          <p:cNvPicPr>
            <a:picLocks noChangeAspect="1"/>
          </p:cNvPicPr>
          <p:nvPr/>
        </p:nvPicPr>
        <p:blipFill>
          <a:blip r:embed="rId2"/>
          <a:stretch>
            <a:fillRect/>
          </a:stretch>
        </p:blipFill>
        <p:spPr>
          <a:xfrm>
            <a:off x="7365366" y="2624183"/>
            <a:ext cx="3850976" cy="3459351"/>
          </a:xfrm>
          <a:prstGeom prst="rect">
            <a:avLst/>
          </a:prstGeom>
        </p:spPr>
      </p:pic>
      <p:sp>
        <p:nvSpPr>
          <p:cNvPr id="10" name="TextBox 9">
            <a:extLst>
              <a:ext uri="{FF2B5EF4-FFF2-40B4-BE49-F238E27FC236}">
                <a16:creationId xmlns:a16="http://schemas.microsoft.com/office/drawing/2014/main" id="{E09A0FA8-9D67-3A49-BC7A-0F598626C2F9}"/>
              </a:ext>
            </a:extLst>
          </p:cNvPr>
          <p:cNvSpPr txBox="1"/>
          <p:nvPr/>
        </p:nvSpPr>
        <p:spPr>
          <a:xfrm>
            <a:off x="506506" y="2645698"/>
            <a:ext cx="6032500" cy="1569660"/>
          </a:xfrm>
          <a:prstGeom prst="rect">
            <a:avLst/>
          </a:prstGeom>
          <a:noFill/>
        </p:spPr>
        <p:txBody>
          <a:bodyPr wrap="square" rtlCol="0">
            <a:spAutoFit/>
          </a:bodyPr>
          <a:lstStyle/>
          <a:p>
            <a:r>
              <a:rPr lang="en-US" sz="2400" b="1" dirty="0">
                <a:latin typeface="Avenir Roman" panose="02000503020000020003" pitchFamily="2" charset="0"/>
              </a:rPr>
              <a:t>Quality Matters (QM) Standards</a:t>
            </a:r>
            <a:r>
              <a:rPr lang="en-US" sz="2400" dirty="0">
                <a:latin typeface="Avenir Roman" panose="02000503020000020003" pitchFamily="2" charset="0"/>
              </a:rPr>
              <a:t> were created to help course developers, teachers, faculty, entire organizations, and — most importantly — </a:t>
            </a:r>
            <a:r>
              <a:rPr lang="en-US" sz="2400" b="1" dirty="0">
                <a:latin typeface="Avenir Roman" panose="02000503020000020003" pitchFamily="2" charset="0"/>
              </a:rPr>
              <a:t>students</a:t>
            </a:r>
            <a:r>
              <a:rPr lang="en-US" sz="2400" dirty="0">
                <a:latin typeface="Avenir Roman" panose="02000503020000020003" pitchFamily="2" charset="0"/>
              </a:rPr>
              <a:t>. ...</a:t>
            </a:r>
          </a:p>
        </p:txBody>
      </p:sp>
      <p:sp>
        <p:nvSpPr>
          <p:cNvPr id="3" name="TextBox 2">
            <a:extLst>
              <a:ext uri="{FF2B5EF4-FFF2-40B4-BE49-F238E27FC236}">
                <a16:creationId xmlns:a16="http://schemas.microsoft.com/office/drawing/2014/main" id="{FDDB6670-E545-0F4E-A1DF-890772E91962}"/>
              </a:ext>
            </a:extLst>
          </p:cNvPr>
          <p:cNvSpPr txBox="1"/>
          <p:nvPr/>
        </p:nvSpPr>
        <p:spPr>
          <a:xfrm>
            <a:off x="497541" y="4437529"/>
            <a:ext cx="6172200" cy="1477328"/>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latin typeface="Avenir Roman" panose="02000503020000020003" pitchFamily="2" charset="0"/>
              </a:rPr>
              <a:t>Using QM  Standards helps educators to Integrate EFS support into many areas of college courses.</a:t>
            </a:r>
          </a:p>
          <a:p>
            <a:endParaRPr lang="en-US" dirty="0"/>
          </a:p>
        </p:txBody>
      </p:sp>
    </p:spTree>
    <p:extLst>
      <p:ext uri="{BB962C8B-B14F-4D97-AF65-F5344CB8AC3E}">
        <p14:creationId xmlns:p14="http://schemas.microsoft.com/office/powerpoint/2010/main" val="174789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2E5-44AE-2248-9F24-F75B6496C8C3}"/>
              </a:ext>
            </a:extLst>
          </p:cNvPr>
          <p:cNvSpPr>
            <a:spLocks noGrp="1"/>
          </p:cNvSpPr>
          <p:nvPr>
            <p:ph type="title"/>
          </p:nvPr>
        </p:nvSpPr>
        <p:spPr/>
        <p:txBody>
          <a:bodyPr>
            <a:normAutofit fontScale="90000"/>
          </a:bodyPr>
          <a:lstStyle/>
          <a:p>
            <a:r>
              <a:rPr lang="en-US" dirty="0">
                <a:latin typeface="Avenir Roman" panose="02000503020000020003" pitchFamily="2" charset="0"/>
              </a:rPr>
              <a:t>Applying QM Standards to support EFS</a:t>
            </a:r>
            <a:br>
              <a:rPr lang="en-US" dirty="0">
                <a:latin typeface="Avenir Roman" panose="02000503020000020003" pitchFamily="2" charset="0"/>
              </a:rPr>
            </a:br>
            <a:r>
              <a:rPr lang="en-US" dirty="0">
                <a:latin typeface="Avenir Roman" panose="02000503020000020003" pitchFamily="2" charset="0"/>
              </a:rPr>
              <a:t>GS1 &amp; GS2</a:t>
            </a:r>
          </a:p>
        </p:txBody>
      </p:sp>
      <p:sp>
        <p:nvSpPr>
          <p:cNvPr id="4" name="Footer Placeholder 3">
            <a:extLst>
              <a:ext uri="{FF2B5EF4-FFF2-40B4-BE49-F238E27FC236}">
                <a16:creationId xmlns:a16="http://schemas.microsoft.com/office/drawing/2014/main" id="{64B107B6-01E6-6A41-8B15-24F2C4D85D80}"/>
              </a:ext>
            </a:extLst>
          </p:cNvPr>
          <p:cNvSpPr>
            <a:spLocks noGrp="1"/>
          </p:cNvSpPr>
          <p:nvPr>
            <p:ph type="ftr" sz="quarter" idx="11"/>
          </p:nvPr>
        </p:nvSpPr>
        <p:spPr/>
        <p:txBody>
          <a:bodyPr/>
          <a:lstStyle/>
          <a:p>
            <a:r>
              <a:rPr lang="en-US"/>
              <a:t>Division of Continuing Studies</a:t>
            </a:r>
          </a:p>
        </p:txBody>
      </p:sp>
      <p:sp>
        <p:nvSpPr>
          <p:cNvPr id="3" name="TextBox 2">
            <a:extLst>
              <a:ext uri="{FF2B5EF4-FFF2-40B4-BE49-F238E27FC236}">
                <a16:creationId xmlns:a16="http://schemas.microsoft.com/office/drawing/2014/main" id="{469C3615-0AC0-ED4E-9E26-3A8D7E5C1116}"/>
              </a:ext>
            </a:extLst>
          </p:cNvPr>
          <p:cNvSpPr txBox="1"/>
          <p:nvPr/>
        </p:nvSpPr>
        <p:spPr>
          <a:xfrm>
            <a:off x="838200" y="2335908"/>
            <a:ext cx="10795000" cy="1631216"/>
          </a:xfrm>
          <a:prstGeom prst="rect">
            <a:avLst/>
          </a:prstGeom>
          <a:noFill/>
        </p:spPr>
        <p:txBody>
          <a:bodyPr wrap="square" rtlCol="0">
            <a:spAutoFit/>
          </a:bodyPr>
          <a:lstStyle/>
          <a:p>
            <a:pPr marL="285750" indent="-285750">
              <a:buFont typeface="Wingdings" pitchFamily="2" charset="2"/>
              <a:buChar char="Ø"/>
            </a:pPr>
            <a:r>
              <a:rPr lang="en-US" sz="2000" b="1" u="sng" dirty="0">
                <a:latin typeface="Avenir Roman" panose="02000503020000020003" pitchFamily="2" charset="0"/>
              </a:rPr>
              <a:t>General Standard 1</a:t>
            </a:r>
            <a:r>
              <a:rPr lang="en-US" sz="2000" b="1" dirty="0">
                <a:latin typeface="Avenir Roman" panose="02000503020000020003" pitchFamily="2" charset="0"/>
              </a:rPr>
              <a:t>: Course Overview and Introduction: The overall design of the course is made clear to the learner at the beginning of the course.</a:t>
            </a:r>
          </a:p>
          <a:p>
            <a:pPr marL="742950" lvl="1" indent="-285750">
              <a:buFont typeface="Wingdings" pitchFamily="2" charset="2"/>
              <a:buChar char="Ø"/>
            </a:pPr>
            <a:r>
              <a:rPr lang="en-US" sz="2000" dirty="0">
                <a:latin typeface="Avenir Roman" panose="02000503020000020003" pitchFamily="2" charset="0"/>
              </a:rPr>
              <a:t>Overview Statement: The course overview and introduction set the tone for the course, let learners know what to </a:t>
            </a:r>
            <a:r>
              <a:rPr lang="en-US" dirty="0">
                <a:latin typeface="Avenir Roman" panose="02000503020000020003" pitchFamily="2" charset="0"/>
              </a:rPr>
              <a:t>expect</a:t>
            </a:r>
            <a:r>
              <a:rPr lang="en-US" sz="2000" dirty="0">
                <a:latin typeface="Avenir Roman" panose="02000503020000020003" pitchFamily="2" charset="0"/>
              </a:rPr>
              <a:t>, and provide other guidance to help learners succeed from the outset.</a:t>
            </a:r>
            <a:endParaRPr lang="en-US" dirty="0">
              <a:latin typeface="Avenir Roman" panose="02000503020000020003" pitchFamily="2" charset="0"/>
            </a:endParaRPr>
          </a:p>
        </p:txBody>
      </p:sp>
      <p:pic>
        <p:nvPicPr>
          <p:cNvPr id="6" name="Picture 5">
            <a:hlinkClick r:id="rId2"/>
            <a:extLst>
              <a:ext uri="{FF2B5EF4-FFF2-40B4-BE49-F238E27FC236}">
                <a16:creationId xmlns:a16="http://schemas.microsoft.com/office/drawing/2014/main" id="{D43CC14E-E79C-274B-AC73-98C6AB6F6042}"/>
              </a:ext>
            </a:extLst>
          </p:cNvPr>
          <p:cNvPicPr>
            <a:picLocks noChangeAspect="1"/>
          </p:cNvPicPr>
          <p:nvPr/>
        </p:nvPicPr>
        <p:blipFill>
          <a:blip r:embed="rId3"/>
          <a:stretch>
            <a:fillRect/>
          </a:stretch>
        </p:blipFill>
        <p:spPr>
          <a:xfrm>
            <a:off x="8382000" y="5274566"/>
            <a:ext cx="3615765" cy="1036225"/>
          </a:xfrm>
          <a:prstGeom prst="rect">
            <a:avLst/>
          </a:prstGeom>
        </p:spPr>
      </p:pic>
      <p:sp>
        <p:nvSpPr>
          <p:cNvPr id="9" name="Rectangle 8">
            <a:extLst>
              <a:ext uri="{FF2B5EF4-FFF2-40B4-BE49-F238E27FC236}">
                <a16:creationId xmlns:a16="http://schemas.microsoft.com/office/drawing/2014/main" id="{1AE2A9F0-EF18-1F4A-8F39-7F50F2B0EDA6}"/>
              </a:ext>
            </a:extLst>
          </p:cNvPr>
          <p:cNvSpPr/>
          <p:nvPr/>
        </p:nvSpPr>
        <p:spPr>
          <a:xfrm>
            <a:off x="838200" y="3967124"/>
            <a:ext cx="10416988" cy="1631216"/>
          </a:xfrm>
          <a:prstGeom prst="rect">
            <a:avLst/>
          </a:prstGeom>
        </p:spPr>
        <p:txBody>
          <a:bodyPr wrap="square">
            <a:spAutoFit/>
          </a:bodyPr>
          <a:lstStyle/>
          <a:p>
            <a:pPr marL="285750" indent="-285750">
              <a:buFont typeface="Wingdings" pitchFamily="2" charset="2"/>
              <a:buChar char="Ø"/>
            </a:pPr>
            <a:r>
              <a:rPr lang="en-US" sz="2000" b="1" u="sng" dirty="0">
                <a:latin typeface="Avenir Roman" panose="02000503020000020003" pitchFamily="2" charset="0"/>
              </a:rPr>
              <a:t>General Standard 2: </a:t>
            </a:r>
            <a:r>
              <a:rPr lang="en-US" sz="2000" b="1" dirty="0">
                <a:latin typeface="Avenir Roman" panose="02000503020000020003" pitchFamily="2" charset="0"/>
              </a:rPr>
              <a:t>Learning Objectives (Competencies): Learning objectives or competencies describe what learners will be able to do upon completion of the course.</a:t>
            </a:r>
          </a:p>
          <a:p>
            <a:pPr marL="742950" lvl="1" indent="-285750">
              <a:buFont typeface="Wingdings" pitchFamily="2" charset="2"/>
              <a:buChar char="Ø"/>
            </a:pPr>
            <a:r>
              <a:rPr lang="en-US" sz="2000" dirty="0">
                <a:latin typeface="Avenir Roman" panose="02000503020000020003" pitchFamily="2" charset="0"/>
              </a:rPr>
              <a:t>Overview Statement: The learning objectives or competencies establish a foundation upon which the rest of the course is based.</a:t>
            </a:r>
          </a:p>
        </p:txBody>
      </p:sp>
      <p:sp>
        <p:nvSpPr>
          <p:cNvPr id="10" name="Chevron 9">
            <a:extLst>
              <a:ext uri="{FF2B5EF4-FFF2-40B4-BE49-F238E27FC236}">
                <a16:creationId xmlns:a16="http://schemas.microsoft.com/office/drawing/2014/main" id="{860C93CE-9325-C24C-98B5-41E7B96639E9}"/>
              </a:ext>
            </a:extLst>
          </p:cNvPr>
          <p:cNvSpPr/>
          <p:nvPr/>
        </p:nvSpPr>
        <p:spPr>
          <a:xfrm>
            <a:off x="6279776" y="5699071"/>
            <a:ext cx="1873624" cy="405894"/>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Example</a:t>
            </a:r>
          </a:p>
        </p:txBody>
      </p:sp>
    </p:spTree>
    <p:extLst>
      <p:ext uri="{BB962C8B-B14F-4D97-AF65-F5344CB8AC3E}">
        <p14:creationId xmlns:p14="http://schemas.microsoft.com/office/powerpoint/2010/main" val="244366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2E5-44AE-2248-9F24-F75B6496C8C3}"/>
              </a:ext>
            </a:extLst>
          </p:cNvPr>
          <p:cNvSpPr>
            <a:spLocks noGrp="1"/>
          </p:cNvSpPr>
          <p:nvPr>
            <p:ph type="title"/>
          </p:nvPr>
        </p:nvSpPr>
        <p:spPr/>
        <p:txBody>
          <a:bodyPr>
            <a:normAutofit fontScale="90000"/>
          </a:bodyPr>
          <a:lstStyle/>
          <a:p>
            <a:r>
              <a:rPr lang="en-US" dirty="0">
                <a:latin typeface="Avenir Roman" panose="02000503020000020003" pitchFamily="2" charset="0"/>
              </a:rPr>
              <a:t>Applying QM Standards to support EFS – GS3</a:t>
            </a:r>
          </a:p>
        </p:txBody>
      </p:sp>
      <p:sp>
        <p:nvSpPr>
          <p:cNvPr id="4" name="Footer Placeholder 3">
            <a:extLst>
              <a:ext uri="{FF2B5EF4-FFF2-40B4-BE49-F238E27FC236}">
                <a16:creationId xmlns:a16="http://schemas.microsoft.com/office/drawing/2014/main" id="{64B107B6-01E6-6A41-8B15-24F2C4D85D80}"/>
              </a:ext>
            </a:extLst>
          </p:cNvPr>
          <p:cNvSpPr>
            <a:spLocks noGrp="1"/>
          </p:cNvSpPr>
          <p:nvPr>
            <p:ph type="ftr" sz="quarter" idx="11"/>
          </p:nvPr>
        </p:nvSpPr>
        <p:spPr/>
        <p:txBody>
          <a:bodyPr/>
          <a:lstStyle/>
          <a:p>
            <a:r>
              <a:rPr lang="en-US"/>
              <a:t>Division of Continuing Studies</a:t>
            </a:r>
          </a:p>
        </p:txBody>
      </p:sp>
      <p:sp>
        <p:nvSpPr>
          <p:cNvPr id="3" name="TextBox 2">
            <a:extLst>
              <a:ext uri="{FF2B5EF4-FFF2-40B4-BE49-F238E27FC236}">
                <a16:creationId xmlns:a16="http://schemas.microsoft.com/office/drawing/2014/main" id="{469C3615-0AC0-ED4E-9E26-3A8D7E5C1116}"/>
              </a:ext>
            </a:extLst>
          </p:cNvPr>
          <p:cNvSpPr txBox="1"/>
          <p:nvPr/>
        </p:nvSpPr>
        <p:spPr>
          <a:xfrm>
            <a:off x="838200" y="2335908"/>
            <a:ext cx="10795000" cy="2031325"/>
          </a:xfrm>
          <a:prstGeom prst="rect">
            <a:avLst/>
          </a:prstGeom>
          <a:noFill/>
        </p:spPr>
        <p:txBody>
          <a:bodyPr wrap="square" rtlCol="0">
            <a:spAutoFit/>
          </a:bodyPr>
          <a:lstStyle/>
          <a:p>
            <a:pPr marL="285750" indent="-285750">
              <a:buFont typeface="Wingdings" pitchFamily="2" charset="2"/>
              <a:buChar char="Ø"/>
            </a:pPr>
            <a:r>
              <a:rPr lang="en-US" b="1" u="sng" dirty="0">
                <a:latin typeface="Avenir Roman" panose="02000503020000020003" pitchFamily="2" charset="0"/>
              </a:rPr>
              <a:t>General Standard 3: </a:t>
            </a:r>
            <a:r>
              <a:rPr lang="en-US" b="1" dirty="0">
                <a:latin typeface="Avenir Roman" panose="02000503020000020003" pitchFamily="2" charset="0"/>
              </a:rPr>
              <a:t>Assessment and Measurement: Assessments are integral to the learning process and are designed to evaluate learner progress in achieving the stated learning objectives or mastering the competencies.</a:t>
            </a:r>
          </a:p>
          <a:p>
            <a:pPr marL="742950" lvl="1" indent="-285750">
              <a:buFont typeface="Wingdings" pitchFamily="2" charset="2"/>
              <a:buChar char="Ø"/>
            </a:pPr>
            <a:r>
              <a:rPr lang="en-US" dirty="0">
                <a:latin typeface="Avenir Roman" panose="02000503020000020003" pitchFamily="2" charset="0"/>
              </a:rPr>
              <a:t>Overview Statement: Assessment is implemented in a manner that corresponds to the course learning objectives or competencies and not only allows the instructor a broad perspective on the learners’ mastery of content, but also allows learners to track their learning progress throughout the course.</a:t>
            </a:r>
          </a:p>
        </p:txBody>
      </p:sp>
      <p:pic>
        <p:nvPicPr>
          <p:cNvPr id="6" name="Picture 5">
            <a:extLst>
              <a:ext uri="{FF2B5EF4-FFF2-40B4-BE49-F238E27FC236}">
                <a16:creationId xmlns:a16="http://schemas.microsoft.com/office/drawing/2014/main" id="{42193C9D-8679-3B4B-877B-6292B63BDEDD}"/>
              </a:ext>
            </a:extLst>
          </p:cNvPr>
          <p:cNvPicPr>
            <a:picLocks noChangeAspect="1"/>
          </p:cNvPicPr>
          <p:nvPr/>
        </p:nvPicPr>
        <p:blipFill>
          <a:blip r:embed="rId2"/>
          <a:stretch>
            <a:fillRect/>
          </a:stretch>
        </p:blipFill>
        <p:spPr>
          <a:xfrm>
            <a:off x="4257862" y="4258540"/>
            <a:ext cx="3353174" cy="1933347"/>
          </a:xfrm>
          <a:prstGeom prst="rect">
            <a:avLst/>
          </a:prstGeom>
        </p:spPr>
      </p:pic>
    </p:spTree>
    <p:extLst>
      <p:ext uri="{BB962C8B-B14F-4D97-AF65-F5344CB8AC3E}">
        <p14:creationId xmlns:p14="http://schemas.microsoft.com/office/powerpoint/2010/main" val="57367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7C43-D981-954B-92E0-F6B7BA8EE3B8}"/>
              </a:ext>
            </a:extLst>
          </p:cNvPr>
          <p:cNvSpPr>
            <a:spLocks noGrp="1"/>
          </p:cNvSpPr>
          <p:nvPr>
            <p:ph type="title"/>
          </p:nvPr>
        </p:nvSpPr>
        <p:spPr/>
        <p:txBody>
          <a:bodyPr>
            <a:normAutofit fontScale="90000"/>
          </a:bodyPr>
          <a:lstStyle/>
          <a:p>
            <a:r>
              <a:rPr lang="en-US" dirty="0">
                <a:latin typeface="Avenir Roman" panose="02000503020000020003" pitchFamily="2" charset="0"/>
              </a:rPr>
              <a:t>GS3 - Assessment and Measurement Strategies</a:t>
            </a:r>
            <a:endParaRPr lang="en-US" dirty="0"/>
          </a:p>
        </p:txBody>
      </p:sp>
      <p:sp>
        <p:nvSpPr>
          <p:cNvPr id="4" name="Footer Placeholder 3">
            <a:extLst>
              <a:ext uri="{FF2B5EF4-FFF2-40B4-BE49-F238E27FC236}">
                <a16:creationId xmlns:a16="http://schemas.microsoft.com/office/drawing/2014/main" id="{E5129A09-6DEC-FC45-8768-9725CC028114}"/>
              </a:ext>
            </a:extLst>
          </p:cNvPr>
          <p:cNvSpPr>
            <a:spLocks noGrp="1"/>
          </p:cNvSpPr>
          <p:nvPr>
            <p:ph type="ftr" sz="quarter" idx="11"/>
          </p:nvPr>
        </p:nvSpPr>
        <p:spPr/>
        <p:txBody>
          <a:bodyPr/>
          <a:lstStyle/>
          <a:p>
            <a:r>
              <a:rPr lang="en-US"/>
              <a:t>Division of Continuing Studies</a:t>
            </a:r>
          </a:p>
        </p:txBody>
      </p:sp>
      <p:sp>
        <p:nvSpPr>
          <p:cNvPr id="5" name="Content Placeholder 4">
            <a:extLst>
              <a:ext uri="{FF2B5EF4-FFF2-40B4-BE49-F238E27FC236}">
                <a16:creationId xmlns:a16="http://schemas.microsoft.com/office/drawing/2014/main" id="{BA986870-C0FD-0E48-BB68-6A5C6BA9C9DE}"/>
              </a:ext>
            </a:extLst>
          </p:cNvPr>
          <p:cNvSpPr>
            <a:spLocks noGrp="1"/>
          </p:cNvSpPr>
          <p:nvPr>
            <p:ph idx="1"/>
          </p:nvPr>
        </p:nvSpPr>
        <p:spPr>
          <a:xfrm>
            <a:off x="838200" y="2462306"/>
            <a:ext cx="3619500" cy="3212226"/>
          </a:xfrm>
          <a:prstGeom prst="rect">
            <a:avLst/>
          </a:prstGeom>
          <a:solidFill>
            <a:schemeClr val="accent3">
              <a:lumMod val="20000"/>
              <a:lumOff val="80000"/>
            </a:schemeClr>
          </a:solidFill>
          <a:ln>
            <a:solidFill>
              <a:schemeClr val="tx1"/>
            </a:solidFill>
          </a:ln>
        </p:spPr>
        <p:txBody>
          <a:bodyPr wrap="square">
            <a:spAutoFit/>
          </a:bodyPr>
          <a:lstStyle/>
          <a:p>
            <a:pPr marL="285750" indent="-285750">
              <a:buFont typeface="Wingdings" pitchFamily="2" charset="2"/>
              <a:buChar char="q"/>
            </a:pPr>
            <a:r>
              <a:rPr lang="en-US" sz="2000" dirty="0"/>
              <a:t>Flexible Thinking</a:t>
            </a:r>
          </a:p>
          <a:p>
            <a:pPr marL="285750" indent="-285750">
              <a:buFont typeface="Wingdings" pitchFamily="2" charset="2"/>
              <a:buChar char="q"/>
            </a:pPr>
            <a:r>
              <a:rPr lang="en-US" sz="2000" dirty="0"/>
              <a:t>Working Memory</a:t>
            </a:r>
          </a:p>
          <a:p>
            <a:pPr marL="285750" indent="-285750">
              <a:buFont typeface="Wingdings" pitchFamily="2" charset="2"/>
              <a:buChar char="q"/>
            </a:pPr>
            <a:r>
              <a:rPr lang="en-US" sz="2000" dirty="0"/>
              <a:t>Self-Monitoring</a:t>
            </a:r>
          </a:p>
          <a:p>
            <a:pPr marL="285750" indent="-285750">
              <a:buFont typeface="Wingdings" pitchFamily="2" charset="2"/>
              <a:buChar char="q"/>
            </a:pPr>
            <a:r>
              <a:rPr lang="en-US" sz="2000" dirty="0"/>
              <a:t>Planning &amp; Prioritizing</a:t>
            </a:r>
          </a:p>
          <a:p>
            <a:pPr marL="285750" indent="-285750">
              <a:buFont typeface="Wingdings" pitchFamily="2" charset="2"/>
              <a:buChar char="q"/>
            </a:pPr>
            <a:r>
              <a:rPr lang="en-US" sz="2000" dirty="0"/>
              <a:t>Task Initiation</a:t>
            </a:r>
          </a:p>
          <a:p>
            <a:pPr marL="285750" indent="-285750">
              <a:buFont typeface="Wingdings" pitchFamily="2" charset="2"/>
              <a:buChar char="q"/>
            </a:pPr>
            <a:r>
              <a:rPr lang="en-US" sz="2000" dirty="0"/>
              <a:t>Organization</a:t>
            </a:r>
          </a:p>
          <a:p>
            <a:pPr marL="285750" indent="-285750">
              <a:buFont typeface="Wingdings" pitchFamily="2" charset="2"/>
              <a:buChar char="q"/>
            </a:pPr>
            <a:r>
              <a:rPr lang="en-US" sz="2000" dirty="0"/>
              <a:t>Impulse Control</a:t>
            </a:r>
          </a:p>
          <a:p>
            <a:pPr marL="285750" indent="-285750">
              <a:buFont typeface="Wingdings" pitchFamily="2" charset="2"/>
              <a:buChar char="q"/>
            </a:pPr>
            <a:r>
              <a:rPr lang="en-US" sz="2000" dirty="0"/>
              <a:t>Emotional Control</a:t>
            </a:r>
          </a:p>
        </p:txBody>
      </p:sp>
      <p:pic>
        <p:nvPicPr>
          <p:cNvPr id="7" name="Picture 6">
            <a:extLst>
              <a:ext uri="{FF2B5EF4-FFF2-40B4-BE49-F238E27FC236}">
                <a16:creationId xmlns:a16="http://schemas.microsoft.com/office/drawing/2014/main" id="{B351F016-EA8E-E043-92E6-8DA8A47A274E}"/>
              </a:ext>
            </a:extLst>
          </p:cNvPr>
          <p:cNvPicPr>
            <a:picLocks noChangeAspect="1"/>
          </p:cNvPicPr>
          <p:nvPr/>
        </p:nvPicPr>
        <p:blipFill>
          <a:blip r:embed="rId2"/>
          <a:stretch>
            <a:fillRect/>
          </a:stretch>
        </p:blipFill>
        <p:spPr>
          <a:xfrm>
            <a:off x="5067300" y="2322169"/>
            <a:ext cx="5715000" cy="3492500"/>
          </a:xfrm>
          <a:prstGeom prst="rect">
            <a:avLst/>
          </a:prstGeom>
        </p:spPr>
      </p:pic>
    </p:spTree>
    <p:extLst>
      <p:ext uri="{BB962C8B-B14F-4D97-AF65-F5344CB8AC3E}">
        <p14:creationId xmlns:p14="http://schemas.microsoft.com/office/powerpoint/2010/main" val="1949906105"/>
      </p:ext>
    </p:extLst>
  </p:cSld>
  <p:clrMapOvr>
    <a:masterClrMapping/>
  </p:clrMapOvr>
</p:sld>
</file>

<file path=ppt/theme/theme1.xml><?xml version="1.0" encoding="utf-8"?>
<a:theme xmlns:a="http://schemas.openxmlformats.org/drawingml/2006/main" name="Red Arrows Black DoCS">
  <a:themeElements>
    <a:clrScheme name="Rutgers Hex">
      <a:dk1>
        <a:srgbClr val="000000"/>
      </a:dk1>
      <a:lt1>
        <a:srgbClr val="FFFFFF"/>
      </a:lt1>
      <a:dk2>
        <a:srgbClr val="5F6971"/>
      </a:dk2>
      <a:lt2>
        <a:srgbClr val="CC0033"/>
      </a:lt2>
      <a:accent1>
        <a:srgbClr val="E7882C"/>
      </a:accent1>
      <a:accent2>
        <a:srgbClr val="EBB600"/>
      </a:accent2>
      <a:accent3>
        <a:srgbClr val="9EA900"/>
      </a:accent3>
      <a:accent4>
        <a:srgbClr val="C1BBAB"/>
      </a:accent4>
      <a:accent5>
        <a:srgbClr val="683616"/>
      </a:accent5>
      <a:accent6>
        <a:srgbClr val="DFD2B3"/>
      </a:accent6>
      <a:hlink>
        <a:srgbClr val="007895"/>
      </a:hlink>
      <a:folHlink>
        <a:srgbClr val="00616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B17D15-0895-B84B-8F5E-289549A4E552}" vid="{09AFFE55-17DC-F546-A343-5686B6901C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 Arrows Black Footer TLT</Template>
  <TotalTime>10415</TotalTime>
  <Words>1628</Words>
  <Application>Microsoft Macintosh PowerPoint</Application>
  <PresentationFormat>Widescreen</PresentationFormat>
  <Paragraphs>173</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ヒラギノ角ゴ Pro W3</vt:lpstr>
      <vt:lpstr>Arial</vt:lpstr>
      <vt:lpstr>Avenir Book</vt:lpstr>
      <vt:lpstr>Avenir Roman</vt:lpstr>
      <vt:lpstr>Calibri</vt:lpstr>
      <vt:lpstr>Century Gothic</vt:lpstr>
      <vt:lpstr>Wingdings</vt:lpstr>
      <vt:lpstr>Red Arrows Black DoCS</vt:lpstr>
      <vt:lpstr>Supporting Executive Functioning Skills in College Courses with QM Standards </vt:lpstr>
      <vt:lpstr>Objectives:</vt:lpstr>
      <vt:lpstr>What are Executive Functioning Skills (EFS)?</vt:lpstr>
      <vt:lpstr>PowerPoint Presentation</vt:lpstr>
      <vt:lpstr>EF in a College Classroom</vt:lpstr>
      <vt:lpstr>Design Courses with Supporting EFS in Mind?</vt:lpstr>
      <vt:lpstr>Applying QM Standards to support EFS GS1 &amp; GS2</vt:lpstr>
      <vt:lpstr>Applying QM Standards to support EFS – GS3</vt:lpstr>
      <vt:lpstr>GS3 - Assessment and Measurement Strategies</vt:lpstr>
      <vt:lpstr>GS3 - Assessment and Measurement Strategies</vt:lpstr>
      <vt:lpstr>Assessments: What changes can you make in your course(s) or teaching practice to support EF skills? </vt:lpstr>
      <vt:lpstr>Applying QM Standards to support EFS – GS4</vt:lpstr>
      <vt:lpstr>Applying QM Standards to support EFS – GS5</vt:lpstr>
      <vt:lpstr>GS5: Learning Activities and Learner Interaction: Learning activities facilitate and support learner interaction and engagement.</vt:lpstr>
      <vt:lpstr>Applying QM Standards to support EFS – GS6</vt:lpstr>
      <vt:lpstr>Applying QM Standards to support EFS – GS7</vt:lpstr>
      <vt:lpstr>Applying QM Standards to support EFS – GS8</vt:lpstr>
      <vt:lpstr>What changes can you make in your course(s) or teaching practice to support EF skills? </vt:lpstr>
      <vt:lpstr>Conclusion</vt:lpstr>
      <vt:lpstr>PowerPoint Presentation</vt:lpstr>
      <vt:lpstr>Contact:</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Canvas</dc:title>
  <dc:creator>Emily Ravenwood</dc:creator>
  <cp:lastModifiedBy>Natalia Natalia</cp:lastModifiedBy>
  <cp:revision>111</cp:revision>
  <dcterms:created xsi:type="dcterms:W3CDTF">2017-09-22T13:21:00Z</dcterms:created>
  <dcterms:modified xsi:type="dcterms:W3CDTF">2020-03-30T01:08:34Z</dcterms:modified>
</cp:coreProperties>
</file>