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5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9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61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254D-AA98-354C-8F0C-5FEB7131FFD9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8F04-D53E-6B44-9716-A0826B924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fld id="{98B3254D-AA98-354C-8F0C-5FEB7131FFD9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</a:defRPr>
            </a:lvl1pPr>
          </a:lstStyle>
          <a:p>
            <a:fld id="{288B8F04-D53E-6B44-9716-A0826B924B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q8WD3MZ8qc#action=share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Perspectives on the Gold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QM-Based Faculty Professional Development Model</a:t>
            </a:r>
          </a:p>
        </p:txBody>
      </p:sp>
    </p:spTree>
    <p:extLst>
      <p:ext uri="{BB962C8B-B14F-4D97-AF65-F5344CB8AC3E}">
        <p14:creationId xmlns:p14="http://schemas.microsoft.com/office/powerpoint/2010/main" val="22137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355" y="1088447"/>
            <a:ext cx="1090786" cy="1520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564" y="1121569"/>
            <a:ext cx="732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Linda Caplis, Clinical Assistant Professor</a:t>
            </a:r>
          </a:p>
          <a:p>
            <a:r>
              <a:rPr lang="en-US" sz="3000" dirty="0"/>
              <a:t>Allied Health Program, Towson University---</a:t>
            </a:r>
          </a:p>
          <a:p>
            <a:r>
              <a:rPr lang="en-US" sz="3000" dirty="0"/>
              <a:t>The only online undergraduate program at TU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961" y="2906107"/>
            <a:ext cx="73733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400" dirty="0"/>
              <a:t>QM provided professional development to become competent as online instructor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Online “can” be more robust than face-to-face learning—BUT IT TAKES TIME, ENERGY, &amp; SUPPORT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QM Standards applicable to face-to-face teaching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ALIGNMENT, ALIGNMENT, ALIGNMENT</a:t>
            </a:r>
          </a:p>
          <a:p>
            <a:pPr marL="214313" indent="-214313">
              <a:buFontTx/>
              <a:buChar char="-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6942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7FDA-E340-488C-AFB5-6F2F26AA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Mickey </a:t>
            </a:r>
            <a:r>
              <a:rPr lang="en-US"/>
              <a:t>Jancewski</a:t>
            </a:r>
            <a:br>
              <a:rPr lang="en-US"/>
            </a:br>
            <a:r>
              <a:rPr lang="en-US" dirty="0"/>
              <a:t>D</a:t>
            </a:r>
            <a:r>
              <a:rPr lang="en-US"/>
              <a:t>epartment </a:t>
            </a:r>
            <a:r>
              <a:rPr lang="en-US" dirty="0"/>
              <a:t>of Health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3F44E-11F4-486D-9A49-CF7CC593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 time Lecturer, College of Health Professions</a:t>
            </a:r>
          </a:p>
          <a:p>
            <a:r>
              <a:rPr lang="en-US" dirty="0"/>
              <a:t>Peer reviewer, training to chair course reviews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Learning Platforms/courses should be easy to use</a:t>
            </a:r>
          </a:p>
          <a:p>
            <a:pPr lvl="1"/>
            <a:r>
              <a:rPr lang="en-US" dirty="0"/>
              <a:t>Student learning</a:t>
            </a:r>
          </a:p>
          <a:p>
            <a:pPr lvl="1"/>
            <a:r>
              <a:rPr lang="en-US" dirty="0"/>
              <a:t>Professional growth </a:t>
            </a:r>
          </a:p>
          <a:p>
            <a:r>
              <a:rPr lang="en-US" dirty="0"/>
              <a:t>Course changes?</a:t>
            </a:r>
          </a:p>
          <a:p>
            <a:pPr lvl="1"/>
            <a:r>
              <a:rPr lang="en-US" dirty="0"/>
              <a:t>Organization and structure</a:t>
            </a:r>
          </a:p>
          <a:p>
            <a:pPr lvl="1"/>
            <a:r>
              <a:rPr lang="en-US" dirty="0"/>
              <a:t>Student engagement</a:t>
            </a:r>
          </a:p>
          <a:p>
            <a:pPr lvl="1"/>
            <a:r>
              <a:rPr lang="en-US" dirty="0"/>
              <a:t>More diverse learning materials</a:t>
            </a:r>
          </a:p>
        </p:txBody>
      </p:sp>
    </p:spTree>
    <p:extLst>
      <p:ext uri="{BB962C8B-B14F-4D97-AF65-F5344CB8AC3E}">
        <p14:creationId xmlns:p14="http://schemas.microsoft.com/office/powerpoint/2010/main" val="120339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F336-3E32-404F-A2F3-E58BC5D5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8450-C2C9-7547-9415-B4FF55564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how the Gold Review process has progressed since its inception in 2015</a:t>
            </a:r>
          </a:p>
          <a:p>
            <a:r>
              <a:rPr lang="en-US" dirty="0"/>
              <a:t>Hear faculty perspectives as</a:t>
            </a:r>
          </a:p>
          <a:p>
            <a:pPr lvl="1"/>
            <a:r>
              <a:rPr lang="en-US" dirty="0"/>
              <a:t>Peer certified reviewers</a:t>
            </a:r>
          </a:p>
          <a:p>
            <a:pPr lvl="1"/>
            <a:r>
              <a:rPr lang="en-US" dirty="0"/>
              <a:t>Review Team members</a:t>
            </a:r>
          </a:p>
          <a:p>
            <a:r>
              <a:rPr lang="en-US" dirty="0"/>
              <a:t>Brainstorm ways to scale up and sustain the model in order to keep faculty learning at the forefront</a:t>
            </a:r>
          </a:p>
        </p:txBody>
      </p:sp>
    </p:spTree>
    <p:extLst>
      <p:ext uri="{BB962C8B-B14F-4D97-AF65-F5344CB8AC3E}">
        <p14:creationId xmlns:p14="http://schemas.microsoft.com/office/powerpoint/2010/main" val="40934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2256-60F5-8343-917E-0C6CABDE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Thought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EFEB-BE20-2444-A5C7-500E6A3ED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the biggest challenge to SCALING UP faculty participation in the review process?</a:t>
            </a:r>
          </a:p>
        </p:txBody>
      </p:sp>
    </p:spTree>
    <p:extLst>
      <p:ext uri="{BB962C8B-B14F-4D97-AF65-F5344CB8AC3E}">
        <p14:creationId xmlns:p14="http://schemas.microsoft.com/office/powerpoint/2010/main" val="170765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6AAE-CBE5-2749-B294-724BD0A4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07857-1B4A-C34F-941F-B17D753A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Towson University, a master’s comprehensive state university within the University System of 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2F2A1-F5DC-2F48-9EE2-A96A8DBEF5CA}"/>
              </a:ext>
            </a:extLst>
          </p:cNvPr>
          <p:cNvSpPr txBox="1"/>
          <p:nvPr/>
        </p:nvSpPr>
        <p:spPr>
          <a:xfrm>
            <a:off x="4467394" y="1556425"/>
            <a:ext cx="24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E569-A732-BD4F-A7DD-BDCF8194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C1B0-3F90-5D4B-8B41-6E2BDD3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comprehensive course review and instructional design support system based on QM standards</a:t>
            </a:r>
          </a:p>
          <a:p>
            <a:r>
              <a:rPr lang="en-US" dirty="0"/>
              <a:t>Teams of QM-certified faculty reviewers and Office of Academic Innovation instructional designers use an abridged version of the QM Rubric to review courses</a:t>
            </a:r>
          </a:p>
          <a:p>
            <a:r>
              <a:rPr lang="en-US" dirty="0"/>
              <a:t>Formative, not evaluative</a:t>
            </a:r>
          </a:p>
          <a:p>
            <a:r>
              <a:rPr lang="en-US" u="sng" dirty="0"/>
              <a:t>Not</a:t>
            </a:r>
            <a:r>
              <a:rPr lang="en-US" dirty="0"/>
              <a:t> a teaching evaluation</a:t>
            </a:r>
          </a:p>
        </p:txBody>
      </p:sp>
    </p:spTree>
    <p:extLst>
      <p:ext uri="{BB962C8B-B14F-4D97-AF65-F5344CB8AC3E}">
        <p14:creationId xmlns:p14="http://schemas.microsoft.com/office/powerpoint/2010/main" val="9379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711F-B9E9-C74D-A45D-F09198CE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to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6B75E-13CA-574C-9A3C-DBF4B77B4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Participants (n = 21)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D3416-6E66-E640-BCD1-53BA2086A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Courses Reviewed (n = 19)</a:t>
            </a:r>
          </a:p>
        </p:txBody>
      </p:sp>
      <p:pic>
        <p:nvPicPr>
          <p:cNvPr id="1025" name="Picture 1" descr="page3image877712">
            <a:extLst>
              <a:ext uri="{FF2B5EF4-FFF2-40B4-BE49-F238E27FC236}">
                <a16:creationId xmlns:a16="http://schemas.microsoft.com/office/drawing/2014/main" id="{B5887B68-8CDF-434B-A1E5-82291C044A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7693"/>
            <a:ext cx="4040188" cy="20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3image1790176">
            <a:extLst>
              <a:ext uri="{FF2B5EF4-FFF2-40B4-BE49-F238E27FC236}">
                <a16:creationId xmlns:a16="http://schemas.microsoft.com/office/drawing/2014/main" id="{9922EA4D-A242-2440-B046-FB11D9F6B63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474119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7AAC-EB21-5240-9214-B520593D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Courses (n = 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7253-A4D8-D246-B5C0-56EF699E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AHLT 310</a:t>
            </a:r>
          </a:p>
          <a:p>
            <a:r>
              <a:rPr lang="en-US" dirty="0"/>
              <a:t>AHLT 320</a:t>
            </a:r>
          </a:p>
          <a:p>
            <a:r>
              <a:rPr lang="en-US" dirty="0"/>
              <a:t>AHLT 450</a:t>
            </a:r>
          </a:p>
          <a:p>
            <a:r>
              <a:rPr lang="en-US" dirty="0"/>
              <a:t>MUSC 116</a:t>
            </a:r>
          </a:p>
          <a:p>
            <a:r>
              <a:rPr lang="en-US" dirty="0"/>
              <a:t>MUSC 355</a:t>
            </a:r>
          </a:p>
          <a:p>
            <a:r>
              <a:rPr lang="en-US" dirty="0"/>
              <a:t>HLTH 207</a:t>
            </a:r>
          </a:p>
          <a:p>
            <a:r>
              <a:rPr lang="en-US" dirty="0"/>
              <a:t>HLTH 220</a:t>
            </a:r>
          </a:p>
          <a:p>
            <a:r>
              <a:rPr lang="en-US" dirty="0"/>
              <a:t>KNES 315</a:t>
            </a:r>
          </a:p>
          <a:p>
            <a:r>
              <a:rPr lang="en-US" dirty="0"/>
              <a:t>KNES 460</a:t>
            </a:r>
          </a:p>
          <a:p>
            <a:r>
              <a:rPr lang="en-US" dirty="0"/>
              <a:t>HCMN 441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9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EFEA-E8DB-014A-8C8F-C2A12E0A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Courses (n = 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648E-F349-B746-9624-055E76EE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ILPD 603</a:t>
            </a:r>
          </a:p>
          <a:p>
            <a:r>
              <a:rPr lang="en-US" dirty="0"/>
              <a:t>ILPD 668</a:t>
            </a:r>
          </a:p>
          <a:p>
            <a:r>
              <a:rPr lang="en-US" dirty="0"/>
              <a:t>ILPD 675</a:t>
            </a:r>
          </a:p>
          <a:p>
            <a:r>
              <a:rPr lang="en-US" dirty="0"/>
              <a:t>ILPD 716</a:t>
            </a:r>
          </a:p>
          <a:p>
            <a:r>
              <a:rPr lang="en-US" dirty="0"/>
              <a:t>ILPD 740</a:t>
            </a:r>
          </a:p>
          <a:p>
            <a:r>
              <a:rPr lang="en-US" dirty="0"/>
              <a:t>ILPD 742</a:t>
            </a:r>
          </a:p>
          <a:p>
            <a:r>
              <a:rPr lang="en-US" dirty="0"/>
              <a:t>ILPD 745</a:t>
            </a:r>
          </a:p>
          <a:p>
            <a:r>
              <a:rPr lang="en-US" dirty="0"/>
              <a:t>ILPD 781</a:t>
            </a:r>
          </a:p>
          <a:p>
            <a:r>
              <a:rPr lang="en-US" dirty="0"/>
              <a:t>ILPD 797</a:t>
            </a:r>
          </a:p>
        </p:txBody>
      </p:sp>
    </p:spTree>
    <p:extLst>
      <p:ext uri="{BB962C8B-B14F-4D97-AF65-F5344CB8AC3E}">
        <p14:creationId xmlns:p14="http://schemas.microsoft.com/office/powerpoint/2010/main" val="381980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Bethany Willis Hepp, Ph.D.</a:t>
            </a:r>
            <a:br>
              <a:rPr lang="en-US" sz="2700" dirty="0"/>
            </a:br>
            <a:r>
              <a:rPr lang="en-US" sz="2700" dirty="0"/>
              <a:t>Assistant Professor</a:t>
            </a:r>
            <a:br>
              <a:rPr lang="en-US" sz="2700" dirty="0"/>
            </a:br>
            <a:r>
              <a:rPr lang="en-US" sz="2700" dirty="0"/>
              <a:t>Family Studies and Community Development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 to Participate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 a Reviewer:</a:t>
            </a:r>
          </a:p>
          <a:p>
            <a:pPr lvl="1"/>
            <a:r>
              <a:rPr lang="en-US" dirty="0"/>
              <a:t>Desire to increase my knowledge base about online learning</a:t>
            </a:r>
          </a:p>
          <a:p>
            <a:pPr lvl="1"/>
            <a:r>
              <a:rPr lang="en-US" dirty="0"/>
              <a:t>Wanted inter-disciplinary perspectives on distance learning</a:t>
            </a:r>
          </a:p>
          <a:p>
            <a:pPr lvl="1"/>
            <a:r>
              <a:rPr lang="en-US" dirty="0"/>
              <a:t>Looking for best-practices</a:t>
            </a:r>
          </a:p>
          <a:p>
            <a:r>
              <a:rPr lang="en-US" dirty="0"/>
              <a:t>As a Participant:</a:t>
            </a:r>
          </a:p>
          <a:p>
            <a:pPr lvl="1"/>
            <a:r>
              <a:rPr lang="en-US" dirty="0"/>
              <a:t>Desire for constructive peer-feedback on a course were I was feeling “too comfortable”</a:t>
            </a:r>
          </a:p>
          <a:p>
            <a:pPr lvl="1"/>
            <a:r>
              <a:rPr lang="en-US" dirty="0"/>
              <a:t>Desire to increase student ownership of the learning experience while supporting their process with quality supports in an online forum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Improvements Made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distance courses AND face-to-face courses:</a:t>
            </a:r>
          </a:p>
          <a:p>
            <a:pPr lvl="1"/>
            <a:r>
              <a:rPr lang="en-US" dirty="0"/>
              <a:t>Increased navigability</a:t>
            </a:r>
          </a:p>
          <a:p>
            <a:pPr lvl="1"/>
            <a:r>
              <a:rPr lang="en-US" dirty="0"/>
              <a:t>Increased student-to-student, student-to content, and student-to-instructor engagement</a:t>
            </a:r>
          </a:p>
          <a:p>
            <a:pPr lvl="1"/>
            <a:r>
              <a:rPr lang="en-US" dirty="0"/>
              <a:t>Increased Universal Design, easing burden for students with varied learning styles in an online format</a:t>
            </a:r>
          </a:p>
          <a:p>
            <a:pPr lvl="1"/>
            <a:r>
              <a:rPr lang="en-US" dirty="0"/>
              <a:t>Outcomes reflect differences based on qualitative feedback from student evaluations over </a:t>
            </a:r>
            <a:r>
              <a:rPr lang="en-US"/>
              <a:t>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E1285D-86C0-49E6-BBA2-45E403E47137}" vid="{8E2B84F1-A43A-4676-9003-1355CE7D93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431</Words>
  <Application>Microsoft Macintosh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Calibri</vt:lpstr>
      <vt:lpstr>Office Theme</vt:lpstr>
      <vt:lpstr>Faculty Perspectives on the Gold Review</vt:lpstr>
      <vt:lpstr>Session Objectives</vt:lpstr>
      <vt:lpstr>Thought Question</vt:lpstr>
      <vt:lpstr>Background </vt:lpstr>
      <vt:lpstr>Gold Review Process</vt:lpstr>
      <vt:lpstr>Accomplishments to Date</vt:lpstr>
      <vt:lpstr>Undergraduate Courses (n = 10)</vt:lpstr>
      <vt:lpstr>Graduate Courses (n = 9)</vt:lpstr>
      <vt:lpstr>Bethany Willis Hepp, Ph.D. Assistant Professor Family Studies and Community Development</vt:lpstr>
      <vt:lpstr>PowerPoint Presentation</vt:lpstr>
      <vt:lpstr>Mickey Jancewski Department of Health Science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Neapolitan, Jane</dc:creator>
  <cp:lastModifiedBy>Neapolitan, Jane</cp:lastModifiedBy>
  <cp:revision>15</cp:revision>
  <dcterms:created xsi:type="dcterms:W3CDTF">2018-03-14T15:22:24Z</dcterms:created>
  <dcterms:modified xsi:type="dcterms:W3CDTF">2018-03-15T17:03:24Z</dcterms:modified>
</cp:coreProperties>
</file>