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6858000" cx="12192000"/>
  <p:notesSz cx="6858000" cy="9144000"/>
  <p:embeddedFontLst>
    <p:embeddedFont>
      <p:font typeface="Roboto Condensed"/>
      <p:regular r:id="rId33"/>
      <p:bold r:id="rId34"/>
      <p:italic r:id="rId35"/>
      <p:boldItalic r:id="rId36"/>
    </p:embeddedFont>
    <p:embeddedFont>
      <p:font typeface="Oswald"/>
      <p:regular r:id="rId37"/>
      <p:bold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RobotoCondensed-regular.fntdata"/><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RobotoCondensed-italic.fntdata"/><Relationship Id="rId12" Type="http://schemas.openxmlformats.org/officeDocument/2006/relationships/slide" Target="slides/slide8.xml"/><Relationship Id="rId34" Type="http://schemas.openxmlformats.org/officeDocument/2006/relationships/font" Target="fonts/RobotoCondensed-bold.fntdata"/><Relationship Id="rId15" Type="http://schemas.openxmlformats.org/officeDocument/2006/relationships/slide" Target="slides/slide11.xml"/><Relationship Id="rId37" Type="http://schemas.openxmlformats.org/officeDocument/2006/relationships/font" Target="fonts/Oswald-regular.fntdata"/><Relationship Id="rId14" Type="http://schemas.openxmlformats.org/officeDocument/2006/relationships/slide" Target="slides/slide10.xml"/><Relationship Id="rId36" Type="http://schemas.openxmlformats.org/officeDocument/2006/relationships/font" Target="fonts/RobotoCondensed-boldItalic.fntdata"/><Relationship Id="rId17" Type="http://schemas.openxmlformats.org/officeDocument/2006/relationships/slide" Target="slides/slide13.xml"/><Relationship Id="rId16" Type="http://schemas.openxmlformats.org/officeDocument/2006/relationships/slide" Target="slides/slide12.xml"/><Relationship Id="rId38" Type="http://schemas.openxmlformats.org/officeDocument/2006/relationships/font" Target="fonts/Oswald-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3:notes"/>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43081e2b99_0_37: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g43081e2b99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43081e2b99_0_29: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g43081e2b99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43081e2b99_0_87: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g43081e2b99_0_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43081e2b99_0_10: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43081e2b99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4385531774_0_0: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g438553177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43081e2b99_0_69: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43081e2b99_0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439bff71d3_0_177: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g439bff71d3_0_1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43081e2b99_0_63: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g43081e2b99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43081e2b99_0_97: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g43081e2b99_0_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43081e2b99_0_21: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g43081e2b99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439bff71d3_2_10: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g439bff71d3_2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4328acb81f_0_0: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g4328acb81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447bc0305e_0_0: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g447bc0305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439bff71d3_0_172: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439bff71d3_0_1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43081e2b99_0_58: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g43081e2b99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439bff71d3_0_184: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Switch out to a PC</a:t>
            </a:r>
            <a:endParaRPr/>
          </a:p>
        </p:txBody>
      </p:sp>
      <p:sp>
        <p:nvSpPr>
          <p:cNvPr id="243" name="Google Shape;243;g439bff71d3_0_1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43081e2b99_0_76: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43081e2b99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43081e2b99_0_82: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43081e2b99_0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g43081e2b99_1_2: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g43081e2b99_1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439bff71d3_0_4: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439bff71d3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439bff71d3_2_0: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g439bff71d3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439bff71d3_0_91: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kim</a:t>
            </a:r>
            <a:endParaRPr/>
          </a:p>
        </p:txBody>
      </p:sp>
      <p:sp>
        <p:nvSpPr>
          <p:cNvPr id="112" name="Google Shape;112;g439bff71d3_0_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439bff71d3_2_17: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kim</a:t>
            </a:r>
            <a:endParaRPr/>
          </a:p>
        </p:txBody>
      </p:sp>
      <p:sp>
        <p:nvSpPr>
          <p:cNvPr id="119" name="Google Shape;119;g439bff71d3_2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439bff71d3_2_22: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kim</a:t>
            </a:r>
            <a:endParaRPr/>
          </a:p>
        </p:txBody>
      </p:sp>
      <p:sp>
        <p:nvSpPr>
          <p:cNvPr id="125" name="Google Shape;125;g439bff71d3_2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p4:notes"/>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kim</a:t>
            </a:r>
            <a:endParaRPr/>
          </a:p>
        </p:txBody>
      </p:sp>
      <p:sp>
        <p:nvSpPr>
          <p:cNvPr id="131" name="Google Shape;13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5:notes"/>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43081e2b99_0_0: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43081e2b9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2"/>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1524000" y="1122363"/>
            <a:ext cx="9144000" cy="2387600"/>
          </a:xfrm>
          <a:prstGeom prst="rect">
            <a:avLst/>
          </a:prstGeom>
          <a:noFill/>
          <a:ln>
            <a:noFill/>
          </a:ln>
        </p:spPr>
        <p:txBody>
          <a:bodyPr anchorCtr="0" anchor="b" bIns="91425" lIns="91425" spcFirstLastPara="1" rIns="91425" wrap="square" tIns="91425"/>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3"/>
          <p:cNvSpPr txBox="1"/>
          <p:nvPr>
            <p:ph idx="1" type="subTitle"/>
          </p:nvPr>
        </p:nvSpPr>
        <p:spPr>
          <a:xfrm>
            <a:off x="1524000" y="3602038"/>
            <a:ext cx="9144000" cy="1655762"/>
          </a:xfrm>
          <a:prstGeom prst="rect">
            <a:avLst/>
          </a:prstGeom>
          <a:noFill/>
          <a:ln>
            <a:noFill/>
          </a:ln>
        </p:spPr>
        <p:txBody>
          <a:bodyPr anchorCtr="0" anchor="t" bIns="91425" lIns="91425" spcFirstLastPara="1" rIns="91425" wrap="square" tIns="91425"/>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0" y="1709738"/>
            <a:ext cx="10515600" cy="2852737"/>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Google Shape;29;p4"/>
          <p:cNvSpPr txBox="1"/>
          <p:nvPr>
            <p:ph idx="1" type="body"/>
          </p:nvPr>
        </p:nvSpPr>
        <p:spPr>
          <a:xfrm>
            <a:off x="831850" y="4589463"/>
            <a:ext cx="10515600" cy="1500187"/>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5"/>
          <p:cNvSpPr txBox="1"/>
          <p:nvPr>
            <p:ph idx="1" type="body"/>
          </p:nvPr>
        </p:nvSpPr>
        <p:spPr>
          <a:xfrm>
            <a:off x="838200" y="1825625"/>
            <a:ext cx="5181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5"/>
          <p:cNvSpPr txBox="1"/>
          <p:nvPr>
            <p:ph idx="2" type="body"/>
          </p:nvPr>
        </p:nvSpPr>
        <p:spPr>
          <a:xfrm>
            <a:off x="6172200" y="1825625"/>
            <a:ext cx="5181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91425" lIns="91425" spcFirstLastPara="1" rIns="91425" wrap="square" tIns="91425"/>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Google Shape;67;p10"/>
          <p:cNvSpPr/>
          <p:nvPr>
            <p:ph idx="2" type="pic"/>
          </p:nvPr>
        </p:nvSpPr>
        <p:spPr>
          <a:xfrm>
            <a:off x="5183188" y="987425"/>
            <a:ext cx="6172200" cy="4873625"/>
          </a:xfrm>
          <a:prstGeom prst="rect">
            <a:avLst/>
          </a:prstGeom>
          <a:noFill/>
          <a:ln>
            <a:noFill/>
          </a:ln>
        </p:spPr>
        <p:txBody>
          <a:bodyPr anchorCtr="0" anchor="t" bIns="91425" lIns="91425" spcFirstLastPara="1" rIns="91425" wrap="square" tIns="91425"/>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839788" y="2057400"/>
            <a:ext cx="3932237" cy="3811588"/>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hyperlink" Target="http://www.automaticsync.com/captionsync/learn/accessibility-regulations/21st-century-communications-and-video-accessibility-act/" TargetMode="External"/><Relationship Id="rId11" Type="http://schemas.openxmlformats.org/officeDocument/2006/relationships/hyperlink" Target="http://www.automaticsync.com/captionsync/learn/accessibility-regulations/cable-television-captioning-requirements/" TargetMode="External"/><Relationship Id="rId10" Type="http://schemas.openxmlformats.org/officeDocument/2006/relationships/hyperlink" Target="http://www.automaticsync.com/captionsync/learn/accessibility-regulations/telecommunications-act-of-1996/" TargetMode="External"/><Relationship Id="rId9" Type="http://schemas.openxmlformats.org/officeDocument/2006/relationships/hyperlink" Target="https://www.section508.gov/assistive-technology-act-1998" TargetMode="External"/><Relationship Id="rId5" Type="http://schemas.openxmlformats.org/officeDocument/2006/relationships/hyperlink" Target="http://www.automaticsync.com/captionsync/learn/accessibility-regulations/americans-with-disabilities-act-of-1990/" TargetMode="External"/><Relationship Id="rId6" Type="http://schemas.openxmlformats.org/officeDocument/2006/relationships/hyperlink" Target="http://www.automaticsync.com/captionsync/learn/accessibility-regulations/rehabilitation-act-of-1973-section-508/" TargetMode="External"/><Relationship Id="rId7" Type="http://schemas.openxmlformats.org/officeDocument/2006/relationships/hyperlink" Target="http://www.automaticsync.com/captionsync/learn/accessibility-regulations/section-504-and-title-ii-of-the-ada/" TargetMode="External"/><Relationship Id="rId8" Type="http://schemas.openxmlformats.org/officeDocument/2006/relationships/hyperlink" Target="http://www.automaticsync.com/captionsync/learn/accessibility-regulations/television-decoder-circuitry-act-of-199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hyperlink" Target="https://www.senate.mo.gov/07info/pdf-bill/intro/SB435.pdf" TargetMode="External"/><Relationship Id="rId5" Type="http://schemas.openxmlformats.org/officeDocument/2006/relationships/hyperlink" Target="http://www.leginfo.ca.gov/pub/13-14/bill/asm/ab_0351-0400/ab_386_bill_20130430_amended_asm_v97.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hyperlink" Target="http://www.automaticsync.com/captionsync/learn/accessibility-regulations/rehabilitation-act-of-1973-section-508/" TargetMode="External"/><Relationship Id="rId5" Type="http://schemas.openxmlformats.org/officeDocument/2006/relationships/hyperlink" Target="http://www.automaticsync.com/captionsync/learn/accessibility-regulations/rehabilitation-act-of-1973-section-508/" TargetMode="External"/><Relationship Id="rId6" Type="http://schemas.openxmlformats.org/officeDocument/2006/relationships/hyperlink" Target="https://www.ataporg.org/ATActSummary"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hyperlink" Target="http://www.youtube.com/watch?v=7lTUXVfTVOg" TargetMode="External"/><Relationship Id="rId5"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hyperlink" Target="https://amara.org/" TargetMode="External"/><Relationship Id="rId5" Type="http://schemas.openxmlformats.org/officeDocument/2006/relationships/hyperlink" Target="https://www.youtube.com/playlist?list=PLjdLzz0k39ykXZJ91DcSd5IIXrm4YuGg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7.png"/><Relationship Id="rId4" Type="http://schemas.openxmlformats.org/officeDocument/2006/relationships/hyperlink" Target="https://itunes.apple.com/us/app/clips/id1212699939?v0=www-us-clips-app" TargetMode="External"/><Relationship Id="rId5"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3.png"/><Relationship Id="rId6"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7.png"/><Relationship Id="rId4" Type="http://schemas.openxmlformats.org/officeDocument/2006/relationships/hyperlink" Target="http://drive.google.com/file/d/1JGsEDjoZEaCMtLGpzo3mCLmaz3iR8Tqh/view" TargetMode="External"/><Relationship Id="rId5"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7.png"/><Relationship Id="rId4" Type="http://schemas.openxmlformats.org/officeDocument/2006/relationships/hyperlink" Target="https://itunes.apple.com/us/app/movp4/id1066740966?mt=8"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7.png"/><Relationship Id="rId4" Type="http://schemas.openxmlformats.org/officeDocument/2006/relationships/hyperlink" Target="https://itunes.apple.com/us/app/clips/id1212699939?v0=www-us-clips-app" TargetMode="External"/><Relationship Id="rId5" Type="http://schemas.openxmlformats.org/officeDocument/2006/relationships/hyperlink" Target="http://apkdeal.com/download-clipomatic-text-on-videos-1-1-apk-for-free-on-your-android-ios-phone/" TargetMode="External"/><Relationship Id="rId6"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7.png"/><Relationship Id="rId4" Type="http://schemas.openxmlformats.org/officeDocument/2006/relationships/hyperlink" Target="https://support.google.com/docs/answer/9109474?p=slides_captions&amp;visit_id=636746129747143924-1851735933&amp;rd=1"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7.png"/><Relationship Id="rId4" Type="http://schemas.openxmlformats.org/officeDocument/2006/relationships/hyperlink" Target="https://translator.microsoft.com/help/presentation-translator/"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7.png"/><Relationship Id="rId4" Type="http://schemas.openxmlformats.org/officeDocument/2006/relationships/hyperlink" Target="https://docs.google.com/document/d/1KDGZY3WjJULzKFnGSXqhR3QWhAw75Kx2E-CmcAy1HNg/edit" TargetMode="External"/><Relationship Id="rId5"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1.png"/><Relationship Id="rId4" Type="http://schemas.openxmlformats.org/officeDocument/2006/relationships/image" Target="../media/image19.png"/><Relationship Id="rId11" Type="http://schemas.openxmlformats.org/officeDocument/2006/relationships/image" Target="../media/image21.png"/><Relationship Id="rId10" Type="http://schemas.openxmlformats.org/officeDocument/2006/relationships/image" Target="../media/image20.png"/><Relationship Id="rId12" Type="http://schemas.openxmlformats.org/officeDocument/2006/relationships/image" Target="../media/image22.png"/><Relationship Id="rId9" Type="http://schemas.openxmlformats.org/officeDocument/2006/relationships/image" Target="../media/image23.png"/><Relationship Id="rId5" Type="http://schemas.openxmlformats.org/officeDocument/2006/relationships/image" Target="../media/image28.png"/><Relationship Id="rId6" Type="http://schemas.openxmlformats.org/officeDocument/2006/relationships/image" Target="../media/image26.png"/><Relationship Id="rId7" Type="http://schemas.openxmlformats.org/officeDocument/2006/relationships/image" Target="../media/image18.png"/><Relationship Id="rId8"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7.png"/><Relationship Id="rId5" Type="http://schemas.openxmlformats.org/officeDocument/2006/relationships/image" Target="../media/image10.png"/><Relationship Id="rId6" Type="http://schemas.openxmlformats.org/officeDocument/2006/relationships/image" Target="../media/image13.png"/><Relationship Id="rId7"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hyperlink" Target="http://www.youtube.com/watch?v=MCm1Emtqo_Q" TargetMode="External"/><Relationship Id="rId5"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3"/>
          <p:cNvSpPr txBox="1"/>
          <p:nvPr/>
        </p:nvSpPr>
        <p:spPr>
          <a:xfrm>
            <a:off x="3188043" y="2162432"/>
            <a:ext cx="5993027"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chemeClr val="lt1"/>
                </a:solidFill>
              </a:rPr>
              <a:t>Oh Caption, </a:t>
            </a:r>
            <a:endParaRPr b="1" sz="5400">
              <a:solidFill>
                <a:schemeClr val="lt1"/>
              </a:solidFill>
            </a:endParaRPr>
          </a:p>
          <a:p>
            <a:pPr indent="0" lvl="0" marL="0" marR="0" rtl="0" algn="ctr">
              <a:spcBef>
                <a:spcPts val="0"/>
              </a:spcBef>
              <a:spcAft>
                <a:spcPts val="0"/>
              </a:spcAft>
              <a:buNone/>
            </a:pPr>
            <a:r>
              <a:rPr b="1" lang="en-US" sz="5400">
                <a:solidFill>
                  <a:schemeClr val="lt1"/>
                </a:solidFill>
              </a:rPr>
              <a:t>My Caption!</a:t>
            </a:r>
            <a:endParaRPr/>
          </a:p>
        </p:txBody>
      </p:sp>
      <p:sp>
        <p:nvSpPr>
          <p:cNvPr id="89" name="Google Shape;89;p13"/>
          <p:cNvSpPr txBox="1"/>
          <p:nvPr/>
        </p:nvSpPr>
        <p:spPr>
          <a:xfrm>
            <a:off x="3188055" y="4083955"/>
            <a:ext cx="6042600" cy="923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Font typeface="Arial"/>
              <a:buNone/>
            </a:pPr>
            <a:r>
              <a:rPr lang="en-US" sz="2400">
                <a:solidFill>
                  <a:schemeClr val="lt1"/>
                </a:solidFill>
              </a:rPr>
              <a:t>Quality Matters Conference</a:t>
            </a:r>
            <a:endParaRPr sz="2400">
              <a:solidFill>
                <a:schemeClr val="lt1"/>
              </a:solidFill>
            </a:endParaRPr>
          </a:p>
          <a:p>
            <a:pPr indent="0" lvl="0" marL="0" rtl="0" algn="ctr">
              <a:spcBef>
                <a:spcPts val="0"/>
              </a:spcBef>
              <a:spcAft>
                <a:spcPts val="0"/>
              </a:spcAft>
              <a:buClr>
                <a:schemeClr val="dk1"/>
              </a:buClr>
              <a:buFont typeface="Arial"/>
              <a:buNone/>
            </a:pPr>
            <a:r>
              <a:rPr lang="en-US" sz="2400">
                <a:solidFill>
                  <a:schemeClr val="lt1"/>
                </a:solidFill>
              </a:rPr>
              <a:t>October 31, 2018</a:t>
            </a:r>
            <a:endParaRPr sz="1800">
              <a:solidFill>
                <a:schemeClr val="lt1"/>
              </a:solidFill>
            </a:endParaRPr>
          </a:p>
        </p:txBody>
      </p:sp>
      <p:sp>
        <p:nvSpPr>
          <p:cNvPr id="90" name="Google Shape;90;p13"/>
          <p:cNvSpPr txBox="1"/>
          <p:nvPr/>
        </p:nvSpPr>
        <p:spPr>
          <a:xfrm>
            <a:off x="4828025" y="5007350"/>
            <a:ext cx="3000000" cy="1739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lt1"/>
                </a:solidFill>
              </a:rPr>
              <a:t>bit.ly/OhCaption</a:t>
            </a:r>
            <a:endParaRPr sz="24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52" name="Shape 152"/>
        <p:cNvGrpSpPr/>
        <p:nvPr/>
      </p:nvGrpSpPr>
      <p:grpSpPr>
        <a:xfrm>
          <a:off x="0" y="0"/>
          <a:ext cx="0" cy="0"/>
          <a:chOff x="0" y="0"/>
          <a:chExt cx="0" cy="0"/>
        </a:xfrm>
      </p:grpSpPr>
      <p:sp>
        <p:nvSpPr>
          <p:cNvPr id="153" name="Google Shape;153;p22"/>
          <p:cNvSpPr txBox="1"/>
          <p:nvPr/>
        </p:nvSpPr>
        <p:spPr>
          <a:xfrm>
            <a:off x="854850" y="521750"/>
            <a:ext cx="11224800" cy="92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rgbClr val="091F40"/>
                </a:solidFill>
              </a:rPr>
              <a:t>Federal Laws</a:t>
            </a:r>
            <a:endParaRPr sz="4800"/>
          </a:p>
        </p:txBody>
      </p:sp>
      <p:sp>
        <p:nvSpPr>
          <p:cNvPr id="154" name="Google Shape;154;p22"/>
          <p:cNvSpPr txBox="1"/>
          <p:nvPr>
            <p:ph idx="1" type="body"/>
          </p:nvPr>
        </p:nvSpPr>
        <p:spPr>
          <a:xfrm>
            <a:off x="1250875" y="1597025"/>
            <a:ext cx="9721800" cy="4351200"/>
          </a:xfrm>
          <a:prstGeom prst="rect">
            <a:avLst/>
          </a:prstGeom>
        </p:spPr>
        <p:txBody>
          <a:bodyPr anchorCtr="0" anchor="t" bIns="91425" lIns="91425" spcFirstLastPara="1" rIns="91425" wrap="square" tIns="91425">
            <a:noAutofit/>
          </a:bodyPr>
          <a:lstStyle/>
          <a:p>
            <a:pPr indent="-314325" lvl="0" marL="457200" rtl="0" algn="l">
              <a:lnSpc>
                <a:spcPct val="115000"/>
              </a:lnSpc>
              <a:spcBef>
                <a:spcPts val="0"/>
              </a:spcBef>
              <a:spcAft>
                <a:spcPts val="0"/>
              </a:spcAft>
              <a:buSzPts val="1350"/>
              <a:buFont typeface="Open Sans"/>
              <a:buChar char="➢"/>
            </a:pPr>
            <a:r>
              <a:rPr b="1" lang="en-US" sz="1350" u="sng">
                <a:solidFill>
                  <a:srgbClr val="2277CC"/>
                </a:solidFill>
                <a:latin typeface="Arial"/>
                <a:ea typeface="Arial"/>
                <a:cs typeface="Arial"/>
                <a:sym typeface="Arial"/>
                <a:hlinkClick r:id="rId4"/>
              </a:rPr>
              <a:t>Twenty-first Century Communications and Video Accessibility Act of 2008 and 2009</a:t>
            </a:r>
            <a:r>
              <a:rPr b="1" lang="en-US" sz="1350">
                <a:solidFill>
                  <a:srgbClr val="413C3C"/>
                </a:solidFill>
                <a:latin typeface="Arial"/>
                <a:ea typeface="Arial"/>
                <a:cs typeface="Arial"/>
                <a:sym typeface="Arial"/>
              </a:rPr>
              <a:t>: </a:t>
            </a:r>
            <a:r>
              <a:rPr lang="en-US" sz="1350">
                <a:solidFill>
                  <a:srgbClr val="413C3C"/>
                </a:solidFill>
                <a:latin typeface="Arial"/>
                <a:ea typeface="Arial"/>
                <a:cs typeface="Arial"/>
                <a:sym typeface="Arial"/>
              </a:rPr>
              <a:t>An Act designed to ensure that individuals with disabilities have access to emerging Internet Protocol-based communication and video programming technologies. This Bill applies to broadcasters who have online video content.</a:t>
            </a:r>
            <a:endParaRPr sz="1350">
              <a:solidFill>
                <a:srgbClr val="413C3C"/>
              </a:solidFill>
              <a:latin typeface="Arial"/>
              <a:ea typeface="Arial"/>
              <a:cs typeface="Arial"/>
              <a:sym typeface="Arial"/>
            </a:endParaRPr>
          </a:p>
          <a:p>
            <a:pPr indent="-314325" lvl="0" marL="457200" rtl="0" algn="l">
              <a:lnSpc>
                <a:spcPct val="115000"/>
              </a:lnSpc>
              <a:spcBef>
                <a:spcPts val="0"/>
              </a:spcBef>
              <a:spcAft>
                <a:spcPts val="0"/>
              </a:spcAft>
              <a:buSzPts val="1350"/>
              <a:buFont typeface="Open Sans"/>
              <a:buChar char="➢"/>
            </a:pPr>
            <a:r>
              <a:rPr b="1" lang="en-US" sz="1350" u="sng">
                <a:solidFill>
                  <a:srgbClr val="2277CC"/>
                </a:solidFill>
                <a:latin typeface="Arial"/>
                <a:ea typeface="Arial"/>
                <a:cs typeface="Arial"/>
                <a:sym typeface="Arial"/>
                <a:hlinkClick r:id="rId5"/>
              </a:rPr>
              <a:t>Americans with Disabilities Act of 1990</a:t>
            </a:r>
            <a:r>
              <a:rPr b="1" lang="en-US" sz="1350">
                <a:solidFill>
                  <a:srgbClr val="413C3C"/>
                </a:solidFill>
                <a:latin typeface="Arial"/>
                <a:ea typeface="Arial"/>
                <a:cs typeface="Arial"/>
                <a:sym typeface="Arial"/>
              </a:rPr>
              <a:t>: </a:t>
            </a:r>
            <a:r>
              <a:rPr lang="en-US" sz="1350">
                <a:solidFill>
                  <a:srgbClr val="413C3C"/>
                </a:solidFill>
                <a:latin typeface="Arial"/>
                <a:ea typeface="Arial"/>
                <a:cs typeface="Arial"/>
                <a:sym typeface="Arial"/>
              </a:rPr>
              <a:t>Sections of this act prohibit discrimination against those with disabilities and applies to state and local government.</a:t>
            </a:r>
            <a:endParaRPr sz="1350">
              <a:solidFill>
                <a:srgbClr val="413C3C"/>
              </a:solidFill>
              <a:latin typeface="Arial"/>
              <a:ea typeface="Arial"/>
              <a:cs typeface="Arial"/>
              <a:sym typeface="Arial"/>
            </a:endParaRPr>
          </a:p>
          <a:p>
            <a:pPr indent="-314325" lvl="0" marL="457200" rtl="0" algn="l">
              <a:lnSpc>
                <a:spcPct val="115000"/>
              </a:lnSpc>
              <a:spcBef>
                <a:spcPts val="0"/>
              </a:spcBef>
              <a:spcAft>
                <a:spcPts val="0"/>
              </a:spcAft>
              <a:buSzPts val="1350"/>
              <a:buFont typeface="Open Sans"/>
              <a:buChar char="➢"/>
            </a:pPr>
            <a:r>
              <a:rPr b="1" lang="en-US" sz="1350" u="sng">
                <a:solidFill>
                  <a:srgbClr val="2277CC"/>
                </a:solidFill>
                <a:latin typeface="Arial"/>
                <a:ea typeface="Arial"/>
                <a:cs typeface="Arial"/>
                <a:sym typeface="Arial"/>
                <a:hlinkClick r:id="rId6"/>
              </a:rPr>
              <a:t>Rehabilitation Act of 1973: Section 508</a:t>
            </a:r>
            <a:r>
              <a:rPr b="1" lang="en-US" sz="1350">
                <a:solidFill>
                  <a:srgbClr val="413C3C"/>
                </a:solidFill>
                <a:latin typeface="Arial"/>
                <a:ea typeface="Arial"/>
                <a:cs typeface="Arial"/>
                <a:sym typeface="Arial"/>
              </a:rPr>
              <a:t>: </a:t>
            </a:r>
            <a:r>
              <a:rPr lang="en-US" sz="1350">
                <a:solidFill>
                  <a:srgbClr val="413C3C"/>
                </a:solidFill>
                <a:latin typeface="Arial"/>
                <a:ea typeface="Arial"/>
                <a:cs typeface="Arial"/>
                <a:sym typeface="Arial"/>
              </a:rPr>
              <a:t>Section 508 requires captioning and transcription of any video content made public by federal agencies or organizations receiving federal funds, including higher education institutions.</a:t>
            </a:r>
            <a:endParaRPr sz="1350">
              <a:solidFill>
                <a:srgbClr val="413C3C"/>
              </a:solidFill>
              <a:latin typeface="Arial"/>
              <a:ea typeface="Arial"/>
              <a:cs typeface="Arial"/>
              <a:sym typeface="Arial"/>
            </a:endParaRPr>
          </a:p>
          <a:p>
            <a:pPr indent="-314325" lvl="0" marL="457200" rtl="0" algn="l">
              <a:lnSpc>
                <a:spcPct val="115000"/>
              </a:lnSpc>
              <a:spcBef>
                <a:spcPts val="0"/>
              </a:spcBef>
              <a:spcAft>
                <a:spcPts val="0"/>
              </a:spcAft>
              <a:buSzPts val="1350"/>
              <a:buFont typeface="Open Sans"/>
              <a:buChar char="➢"/>
            </a:pPr>
            <a:r>
              <a:rPr b="1" lang="en-US" sz="1350" u="sng">
                <a:solidFill>
                  <a:srgbClr val="2277CC"/>
                </a:solidFill>
                <a:latin typeface="Arial"/>
                <a:ea typeface="Arial"/>
                <a:cs typeface="Arial"/>
                <a:sym typeface="Arial"/>
                <a:hlinkClick r:id="rId7"/>
              </a:rPr>
              <a:t>Section 504 and Title II of the ADA</a:t>
            </a:r>
            <a:r>
              <a:rPr b="1" lang="en-US" sz="1350">
                <a:solidFill>
                  <a:srgbClr val="413C3C"/>
                </a:solidFill>
                <a:latin typeface="Arial"/>
                <a:ea typeface="Arial"/>
                <a:cs typeface="Arial"/>
                <a:sym typeface="Arial"/>
              </a:rPr>
              <a:t>: </a:t>
            </a:r>
            <a:r>
              <a:rPr lang="en-US" sz="1350">
                <a:solidFill>
                  <a:srgbClr val="413C3C"/>
                </a:solidFill>
                <a:latin typeface="Arial"/>
                <a:ea typeface="Arial"/>
                <a:cs typeface="Arial"/>
                <a:sym typeface="Arial"/>
              </a:rPr>
              <a:t>Designed to prevent discrimination, Title II of the Americans with Disabilities Act (ADA) and Section 504 of the Rehabilitation Act of 1973 require all elementary and secondary schools to make accommodations for students with disabilities.</a:t>
            </a:r>
            <a:endParaRPr sz="1350">
              <a:solidFill>
                <a:srgbClr val="413C3C"/>
              </a:solidFill>
              <a:latin typeface="Arial"/>
              <a:ea typeface="Arial"/>
              <a:cs typeface="Arial"/>
              <a:sym typeface="Arial"/>
            </a:endParaRPr>
          </a:p>
          <a:p>
            <a:pPr indent="-314325" lvl="0" marL="457200" rtl="0" algn="l">
              <a:lnSpc>
                <a:spcPct val="115000"/>
              </a:lnSpc>
              <a:spcBef>
                <a:spcPts val="0"/>
              </a:spcBef>
              <a:spcAft>
                <a:spcPts val="0"/>
              </a:spcAft>
              <a:buSzPts val="1350"/>
              <a:buFont typeface="Open Sans"/>
              <a:buChar char="➢"/>
            </a:pPr>
            <a:r>
              <a:rPr b="1" lang="en-US" sz="1350" u="sng">
                <a:solidFill>
                  <a:srgbClr val="2277CC"/>
                </a:solidFill>
                <a:latin typeface="Arial"/>
                <a:ea typeface="Arial"/>
                <a:cs typeface="Arial"/>
                <a:sym typeface="Arial"/>
                <a:hlinkClick r:id="rId8"/>
              </a:rPr>
              <a:t>Television Decoder Circuitry Act of 1990</a:t>
            </a:r>
            <a:r>
              <a:rPr b="1" lang="en-US" sz="1350">
                <a:solidFill>
                  <a:srgbClr val="413C3C"/>
                </a:solidFill>
                <a:latin typeface="Arial"/>
                <a:ea typeface="Arial"/>
                <a:cs typeface="Arial"/>
                <a:sym typeface="Arial"/>
              </a:rPr>
              <a:t>: </a:t>
            </a:r>
            <a:r>
              <a:rPr lang="en-US" sz="1350">
                <a:solidFill>
                  <a:srgbClr val="413C3C"/>
                </a:solidFill>
                <a:latin typeface="Arial"/>
                <a:ea typeface="Arial"/>
                <a:cs typeface="Arial"/>
                <a:sym typeface="Arial"/>
              </a:rPr>
              <a:t>This act requires new televisions to have built-in closed caption decoder circuitry</a:t>
            </a:r>
            <a:endParaRPr sz="1350">
              <a:solidFill>
                <a:srgbClr val="413C3C"/>
              </a:solidFill>
              <a:latin typeface="Arial"/>
              <a:ea typeface="Arial"/>
              <a:cs typeface="Arial"/>
              <a:sym typeface="Arial"/>
            </a:endParaRPr>
          </a:p>
          <a:p>
            <a:pPr indent="-314325" lvl="0" marL="457200" rtl="0" algn="l">
              <a:lnSpc>
                <a:spcPct val="115000"/>
              </a:lnSpc>
              <a:spcBef>
                <a:spcPts val="0"/>
              </a:spcBef>
              <a:spcAft>
                <a:spcPts val="0"/>
              </a:spcAft>
              <a:buSzPts val="1350"/>
              <a:buFont typeface="Open Sans"/>
              <a:buChar char="➢"/>
            </a:pPr>
            <a:r>
              <a:rPr b="1" lang="en-US" sz="1350" u="sng">
                <a:solidFill>
                  <a:srgbClr val="2277CC"/>
                </a:solidFill>
                <a:latin typeface="Arial"/>
                <a:ea typeface="Arial"/>
                <a:cs typeface="Arial"/>
                <a:sym typeface="Arial"/>
                <a:hlinkClick r:id="rId9"/>
              </a:rPr>
              <a:t>Assistive Technology Act of 1998:</a:t>
            </a:r>
            <a:r>
              <a:rPr b="1" lang="en-US" sz="1350">
                <a:solidFill>
                  <a:srgbClr val="5D5454"/>
                </a:solidFill>
                <a:latin typeface="Arial"/>
                <a:ea typeface="Arial"/>
                <a:cs typeface="Arial"/>
                <a:sym typeface="Arial"/>
              </a:rPr>
              <a:t> </a:t>
            </a:r>
            <a:r>
              <a:rPr lang="en-US" sz="1350">
                <a:solidFill>
                  <a:srgbClr val="5D5454"/>
                </a:solidFill>
                <a:latin typeface="Arial"/>
                <a:ea typeface="Arial"/>
                <a:cs typeface="Arial"/>
                <a:sym typeface="Arial"/>
              </a:rPr>
              <a:t>By virtue of this act (29 U.S.C. 3002), the Rehabilitation Act’s Section 508 regulations are applicable to the states, and thus to the colleges, universities and its contractors and grantees.</a:t>
            </a:r>
            <a:endParaRPr sz="1350">
              <a:solidFill>
                <a:srgbClr val="5D5454"/>
              </a:solidFill>
              <a:latin typeface="Arial"/>
              <a:ea typeface="Arial"/>
              <a:cs typeface="Arial"/>
              <a:sym typeface="Arial"/>
            </a:endParaRPr>
          </a:p>
          <a:p>
            <a:pPr indent="-314325" lvl="0" marL="457200" rtl="0" algn="l">
              <a:lnSpc>
                <a:spcPct val="115000"/>
              </a:lnSpc>
              <a:spcBef>
                <a:spcPts val="0"/>
              </a:spcBef>
              <a:spcAft>
                <a:spcPts val="0"/>
              </a:spcAft>
              <a:buSzPts val="1350"/>
              <a:buFont typeface="Open Sans"/>
              <a:buChar char="➢"/>
            </a:pPr>
            <a:r>
              <a:rPr b="1" lang="en-US" sz="1350" u="sng">
                <a:solidFill>
                  <a:srgbClr val="2277CC"/>
                </a:solidFill>
                <a:latin typeface="Arial"/>
                <a:ea typeface="Arial"/>
                <a:cs typeface="Arial"/>
                <a:sym typeface="Arial"/>
                <a:hlinkClick r:id="rId10"/>
              </a:rPr>
              <a:t>Telecommunications Act of 1996</a:t>
            </a:r>
            <a:r>
              <a:rPr b="1" lang="en-US" sz="1350">
                <a:solidFill>
                  <a:srgbClr val="413C3C"/>
                </a:solidFill>
                <a:latin typeface="Arial"/>
                <a:ea typeface="Arial"/>
                <a:cs typeface="Arial"/>
                <a:sym typeface="Arial"/>
              </a:rPr>
              <a:t>: </a:t>
            </a:r>
            <a:r>
              <a:rPr lang="en-US" sz="1350">
                <a:solidFill>
                  <a:srgbClr val="413C3C"/>
                </a:solidFill>
                <a:latin typeface="Arial"/>
                <a:ea typeface="Arial"/>
                <a:cs typeface="Arial"/>
                <a:sym typeface="Arial"/>
              </a:rPr>
              <a:t>The Telecommunications Act of 1996 requires virtually broadcast and cable programs to be captioned.</a:t>
            </a:r>
            <a:endParaRPr sz="1350">
              <a:solidFill>
                <a:srgbClr val="413C3C"/>
              </a:solidFill>
              <a:latin typeface="Arial"/>
              <a:ea typeface="Arial"/>
              <a:cs typeface="Arial"/>
              <a:sym typeface="Arial"/>
            </a:endParaRPr>
          </a:p>
          <a:p>
            <a:pPr indent="-314325" lvl="0" marL="457200" rtl="0" algn="l">
              <a:lnSpc>
                <a:spcPct val="115000"/>
              </a:lnSpc>
              <a:spcBef>
                <a:spcPts val="0"/>
              </a:spcBef>
              <a:spcAft>
                <a:spcPts val="0"/>
              </a:spcAft>
              <a:buSzPts val="1350"/>
              <a:buFont typeface="Open Sans"/>
              <a:buChar char="➢"/>
            </a:pPr>
            <a:r>
              <a:rPr b="1" lang="en-US" sz="1350" u="sng">
                <a:solidFill>
                  <a:srgbClr val="2277CC"/>
                </a:solidFill>
                <a:latin typeface="Arial"/>
                <a:ea typeface="Arial"/>
                <a:cs typeface="Arial"/>
                <a:sym typeface="Arial"/>
                <a:hlinkClick r:id="rId11"/>
              </a:rPr>
              <a:t>Cable Television Captioning Requirements under 47 C.F.R. 76.606</a:t>
            </a:r>
            <a:r>
              <a:rPr b="1" lang="en-US" sz="1350">
                <a:solidFill>
                  <a:srgbClr val="413C3C"/>
                </a:solidFill>
                <a:latin typeface="Arial"/>
                <a:ea typeface="Arial"/>
                <a:cs typeface="Arial"/>
                <a:sym typeface="Arial"/>
              </a:rPr>
              <a:t>: </a:t>
            </a:r>
            <a:r>
              <a:rPr lang="en-US" sz="1350">
                <a:solidFill>
                  <a:srgbClr val="413C3C"/>
                </a:solidFill>
                <a:latin typeface="Arial"/>
                <a:ea typeface="Arial"/>
                <a:cs typeface="Arial"/>
                <a:sym typeface="Arial"/>
              </a:rPr>
              <a:t>Cable Television Captioning Requirements under 47 C.F.R. 76.606 protect captioning data and quality for all cable television systems.</a:t>
            </a:r>
            <a:endParaRPr>
              <a:latin typeface="Arial"/>
              <a:ea typeface="Arial"/>
              <a:cs typeface="Arial"/>
              <a:sym typeface="Arial"/>
            </a:endParaRPr>
          </a:p>
        </p:txBody>
      </p:sp>
      <p:sp>
        <p:nvSpPr>
          <p:cNvPr id="155" name="Google Shape;155;p22"/>
          <p:cNvSpPr txBox="1"/>
          <p:nvPr/>
        </p:nvSpPr>
        <p:spPr>
          <a:xfrm>
            <a:off x="4255275" y="6176300"/>
            <a:ext cx="4627200" cy="6246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US" sz="1050">
                <a:solidFill>
                  <a:schemeClr val="dk1"/>
                </a:solidFill>
              </a:rPr>
              <a:t>"Accessibility Regulations And Closed Captioning." </a:t>
            </a:r>
            <a:r>
              <a:rPr i="1" lang="en-US" sz="1050">
                <a:solidFill>
                  <a:schemeClr val="dk1"/>
                </a:solidFill>
              </a:rPr>
              <a:t>CaptionSync by Automatic Sync</a:t>
            </a:r>
            <a:r>
              <a:rPr lang="en-US" sz="1050">
                <a:solidFill>
                  <a:schemeClr val="dk1"/>
                </a:solidFill>
              </a:rPr>
              <a:t>. N. p., 2018. Web. 2 Oct. 2018.</a:t>
            </a:r>
            <a:endParaRPr sz="105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59" name="Shape 159"/>
        <p:cNvGrpSpPr/>
        <p:nvPr/>
      </p:nvGrpSpPr>
      <p:grpSpPr>
        <a:xfrm>
          <a:off x="0" y="0"/>
          <a:ext cx="0" cy="0"/>
          <a:chOff x="0" y="0"/>
          <a:chExt cx="0" cy="0"/>
        </a:xfrm>
      </p:grpSpPr>
      <p:sp>
        <p:nvSpPr>
          <p:cNvPr id="160" name="Google Shape;160;p23"/>
          <p:cNvSpPr txBox="1"/>
          <p:nvPr/>
        </p:nvSpPr>
        <p:spPr>
          <a:xfrm>
            <a:off x="702325" y="125175"/>
            <a:ext cx="11051400" cy="92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rgbClr val="091F40"/>
                </a:solidFill>
              </a:rPr>
              <a:t>U.S. State Laws</a:t>
            </a:r>
            <a:endParaRPr sz="4800"/>
          </a:p>
        </p:txBody>
      </p:sp>
      <p:sp>
        <p:nvSpPr>
          <p:cNvPr id="161" name="Google Shape;161;p23"/>
          <p:cNvSpPr txBox="1"/>
          <p:nvPr>
            <p:ph idx="1" type="body"/>
          </p:nvPr>
        </p:nvSpPr>
        <p:spPr>
          <a:xfrm>
            <a:off x="1174675" y="987425"/>
            <a:ext cx="9546000" cy="43512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Open Sans"/>
              <a:buChar char="➢"/>
            </a:pPr>
            <a:r>
              <a:rPr lang="en-US" sz="1800">
                <a:latin typeface="Arial"/>
                <a:ea typeface="Arial"/>
                <a:cs typeface="Arial"/>
                <a:sym typeface="Arial"/>
              </a:rPr>
              <a:t>The following states (not comprehensive) have enacted policies on accessibility of media and websites: Arizona, Arkansas, California, Colorado, Indiana, </a:t>
            </a:r>
            <a:r>
              <a:rPr lang="en-US" sz="1800">
                <a:latin typeface="Arial"/>
                <a:ea typeface="Arial"/>
                <a:cs typeface="Arial"/>
                <a:sym typeface="Arial"/>
              </a:rPr>
              <a:t>Kentucky</a:t>
            </a:r>
            <a:r>
              <a:rPr lang="en-US" sz="1800">
                <a:latin typeface="Arial"/>
                <a:ea typeface="Arial"/>
                <a:cs typeface="Arial"/>
                <a:sym typeface="Arial"/>
              </a:rPr>
              <a:t>, Louisiana, Illinois, Maryland, Minnesota, </a:t>
            </a:r>
            <a:r>
              <a:rPr lang="en-US" sz="1800">
                <a:latin typeface="Arial"/>
                <a:ea typeface="Arial"/>
                <a:cs typeface="Arial"/>
                <a:sym typeface="Arial"/>
              </a:rPr>
              <a:t>Missouri</a:t>
            </a:r>
            <a:r>
              <a:rPr lang="en-US" sz="1800">
                <a:latin typeface="Arial"/>
                <a:ea typeface="Arial"/>
                <a:cs typeface="Arial"/>
                <a:sym typeface="Arial"/>
              </a:rPr>
              <a:t>, Montana, Nebraska, North Carolina, Texas, Virginia, West Virginia, and Oklahoma. Most of these states have adopted laws similar to the </a:t>
            </a:r>
            <a:r>
              <a:rPr lang="en-US" sz="1800">
                <a:latin typeface="Arial"/>
                <a:ea typeface="Arial"/>
                <a:cs typeface="Arial"/>
                <a:sym typeface="Arial"/>
              </a:rPr>
              <a:t>Federal</a:t>
            </a:r>
            <a:r>
              <a:rPr lang="en-US" sz="1800">
                <a:latin typeface="Arial"/>
                <a:ea typeface="Arial"/>
                <a:cs typeface="Arial"/>
                <a:sym typeface="Arial"/>
              </a:rPr>
              <a:t> Laws. Several states have enacted or have pending specific laws addressing issues such as captioning and publishers’ obligations to provide </a:t>
            </a:r>
            <a:r>
              <a:rPr lang="en-US" sz="1800">
                <a:latin typeface="Arial"/>
                <a:ea typeface="Arial"/>
                <a:cs typeface="Arial"/>
                <a:sym typeface="Arial"/>
              </a:rPr>
              <a:t>captioned</a:t>
            </a:r>
            <a:r>
              <a:rPr lang="en-US" sz="1800">
                <a:latin typeface="Arial"/>
                <a:ea typeface="Arial"/>
                <a:cs typeface="Arial"/>
                <a:sym typeface="Arial"/>
              </a:rPr>
              <a:t> </a:t>
            </a:r>
            <a:r>
              <a:rPr lang="en-US" sz="1800">
                <a:latin typeface="Arial"/>
                <a:ea typeface="Arial"/>
                <a:cs typeface="Arial"/>
                <a:sym typeface="Arial"/>
              </a:rPr>
              <a:t>materials</a:t>
            </a:r>
            <a:r>
              <a:rPr lang="en-US" sz="1800">
                <a:latin typeface="Arial"/>
                <a:ea typeface="Arial"/>
                <a:cs typeface="Arial"/>
                <a:sym typeface="Arial"/>
              </a:rPr>
              <a:t> or to provide </a:t>
            </a:r>
            <a:r>
              <a:rPr lang="en-US" sz="1800">
                <a:latin typeface="Arial"/>
                <a:ea typeface="Arial"/>
                <a:cs typeface="Arial"/>
                <a:sym typeface="Arial"/>
              </a:rPr>
              <a:t>copyright</a:t>
            </a:r>
            <a:r>
              <a:rPr lang="en-US" sz="1800">
                <a:latin typeface="Arial"/>
                <a:ea typeface="Arial"/>
                <a:cs typeface="Arial"/>
                <a:sym typeface="Arial"/>
              </a:rPr>
              <a:t> clearance to enable non-captioned materials to be captioned. Missouri Law (</a:t>
            </a:r>
            <a:r>
              <a:rPr lang="en-US" sz="1800" u="sng">
                <a:solidFill>
                  <a:schemeClr val="hlink"/>
                </a:solidFill>
                <a:latin typeface="Arial"/>
                <a:ea typeface="Arial"/>
                <a:cs typeface="Arial"/>
                <a:sym typeface="Arial"/>
                <a:hlinkClick r:id="rId4"/>
              </a:rPr>
              <a:t>RSMo 170.135</a:t>
            </a:r>
            <a:r>
              <a:rPr lang="en-US" sz="1800">
                <a:latin typeface="Arial"/>
                <a:ea typeface="Arial"/>
                <a:cs typeface="Arial"/>
                <a:sym typeface="Arial"/>
              </a:rPr>
              <a:t>) requires publishers or </a:t>
            </a:r>
            <a:r>
              <a:rPr lang="en-US" sz="1800">
                <a:latin typeface="Arial"/>
                <a:ea typeface="Arial"/>
                <a:cs typeface="Arial"/>
                <a:sym typeface="Arial"/>
              </a:rPr>
              <a:t>manufacturers</a:t>
            </a:r>
            <a:r>
              <a:rPr lang="en-US" sz="1800">
                <a:latin typeface="Arial"/>
                <a:ea typeface="Arial"/>
                <a:cs typeface="Arial"/>
                <a:sym typeface="Arial"/>
              </a:rPr>
              <a:t> of </a:t>
            </a:r>
            <a:r>
              <a:rPr lang="en-US" sz="1800">
                <a:latin typeface="Arial"/>
                <a:ea typeface="Arial"/>
                <a:cs typeface="Arial"/>
                <a:sym typeface="Arial"/>
              </a:rPr>
              <a:t>electronic</a:t>
            </a:r>
            <a:r>
              <a:rPr lang="en-US" sz="1800">
                <a:latin typeface="Arial"/>
                <a:ea typeface="Arial"/>
                <a:cs typeface="Arial"/>
                <a:sym typeface="Arial"/>
              </a:rPr>
              <a:t> video instructional materials to supply the videos with open or closed captions to make the materials more accessible for students with hearing </a:t>
            </a:r>
            <a:r>
              <a:rPr lang="en-US" sz="1800">
                <a:latin typeface="Arial"/>
                <a:ea typeface="Arial"/>
                <a:cs typeface="Arial"/>
                <a:sym typeface="Arial"/>
              </a:rPr>
              <a:t>impairment</a:t>
            </a:r>
            <a:r>
              <a:rPr lang="en-US" sz="1800">
                <a:latin typeface="Arial"/>
                <a:ea typeface="Arial"/>
                <a:cs typeface="Arial"/>
                <a:sym typeface="Arial"/>
              </a:rPr>
              <a:t> as of January 1, 2008. Failure to comply will include financial penalties. California </a:t>
            </a:r>
            <a:r>
              <a:rPr lang="en-US" sz="1800" u="sng">
                <a:solidFill>
                  <a:schemeClr val="hlink"/>
                </a:solidFill>
                <a:latin typeface="Arial"/>
                <a:ea typeface="Arial"/>
                <a:cs typeface="Arial"/>
                <a:sym typeface="Arial"/>
                <a:hlinkClick r:id="rId5"/>
              </a:rPr>
              <a:t>Assembly Bill 386</a:t>
            </a:r>
            <a:r>
              <a:rPr lang="en-US" sz="1800">
                <a:latin typeface="Arial"/>
                <a:ea typeface="Arial"/>
                <a:cs typeface="Arial"/>
                <a:sym typeface="Arial"/>
              </a:rPr>
              <a:t> introduced in February, 2009 would require that publishers caption upon request or provide a </a:t>
            </a:r>
            <a:r>
              <a:rPr lang="en-US" sz="1800">
                <a:latin typeface="Arial"/>
                <a:ea typeface="Arial"/>
                <a:cs typeface="Arial"/>
                <a:sym typeface="Arial"/>
              </a:rPr>
              <a:t>license</a:t>
            </a:r>
            <a:r>
              <a:rPr lang="en-US" sz="1800">
                <a:latin typeface="Arial"/>
                <a:ea typeface="Arial"/>
                <a:cs typeface="Arial"/>
                <a:sym typeface="Arial"/>
              </a:rPr>
              <a:t> to caption to California schools who need captioned material. The law would impose tight deadlines of actions, and provide options to allow schools the </a:t>
            </a:r>
            <a:r>
              <a:rPr lang="en-US" sz="1800">
                <a:latin typeface="Arial"/>
                <a:ea typeface="Arial"/>
                <a:cs typeface="Arial"/>
                <a:sym typeface="Arial"/>
              </a:rPr>
              <a:t>ability</a:t>
            </a:r>
            <a:r>
              <a:rPr lang="en-US" sz="1800">
                <a:latin typeface="Arial"/>
                <a:ea typeface="Arial"/>
                <a:cs typeface="Arial"/>
                <a:sym typeface="Arial"/>
              </a:rPr>
              <a:t> to caption materials on their own with no copyright constraints if the publisher is not able to comply.</a:t>
            </a:r>
            <a:endParaRPr sz="1800">
              <a:latin typeface="Arial"/>
              <a:ea typeface="Arial"/>
              <a:cs typeface="Arial"/>
              <a:sym typeface="Arial"/>
            </a:endParaRPr>
          </a:p>
        </p:txBody>
      </p:sp>
      <p:sp>
        <p:nvSpPr>
          <p:cNvPr id="162" name="Google Shape;162;p23"/>
          <p:cNvSpPr txBox="1"/>
          <p:nvPr/>
        </p:nvSpPr>
        <p:spPr>
          <a:xfrm>
            <a:off x="4255275" y="6176300"/>
            <a:ext cx="4627200" cy="6246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US" sz="1050">
                <a:solidFill>
                  <a:schemeClr val="dk1"/>
                </a:solidFill>
              </a:rPr>
              <a:t>"Accessibility Regulations And Closed Captioning." </a:t>
            </a:r>
            <a:r>
              <a:rPr i="1" lang="en-US" sz="1050">
                <a:solidFill>
                  <a:schemeClr val="dk1"/>
                </a:solidFill>
              </a:rPr>
              <a:t>CaptionSync by Automatic Sync</a:t>
            </a:r>
            <a:r>
              <a:rPr lang="en-US" sz="1050">
                <a:solidFill>
                  <a:schemeClr val="dk1"/>
                </a:solidFill>
              </a:rPr>
              <a:t>. N. p., 2018. Web. 2 Oct. 2018.</a:t>
            </a:r>
            <a:endParaRPr sz="105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66" name="Shape 166"/>
        <p:cNvGrpSpPr/>
        <p:nvPr/>
      </p:nvGrpSpPr>
      <p:grpSpPr>
        <a:xfrm>
          <a:off x="0" y="0"/>
          <a:ext cx="0" cy="0"/>
          <a:chOff x="0" y="0"/>
          <a:chExt cx="0" cy="0"/>
        </a:xfrm>
      </p:grpSpPr>
      <p:sp>
        <p:nvSpPr>
          <p:cNvPr id="167" name="Google Shape;167;p24"/>
          <p:cNvSpPr txBox="1"/>
          <p:nvPr/>
        </p:nvSpPr>
        <p:spPr>
          <a:xfrm>
            <a:off x="722975" y="-27225"/>
            <a:ext cx="110310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rPr b="1" lang="en-US" sz="4800">
                <a:solidFill>
                  <a:srgbClr val="091F40"/>
                </a:solidFill>
              </a:rPr>
              <a:t>Government Agencies and Government Funded Entities Including Educational Organizations</a:t>
            </a:r>
            <a:endParaRPr b="1" sz="4800">
              <a:solidFill>
                <a:srgbClr val="091F40"/>
              </a:solidFill>
            </a:endParaRPr>
          </a:p>
        </p:txBody>
      </p:sp>
      <p:sp>
        <p:nvSpPr>
          <p:cNvPr id="168" name="Google Shape;168;p24"/>
          <p:cNvSpPr txBox="1"/>
          <p:nvPr>
            <p:ph idx="1" type="body"/>
          </p:nvPr>
        </p:nvSpPr>
        <p:spPr>
          <a:xfrm>
            <a:off x="1604775" y="2282550"/>
            <a:ext cx="9115800" cy="30561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b="1" lang="en-US" sz="1800" u="sng">
                <a:solidFill>
                  <a:srgbClr val="2277CC"/>
                </a:solidFill>
                <a:latin typeface="Arial"/>
                <a:ea typeface="Arial"/>
                <a:cs typeface="Arial"/>
                <a:sym typeface="Arial"/>
                <a:hlinkClick r:id="rId4"/>
              </a:rPr>
              <a:t>Rehabilitation Act: Sections 504 and 508</a:t>
            </a:r>
            <a:endParaRPr b="1" sz="1800" u="sng">
              <a:solidFill>
                <a:srgbClr val="2277CC"/>
              </a:solidFill>
              <a:latin typeface="Arial"/>
              <a:ea typeface="Arial"/>
              <a:cs typeface="Arial"/>
              <a:sym typeface="Arial"/>
              <a:hlinkClick r:id="rId5"/>
            </a:endParaRPr>
          </a:p>
          <a:p>
            <a:pPr indent="-342900" lvl="1" marL="914400" rtl="0" algn="l">
              <a:lnSpc>
                <a:spcPct val="115000"/>
              </a:lnSpc>
              <a:spcBef>
                <a:spcPts val="0"/>
              </a:spcBef>
              <a:spcAft>
                <a:spcPts val="0"/>
              </a:spcAft>
              <a:buSzPts val="1800"/>
              <a:buChar char="○"/>
            </a:pPr>
            <a:r>
              <a:rPr lang="en-US" sz="1800">
                <a:solidFill>
                  <a:srgbClr val="413C3C"/>
                </a:solidFill>
                <a:latin typeface="Arial"/>
                <a:ea typeface="Arial"/>
                <a:cs typeface="Arial"/>
                <a:sym typeface="Arial"/>
              </a:rPr>
              <a:t>The Rehabilitation Act was put in place to prevent disability discrimination by government entities or organizations receiving federal funding. Section 504 and 508 expand the application to electronic media and online video content .</a:t>
            </a:r>
            <a:endParaRPr sz="1800">
              <a:solidFill>
                <a:srgbClr val="413C3C"/>
              </a:solidFill>
              <a:latin typeface="Arial"/>
              <a:ea typeface="Arial"/>
              <a:cs typeface="Arial"/>
              <a:sym typeface="Arial"/>
            </a:endParaRPr>
          </a:p>
          <a:p>
            <a:pPr indent="-342900" lvl="0" marL="457200" rtl="0" algn="l">
              <a:lnSpc>
                <a:spcPct val="115000"/>
              </a:lnSpc>
              <a:spcBef>
                <a:spcPts val="0"/>
              </a:spcBef>
              <a:spcAft>
                <a:spcPts val="0"/>
              </a:spcAft>
              <a:buSzPts val="1800"/>
              <a:buChar char="➢"/>
            </a:pPr>
            <a:r>
              <a:rPr b="1" lang="en-US" sz="1800" u="sng">
                <a:solidFill>
                  <a:srgbClr val="2277CC"/>
                </a:solidFill>
                <a:latin typeface="Arial"/>
                <a:ea typeface="Arial"/>
                <a:cs typeface="Arial"/>
                <a:sym typeface="Arial"/>
                <a:hlinkClick r:id="rId6"/>
              </a:rPr>
              <a:t>Assistive Technology Act of 1998</a:t>
            </a:r>
            <a:r>
              <a:rPr b="1" lang="en-US" sz="1800">
                <a:solidFill>
                  <a:srgbClr val="413C3C"/>
                </a:solidFill>
                <a:latin typeface="Arial"/>
                <a:ea typeface="Arial"/>
                <a:cs typeface="Arial"/>
                <a:sym typeface="Arial"/>
              </a:rPr>
              <a:t> </a:t>
            </a:r>
            <a:endParaRPr b="1" sz="1800">
              <a:solidFill>
                <a:srgbClr val="413C3C"/>
              </a:solidFill>
              <a:latin typeface="Arial"/>
              <a:ea typeface="Arial"/>
              <a:cs typeface="Arial"/>
              <a:sym typeface="Arial"/>
            </a:endParaRPr>
          </a:p>
          <a:p>
            <a:pPr indent="-342900" lvl="1" marL="914400" rtl="0" algn="l">
              <a:lnSpc>
                <a:spcPct val="115000"/>
              </a:lnSpc>
              <a:spcBef>
                <a:spcPts val="0"/>
              </a:spcBef>
              <a:spcAft>
                <a:spcPts val="0"/>
              </a:spcAft>
              <a:buSzPts val="1800"/>
              <a:buChar char="○"/>
            </a:pPr>
            <a:r>
              <a:rPr lang="en-US" sz="1800">
                <a:solidFill>
                  <a:srgbClr val="413C3C"/>
                </a:solidFill>
                <a:latin typeface="Arial"/>
                <a:ea typeface="Arial"/>
                <a:cs typeface="Arial"/>
                <a:sym typeface="Arial"/>
              </a:rPr>
              <a:t>This Act extends the requirements of the Rehabilitation Act’s Section 508 regulations to individual states, and thus to the colleges, universities, its contractors and grantees.</a:t>
            </a:r>
            <a:endParaRPr sz="1800">
              <a:solidFill>
                <a:srgbClr val="413C3C"/>
              </a:solidFill>
              <a:latin typeface="Arial"/>
              <a:ea typeface="Arial"/>
              <a:cs typeface="Arial"/>
              <a:sym typeface="Arial"/>
            </a:endParaRPr>
          </a:p>
          <a:p>
            <a:pPr indent="0" lvl="0" marL="457200" rtl="0" algn="l">
              <a:lnSpc>
                <a:spcPct val="115000"/>
              </a:lnSpc>
              <a:spcBef>
                <a:spcPts val="0"/>
              </a:spcBef>
              <a:spcAft>
                <a:spcPts val="0"/>
              </a:spcAft>
              <a:buNone/>
            </a:pPr>
            <a:r>
              <a:t/>
            </a:r>
            <a:endParaRPr sz="1800">
              <a:latin typeface="Arial"/>
              <a:ea typeface="Arial"/>
              <a:cs typeface="Arial"/>
              <a:sym typeface="Arial"/>
            </a:endParaRPr>
          </a:p>
        </p:txBody>
      </p:sp>
      <p:sp>
        <p:nvSpPr>
          <p:cNvPr id="169" name="Google Shape;169;p24"/>
          <p:cNvSpPr txBox="1"/>
          <p:nvPr/>
        </p:nvSpPr>
        <p:spPr>
          <a:xfrm>
            <a:off x="4255275" y="6176300"/>
            <a:ext cx="4627200" cy="6246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US" sz="1050">
                <a:solidFill>
                  <a:schemeClr val="dk1"/>
                </a:solidFill>
              </a:rPr>
              <a:t>"AST Services Comply With Captioning Laws &amp; Standards." </a:t>
            </a:r>
            <a:r>
              <a:rPr i="1" lang="en-US" sz="1050">
                <a:solidFill>
                  <a:schemeClr val="dk1"/>
                </a:solidFill>
              </a:rPr>
              <a:t>CaptionSync by Automatic Sync</a:t>
            </a:r>
            <a:r>
              <a:rPr lang="en-US" sz="1050">
                <a:solidFill>
                  <a:schemeClr val="dk1"/>
                </a:solidFill>
              </a:rPr>
              <a:t>. N. p., 2018. Web. 2 Oct. 2018.</a:t>
            </a:r>
            <a:endParaRPr sz="105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73" name="Shape 173"/>
        <p:cNvGrpSpPr/>
        <p:nvPr/>
      </p:nvGrpSpPr>
      <p:grpSpPr>
        <a:xfrm>
          <a:off x="0" y="0"/>
          <a:ext cx="0" cy="0"/>
          <a:chOff x="0" y="0"/>
          <a:chExt cx="0" cy="0"/>
        </a:xfrm>
      </p:grpSpPr>
      <p:sp>
        <p:nvSpPr>
          <p:cNvPr id="174" name="Google Shape;174;p25"/>
          <p:cNvSpPr txBox="1"/>
          <p:nvPr/>
        </p:nvSpPr>
        <p:spPr>
          <a:xfrm>
            <a:off x="1269650" y="672675"/>
            <a:ext cx="8781600" cy="92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5400">
                <a:solidFill>
                  <a:srgbClr val="091F40"/>
                </a:solidFill>
              </a:rPr>
              <a:t>Reasons</a:t>
            </a:r>
            <a:endParaRPr/>
          </a:p>
        </p:txBody>
      </p:sp>
      <p:sp>
        <p:nvSpPr>
          <p:cNvPr id="175" name="Google Shape;175;p25"/>
          <p:cNvSpPr txBox="1"/>
          <p:nvPr>
            <p:ph idx="1" type="body"/>
          </p:nvPr>
        </p:nvSpPr>
        <p:spPr>
          <a:xfrm>
            <a:off x="1577350" y="1810525"/>
            <a:ext cx="4442400" cy="4137600"/>
          </a:xfrm>
          <a:prstGeom prst="rect">
            <a:avLst/>
          </a:prstGeom>
        </p:spPr>
        <p:txBody>
          <a:bodyPr anchorCtr="0" anchor="t" bIns="91425" lIns="91425" spcFirstLastPara="1" rIns="91425" wrap="square" tIns="91425">
            <a:noAutofit/>
          </a:bodyPr>
          <a:lstStyle/>
          <a:p>
            <a:pPr indent="-406400" lvl="0" marL="457200" rtl="0" algn="l">
              <a:spcBef>
                <a:spcPts val="1000"/>
              </a:spcBef>
              <a:spcAft>
                <a:spcPts val="0"/>
              </a:spcAft>
              <a:buSzPts val="2800"/>
              <a:buFont typeface="Arial"/>
              <a:buChar char="➢"/>
            </a:pPr>
            <a:r>
              <a:rPr lang="en-US">
                <a:latin typeface="Arial"/>
                <a:ea typeface="Arial"/>
                <a:cs typeface="Arial"/>
                <a:sym typeface="Arial"/>
              </a:rPr>
              <a:t>Watching something in a loud environment</a:t>
            </a:r>
            <a:endParaRPr>
              <a:latin typeface="Arial"/>
              <a:ea typeface="Arial"/>
              <a:cs typeface="Arial"/>
              <a:sym typeface="Arial"/>
            </a:endParaRPr>
          </a:p>
          <a:p>
            <a:pPr indent="-406400" lvl="0" marL="457200" rtl="0" algn="l">
              <a:spcBef>
                <a:spcPts val="1000"/>
              </a:spcBef>
              <a:spcAft>
                <a:spcPts val="0"/>
              </a:spcAft>
              <a:buSzPts val="2800"/>
              <a:buFont typeface="Arial"/>
              <a:buChar char="➢"/>
            </a:pPr>
            <a:r>
              <a:rPr lang="en-US">
                <a:latin typeface="Arial"/>
                <a:ea typeface="Arial"/>
                <a:cs typeface="Arial"/>
                <a:sym typeface="Arial"/>
              </a:rPr>
              <a:t>Watching something without distracting others</a:t>
            </a:r>
            <a:endParaRPr>
              <a:latin typeface="Arial"/>
              <a:ea typeface="Arial"/>
              <a:cs typeface="Arial"/>
              <a:sym typeface="Arial"/>
            </a:endParaRPr>
          </a:p>
          <a:p>
            <a:pPr indent="-406400" lvl="0" marL="457200" rtl="0" algn="l">
              <a:spcBef>
                <a:spcPts val="1000"/>
              </a:spcBef>
              <a:spcAft>
                <a:spcPts val="1000"/>
              </a:spcAft>
              <a:buSzPts val="2800"/>
              <a:buFont typeface="Arial"/>
              <a:buChar char="➢"/>
            </a:pPr>
            <a:r>
              <a:rPr lang="en-US">
                <a:latin typeface="Arial"/>
                <a:ea typeface="Arial"/>
                <a:cs typeface="Arial"/>
                <a:sym typeface="Arial"/>
              </a:rPr>
              <a:t>When audio speakers on a device aren't loud enough</a:t>
            </a:r>
            <a:endParaRPr>
              <a:latin typeface="Arial"/>
              <a:ea typeface="Arial"/>
              <a:cs typeface="Arial"/>
              <a:sym typeface="Arial"/>
            </a:endParaRPr>
          </a:p>
        </p:txBody>
      </p:sp>
      <p:sp>
        <p:nvSpPr>
          <p:cNvPr id="176" name="Google Shape;176;p25"/>
          <p:cNvSpPr txBox="1"/>
          <p:nvPr>
            <p:ph idx="2" type="body"/>
          </p:nvPr>
        </p:nvSpPr>
        <p:spPr>
          <a:xfrm>
            <a:off x="6213325" y="1810525"/>
            <a:ext cx="5181600" cy="4137600"/>
          </a:xfrm>
          <a:prstGeom prst="rect">
            <a:avLst/>
          </a:prstGeom>
        </p:spPr>
        <p:txBody>
          <a:bodyPr anchorCtr="0" anchor="t" bIns="91425" lIns="91425" spcFirstLastPara="1" rIns="91425" wrap="square" tIns="91425">
            <a:noAutofit/>
          </a:bodyPr>
          <a:lstStyle/>
          <a:p>
            <a:pPr indent="-406400" lvl="0" marL="457200" marR="0" rtl="0" algn="l">
              <a:lnSpc>
                <a:spcPct val="90000"/>
              </a:lnSpc>
              <a:spcBef>
                <a:spcPts val="1000"/>
              </a:spcBef>
              <a:spcAft>
                <a:spcPts val="0"/>
              </a:spcAft>
              <a:buSzPts val="2800"/>
              <a:buChar char="➢"/>
            </a:pPr>
            <a:r>
              <a:rPr lang="en-US">
                <a:latin typeface="Arial"/>
                <a:ea typeface="Arial"/>
                <a:cs typeface="Arial"/>
                <a:sym typeface="Arial"/>
              </a:rPr>
              <a:t>When the volume of a video is inconsistent</a:t>
            </a:r>
            <a:endParaRPr>
              <a:latin typeface="Arial"/>
              <a:ea typeface="Arial"/>
              <a:cs typeface="Arial"/>
              <a:sym typeface="Arial"/>
            </a:endParaRPr>
          </a:p>
          <a:p>
            <a:pPr indent="-406400" lvl="0" marL="457200" marR="0" rtl="0" algn="l">
              <a:lnSpc>
                <a:spcPct val="90000"/>
              </a:lnSpc>
              <a:spcBef>
                <a:spcPts val="1000"/>
              </a:spcBef>
              <a:spcAft>
                <a:spcPts val="1000"/>
              </a:spcAft>
              <a:buSzPts val="2800"/>
              <a:buChar char="➢"/>
            </a:pPr>
            <a:r>
              <a:rPr lang="en-US">
                <a:latin typeface="Arial"/>
                <a:ea typeface="Arial"/>
                <a:cs typeface="Arial"/>
                <a:sym typeface="Arial"/>
              </a:rPr>
              <a:t>Watching something with sensitive subject matter in public</a:t>
            </a:r>
            <a:endParaRPr b="1">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80" name="Shape 180"/>
        <p:cNvGrpSpPr/>
        <p:nvPr/>
      </p:nvGrpSpPr>
      <p:grpSpPr>
        <a:xfrm>
          <a:off x="0" y="0"/>
          <a:ext cx="0" cy="0"/>
          <a:chOff x="0" y="0"/>
          <a:chExt cx="0" cy="0"/>
        </a:xfrm>
      </p:grpSpPr>
      <p:sp>
        <p:nvSpPr>
          <p:cNvPr id="181" name="Google Shape;181;p26"/>
          <p:cNvSpPr txBox="1"/>
          <p:nvPr/>
        </p:nvSpPr>
        <p:spPr>
          <a:xfrm>
            <a:off x="548650" y="672675"/>
            <a:ext cx="10805100" cy="92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rgbClr val="091F40"/>
                </a:solidFill>
              </a:rPr>
              <a:t>Trials and Tribulations of adding CC</a:t>
            </a:r>
            <a:endParaRPr sz="4800"/>
          </a:p>
        </p:txBody>
      </p:sp>
      <p:sp>
        <p:nvSpPr>
          <p:cNvPr id="182" name="Google Shape;182;p26"/>
          <p:cNvSpPr txBox="1"/>
          <p:nvPr>
            <p:ph idx="1" type="body"/>
          </p:nvPr>
        </p:nvSpPr>
        <p:spPr>
          <a:xfrm>
            <a:off x="1659625" y="2002525"/>
            <a:ext cx="8956500" cy="4174200"/>
          </a:xfrm>
          <a:prstGeom prst="rect">
            <a:avLst/>
          </a:prstGeom>
        </p:spPr>
        <p:txBody>
          <a:bodyPr anchorCtr="0" anchor="t" bIns="91425" lIns="91425" spcFirstLastPara="1" rIns="91425" wrap="square" tIns="91425">
            <a:noAutofit/>
          </a:bodyPr>
          <a:lstStyle/>
          <a:p>
            <a:pPr indent="-406400" lvl="0" marL="457200" rtl="0" algn="l">
              <a:spcBef>
                <a:spcPts val="1000"/>
              </a:spcBef>
              <a:spcAft>
                <a:spcPts val="0"/>
              </a:spcAft>
              <a:buSzPts val="2800"/>
              <a:buFont typeface="Arial"/>
              <a:buChar char="➢"/>
            </a:pPr>
            <a:r>
              <a:rPr lang="en-US">
                <a:latin typeface="Arial"/>
                <a:ea typeface="Arial"/>
                <a:cs typeface="Arial"/>
                <a:sym typeface="Arial"/>
              </a:rPr>
              <a:t>Time</a:t>
            </a:r>
            <a:endParaRPr>
              <a:latin typeface="Arial"/>
              <a:ea typeface="Arial"/>
              <a:cs typeface="Arial"/>
              <a:sym typeface="Arial"/>
            </a:endParaRPr>
          </a:p>
          <a:p>
            <a:pPr indent="-406400" lvl="0" marL="457200" rtl="0" algn="l">
              <a:spcBef>
                <a:spcPts val="1000"/>
              </a:spcBef>
              <a:spcAft>
                <a:spcPts val="0"/>
              </a:spcAft>
              <a:buSzPts val="2800"/>
              <a:buFont typeface="Arial"/>
              <a:buChar char="➢"/>
            </a:pPr>
            <a:r>
              <a:rPr lang="en-US">
                <a:latin typeface="Arial"/>
                <a:ea typeface="Arial"/>
                <a:cs typeface="Arial"/>
                <a:sym typeface="Arial"/>
              </a:rPr>
              <a:t>Expense</a:t>
            </a:r>
            <a:endParaRPr>
              <a:latin typeface="Arial"/>
              <a:ea typeface="Arial"/>
              <a:cs typeface="Arial"/>
              <a:sym typeface="Arial"/>
            </a:endParaRPr>
          </a:p>
          <a:p>
            <a:pPr indent="0" lvl="0" marL="0" rtl="0" algn="l">
              <a:spcBef>
                <a:spcPts val="1000"/>
              </a:spcBef>
              <a:spcAft>
                <a:spcPts val="0"/>
              </a:spcAft>
              <a:buNone/>
            </a:pPr>
            <a:r>
              <a:t/>
            </a:r>
            <a:endParaRPr>
              <a:latin typeface="Arial"/>
              <a:ea typeface="Arial"/>
              <a:cs typeface="Arial"/>
              <a:sym typeface="Arial"/>
            </a:endParaRPr>
          </a:p>
          <a:p>
            <a:pPr indent="0" lvl="0" marL="0" rtl="0" algn="l">
              <a:spcBef>
                <a:spcPts val="1000"/>
              </a:spcBef>
              <a:spcAft>
                <a:spcPts val="1000"/>
              </a:spcAft>
              <a:buNone/>
            </a:pPr>
            <a:r>
              <a:rPr lang="en-US">
                <a:latin typeface="Arial"/>
                <a:ea typeface="Arial"/>
                <a:cs typeface="Arial"/>
                <a:sym typeface="Arial"/>
              </a:rPr>
              <a:t>What else???</a:t>
            </a:r>
            <a:endParaRPr>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86" name="Shape 186"/>
        <p:cNvGrpSpPr/>
        <p:nvPr/>
      </p:nvGrpSpPr>
      <p:grpSpPr>
        <a:xfrm>
          <a:off x="0" y="0"/>
          <a:ext cx="0" cy="0"/>
          <a:chOff x="0" y="0"/>
          <a:chExt cx="0" cy="0"/>
        </a:xfrm>
      </p:grpSpPr>
      <p:sp>
        <p:nvSpPr>
          <p:cNvPr id="187" name="Google Shape;187;p27"/>
          <p:cNvSpPr txBox="1"/>
          <p:nvPr>
            <p:ph idx="1" type="body"/>
          </p:nvPr>
        </p:nvSpPr>
        <p:spPr>
          <a:xfrm>
            <a:off x="1569900" y="1825625"/>
            <a:ext cx="3780300" cy="4351200"/>
          </a:xfrm>
          <a:prstGeom prst="rect">
            <a:avLst/>
          </a:prstGeom>
        </p:spPr>
        <p:txBody>
          <a:bodyPr anchorCtr="0" anchor="t" bIns="91425" lIns="91425" spcFirstLastPara="1" rIns="91425" wrap="square" tIns="91425">
            <a:noAutofit/>
          </a:bodyPr>
          <a:lstStyle/>
          <a:p>
            <a:pPr indent="-406400" lvl="0" marL="457200" rtl="0" algn="l">
              <a:spcBef>
                <a:spcPts val="1000"/>
              </a:spcBef>
              <a:spcAft>
                <a:spcPts val="0"/>
              </a:spcAft>
              <a:buSzPts val="2800"/>
              <a:buFont typeface="Arial"/>
              <a:buChar char="➢"/>
            </a:pPr>
            <a:r>
              <a:rPr lang="en-US">
                <a:latin typeface="Arial"/>
                <a:ea typeface="Arial"/>
                <a:cs typeface="Arial"/>
                <a:sym typeface="Arial"/>
              </a:rPr>
              <a:t>Search for your topic</a:t>
            </a:r>
            <a:endParaRPr>
              <a:latin typeface="Arial"/>
              <a:ea typeface="Arial"/>
              <a:cs typeface="Arial"/>
              <a:sym typeface="Arial"/>
            </a:endParaRPr>
          </a:p>
          <a:p>
            <a:pPr indent="-406400" lvl="0" marL="457200" rtl="0" algn="l">
              <a:spcBef>
                <a:spcPts val="1000"/>
              </a:spcBef>
              <a:spcAft>
                <a:spcPts val="0"/>
              </a:spcAft>
              <a:buSzPts val="2800"/>
              <a:buFont typeface="Arial"/>
              <a:buChar char="➢"/>
            </a:pPr>
            <a:r>
              <a:rPr lang="en-US">
                <a:latin typeface="Arial"/>
                <a:ea typeface="Arial"/>
                <a:cs typeface="Arial"/>
                <a:sym typeface="Arial"/>
              </a:rPr>
              <a:t>Click Filter</a:t>
            </a:r>
            <a:endParaRPr>
              <a:latin typeface="Arial"/>
              <a:ea typeface="Arial"/>
              <a:cs typeface="Arial"/>
              <a:sym typeface="Arial"/>
            </a:endParaRPr>
          </a:p>
          <a:p>
            <a:pPr indent="-406400" lvl="0" marL="457200" rtl="0" algn="l">
              <a:spcBef>
                <a:spcPts val="1000"/>
              </a:spcBef>
              <a:spcAft>
                <a:spcPts val="1000"/>
              </a:spcAft>
              <a:buSzPts val="2800"/>
              <a:buFont typeface="Arial"/>
              <a:buChar char="➢"/>
            </a:pPr>
            <a:r>
              <a:rPr lang="en-US">
                <a:latin typeface="Arial"/>
                <a:ea typeface="Arial"/>
                <a:cs typeface="Arial"/>
                <a:sym typeface="Arial"/>
              </a:rPr>
              <a:t>Under Features, choose Subtitles/CC</a:t>
            </a:r>
            <a:endParaRPr>
              <a:latin typeface="Arial"/>
              <a:ea typeface="Arial"/>
              <a:cs typeface="Arial"/>
              <a:sym typeface="Arial"/>
            </a:endParaRPr>
          </a:p>
        </p:txBody>
      </p:sp>
      <p:sp>
        <p:nvSpPr>
          <p:cNvPr id="188" name="Google Shape;188;p27"/>
          <p:cNvSpPr txBox="1"/>
          <p:nvPr>
            <p:ph type="title"/>
          </p:nvPr>
        </p:nvSpPr>
        <p:spPr>
          <a:xfrm>
            <a:off x="838200" y="365125"/>
            <a:ext cx="105156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US" sz="5400">
                <a:solidFill>
                  <a:srgbClr val="091F40"/>
                </a:solidFill>
                <a:latin typeface="Arial"/>
                <a:ea typeface="Arial"/>
                <a:cs typeface="Arial"/>
                <a:sym typeface="Arial"/>
              </a:rPr>
              <a:t>YouTube</a:t>
            </a:r>
            <a:endParaRPr/>
          </a:p>
        </p:txBody>
      </p:sp>
      <p:pic>
        <p:nvPicPr>
          <p:cNvPr id="189" name="Google Shape;189;p27"/>
          <p:cNvPicPr preferRelativeResize="0"/>
          <p:nvPr/>
        </p:nvPicPr>
        <p:blipFill>
          <a:blip r:embed="rId4">
            <a:alphaModFix/>
          </a:blip>
          <a:stretch>
            <a:fillRect/>
          </a:stretch>
        </p:blipFill>
        <p:spPr>
          <a:xfrm>
            <a:off x="5255250" y="1797125"/>
            <a:ext cx="5877751" cy="3263751"/>
          </a:xfrm>
          <a:prstGeom prst="rect">
            <a:avLst/>
          </a:prstGeom>
          <a:noFill/>
          <a:ln cap="flat" cmpd="sng" w="19050">
            <a:solidFill>
              <a:srgbClr val="091F40"/>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93" name="Shape 193"/>
        <p:cNvGrpSpPr/>
        <p:nvPr/>
      </p:nvGrpSpPr>
      <p:grpSpPr>
        <a:xfrm>
          <a:off x="0" y="0"/>
          <a:ext cx="0" cy="0"/>
          <a:chOff x="0" y="0"/>
          <a:chExt cx="0" cy="0"/>
        </a:xfrm>
      </p:grpSpPr>
      <p:sp>
        <p:nvSpPr>
          <p:cNvPr id="194" name="Google Shape;194;p28"/>
          <p:cNvSpPr txBox="1"/>
          <p:nvPr>
            <p:ph idx="1" type="body"/>
          </p:nvPr>
        </p:nvSpPr>
        <p:spPr>
          <a:xfrm>
            <a:off x="1569900" y="1825625"/>
            <a:ext cx="3780300" cy="4351200"/>
          </a:xfrm>
          <a:prstGeom prst="rect">
            <a:avLst/>
          </a:prstGeom>
        </p:spPr>
        <p:txBody>
          <a:bodyPr anchorCtr="0" anchor="t" bIns="91425" lIns="91425" spcFirstLastPara="1" rIns="91425" wrap="square" tIns="91425">
            <a:noAutofit/>
          </a:bodyPr>
          <a:lstStyle/>
          <a:p>
            <a:pPr indent="-406400" lvl="0" marL="457200" rtl="0" algn="l">
              <a:spcBef>
                <a:spcPts val="1000"/>
              </a:spcBef>
              <a:spcAft>
                <a:spcPts val="0"/>
              </a:spcAft>
              <a:buSzPts val="2800"/>
              <a:buFont typeface="Arial"/>
              <a:buChar char="➢"/>
            </a:pPr>
            <a:r>
              <a:rPr lang="en-US">
                <a:latin typeface="Arial"/>
                <a:ea typeface="Arial"/>
                <a:cs typeface="Arial"/>
                <a:sym typeface="Arial"/>
              </a:rPr>
              <a:t>Search for your topic</a:t>
            </a:r>
            <a:endParaRPr>
              <a:latin typeface="Arial"/>
              <a:ea typeface="Arial"/>
              <a:cs typeface="Arial"/>
              <a:sym typeface="Arial"/>
            </a:endParaRPr>
          </a:p>
          <a:p>
            <a:pPr indent="-406400" lvl="0" marL="457200" rtl="0" algn="l">
              <a:spcBef>
                <a:spcPts val="1000"/>
              </a:spcBef>
              <a:spcAft>
                <a:spcPts val="0"/>
              </a:spcAft>
              <a:buSzPts val="2800"/>
              <a:buFont typeface="Arial"/>
              <a:buChar char="➢"/>
            </a:pPr>
            <a:r>
              <a:rPr lang="en-US">
                <a:latin typeface="Arial"/>
                <a:ea typeface="Arial"/>
                <a:cs typeface="Arial"/>
                <a:sym typeface="Arial"/>
              </a:rPr>
              <a:t>Click Videos</a:t>
            </a:r>
            <a:endParaRPr>
              <a:latin typeface="Arial"/>
              <a:ea typeface="Arial"/>
              <a:cs typeface="Arial"/>
              <a:sym typeface="Arial"/>
            </a:endParaRPr>
          </a:p>
          <a:p>
            <a:pPr indent="-406400" lvl="0" marL="457200" rtl="0" algn="l">
              <a:spcBef>
                <a:spcPts val="1000"/>
              </a:spcBef>
              <a:spcAft>
                <a:spcPts val="0"/>
              </a:spcAft>
              <a:buSzPts val="2800"/>
              <a:buFont typeface="Arial"/>
              <a:buChar char="➢"/>
            </a:pPr>
            <a:r>
              <a:rPr lang="en-US">
                <a:latin typeface="Arial"/>
                <a:ea typeface="Arial"/>
                <a:cs typeface="Arial"/>
                <a:sym typeface="Arial"/>
              </a:rPr>
              <a:t>Click Tools</a:t>
            </a:r>
            <a:endParaRPr>
              <a:latin typeface="Arial"/>
              <a:ea typeface="Arial"/>
              <a:cs typeface="Arial"/>
              <a:sym typeface="Arial"/>
            </a:endParaRPr>
          </a:p>
          <a:p>
            <a:pPr indent="-406400" lvl="0" marL="457200" rtl="0" algn="l">
              <a:spcBef>
                <a:spcPts val="1000"/>
              </a:spcBef>
              <a:spcAft>
                <a:spcPts val="1000"/>
              </a:spcAft>
              <a:buSzPts val="2800"/>
              <a:buFont typeface="Arial"/>
              <a:buChar char="➢"/>
            </a:pPr>
            <a:r>
              <a:rPr lang="en-US">
                <a:latin typeface="Arial"/>
                <a:ea typeface="Arial"/>
                <a:cs typeface="Arial"/>
                <a:sym typeface="Arial"/>
              </a:rPr>
              <a:t>Under All videos, choose Closed captioned</a:t>
            </a:r>
            <a:endParaRPr>
              <a:latin typeface="Arial"/>
              <a:ea typeface="Arial"/>
              <a:cs typeface="Arial"/>
              <a:sym typeface="Arial"/>
            </a:endParaRPr>
          </a:p>
        </p:txBody>
      </p:sp>
      <p:sp>
        <p:nvSpPr>
          <p:cNvPr id="195" name="Google Shape;195;p28"/>
          <p:cNvSpPr txBox="1"/>
          <p:nvPr>
            <p:ph type="title"/>
          </p:nvPr>
        </p:nvSpPr>
        <p:spPr>
          <a:xfrm>
            <a:off x="838200" y="365125"/>
            <a:ext cx="105156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US" sz="5400">
                <a:solidFill>
                  <a:srgbClr val="091F40"/>
                </a:solidFill>
                <a:latin typeface="Arial"/>
                <a:ea typeface="Arial"/>
                <a:cs typeface="Arial"/>
                <a:sym typeface="Arial"/>
              </a:rPr>
              <a:t>Google</a:t>
            </a:r>
            <a:endParaRPr/>
          </a:p>
        </p:txBody>
      </p:sp>
      <p:pic>
        <p:nvPicPr>
          <p:cNvPr id="196" name="Google Shape;196;p28"/>
          <p:cNvPicPr preferRelativeResize="0"/>
          <p:nvPr/>
        </p:nvPicPr>
        <p:blipFill>
          <a:blip r:embed="rId4">
            <a:alphaModFix/>
          </a:blip>
          <a:stretch>
            <a:fillRect/>
          </a:stretch>
        </p:blipFill>
        <p:spPr>
          <a:xfrm>
            <a:off x="4901575" y="2046250"/>
            <a:ext cx="6947525" cy="2538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00" name="Shape 200"/>
        <p:cNvGrpSpPr/>
        <p:nvPr/>
      </p:nvGrpSpPr>
      <p:grpSpPr>
        <a:xfrm>
          <a:off x="0" y="0"/>
          <a:ext cx="0" cy="0"/>
          <a:chOff x="0" y="0"/>
          <a:chExt cx="0" cy="0"/>
        </a:xfrm>
      </p:grpSpPr>
      <p:sp>
        <p:nvSpPr>
          <p:cNvPr id="201" name="Google Shape;201;p29"/>
          <p:cNvSpPr txBox="1"/>
          <p:nvPr>
            <p:ph type="title"/>
          </p:nvPr>
        </p:nvSpPr>
        <p:spPr>
          <a:xfrm>
            <a:off x="838200" y="365125"/>
            <a:ext cx="105156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US" sz="5400">
                <a:solidFill>
                  <a:srgbClr val="091F40"/>
                </a:solidFill>
                <a:latin typeface="Arial"/>
                <a:ea typeface="Arial"/>
                <a:cs typeface="Arial"/>
                <a:sym typeface="Arial"/>
              </a:rPr>
              <a:t>Caption Fail</a:t>
            </a:r>
            <a:endParaRPr/>
          </a:p>
        </p:txBody>
      </p:sp>
      <p:pic>
        <p:nvPicPr>
          <p:cNvPr descr="Toby reads Link's diary.  Rhett kills Mr. Cuddles.  Comment:  Favorite line?&#10;Watch ALL our CAPTION FAILS here: http://bit.ly/captionfails&#10;Featuring Toby Turner:  http://www.youtube.com/tobuscus&#10;Our interview at YoungHollywoodNetwork: &#10;    http://youtu.be/SJbTPbgnQ1s&#10;    https://twitter.com/#!/younghollywood&#10;    https://www.facebook.com/younghollywood&#10;&#10;Subscribe if you like what you see! Thanks- R&amp;L&#10;----------&#10;HOW DO CAPTION FAILS WORK? We write an original script, then read that and let YouTube generate captions. That becomes the script for round 2.  Then, the captions for round 2's script become the script for round 3.  &#10;----------&#10;Don't miss our second channel, featuring our daily morning show Good Mythical Morning:&#10;http://youtube.com/rhettandlink2&#10;---------&#10;LIKE us on FACEBOOK!&#10;http://facebook.com/rhettandlink&#10;---------&#10;FOLLOW us on TWITTER!&#10;Rhett: http://twitter.com/rhettmc&#10;Link: http://twitter.com/linklamont&#10;Video Updates: http://twitter.com/rhettandlink&#10;------------------&#10;Background music: RoyaltyFreeMusicLibrary.com&#10;http://www.royaltyfreemusiclibrary.com/ &#10;-----------&#10;Become a MYTHICAL BEAST for exclusive video, creative projects, etc.&#10;http://rhettandlinkommunity.com" id="202" name="Google Shape;202;p29" title="CAPTION FAIL: Mr. Cuddles (w/ Toby Turner)">
            <a:hlinkClick r:id="rId4"/>
          </p:cNvPr>
          <p:cNvPicPr preferRelativeResize="0"/>
          <p:nvPr/>
        </p:nvPicPr>
        <p:blipFill>
          <a:blip r:embed="rId5">
            <a:alphaModFix/>
          </a:blip>
          <a:stretch>
            <a:fillRect/>
          </a:stretch>
        </p:blipFill>
        <p:spPr>
          <a:xfrm>
            <a:off x="2275300" y="1450750"/>
            <a:ext cx="7209676" cy="5407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06" name="Shape 206"/>
        <p:cNvGrpSpPr/>
        <p:nvPr/>
      </p:nvGrpSpPr>
      <p:grpSpPr>
        <a:xfrm>
          <a:off x="0" y="0"/>
          <a:ext cx="0" cy="0"/>
          <a:chOff x="0" y="0"/>
          <a:chExt cx="0" cy="0"/>
        </a:xfrm>
      </p:grpSpPr>
      <p:sp>
        <p:nvSpPr>
          <p:cNvPr id="207" name="Google Shape;207;p30"/>
          <p:cNvSpPr txBox="1"/>
          <p:nvPr>
            <p:ph type="title"/>
          </p:nvPr>
        </p:nvSpPr>
        <p:spPr>
          <a:xfrm>
            <a:off x="838200" y="365125"/>
            <a:ext cx="105156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US" sz="5400">
                <a:solidFill>
                  <a:srgbClr val="091F40"/>
                </a:solidFill>
                <a:latin typeface="Arial"/>
                <a:ea typeface="Arial"/>
                <a:cs typeface="Arial"/>
                <a:sym typeface="Arial"/>
              </a:rPr>
              <a:t>Great Video - No CC</a:t>
            </a:r>
            <a:endParaRPr/>
          </a:p>
        </p:txBody>
      </p:sp>
      <p:sp>
        <p:nvSpPr>
          <p:cNvPr id="208" name="Google Shape;208;p30"/>
          <p:cNvSpPr txBox="1"/>
          <p:nvPr>
            <p:ph idx="1" type="body"/>
          </p:nvPr>
        </p:nvSpPr>
        <p:spPr>
          <a:xfrm>
            <a:off x="1642200" y="1825625"/>
            <a:ext cx="9711600" cy="4351200"/>
          </a:xfrm>
          <a:prstGeom prst="rect">
            <a:avLst/>
          </a:prstGeom>
        </p:spPr>
        <p:txBody>
          <a:bodyPr anchorCtr="0" anchor="t" bIns="91425" lIns="91425" spcFirstLastPara="1" rIns="91425" wrap="square" tIns="91425">
            <a:noAutofit/>
          </a:bodyPr>
          <a:lstStyle/>
          <a:p>
            <a:pPr indent="-406400" lvl="0" marL="457200" marR="0" rtl="0" algn="l">
              <a:lnSpc>
                <a:spcPct val="90000"/>
              </a:lnSpc>
              <a:spcBef>
                <a:spcPts val="1000"/>
              </a:spcBef>
              <a:spcAft>
                <a:spcPts val="0"/>
              </a:spcAft>
              <a:buClr>
                <a:schemeClr val="dk1"/>
              </a:buClr>
              <a:buSzPts val="2800"/>
              <a:buFont typeface="Arial"/>
              <a:buChar char="➢"/>
            </a:pPr>
            <a:r>
              <a:rPr lang="en-US"/>
              <a:t>Contact the owner to see if they will CC the video</a:t>
            </a:r>
            <a:endParaRPr/>
          </a:p>
          <a:p>
            <a:pPr indent="-406400" lvl="0" marL="457200" marR="0" rtl="0" algn="l">
              <a:lnSpc>
                <a:spcPct val="90000"/>
              </a:lnSpc>
              <a:spcBef>
                <a:spcPts val="1000"/>
              </a:spcBef>
              <a:spcAft>
                <a:spcPts val="0"/>
              </a:spcAft>
              <a:buClr>
                <a:schemeClr val="dk1"/>
              </a:buClr>
              <a:buSzPts val="2800"/>
              <a:buFont typeface="Arial"/>
              <a:buChar char="➢"/>
            </a:pPr>
            <a:r>
              <a:rPr lang="en-US" u="sng">
                <a:solidFill>
                  <a:schemeClr val="hlink"/>
                </a:solidFill>
                <a:latin typeface="Arial"/>
                <a:ea typeface="Arial"/>
                <a:cs typeface="Arial"/>
                <a:sym typeface="Arial"/>
                <a:hlinkClick r:id="rId4"/>
              </a:rPr>
              <a:t>Amara.org</a:t>
            </a:r>
            <a:endParaRPr>
              <a:latin typeface="Arial"/>
              <a:ea typeface="Arial"/>
              <a:cs typeface="Arial"/>
              <a:sym typeface="Arial"/>
            </a:endParaRPr>
          </a:p>
          <a:p>
            <a:pPr indent="-381000" lvl="1" marL="914400" marR="0" rtl="0" algn="l">
              <a:lnSpc>
                <a:spcPct val="90000"/>
              </a:lnSpc>
              <a:spcBef>
                <a:spcPts val="1000"/>
              </a:spcBef>
              <a:spcAft>
                <a:spcPts val="0"/>
              </a:spcAft>
              <a:buSzPts val="2400"/>
              <a:buFont typeface="Arial"/>
              <a:buChar char="○"/>
            </a:pPr>
            <a:r>
              <a:rPr lang="en-US">
                <a:latin typeface="Arial"/>
                <a:ea typeface="Arial"/>
                <a:cs typeface="Arial"/>
                <a:sym typeface="Arial"/>
              </a:rPr>
              <a:t>Longer process</a:t>
            </a:r>
            <a:endParaRPr>
              <a:latin typeface="Arial"/>
              <a:ea typeface="Arial"/>
              <a:cs typeface="Arial"/>
              <a:sym typeface="Arial"/>
            </a:endParaRPr>
          </a:p>
          <a:p>
            <a:pPr indent="-381000" lvl="1" marL="914400" marR="0" rtl="0" algn="l">
              <a:lnSpc>
                <a:spcPct val="90000"/>
              </a:lnSpc>
              <a:spcBef>
                <a:spcPts val="1000"/>
              </a:spcBef>
              <a:spcAft>
                <a:spcPts val="0"/>
              </a:spcAft>
              <a:buSzPts val="2400"/>
              <a:buFont typeface="Arial"/>
              <a:buChar char="○"/>
            </a:pPr>
            <a:r>
              <a:rPr lang="en-US" u="sng">
                <a:solidFill>
                  <a:schemeClr val="hlink"/>
                </a:solidFill>
                <a:latin typeface="Arial"/>
                <a:ea typeface="Arial"/>
                <a:cs typeface="Arial"/>
                <a:sym typeface="Arial"/>
                <a:hlinkClick r:id="rId5"/>
              </a:rPr>
              <a:t>How-To Playlist</a:t>
            </a:r>
            <a:endParaRPr>
              <a:latin typeface="Arial"/>
              <a:ea typeface="Arial"/>
              <a:cs typeface="Arial"/>
              <a:sym typeface="Arial"/>
            </a:endParaRPr>
          </a:p>
          <a:p>
            <a:pPr indent="0" lvl="0" marL="457200" marR="0" rtl="0" algn="l">
              <a:lnSpc>
                <a:spcPct val="90000"/>
              </a:lnSpc>
              <a:spcBef>
                <a:spcPts val="1000"/>
              </a:spcBef>
              <a:spcAft>
                <a:spcPts val="0"/>
              </a:spcAft>
              <a:buNone/>
            </a:pPr>
            <a:r>
              <a:t/>
            </a:r>
            <a:endParaRPr>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12" name="Shape 212"/>
        <p:cNvGrpSpPr/>
        <p:nvPr/>
      </p:nvGrpSpPr>
      <p:grpSpPr>
        <a:xfrm>
          <a:off x="0" y="0"/>
          <a:ext cx="0" cy="0"/>
          <a:chOff x="0" y="0"/>
          <a:chExt cx="0" cy="0"/>
        </a:xfrm>
      </p:grpSpPr>
      <p:sp>
        <p:nvSpPr>
          <p:cNvPr id="213" name="Google Shape;213;p31"/>
          <p:cNvSpPr txBox="1"/>
          <p:nvPr>
            <p:ph idx="1" type="body"/>
          </p:nvPr>
        </p:nvSpPr>
        <p:spPr>
          <a:xfrm>
            <a:off x="1569900" y="1825625"/>
            <a:ext cx="9783900" cy="43512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b="1" lang="en-US" sz="3600" u="sng">
                <a:solidFill>
                  <a:schemeClr val="hlink"/>
                </a:solidFill>
                <a:latin typeface="Arial"/>
                <a:ea typeface="Arial"/>
                <a:cs typeface="Arial"/>
                <a:sym typeface="Arial"/>
                <a:hlinkClick r:id="rId4"/>
              </a:rPr>
              <a:t>iPhone, iPad, iPod Touch</a:t>
            </a:r>
            <a:endParaRPr b="1" sz="3600">
              <a:solidFill>
                <a:srgbClr val="091F40"/>
              </a:solidFill>
              <a:latin typeface="Arial"/>
              <a:ea typeface="Arial"/>
              <a:cs typeface="Arial"/>
              <a:sym typeface="Arial"/>
            </a:endParaRPr>
          </a:p>
          <a:p>
            <a:pPr indent="-406400" lvl="0" marL="457200" rtl="0" algn="l">
              <a:spcBef>
                <a:spcPts val="1000"/>
              </a:spcBef>
              <a:spcAft>
                <a:spcPts val="0"/>
              </a:spcAft>
              <a:buSzPts val="2800"/>
              <a:buFont typeface="Arial"/>
              <a:buChar char="➢"/>
            </a:pPr>
            <a:r>
              <a:rPr lang="en-US">
                <a:latin typeface="Arial"/>
                <a:ea typeface="Arial"/>
                <a:cs typeface="Arial"/>
                <a:sym typeface="Arial"/>
              </a:rPr>
              <a:t>On the fly recording</a:t>
            </a:r>
            <a:endParaRPr>
              <a:latin typeface="Arial"/>
              <a:ea typeface="Arial"/>
              <a:cs typeface="Arial"/>
              <a:sym typeface="Arial"/>
            </a:endParaRPr>
          </a:p>
          <a:p>
            <a:pPr indent="-406400" lvl="0" marL="457200" rtl="0" algn="l">
              <a:spcBef>
                <a:spcPts val="1000"/>
              </a:spcBef>
              <a:spcAft>
                <a:spcPts val="0"/>
              </a:spcAft>
              <a:buSzPts val="2800"/>
              <a:buFont typeface="Arial"/>
              <a:buChar char="➢"/>
            </a:pPr>
            <a:r>
              <a:rPr lang="en-US">
                <a:latin typeface="Arial"/>
                <a:ea typeface="Arial"/>
                <a:cs typeface="Arial"/>
                <a:sym typeface="Arial"/>
              </a:rPr>
              <a:t>Live text</a:t>
            </a:r>
            <a:endParaRPr>
              <a:latin typeface="Arial"/>
              <a:ea typeface="Arial"/>
              <a:cs typeface="Arial"/>
              <a:sym typeface="Arial"/>
            </a:endParaRPr>
          </a:p>
          <a:p>
            <a:pPr indent="-406400" lvl="0" marL="457200" rtl="0" algn="l">
              <a:spcBef>
                <a:spcPts val="1000"/>
              </a:spcBef>
              <a:spcAft>
                <a:spcPts val="0"/>
              </a:spcAft>
              <a:buSzPts val="2800"/>
              <a:buFont typeface="Arial"/>
              <a:buChar char="➢"/>
            </a:pPr>
            <a:r>
              <a:rPr lang="en-US">
                <a:latin typeface="Arial"/>
                <a:ea typeface="Arial"/>
                <a:cs typeface="Arial"/>
                <a:sym typeface="Arial"/>
              </a:rPr>
              <a:t>Save</a:t>
            </a:r>
            <a:endParaRPr>
              <a:latin typeface="Arial"/>
              <a:ea typeface="Arial"/>
              <a:cs typeface="Arial"/>
              <a:sym typeface="Arial"/>
            </a:endParaRPr>
          </a:p>
          <a:p>
            <a:pPr indent="-406400" lvl="0" marL="457200" rtl="0" algn="l">
              <a:spcBef>
                <a:spcPts val="1000"/>
              </a:spcBef>
              <a:spcAft>
                <a:spcPts val="1000"/>
              </a:spcAft>
              <a:buSzPts val="2800"/>
              <a:buFont typeface="Arial"/>
              <a:buChar char="➢"/>
            </a:pPr>
            <a:r>
              <a:rPr lang="en-US">
                <a:latin typeface="Arial"/>
                <a:ea typeface="Arial"/>
                <a:cs typeface="Arial"/>
                <a:sym typeface="Arial"/>
              </a:rPr>
              <a:t>Upload to YouTube or your LMS</a:t>
            </a:r>
            <a:endParaRPr>
              <a:latin typeface="Arial"/>
              <a:ea typeface="Arial"/>
              <a:cs typeface="Arial"/>
              <a:sym typeface="Arial"/>
            </a:endParaRPr>
          </a:p>
        </p:txBody>
      </p:sp>
      <p:sp>
        <p:nvSpPr>
          <p:cNvPr id="214" name="Google Shape;214;p31"/>
          <p:cNvSpPr txBox="1"/>
          <p:nvPr>
            <p:ph type="title"/>
          </p:nvPr>
        </p:nvSpPr>
        <p:spPr>
          <a:xfrm>
            <a:off x="838200" y="365125"/>
            <a:ext cx="105156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US" sz="5400">
                <a:solidFill>
                  <a:srgbClr val="091F40"/>
                </a:solidFill>
                <a:latin typeface="Arial"/>
                <a:ea typeface="Arial"/>
                <a:cs typeface="Arial"/>
                <a:sym typeface="Arial"/>
              </a:rPr>
              <a:t>Clips</a:t>
            </a:r>
            <a:endParaRPr/>
          </a:p>
        </p:txBody>
      </p:sp>
      <p:pic>
        <p:nvPicPr>
          <p:cNvPr id="215" name="Google Shape;215;p31"/>
          <p:cNvPicPr preferRelativeResize="0"/>
          <p:nvPr/>
        </p:nvPicPr>
        <p:blipFill>
          <a:blip r:embed="rId5">
            <a:alphaModFix/>
          </a:blip>
          <a:stretch>
            <a:fillRect/>
          </a:stretch>
        </p:blipFill>
        <p:spPr>
          <a:xfrm>
            <a:off x="8236688" y="2546975"/>
            <a:ext cx="2466975" cy="2505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4" name="Shape 94"/>
        <p:cNvGrpSpPr/>
        <p:nvPr/>
      </p:nvGrpSpPr>
      <p:grpSpPr>
        <a:xfrm>
          <a:off x="0" y="0"/>
          <a:ext cx="0" cy="0"/>
          <a:chOff x="0" y="0"/>
          <a:chExt cx="0" cy="0"/>
        </a:xfrm>
      </p:grpSpPr>
      <p:sp>
        <p:nvSpPr>
          <p:cNvPr id="95" name="Google Shape;95;p14"/>
          <p:cNvSpPr txBox="1"/>
          <p:nvPr/>
        </p:nvSpPr>
        <p:spPr>
          <a:xfrm>
            <a:off x="1658175" y="2173225"/>
            <a:ext cx="9144000" cy="2052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US" sz="5200">
                <a:solidFill>
                  <a:srgbClr val="073763"/>
                </a:solidFill>
                <a:latin typeface="Oswald"/>
                <a:ea typeface="Oswald"/>
                <a:cs typeface="Oswald"/>
                <a:sym typeface="Oswald"/>
              </a:rPr>
              <a:t>Laura Garmire</a:t>
            </a:r>
            <a:endParaRPr sz="5200">
              <a:solidFill>
                <a:srgbClr val="073763"/>
              </a:solidFill>
              <a:latin typeface="Oswald"/>
              <a:ea typeface="Oswald"/>
              <a:cs typeface="Oswald"/>
              <a:sym typeface="Oswald"/>
            </a:endParaRPr>
          </a:p>
          <a:p>
            <a:pPr indent="0" lvl="0" marL="0" rtl="0" algn="ctr">
              <a:spcBef>
                <a:spcPts val="0"/>
              </a:spcBef>
              <a:spcAft>
                <a:spcPts val="0"/>
              </a:spcAft>
              <a:buNone/>
            </a:pPr>
            <a:r>
              <a:rPr lang="en-US" sz="3600">
                <a:solidFill>
                  <a:srgbClr val="073763"/>
                </a:solidFill>
                <a:latin typeface="Oswald"/>
                <a:ea typeface="Oswald"/>
                <a:cs typeface="Oswald"/>
                <a:sym typeface="Oswald"/>
              </a:rPr>
              <a:t>@LauraGarmire</a:t>
            </a:r>
            <a:endParaRPr sz="3600">
              <a:solidFill>
                <a:srgbClr val="073763"/>
              </a:solidFill>
              <a:latin typeface="Oswald"/>
              <a:ea typeface="Oswald"/>
              <a:cs typeface="Oswald"/>
              <a:sym typeface="Oswald"/>
            </a:endParaRPr>
          </a:p>
        </p:txBody>
      </p:sp>
      <p:sp>
        <p:nvSpPr>
          <p:cNvPr id="96" name="Google Shape;96;p14"/>
          <p:cNvSpPr txBox="1"/>
          <p:nvPr/>
        </p:nvSpPr>
        <p:spPr>
          <a:xfrm>
            <a:off x="1658175" y="4133850"/>
            <a:ext cx="9144000" cy="79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solidFill>
                  <a:srgbClr val="595959"/>
                </a:solidFill>
                <a:latin typeface="Roboto Condensed"/>
                <a:ea typeface="Roboto Condensed"/>
                <a:cs typeface="Roboto Condensed"/>
                <a:sym typeface="Roboto Condensed"/>
              </a:rPr>
              <a:t>Virtual Learning Specialist</a:t>
            </a:r>
            <a:endParaRPr sz="2800">
              <a:solidFill>
                <a:srgbClr val="595959"/>
              </a:solidFill>
              <a:latin typeface="Roboto Condensed"/>
              <a:ea typeface="Roboto Condensed"/>
              <a:cs typeface="Roboto Condensed"/>
              <a:sym typeface="Roboto Condensed"/>
            </a:endParaRPr>
          </a:p>
          <a:p>
            <a:pPr indent="0" lvl="0" marL="0" rtl="0" algn="ctr">
              <a:spcBef>
                <a:spcPts val="0"/>
              </a:spcBef>
              <a:spcAft>
                <a:spcPts val="0"/>
              </a:spcAft>
              <a:buNone/>
            </a:pPr>
            <a:r>
              <a:rPr lang="en-US" sz="2800">
                <a:solidFill>
                  <a:srgbClr val="595959"/>
                </a:solidFill>
                <a:latin typeface="Roboto Condensed"/>
                <a:ea typeface="Roboto Condensed"/>
                <a:cs typeface="Roboto Condensed"/>
                <a:sym typeface="Roboto Condensed"/>
              </a:rPr>
              <a:t>Indiana Online | CIESC</a:t>
            </a:r>
            <a:endParaRPr sz="2800">
              <a:solidFill>
                <a:srgbClr val="595959"/>
              </a:solidFill>
              <a:latin typeface="Roboto Condensed"/>
              <a:ea typeface="Roboto Condensed"/>
              <a:cs typeface="Roboto Condensed"/>
              <a:sym typeface="Roboto Condensed"/>
            </a:endParaRPr>
          </a:p>
        </p:txBody>
      </p:sp>
      <p:pic>
        <p:nvPicPr>
          <p:cNvPr id="97" name="Google Shape;97;p14"/>
          <p:cNvPicPr preferRelativeResize="0"/>
          <p:nvPr/>
        </p:nvPicPr>
        <p:blipFill>
          <a:blip r:embed="rId4">
            <a:alphaModFix/>
          </a:blip>
          <a:stretch>
            <a:fillRect/>
          </a:stretch>
        </p:blipFill>
        <p:spPr>
          <a:xfrm>
            <a:off x="6336276" y="1411730"/>
            <a:ext cx="3424827" cy="1102925"/>
          </a:xfrm>
          <a:prstGeom prst="rect">
            <a:avLst/>
          </a:prstGeom>
          <a:noFill/>
          <a:ln>
            <a:noFill/>
          </a:ln>
        </p:spPr>
      </p:pic>
      <p:pic>
        <p:nvPicPr>
          <p:cNvPr descr="Copy of CIESC logo with tags no background.png" id="98" name="Google Shape;98;p14"/>
          <p:cNvPicPr preferRelativeResize="0"/>
          <p:nvPr/>
        </p:nvPicPr>
        <p:blipFill>
          <a:blip r:embed="rId5">
            <a:alphaModFix/>
          </a:blip>
          <a:stretch>
            <a:fillRect/>
          </a:stretch>
        </p:blipFill>
        <p:spPr>
          <a:xfrm>
            <a:off x="3144826" y="1508474"/>
            <a:ext cx="2290251" cy="909425"/>
          </a:xfrm>
          <a:prstGeom prst="rect">
            <a:avLst/>
          </a:prstGeom>
          <a:noFill/>
          <a:ln>
            <a:noFill/>
          </a:ln>
        </p:spPr>
      </p:pic>
      <p:pic>
        <p:nvPicPr>
          <p:cNvPr id="99" name="Google Shape;99;p14"/>
          <p:cNvPicPr preferRelativeResize="0"/>
          <p:nvPr/>
        </p:nvPicPr>
        <p:blipFill>
          <a:blip r:embed="rId6">
            <a:alphaModFix/>
          </a:blip>
          <a:stretch>
            <a:fillRect/>
          </a:stretch>
        </p:blipFill>
        <p:spPr>
          <a:xfrm>
            <a:off x="1812050" y="2909325"/>
            <a:ext cx="1919075" cy="18684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19" name="Shape 219"/>
        <p:cNvGrpSpPr/>
        <p:nvPr/>
      </p:nvGrpSpPr>
      <p:grpSpPr>
        <a:xfrm>
          <a:off x="0" y="0"/>
          <a:ext cx="0" cy="0"/>
          <a:chOff x="0" y="0"/>
          <a:chExt cx="0" cy="0"/>
        </a:xfrm>
      </p:grpSpPr>
      <p:sp>
        <p:nvSpPr>
          <p:cNvPr id="220" name="Google Shape;220;p32"/>
          <p:cNvSpPr txBox="1"/>
          <p:nvPr>
            <p:ph type="title"/>
          </p:nvPr>
        </p:nvSpPr>
        <p:spPr>
          <a:xfrm>
            <a:off x="838200" y="365125"/>
            <a:ext cx="105156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US" sz="5400">
                <a:solidFill>
                  <a:srgbClr val="091F40"/>
                </a:solidFill>
                <a:latin typeface="Arial"/>
                <a:ea typeface="Arial"/>
                <a:cs typeface="Arial"/>
                <a:sym typeface="Arial"/>
              </a:rPr>
              <a:t>Clips</a:t>
            </a:r>
            <a:endParaRPr/>
          </a:p>
        </p:txBody>
      </p:sp>
      <p:pic>
        <p:nvPicPr>
          <p:cNvPr id="221" name="Google Shape;221;p32" title="Clips18-10-05_02-49.mov">
            <a:hlinkClick r:id="rId4"/>
          </p:cNvPr>
          <p:cNvPicPr preferRelativeResize="0"/>
          <p:nvPr/>
        </p:nvPicPr>
        <p:blipFill>
          <a:blip r:embed="rId5">
            <a:alphaModFix/>
          </a:blip>
          <a:stretch>
            <a:fillRect/>
          </a:stretch>
        </p:blipFill>
        <p:spPr>
          <a:xfrm>
            <a:off x="3156788" y="1593125"/>
            <a:ext cx="5878424" cy="44088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25" name="Shape 225"/>
        <p:cNvGrpSpPr/>
        <p:nvPr/>
      </p:nvGrpSpPr>
      <p:grpSpPr>
        <a:xfrm>
          <a:off x="0" y="0"/>
          <a:ext cx="0" cy="0"/>
          <a:chOff x="0" y="0"/>
          <a:chExt cx="0" cy="0"/>
        </a:xfrm>
      </p:grpSpPr>
      <p:sp>
        <p:nvSpPr>
          <p:cNvPr id="226" name="Google Shape;226;p33"/>
          <p:cNvSpPr txBox="1"/>
          <p:nvPr>
            <p:ph type="title"/>
          </p:nvPr>
        </p:nvSpPr>
        <p:spPr>
          <a:xfrm>
            <a:off x="838200" y="365125"/>
            <a:ext cx="105156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5400">
                <a:solidFill>
                  <a:srgbClr val="091F40"/>
                </a:solidFill>
                <a:latin typeface="Arial"/>
                <a:ea typeface="Arial"/>
                <a:cs typeface="Arial"/>
                <a:sym typeface="Arial"/>
              </a:rPr>
              <a:t>Movp4</a:t>
            </a:r>
            <a:endParaRPr/>
          </a:p>
        </p:txBody>
      </p:sp>
      <p:sp>
        <p:nvSpPr>
          <p:cNvPr id="227" name="Google Shape;227;p33"/>
          <p:cNvSpPr txBox="1"/>
          <p:nvPr>
            <p:ph idx="1" type="body"/>
          </p:nvPr>
        </p:nvSpPr>
        <p:spPr>
          <a:xfrm>
            <a:off x="1692850" y="1825625"/>
            <a:ext cx="9660900" cy="43512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b="1" lang="en-US" sz="3600" u="sng">
                <a:solidFill>
                  <a:schemeClr val="hlink"/>
                </a:solidFill>
                <a:latin typeface="Arial"/>
                <a:ea typeface="Arial"/>
                <a:cs typeface="Arial"/>
                <a:sym typeface="Arial"/>
                <a:hlinkClick r:id="rId4"/>
              </a:rPr>
              <a:t>iPhone, iPad, and iPod Touch</a:t>
            </a:r>
            <a:endParaRPr/>
          </a:p>
          <a:p>
            <a:pPr indent="-406400" lvl="0" marL="457200" rtl="0" algn="l">
              <a:spcBef>
                <a:spcPts val="1000"/>
              </a:spcBef>
              <a:spcAft>
                <a:spcPts val="0"/>
              </a:spcAft>
              <a:buSzPts val="2800"/>
              <a:buChar char="➢"/>
            </a:pPr>
            <a:r>
              <a:rPr lang="en-US"/>
              <a:t>Quickly converts the Clips video file (.mov .m4v and so on) to mp4</a:t>
            </a:r>
            <a:endParaRPr/>
          </a:p>
          <a:p>
            <a:pPr indent="-406400" lvl="0" marL="457200" rtl="0" algn="l">
              <a:spcBef>
                <a:spcPts val="0"/>
              </a:spcBef>
              <a:spcAft>
                <a:spcPts val="0"/>
              </a:spcAft>
              <a:buSzPts val="2800"/>
              <a:buChar char="➢"/>
            </a:pPr>
            <a:r>
              <a:rPr lang="en-US"/>
              <a:t>Now goes seamlessly into your LMS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31" name="Shape 231"/>
        <p:cNvGrpSpPr/>
        <p:nvPr/>
      </p:nvGrpSpPr>
      <p:grpSpPr>
        <a:xfrm>
          <a:off x="0" y="0"/>
          <a:ext cx="0" cy="0"/>
          <a:chOff x="0" y="0"/>
          <a:chExt cx="0" cy="0"/>
        </a:xfrm>
      </p:grpSpPr>
      <p:sp>
        <p:nvSpPr>
          <p:cNvPr id="232" name="Google Shape;232;p34"/>
          <p:cNvSpPr txBox="1"/>
          <p:nvPr>
            <p:ph idx="1" type="body"/>
          </p:nvPr>
        </p:nvSpPr>
        <p:spPr>
          <a:xfrm>
            <a:off x="1569900" y="1825625"/>
            <a:ext cx="9783900" cy="43512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b="1" lang="en-US" sz="3600" u="sng">
                <a:solidFill>
                  <a:schemeClr val="hlink"/>
                </a:solidFill>
                <a:latin typeface="Arial"/>
                <a:ea typeface="Arial"/>
                <a:cs typeface="Arial"/>
                <a:sym typeface="Arial"/>
                <a:hlinkClick r:id="rId4"/>
              </a:rPr>
              <a:t>iPhone, iPad, iPod Touch</a:t>
            </a:r>
            <a:r>
              <a:rPr b="1" lang="en-US" sz="3600">
                <a:solidFill>
                  <a:srgbClr val="091F40"/>
                </a:solidFill>
                <a:latin typeface="Arial"/>
                <a:ea typeface="Arial"/>
                <a:cs typeface="Arial"/>
                <a:sym typeface="Arial"/>
              </a:rPr>
              <a:t> $4.99</a:t>
            </a:r>
            <a:endParaRPr b="1" sz="3600">
              <a:solidFill>
                <a:srgbClr val="091F40"/>
              </a:solidFill>
              <a:latin typeface="Arial"/>
              <a:ea typeface="Arial"/>
              <a:cs typeface="Arial"/>
              <a:sym typeface="Arial"/>
            </a:endParaRPr>
          </a:p>
          <a:p>
            <a:pPr indent="0" lvl="0" marL="0" rtl="0" algn="l">
              <a:spcBef>
                <a:spcPts val="1000"/>
              </a:spcBef>
              <a:spcAft>
                <a:spcPts val="0"/>
              </a:spcAft>
              <a:buNone/>
            </a:pPr>
            <a:r>
              <a:rPr b="1" lang="en-US" sz="3600" u="sng">
                <a:solidFill>
                  <a:schemeClr val="hlink"/>
                </a:solidFill>
                <a:latin typeface="Arial"/>
                <a:ea typeface="Arial"/>
                <a:cs typeface="Arial"/>
                <a:sym typeface="Arial"/>
                <a:hlinkClick r:id="rId5"/>
              </a:rPr>
              <a:t>Android</a:t>
            </a:r>
            <a:endParaRPr b="1" sz="3600">
              <a:solidFill>
                <a:srgbClr val="091F40"/>
              </a:solidFill>
              <a:latin typeface="Arial"/>
              <a:ea typeface="Arial"/>
              <a:cs typeface="Arial"/>
              <a:sym typeface="Arial"/>
            </a:endParaRPr>
          </a:p>
          <a:p>
            <a:pPr indent="-406400" lvl="0" marL="457200" rtl="0" algn="l">
              <a:spcBef>
                <a:spcPts val="1000"/>
              </a:spcBef>
              <a:spcAft>
                <a:spcPts val="0"/>
              </a:spcAft>
              <a:buSzPts val="2800"/>
              <a:buFont typeface="Arial"/>
              <a:buChar char="➢"/>
            </a:pPr>
            <a:r>
              <a:rPr lang="en-US">
                <a:latin typeface="Arial"/>
                <a:ea typeface="Arial"/>
                <a:cs typeface="Arial"/>
                <a:sym typeface="Arial"/>
              </a:rPr>
              <a:t>On the fly recording</a:t>
            </a:r>
            <a:endParaRPr>
              <a:latin typeface="Arial"/>
              <a:ea typeface="Arial"/>
              <a:cs typeface="Arial"/>
              <a:sym typeface="Arial"/>
            </a:endParaRPr>
          </a:p>
          <a:p>
            <a:pPr indent="-406400" lvl="0" marL="457200" rtl="0" algn="l">
              <a:spcBef>
                <a:spcPts val="1000"/>
              </a:spcBef>
              <a:spcAft>
                <a:spcPts val="0"/>
              </a:spcAft>
              <a:buSzPts val="2800"/>
              <a:buFont typeface="Arial"/>
              <a:buChar char="➢"/>
            </a:pPr>
            <a:r>
              <a:rPr lang="en-US">
                <a:latin typeface="Arial"/>
                <a:ea typeface="Arial"/>
                <a:cs typeface="Arial"/>
                <a:sym typeface="Arial"/>
              </a:rPr>
              <a:t>Live text</a:t>
            </a:r>
            <a:endParaRPr>
              <a:latin typeface="Arial"/>
              <a:ea typeface="Arial"/>
              <a:cs typeface="Arial"/>
              <a:sym typeface="Arial"/>
            </a:endParaRPr>
          </a:p>
          <a:p>
            <a:pPr indent="-406400" lvl="0" marL="457200" rtl="0" algn="l">
              <a:spcBef>
                <a:spcPts val="1000"/>
              </a:spcBef>
              <a:spcAft>
                <a:spcPts val="0"/>
              </a:spcAft>
              <a:buSzPts val="2800"/>
              <a:buFont typeface="Arial"/>
              <a:buChar char="➢"/>
            </a:pPr>
            <a:r>
              <a:rPr lang="en-US">
                <a:latin typeface="Arial"/>
                <a:ea typeface="Arial"/>
                <a:cs typeface="Arial"/>
                <a:sym typeface="Arial"/>
              </a:rPr>
              <a:t>Save</a:t>
            </a:r>
            <a:endParaRPr>
              <a:latin typeface="Arial"/>
              <a:ea typeface="Arial"/>
              <a:cs typeface="Arial"/>
              <a:sym typeface="Arial"/>
            </a:endParaRPr>
          </a:p>
          <a:p>
            <a:pPr indent="-406400" lvl="0" marL="457200" rtl="0" algn="l">
              <a:spcBef>
                <a:spcPts val="1000"/>
              </a:spcBef>
              <a:spcAft>
                <a:spcPts val="1000"/>
              </a:spcAft>
              <a:buSzPts val="2800"/>
              <a:buFont typeface="Arial"/>
              <a:buChar char="➢"/>
            </a:pPr>
            <a:r>
              <a:rPr lang="en-US">
                <a:latin typeface="Arial"/>
                <a:ea typeface="Arial"/>
                <a:cs typeface="Arial"/>
                <a:sym typeface="Arial"/>
              </a:rPr>
              <a:t>Upload to YouTube or your LMS</a:t>
            </a:r>
            <a:endParaRPr>
              <a:latin typeface="Arial"/>
              <a:ea typeface="Arial"/>
              <a:cs typeface="Arial"/>
              <a:sym typeface="Arial"/>
            </a:endParaRPr>
          </a:p>
        </p:txBody>
      </p:sp>
      <p:sp>
        <p:nvSpPr>
          <p:cNvPr id="233" name="Google Shape;233;p34"/>
          <p:cNvSpPr txBox="1"/>
          <p:nvPr>
            <p:ph type="title"/>
          </p:nvPr>
        </p:nvSpPr>
        <p:spPr>
          <a:xfrm>
            <a:off x="838200" y="365125"/>
            <a:ext cx="105156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US" sz="5400">
                <a:solidFill>
                  <a:srgbClr val="091F40"/>
                </a:solidFill>
                <a:latin typeface="Arial"/>
                <a:ea typeface="Arial"/>
                <a:cs typeface="Arial"/>
                <a:sym typeface="Arial"/>
              </a:rPr>
              <a:t>Clipomatic</a:t>
            </a:r>
            <a:endParaRPr/>
          </a:p>
        </p:txBody>
      </p:sp>
      <p:pic>
        <p:nvPicPr>
          <p:cNvPr id="234" name="Google Shape;234;p34"/>
          <p:cNvPicPr preferRelativeResize="0"/>
          <p:nvPr/>
        </p:nvPicPr>
        <p:blipFill>
          <a:blip r:embed="rId6">
            <a:alphaModFix/>
          </a:blip>
          <a:stretch>
            <a:fillRect/>
          </a:stretch>
        </p:blipFill>
        <p:spPr>
          <a:xfrm>
            <a:off x="7943100" y="2859050"/>
            <a:ext cx="1850126" cy="18501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38" name="Shape 238"/>
        <p:cNvGrpSpPr/>
        <p:nvPr/>
      </p:nvGrpSpPr>
      <p:grpSpPr>
        <a:xfrm>
          <a:off x="0" y="0"/>
          <a:ext cx="0" cy="0"/>
          <a:chOff x="0" y="0"/>
          <a:chExt cx="0" cy="0"/>
        </a:xfrm>
      </p:grpSpPr>
      <p:sp>
        <p:nvSpPr>
          <p:cNvPr id="239" name="Google Shape;239;p35"/>
          <p:cNvSpPr txBox="1"/>
          <p:nvPr>
            <p:ph idx="1" type="body"/>
          </p:nvPr>
        </p:nvSpPr>
        <p:spPr>
          <a:xfrm>
            <a:off x="1569900" y="1460000"/>
            <a:ext cx="9783900" cy="39549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b="1" lang="en-US" sz="3600" u="sng">
                <a:solidFill>
                  <a:schemeClr val="hlink"/>
                </a:solidFill>
                <a:latin typeface="Arial"/>
                <a:ea typeface="Arial"/>
                <a:cs typeface="Arial"/>
                <a:sym typeface="Arial"/>
                <a:hlinkClick r:id="rId4"/>
              </a:rPr>
              <a:t>Chrome Only</a:t>
            </a:r>
            <a:endParaRPr b="1" sz="3600">
              <a:solidFill>
                <a:srgbClr val="091F40"/>
              </a:solidFill>
              <a:latin typeface="Arial"/>
              <a:ea typeface="Arial"/>
              <a:cs typeface="Arial"/>
              <a:sym typeface="Arial"/>
            </a:endParaRPr>
          </a:p>
          <a:p>
            <a:pPr indent="-406400" lvl="0" marL="457200" rtl="0" algn="l">
              <a:spcBef>
                <a:spcPts val="1000"/>
              </a:spcBef>
              <a:spcAft>
                <a:spcPts val="1000"/>
              </a:spcAft>
              <a:buSzPts val="2800"/>
              <a:buFont typeface="Arial"/>
              <a:buChar char="➢"/>
            </a:pPr>
            <a:r>
              <a:rPr lang="en-US">
                <a:latin typeface="Arial"/>
                <a:ea typeface="Arial"/>
                <a:cs typeface="Arial"/>
                <a:sym typeface="Arial"/>
              </a:rPr>
              <a:t>The feature will roll out to users beginning this week. It works by accessing your computer's microphone to pick up on what you're saying during a presentation. It then transcribes your speech as captions, which appear on the slides you're presenting in real time. </a:t>
            </a:r>
            <a:endParaRPr>
              <a:latin typeface="Arial"/>
              <a:ea typeface="Arial"/>
              <a:cs typeface="Arial"/>
              <a:sym typeface="Arial"/>
            </a:endParaRPr>
          </a:p>
        </p:txBody>
      </p:sp>
      <p:sp>
        <p:nvSpPr>
          <p:cNvPr id="240" name="Google Shape;240;p35"/>
          <p:cNvSpPr txBox="1"/>
          <p:nvPr>
            <p:ph type="title"/>
          </p:nvPr>
        </p:nvSpPr>
        <p:spPr>
          <a:xfrm>
            <a:off x="838200" y="365125"/>
            <a:ext cx="105156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US" sz="5400">
                <a:solidFill>
                  <a:srgbClr val="091F40"/>
                </a:solidFill>
                <a:latin typeface="Arial"/>
                <a:ea typeface="Arial"/>
                <a:cs typeface="Arial"/>
                <a:sym typeface="Arial"/>
              </a:rPr>
              <a:t>Google Slides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44" name="Shape 244"/>
        <p:cNvGrpSpPr/>
        <p:nvPr/>
      </p:nvGrpSpPr>
      <p:grpSpPr>
        <a:xfrm>
          <a:off x="0" y="0"/>
          <a:ext cx="0" cy="0"/>
          <a:chOff x="0" y="0"/>
          <a:chExt cx="0" cy="0"/>
        </a:xfrm>
      </p:grpSpPr>
      <p:sp>
        <p:nvSpPr>
          <p:cNvPr id="245" name="Google Shape;245;p36"/>
          <p:cNvSpPr txBox="1"/>
          <p:nvPr>
            <p:ph idx="1" type="body"/>
          </p:nvPr>
        </p:nvSpPr>
        <p:spPr>
          <a:xfrm>
            <a:off x="1569900" y="1460000"/>
            <a:ext cx="9783900" cy="39549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b="1" lang="en-US" sz="3600" u="sng">
                <a:solidFill>
                  <a:schemeClr val="hlink"/>
                </a:solidFill>
                <a:latin typeface="Arial"/>
                <a:ea typeface="Arial"/>
                <a:cs typeface="Arial"/>
                <a:sym typeface="Arial"/>
                <a:hlinkClick r:id="rId4"/>
              </a:rPr>
              <a:t>Windows Only</a:t>
            </a:r>
            <a:endParaRPr b="1" sz="3600">
              <a:solidFill>
                <a:srgbClr val="091F40"/>
              </a:solidFill>
              <a:latin typeface="Arial"/>
              <a:ea typeface="Arial"/>
              <a:cs typeface="Arial"/>
              <a:sym typeface="Arial"/>
            </a:endParaRPr>
          </a:p>
          <a:p>
            <a:pPr indent="-406400" lvl="0" marL="457200" rtl="0" algn="l">
              <a:spcBef>
                <a:spcPts val="1000"/>
              </a:spcBef>
              <a:spcAft>
                <a:spcPts val="0"/>
              </a:spcAft>
              <a:buSzPts val="2800"/>
              <a:buFont typeface="Arial"/>
              <a:buChar char="➢"/>
            </a:pPr>
            <a:r>
              <a:rPr lang="en-US">
                <a:latin typeface="Arial"/>
                <a:ea typeface="Arial"/>
                <a:cs typeface="Arial"/>
                <a:sym typeface="Arial"/>
              </a:rPr>
              <a:t>Latest version of PPT &amp; Windows 10 recommended</a:t>
            </a:r>
            <a:endParaRPr>
              <a:latin typeface="Arial"/>
              <a:ea typeface="Arial"/>
              <a:cs typeface="Arial"/>
              <a:sym typeface="Arial"/>
            </a:endParaRPr>
          </a:p>
          <a:p>
            <a:pPr indent="-406400" lvl="0" marL="457200" rtl="0" algn="l">
              <a:spcBef>
                <a:spcPts val="1000"/>
              </a:spcBef>
              <a:spcAft>
                <a:spcPts val="0"/>
              </a:spcAft>
              <a:buSzPts val="2800"/>
              <a:buFont typeface="Arial"/>
              <a:buChar char="➢"/>
            </a:pPr>
            <a:r>
              <a:rPr lang="en-US">
                <a:latin typeface="Arial"/>
                <a:ea typeface="Arial"/>
                <a:cs typeface="Arial"/>
                <a:sym typeface="Arial"/>
              </a:rPr>
              <a:t>Install software</a:t>
            </a:r>
            <a:endParaRPr>
              <a:latin typeface="Arial"/>
              <a:ea typeface="Arial"/>
              <a:cs typeface="Arial"/>
              <a:sym typeface="Arial"/>
            </a:endParaRPr>
          </a:p>
          <a:p>
            <a:pPr indent="-406400" lvl="0" marL="457200" rtl="0" algn="l">
              <a:spcBef>
                <a:spcPts val="1000"/>
              </a:spcBef>
              <a:spcAft>
                <a:spcPts val="0"/>
              </a:spcAft>
              <a:buSzPts val="2800"/>
              <a:buFont typeface="Arial"/>
              <a:buChar char="➢"/>
            </a:pPr>
            <a:r>
              <a:rPr lang="en-US">
                <a:latin typeface="Arial"/>
                <a:ea typeface="Arial"/>
                <a:cs typeface="Arial"/>
                <a:sym typeface="Arial"/>
              </a:rPr>
              <a:t>Activate subtitles</a:t>
            </a:r>
            <a:endParaRPr>
              <a:latin typeface="Arial"/>
              <a:ea typeface="Arial"/>
              <a:cs typeface="Arial"/>
              <a:sym typeface="Arial"/>
            </a:endParaRPr>
          </a:p>
          <a:p>
            <a:pPr indent="-406400" lvl="0" marL="457200" rtl="0" algn="l">
              <a:spcBef>
                <a:spcPts val="1000"/>
              </a:spcBef>
              <a:spcAft>
                <a:spcPts val="0"/>
              </a:spcAft>
              <a:buSzPts val="2800"/>
              <a:buFont typeface="Arial"/>
              <a:buChar char="➢"/>
            </a:pPr>
            <a:r>
              <a:rPr lang="en-US">
                <a:latin typeface="Arial"/>
                <a:ea typeface="Arial"/>
                <a:cs typeface="Arial"/>
                <a:sym typeface="Arial"/>
              </a:rPr>
              <a:t>Record Slide Show</a:t>
            </a:r>
            <a:endParaRPr>
              <a:latin typeface="Arial"/>
              <a:ea typeface="Arial"/>
              <a:cs typeface="Arial"/>
              <a:sym typeface="Arial"/>
            </a:endParaRPr>
          </a:p>
          <a:p>
            <a:pPr indent="-406400" lvl="0" marL="457200" rtl="0" algn="l">
              <a:spcBef>
                <a:spcPts val="1000"/>
              </a:spcBef>
              <a:spcAft>
                <a:spcPts val="0"/>
              </a:spcAft>
              <a:buSzPts val="2800"/>
              <a:buFont typeface="Arial"/>
              <a:buChar char="➢"/>
            </a:pPr>
            <a:r>
              <a:rPr lang="en-US">
                <a:latin typeface="Arial"/>
                <a:ea typeface="Arial"/>
                <a:cs typeface="Arial"/>
                <a:sym typeface="Arial"/>
              </a:rPr>
              <a:t>Save Subtitles (remember to change .txt to .srt)</a:t>
            </a:r>
            <a:endParaRPr>
              <a:latin typeface="Arial"/>
              <a:ea typeface="Arial"/>
              <a:cs typeface="Arial"/>
              <a:sym typeface="Arial"/>
            </a:endParaRPr>
          </a:p>
          <a:p>
            <a:pPr indent="-406400" lvl="0" marL="457200" rtl="0" algn="l">
              <a:spcBef>
                <a:spcPts val="1000"/>
              </a:spcBef>
              <a:spcAft>
                <a:spcPts val="0"/>
              </a:spcAft>
              <a:buSzPts val="2800"/>
              <a:buFont typeface="Arial"/>
              <a:buChar char="➢"/>
            </a:pPr>
            <a:r>
              <a:rPr lang="en-US">
                <a:latin typeface="Arial"/>
                <a:ea typeface="Arial"/>
                <a:cs typeface="Arial"/>
                <a:sym typeface="Arial"/>
              </a:rPr>
              <a:t>Save a .mp4</a:t>
            </a:r>
            <a:endParaRPr>
              <a:latin typeface="Arial"/>
              <a:ea typeface="Arial"/>
              <a:cs typeface="Arial"/>
              <a:sym typeface="Arial"/>
            </a:endParaRPr>
          </a:p>
          <a:p>
            <a:pPr indent="-406400" lvl="0" marL="457200" rtl="0" algn="l">
              <a:spcBef>
                <a:spcPts val="1000"/>
              </a:spcBef>
              <a:spcAft>
                <a:spcPts val="1000"/>
              </a:spcAft>
              <a:buSzPts val="2800"/>
              <a:buFont typeface="Arial"/>
              <a:buChar char="➢"/>
            </a:pPr>
            <a:r>
              <a:rPr lang="en-US">
                <a:latin typeface="Arial"/>
                <a:ea typeface="Arial"/>
                <a:cs typeface="Arial"/>
                <a:sym typeface="Arial"/>
              </a:rPr>
              <a:t>Upload to YouTube &amp; add the subtitles</a:t>
            </a:r>
            <a:endParaRPr>
              <a:latin typeface="Arial"/>
              <a:ea typeface="Arial"/>
              <a:cs typeface="Arial"/>
              <a:sym typeface="Arial"/>
            </a:endParaRPr>
          </a:p>
        </p:txBody>
      </p:sp>
      <p:sp>
        <p:nvSpPr>
          <p:cNvPr id="246" name="Google Shape;246;p36"/>
          <p:cNvSpPr txBox="1"/>
          <p:nvPr>
            <p:ph type="title"/>
          </p:nvPr>
        </p:nvSpPr>
        <p:spPr>
          <a:xfrm>
            <a:off x="838200" y="365125"/>
            <a:ext cx="105156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US" sz="5400">
                <a:solidFill>
                  <a:srgbClr val="091F40"/>
                </a:solidFill>
                <a:latin typeface="Arial"/>
                <a:ea typeface="Arial"/>
                <a:cs typeface="Arial"/>
                <a:sym typeface="Arial"/>
              </a:rPr>
              <a:t>PowerPoint Translator</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50" name="Shape 250"/>
        <p:cNvGrpSpPr/>
        <p:nvPr/>
      </p:nvGrpSpPr>
      <p:grpSpPr>
        <a:xfrm>
          <a:off x="0" y="0"/>
          <a:ext cx="0" cy="0"/>
          <a:chOff x="0" y="0"/>
          <a:chExt cx="0" cy="0"/>
        </a:xfrm>
      </p:grpSpPr>
      <p:sp>
        <p:nvSpPr>
          <p:cNvPr id="251" name="Google Shape;251;p37"/>
          <p:cNvSpPr txBox="1"/>
          <p:nvPr>
            <p:ph type="title"/>
          </p:nvPr>
        </p:nvSpPr>
        <p:spPr>
          <a:xfrm>
            <a:off x="838200" y="365125"/>
            <a:ext cx="105156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US" sz="5400">
                <a:solidFill>
                  <a:srgbClr val="091F40"/>
                </a:solidFill>
                <a:latin typeface="Arial"/>
                <a:ea typeface="Arial"/>
                <a:cs typeface="Arial"/>
                <a:sym typeface="Arial"/>
              </a:rPr>
              <a:t>Uploading Video to YouTube</a:t>
            </a:r>
            <a:endParaRPr/>
          </a:p>
        </p:txBody>
      </p:sp>
      <p:sp>
        <p:nvSpPr>
          <p:cNvPr id="252" name="Google Shape;252;p37"/>
          <p:cNvSpPr txBox="1"/>
          <p:nvPr>
            <p:ph idx="1" type="body"/>
          </p:nvPr>
        </p:nvSpPr>
        <p:spPr>
          <a:xfrm>
            <a:off x="1591050" y="1810500"/>
            <a:ext cx="9762600" cy="4366200"/>
          </a:xfrm>
          <a:prstGeom prst="rect">
            <a:avLst/>
          </a:prstGeom>
        </p:spPr>
        <p:txBody>
          <a:bodyPr anchorCtr="0" anchor="t" bIns="91425" lIns="91425" spcFirstLastPara="1" rIns="91425" wrap="square" tIns="91425">
            <a:noAutofit/>
          </a:bodyPr>
          <a:lstStyle/>
          <a:p>
            <a:pPr indent="-406400" lvl="0" marL="457200" rtl="0" algn="l">
              <a:spcBef>
                <a:spcPts val="1000"/>
              </a:spcBef>
              <a:spcAft>
                <a:spcPts val="0"/>
              </a:spcAft>
              <a:buSzPts val="2800"/>
              <a:buChar char="➢"/>
            </a:pPr>
            <a:r>
              <a:rPr lang="en-US">
                <a:latin typeface="Arial"/>
                <a:ea typeface="Arial"/>
                <a:cs typeface="Arial"/>
                <a:sym typeface="Arial"/>
              </a:rPr>
              <a:t>Login to your YouTube account</a:t>
            </a:r>
            <a:endParaRPr>
              <a:latin typeface="Arial"/>
              <a:ea typeface="Arial"/>
              <a:cs typeface="Arial"/>
              <a:sym typeface="Arial"/>
            </a:endParaRPr>
          </a:p>
          <a:p>
            <a:pPr indent="-406400" lvl="0" marL="457200" rtl="0" algn="l">
              <a:spcBef>
                <a:spcPts val="0"/>
              </a:spcBef>
              <a:spcAft>
                <a:spcPts val="0"/>
              </a:spcAft>
              <a:buSzPts val="2800"/>
              <a:buFont typeface="Arial"/>
              <a:buChar char="➢"/>
            </a:pPr>
            <a:r>
              <a:rPr lang="en-US">
                <a:latin typeface="Arial"/>
                <a:ea typeface="Arial"/>
                <a:cs typeface="Arial"/>
                <a:sym typeface="Arial"/>
              </a:rPr>
              <a:t>Upload the video</a:t>
            </a:r>
            <a:endParaRPr>
              <a:latin typeface="Arial"/>
              <a:ea typeface="Arial"/>
              <a:cs typeface="Arial"/>
              <a:sym typeface="Arial"/>
            </a:endParaRPr>
          </a:p>
          <a:p>
            <a:pPr indent="-406400" lvl="0" marL="457200" rtl="0" algn="l">
              <a:spcBef>
                <a:spcPts val="0"/>
              </a:spcBef>
              <a:spcAft>
                <a:spcPts val="0"/>
              </a:spcAft>
              <a:buSzPts val="2800"/>
              <a:buFont typeface="Arial"/>
              <a:buChar char="➢"/>
            </a:pPr>
            <a:r>
              <a:rPr lang="en-US">
                <a:latin typeface="Arial"/>
                <a:ea typeface="Arial"/>
                <a:cs typeface="Arial"/>
                <a:sym typeface="Arial"/>
              </a:rPr>
              <a:t>Click on Creator Studio or Video Manager</a:t>
            </a:r>
            <a:endParaRPr>
              <a:latin typeface="Arial"/>
              <a:ea typeface="Arial"/>
              <a:cs typeface="Arial"/>
              <a:sym typeface="Arial"/>
            </a:endParaRPr>
          </a:p>
          <a:p>
            <a:pPr indent="-406400" lvl="0" marL="457200" rtl="0" algn="l">
              <a:spcBef>
                <a:spcPts val="0"/>
              </a:spcBef>
              <a:spcAft>
                <a:spcPts val="0"/>
              </a:spcAft>
              <a:buSzPts val="2800"/>
              <a:buFont typeface="Arial"/>
              <a:buChar char="➢"/>
            </a:pPr>
            <a:r>
              <a:rPr lang="en-US">
                <a:latin typeface="Arial"/>
                <a:ea typeface="Arial"/>
                <a:cs typeface="Arial"/>
                <a:sym typeface="Arial"/>
              </a:rPr>
              <a:t>Dropdown arrow next to Edit</a:t>
            </a:r>
            <a:endParaRPr>
              <a:latin typeface="Arial"/>
              <a:ea typeface="Arial"/>
              <a:cs typeface="Arial"/>
              <a:sym typeface="Arial"/>
            </a:endParaRPr>
          </a:p>
          <a:p>
            <a:pPr indent="-406400" lvl="0" marL="457200" rtl="0" algn="l">
              <a:spcBef>
                <a:spcPts val="0"/>
              </a:spcBef>
              <a:spcAft>
                <a:spcPts val="0"/>
              </a:spcAft>
              <a:buSzPts val="2800"/>
              <a:buFont typeface="Arial"/>
              <a:buChar char="➢"/>
            </a:pPr>
            <a:r>
              <a:rPr lang="en-US">
                <a:latin typeface="Arial"/>
                <a:ea typeface="Arial"/>
                <a:cs typeface="Arial"/>
                <a:sym typeface="Arial"/>
              </a:rPr>
              <a:t>Add new subtitles or CC - Choose English</a:t>
            </a:r>
            <a:endParaRPr>
              <a:latin typeface="Arial"/>
              <a:ea typeface="Arial"/>
              <a:cs typeface="Arial"/>
              <a:sym typeface="Arial"/>
            </a:endParaRPr>
          </a:p>
          <a:p>
            <a:pPr indent="-381000" lvl="1" marL="914400" rtl="0" algn="l">
              <a:spcBef>
                <a:spcPts val="0"/>
              </a:spcBef>
              <a:spcAft>
                <a:spcPts val="0"/>
              </a:spcAft>
              <a:buSzPts val="2400"/>
              <a:buFont typeface="Arial"/>
              <a:buChar char="○"/>
            </a:pPr>
            <a:r>
              <a:rPr lang="en-US">
                <a:latin typeface="Arial"/>
                <a:ea typeface="Arial"/>
                <a:cs typeface="Arial"/>
                <a:sym typeface="Arial"/>
              </a:rPr>
              <a:t>Upload a file (must be a srt file)</a:t>
            </a:r>
            <a:endParaRPr>
              <a:latin typeface="Arial"/>
              <a:ea typeface="Arial"/>
              <a:cs typeface="Arial"/>
              <a:sym typeface="Arial"/>
            </a:endParaRPr>
          </a:p>
          <a:p>
            <a:pPr indent="-381000" lvl="1" marL="914400" rtl="0" algn="l">
              <a:spcBef>
                <a:spcPts val="0"/>
              </a:spcBef>
              <a:spcAft>
                <a:spcPts val="0"/>
              </a:spcAft>
              <a:buSzPts val="2400"/>
              <a:buFont typeface="Arial"/>
              <a:buChar char="○"/>
            </a:pPr>
            <a:r>
              <a:rPr lang="en-US">
                <a:latin typeface="Arial"/>
                <a:ea typeface="Arial"/>
                <a:cs typeface="Arial"/>
                <a:sym typeface="Arial"/>
              </a:rPr>
              <a:t>Transcribe and auto-sync (if you have a transcript)</a:t>
            </a:r>
            <a:endParaRPr>
              <a:latin typeface="Arial"/>
              <a:ea typeface="Arial"/>
              <a:cs typeface="Arial"/>
              <a:sym typeface="Arial"/>
            </a:endParaRPr>
          </a:p>
          <a:p>
            <a:pPr indent="-381000" lvl="1" marL="914400" rtl="0" algn="l">
              <a:spcBef>
                <a:spcPts val="0"/>
              </a:spcBef>
              <a:spcAft>
                <a:spcPts val="0"/>
              </a:spcAft>
              <a:buSzPts val="2400"/>
              <a:buFont typeface="Arial"/>
              <a:buChar char="○"/>
            </a:pPr>
            <a:r>
              <a:rPr lang="en-US">
                <a:latin typeface="Arial"/>
                <a:ea typeface="Arial"/>
                <a:cs typeface="Arial"/>
                <a:sym typeface="Arial"/>
              </a:rPr>
              <a:t>Create new subtitles or CC (add by typing)</a:t>
            </a:r>
            <a:endParaRPr>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56" name="Shape 256"/>
        <p:cNvGrpSpPr/>
        <p:nvPr/>
      </p:nvGrpSpPr>
      <p:grpSpPr>
        <a:xfrm>
          <a:off x="0" y="0"/>
          <a:ext cx="0" cy="0"/>
          <a:chOff x="0" y="0"/>
          <a:chExt cx="0" cy="0"/>
        </a:xfrm>
      </p:grpSpPr>
      <p:sp>
        <p:nvSpPr>
          <p:cNvPr id="257" name="Google Shape;257;p38"/>
          <p:cNvSpPr txBox="1"/>
          <p:nvPr>
            <p:ph type="title"/>
          </p:nvPr>
        </p:nvSpPr>
        <p:spPr>
          <a:xfrm>
            <a:off x="838200" y="365125"/>
            <a:ext cx="105156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US" sz="5400">
                <a:solidFill>
                  <a:srgbClr val="091F40"/>
                </a:solidFill>
                <a:latin typeface="Arial"/>
                <a:ea typeface="Arial"/>
                <a:cs typeface="Arial"/>
                <a:sym typeface="Arial"/>
              </a:rPr>
              <a:t>Create a Transcript</a:t>
            </a:r>
            <a:endParaRPr/>
          </a:p>
        </p:txBody>
      </p:sp>
      <p:sp>
        <p:nvSpPr>
          <p:cNvPr id="258" name="Google Shape;258;p38"/>
          <p:cNvSpPr txBox="1"/>
          <p:nvPr>
            <p:ph idx="1" type="body"/>
          </p:nvPr>
        </p:nvSpPr>
        <p:spPr>
          <a:xfrm>
            <a:off x="1642200" y="1825625"/>
            <a:ext cx="9711600" cy="4351200"/>
          </a:xfrm>
          <a:prstGeom prst="rect">
            <a:avLst/>
          </a:prstGeom>
        </p:spPr>
        <p:txBody>
          <a:bodyPr anchorCtr="0" anchor="t" bIns="91425" lIns="91425" spcFirstLastPara="1" rIns="91425" wrap="square" tIns="91425">
            <a:noAutofit/>
          </a:bodyPr>
          <a:lstStyle/>
          <a:p>
            <a:pPr indent="-406400" lvl="0" marL="457200" marR="0" rtl="0" algn="l">
              <a:lnSpc>
                <a:spcPct val="90000"/>
              </a:lnSpc>
              <a:spcBef>
                <a:spcPts val="1000"/>
              </a:spcBef>
              <a:spcAft>
                <a:spcPts val="0"/>
              </a:spcAft>
              <a:buClr>
                <a:schemeClr val="dk1"/>
              </a:buClr>
              <a:buSzPts val="2800"/>
              <a:buFont typeface="Arial"/>
              <a:buChar char="➢"/>
            </a:pPr>
            <a:r>
              <a:rPr lang="en-US">
                <a:latin typeface="Arial"/>
                <a:ea typeface="Arial"/>
                <a:cs typeface="Arial"/>
                <a:sym typeface="Arial"/>
              </a:rPr>
              <a:t>Google Docs - Voice Typing</a:t>
            </a:r>
            <a:endParaRPr>
              <a:latin typeface="Arial"/>
              <a:ea typeface="Arial"/>
              <a:cs typeface="Arial"/>
              <a:sym typeface="Arial"/>
            </a:endParaRPr>
          </a:p>
          <a:p>
            <a:pPr indent="-381000" lvl="1" marL="914400" marR="0" rtl="0" algn="l">
              <a:lnSpc>
                <a:spcPct val="90000"/>
              </a:lnSpc>
              <a:spcBef>
                <a:spcPts val="0"/>
              </a:spcBef>
              <a:spcAft>
                <a:spcPts val="0"/>
              </a:spcAft>
              <a:buSzPts val="2400"/>
              <a:buFont typeface="Arial"/>
              <a:buChar char="○"/>
            </a:pPr>
            <a:r>
              <a:rPr lang="en-US">
                <a:latin typeface="Arial"/>
                <a:ea typeface="Arial"/>
                <a:cs typeface="Arial"/>
                <a:sym typeface="Arial"/>
              </a:rPr>
              <a:t>Copy and paste the transcript into Transcribe and auto-sync</a:t>
            </a:r>
            <a:endParaRPr>
              <a:latin typeface="Arial"/>
              <a:ea typeface="Arial"/>
              <a:cs typeface="Arial"/>
              <a:sym typeface="Arial"/>
            </a:endParaRPr>
          </a:p>
          <a:p>
            <a:pPr indent="-406400" lvl="0" marL="457200" marR="0" rtl="0" algn="l">
              <a:lnSpc>
                <a:spcPct val="90000"/>
              </a:lnSpc>
              <a:spcBef>
                <a:spcPts val="0"/>
              </a:spcBef>
              <a:spcAft>
                <a:spcPts val="0"/>
              </a:spcAft>
              <a:buSzPts val="2800"/>
              <a:buFont typeface="Arial"/>
              <a:buChar char="➢"/>
            </a:pPr>
            <a:r>
              <a:rPr lang="en-US">
                <a:latin typeface="Arial"/>
                <a:ea typeface="Arial"/>
                <a:cs typeface="Arial"/>
                <a:sym typeface="Arial"/>
              </a:rPr>
              <a:t>Download as a .txt file</a:t>
            </a:r>
            <a:endParaRPr>
              <a:latin typeface="Arial"/>
              <a:ea typeface="Arial"/>
              <a:cs typeface="Arial"/>
              <a:sym typeface="Arial"/>
            </a:endParaRPr>
          </a:p>
          <a:p>
            <a:pPr indent="-406400" lvl="0" marL="457200" marR="0" rtl="0" algn="l">
              <a:lnSpc>
                <a:spcPct val="90000"/>
              </a:lnSpc>
              <a:spcBef>
                <a:spcPts val="0"/>
              </a:spcBef>
              <a:spcAft>
                <a:spcPts val="0"/>
              </a:spcAft>
              <a:buSzPts val="2800"/>
              <a:buFont typeface="Arial"/>
              <a:buChar char="➢"/>
            </a:pPr>
            <a:r>
              <a:rPr lang="en-US">
                <a:latin typeface="Arial"/>
                <a:ea typeface="Arial"/>
                <a:cs typeface="Arial"/>
                <a:sym typeface="Arial"/>
              </a:rPr>
              <a:t>Change the extension to .srt</a:t>
            </a:r>
            <a:endParaRPr>
              <a:latin typeface="Arial"/>
              <a:ea typeface="Arial"/>
              <a:cs typeface="Arial"/>
              <a:sym typeface="Arial"/>
            </a:endParaRPr>
          </a:p>
          <a:p>
            <a:pPr indent="-381000" lvl="1" marL="914400" marR="0" rtl="0" algn="l">
              <a:lnSpc>
                <a:spcPct val="90000"/>
              </a:lnSpc>
              <a:spcBef>
                <a:spcPts val="0"/>
              </a:spcBef>
              <a:spcAft>
                <a:spcPts val="0"/>
              </a:spcAft>
              <a:buSzPts val="2400"/>
              <a:buFont typeface="Arial"/>
              <a:buChar char="○"/>
            </a:pPr>
            <a:r>
              <a:rPr lang="en-US">
                <a:latin typeface="Arial"/>
                <a:ea typeface="Arial"/>
                <a:cs typeface="Arial"/>
                <a:sym typeface="Arial"/>
              </a:rPr>
              <a:t>Upload the .srt file</a:t>
            </a:r>
            <a:endParaRPr>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62" name="Shape 262"/>
        <p:cNvGrpSpPr/>
        <p:nvPr/>
      </p:nvGrpSpPr>
      <p:grpSpPr>
        <a:xfrm>
          <a:off x="0" y="0"/>
          <a:ext cx="0" cy="0"/>
          <a:chOff x="0" y="0"/>
          <a:chExt cx="0" cy="0"/>
        </a:xfrm>
      </p:grpSpPr>
      <p:sp>
        <p:nvSpPr>
          <p:cNvPr id="263" name="Google Shape;263;p39"/>
          <p:cNvSpPr txBox="1"/>
          <p:nvPr>
            <p:ph type="title"/>
          </p:nvPr>
        </p:nvSpPr>
        <p:spPr>
          <a:xfrm>
            <a:off x="838200" y="365125"/>
            <a:ext cx="105156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US" sz="5400">
                <a:solidFill>
                  <a:srgbClr val="091F40"/>
                </a:solidFill>
                <a:latin typeface="Arial"/>
                <a:ea typeface="Arial"/>
                <a:cs typeface="Arial"/>
                <a:sym typeface="Arial"/>
              </a:rPr>
              <a:t>Crowdsource</a:t>
            </a:r>
            <a:endParaRPr/>
          </a:p>
        </p:txBody>
      </p:sp>
      <p:sp>
        <p:nvSpPr>
          <p:cNvPr id="264" name="Google Shape;264;p39"/>
          <p:cNvSpPr txBox="1"/>
          <p:nvPr>
            <p:ph idx="1" type="body"/>
          </p:nvPr>
        </p:nvSpPr>
        <p:spPr>
          <a:xfrm>
            <a:off x="1642200" y="1825625"/>
            <a:ext cx="9711600" cy="4351200"/>
          </a:xfrm>
          <a:prstGeom prst="rect">
            <a:avLst/>
          </a:prstGeom>
        </p:spPr>
        <p:txBody>
          <a:bodyPr anchorCtr="0" anchor="t" bIns="91425" lIns="91425" spcFirstLastPara="1" rIns="91425" wrap="square" tIns="91425">
            <a:noAutofit/>
          </a:bodyPr>
          <a:lstStyle/>
          <a:p>
            <a:pPr indent="0" lvl="0" marL="0" marR="0" rtl="0" algn="l">
              <a:lnSpc>
                <a:spcPct val="90000"/>
              </a:lnSpc>
              <a:spcBef>
                <a:spcPts val="1000"/>
              </a:spcBef>
              <a:spcAft>
                <a:spcPts val="0"/>
              </a:spcAft>
              <a:buNone/>
            </a:pPr>
            <a:r>
              <a:rPr lang="en-US" sz="3200">
                <a:latin typeface="Arial"/>
                <a:ea typeface="Arial"/>
                <a:cs typeface="Arial"/>
                <a:sym typeface="Arial"/>
              </a:rPr>
              <a:t>Let’s </a:t>
            </a:r>
            <a:r>
              <a:rPr lang="en-US" sz="3200" u="sng">
                <a:solidFill>
                  <a:schemeClr val="hlink"/>
                </a:solidFill>
                <a:latin typeface="Arial"/>
                <a:ea typeface="Arial"/>
                <a:cs typeface="Arial"/>
                <a:sym typeface="Arial"/>
                <a:hlinkClick r:id="rId4"/>
              </a:rPr>
              <a:t>crowdsource</a:t>
            </a:r>
            <a:r>
              <a:rPr lang="en-US" sz="3200">
                <a:latin typeface="Arial"/>
                <a:ea typeface="Arial"/>
                <a:cs typeface="Arial"/>
                <a:sym typeface="Arial"/>
              </a:rPr>
              <a:t> websites, programs, tips!</a:t>
            </a:r>
            <a:endParaRPr sz="3200">
              <a:latin typeface="Arial"/>
              <a:ea typeface="Arial"/>
              <a:cs typeface="Arial"/>
              <a:sym typeface="Arial"/>
            </a:endParaRPr>
          </a:p>
          <a:p>
            <a:pPr indent="0" lvl="0" marL="457200" marR="0" rtl="0" algn="l">
              <a:lnSpc>
                <a:spcPct val="90000"/>
              </a:lnSpc>
              <a:spcBef>
                <a:spcPts val="1000"/>
              </a:spcBef>
              <a:spcAft>
                <a:spcPts val="0"/>
              </a:spcAft>
              <a:buNone/>
            </a:pPr>
            <a:r>
              <a:t/>
            </a:r>
            <a:endParaRPr>
              <a:latin typeface="Arial"/>
              <a:ea typeface="Arial"/>
              <a:cs typeface="Arial"/>
              <a:sym typeface="Arial"/>
            </a:endParaRPr>
          </a:p>
        </p:txBody>
      </p:sp>
      <p:pic>
        <p:nvPicPr>
          <p:cNvPr id="265" name="Google Shape;265;p39"/>
          <p:cNvPicPr preferRelativeResize="0"/>
          <p:nvPr/>
        </p:nvPicPr>
        <p:blipFill>
          <a:blip r:embed="rId5">
            <a:alphaModFix/>
          </a:blip>
          <a:stretch>
            <a:fillRect/>
          </a:stretch>
        </p:blipFill>
        <p:spPr>
          <a:xfrm>
            <a:off x="3385900" y="2725400"/>
            <a:ext cx="4921126" cy="32807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69" name="Shape 269"/>
        <p:cNvGrpSpPr/>
        <p:nvPr/>
      </p:nvGrpSpPr>
      <p:grpSpPr>
        <a:xfrm>
          <a:off x="0" y="0"/>
          <a:ext cx="0" cy="0"/>
          <a:chOff x="0" y="0"/>
          <a:chExt cx="0" cy="0"/>
        </a:xfrm>
      </p:grpSpPr>
      <p:pic>
        <p:nvPicPr>
          <p:cNvPr descr="Copy of khadfield_comicblack_h.png" id="270" name="Google Shape;270;p40"/>
          <p:cNvPicPr preferRelativeResize="0"/>
          <p:nvPr/>
        </p:nvPicPr>
        <p:blipFill>
          <a:blip r:embed="rId4">
            <a:alphaModFix/>
          </a:blip>
          <a:stretch>
            <a:fillRect/>
          </a:stretch>
        </p:blipFill>
        <p:spPr>
          <a:xfrm>
            <a:off x="3175210" y="2000358"/>
            <a:ext cx="1439640" cy="1611557"/>
          </a:xfrm>
          <a:prstGeom prst="rect">
            <a:avLst/>
          </a:prstGeom>
          <a:noFill/>
          <a:ln>
            <a:noFill/>
          </a:ln>
        </p:spPr>
      </p:pic>
      <p:pic>
        <p:nvPicPr>
          <p:cNvPr descr="Copy of khadfield_comicblack_n.png" id="271" name="Google Shape;271;p40"/>
          <p:cNvPicPr preferRelativeResize="0"/>
          <p:nvPr/>
        </p:nvPicPr>
        <p:blipFill>
          <a:blip r:embed="rId5">
            <a:alphaModFix/>
          </a:blip>
          <a:stretch>
            <a:fillRect/>
          </a:stretch>
        </p:blipFill>
        <p:spPr>
          <a:xfrm>
            <a:off x="5757108" y="1938951"/>
            <a:ext cx="1439640" cy="1589771"/>
          </a:xfrm>
          <a:prstGeom prst="rect">
            <a:avLst/>
          </a:prstGeom>
          <a:noFill/>
          <a:ln>
            <a:noFill/>
          </a:ln>
        </p:spPr>
      </p:pic>
      <p:pic>
        <p:nvPicPr>
          <p:cNvPr descr="Copy of khadfield_comicblack_a.png" id="272" name="Google Shape;272;p40"/>
          <p:cNvPicPr preferRelativeResize="0"/>
          <p:nvPr/>
        </p:nvPicPr>
        <p:blipFill>
          <a:blip r:embed="rId6">
            <a:alphaModFix/>
          </a:blip>
          <a:stretch>
            <a:fillRect/>
          </a:stretch>
        </p:blipFill>
        <p:spPr>
          <a:xfrm>
            <a:off x="4452114" y="2027471"/>
            <a:ext cx="1410508" cy="1521096"/>
          </a:xfrm>
          <a:prstGeom prst="rect">
            <a:avLst/>
          </a:prstGeom>
          <a:noFill/>
          <a:ln>
            <a:noFill/>
          </a:ln>
        </p:spPr>
      </p:pic>
      <p:pic>
        <p:nvPicPr>
          <p:cNvPr descr="Copy of khadfield_comicblack_k.png" id="273" name="Google Shape;273;p40"/>
          <p:cNvPicPr preferRelativeResize="0"/>
          <p:nvPr/>
        </p:nvPicPr>
        <p:blipFill>
          <a:blip r:embed="rId7">
            <a:alphaModFix/>
          </a:blip>
          <a:stretch>
            <a:fillRect/>
          </a:stretch>
        </p:blipFill>
        <p:spPr>
          <a:xfrm>
            <a:off x="7196748" y="1869062"/>
            <a:ext cx="1439640" cy="1607870"/>
          </a:xfrm>
          <a:prstGeom prst="rect">
            <a:avLst/>
          </a:prstGeom>
          <a:noFill/>
          <a:ln>
            <a:noFill/>
          </a:ln>
        </p:spPr>
      </p:pic>
      <p:pic>
        <p:nvPicPr>
          <p:cNvPr descr="Copy of khadfield_comicblack_y.png" id="274" name="Google Shape;274;p40"/>
          <p:cNvPicPr preferRelativeResize="0"/>
          <p:nvPr/>
        </p:nvPicPr>
        <p:blipFill>
          <a:blip r:embed="rId8">
            <a:alphaModFix/>
          </a:blip>
          <a:stretch>
            <a:fillRect/>
          </a:stretch>
        </p:blipFill>
        <p:spPr>
          <a:xfrm>
            <a:off x="5208987" y="3656688"/>
            <a:ext cx="1378565" cy="1323694"/>
          </a:xfrm>
          <a:prstGeom prst="rect">
            <a:avLst/>
          </a:prstGeom>
          <a:noFill/>
          <a:ln>
            <a:noFill/>
          </a:ln>
        </p:spPr>
      </p:pic>
      <p:pic>
        <p:nvPicPr>
          <p:cNvPr descr="Copy of khadfield_comicblack_u.png" id="275" name="Google Shape;275;p40"/>
          <p:cNvPicPr preferRelativeResize="0"/>
          <p:nvPr/>
        </p:nvPicPr>
        <p:blipFill>
          <a:blip r:embed="rId9">
            <a:alphaModFix/>
          </a:blip>
          <a:stretch>
            <a:fillRect/>
          </a:stretch>
        </p:blipFill>
        <p:spPr>
          <a:xfrm>
            <a:off x="7814973" y="3818101"/>
            <a:ext cx="1238442" cy="1125368"/>
          </a:xfrm>
          <a:prstGeom prst="rect">
            <a:avLst/>
          </a:prstGeom>
          <a:noFill/>
          <a:ln>
            <a:noFill/>
          </a:ln>
        </p:spPr>
      </p:pic>
      <p:pic>
        <p:nvPicPr>
          <p:cNvPr descr="Copy of khadfield_comicblack_o.png" id="276" name="Google Shape;276;p40"/>
          <p:cNvPicPr preferRelativeResize="0"/>
          <p:nvPr/>
        </p:nvPicPr>
        <p:blipFill>
          <a:blip r:embed="rId10">
            <a:alphaModFix/>
          </a:blip>
          <a:stretch>
            <a:fillRect/>
          </a:stretch>
        </p:blipFill>
        <p:spPr>
          <a:xfrm>
            <a:off x="6333650" y="3682981"/>
            <a:ext cx="1424827" cy="1305956"/>
          </a:xfrm>
          <a:prstGeom prst="rect">
            <a:avLst/>
          </a:prstGeom>
          <a:noFill/>
          <a:ln>
            <a:noFill/>
          </a:ln>
        </p:spPr>
      </p:pic>
      <p:pic>
        <p:nvPicPr>
          <p:cNvPr descr="Copy of khadfield_comicblack_zexclamation.png" id="277" name="Google Shape;277;p40"/>
          <p:cNvPicPr preferRelativeResize="0"/>
          <p:nvPr/>
        </p:nvPicPr>
        <p:blipFill>
          <a:blip r:embed="rId11">
            <a:alphaModFix/>
          </a:blip>
          <a:stretch>
            <a:fillRect/>
          </a:stretch>
        </p:blipFill>
        <p:spPr>
          <a:xfrm>
            <a:off x="9109893" y="3682981"/>
            <a:ext cx="698820" cy="1305957"/>
          </a:xfrm>
          <a:prstGeom prst="rect">
            <a:avLst/>
          </a:prstGeom>
          <a:noFill/>
          <a:ln>
            <a:noFill/>
          </a:ln>
        </p:spPr>
      </p:pic>
      <p:pic>
        <p:nvPicPr>
          <p:cNvPr descr="Copy of khadfield_comicblack_t.png" id="278" name="Google Shape;278;p40"/>
          <p:cNvPicPr preferRelativeResize="0"/>
          <p:nvPr/>
        </p:nvPicPr>
        <p:blipFill>
          <a:blip r:embed="rId12">
            <a:alphaModFix/>
          </a:blip>
          <a:stretch>
            <a:fillRect/>
          </a:stretch>
        </p:blipFill>
        <p:spPr>
          <a:xfrm>
            <a:off x="1917788" y="2027471"/>
            <a:ext cx="1458764" cy="162921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3" name="Shape 103"/>
        <p:cNvGrpSpPr/>
        <p:nvPr/>
      </p:nvGrpSpPr>
      <p:grpSpPr>
        <a:xfrm>
          <a:off x="0" y="0"/>
          <a:ext cx="0" cy="0"/>
          <a:chOff x="0" y="0"/>
          <a:chExt cx="0" cy="0"/>
        </a:xfrm>
      </p:grpSpPr>
      <p:sp>
        <p:nvSpPr>
          <p:cNvPr id="104" name="Google Shape;104;p15"/>
          <p:cNvSpPr txBox="1"/>
          <p:nvPr/>
        </p:nvSpPr>
        <p:spPr>
          <a:xfrm>
            <a:off x="1658175" y="2173225"/>
            <a:ext cx="9144000" cy="2052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US" sz="5200">
                <a:solidFill>
                  <a:srgbClr val="073763"/>
                </a:solidFill>
                <a:latin typeface="Oswald"/>
                <a:ea typeface="Oswald"/>
                <a:cs typeface="Oswald"/>
                <a:sym typeface="Oswald"/>
              </a:rPr>
              <a:t>Kim Hendrick</a:t>
            </a:r>
            <a:endParaRPr sz="5200">
              <a:solidFill>
                <a:srgbClr val="073763"/>
              </a:solidFill>
              <a:latin typeface="Oswald"/>
              <a:ea typeface="Oswald"/>
              <a:cs typeface="Oswald"/>
              <a:sym typeface="Oswald"/>
            </a:endParaRPr>
          </a:p>
          <a:p>
            <a:pPr indent="0" lvl="0" marL="0" rtl="0" algn="ctr">
              <a:spcBef>
                <a:spcPts val="0"/>
              </a:spcBef>
              <a:spcAft>
                <a:spcPts val="0"/>
              </a:spcAft>
              <a:buNone/>
            </a:pPr>
            <a:r>
              <a:rPr lang="en-US" sz="3600">
                <a:solidFill>
                  <a:srgbClr val="073763"/>
                </a:solidFill>
                <a:latin typeface="Oswald"/>
                <a:ea typeface="Oswald"/>
                <a:cs typeface="Oswald"/>
                <a:sym typeface="Oswald"/>
              </a:rPr>
              <a:t>@evolvewithkim</a:t>
            </a:r>
            <a:endParaRPr sz="3600">
              <a:solidFill>
                <a:srgbClr val="073763"/>
              </a:solidFill>
              <a:latin typeface="Oswald"/>
              <a:ea typeface="Oswald"/>
              <a:cs typeface="Oswald"/>
              <a:sym typeface="Oswald"/>
            </a:endParaRPr>
          </a:p>
        </p:txBody>
      </p:sp>
      <p:sp>
        <p:nvSpPr>
          <p:cNvPr id="105" name="Google Shape;105;p15"/>
          <p:cNvSpPr txBox="1"/>
          <p:nvPr/>
        </p:nvSpPr>
        <p:spPr>
          <a:xfrm>
            <a:off x="1658175" y="4133850"/>
            <a:ext cx="9144000" cy="79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solidFill>
                  <a:srgbClr val="595959"/>
                </a:solidFill>
                <a:latin typeface="Roboto Condensed"/>
                <a:ea typeface="Roboto Condensed"/>
                <a:cs typeface="Roboto Condensed"/>
                <a:sym typeface="Roboto Condensed"/>
              </a:rPr>
              <a:t>Director of Innovation</a:t>
            </a:r>
            <a:endParaRPr sz="2800">
              <a:solidFill>
                <a:srgbClr val="595959"/>
              </a:solidFill>
              <a:latin typeface="Roboto Condensed"/>
              <a:ea typeface="Roboto Condensed"/>
              <a:cs typeface="Roboto Condensed"/>
              <a:sym typeface="Roboto Condensed"/>
            </a:endParaRPr>
          </a:p>
          <a:p>
            <a:pPr indent="0" lvl="0" marL="0" rtl="0" algn="ctr">
              <a:spcBef>
                <a:spcPts val="0"/>
              </a:spcBef>
              <a:spcAft>
                <a:spcPts val="0"/>
              </a:spcAft>
              <a:buNone/>
            </a:pPr>
            <a:r>
              <a:rPr lang="en-US" sz="2800">
                <a:solidFill>
                  <a:srgbClr val="595959"/>
                </a:solidFill>
                <a:latin typeface="Roboto Condensed"/>
                <a:ea typeface="Roboto Condensed"/>
                <a:cs typeface="Roboto Condensed"/>
                <a:sym typeface="Roboto Condensed"/>
              </a:rPr>
              <a:t>Indiana Online | CIESC</a:t>
            </a:r>
            <a:endParaRPr sz="2800">
              <a:solidFill>
                <a:srgbClr val="595959"/>
              </a:solidFill>
              <a:latin typeface="Roboto Condensed"/>
              <a:ea typeface="Roboto Condensed"/>
              <a:cs typeface="Roboto Condensed"/>
              <a:sym typeface="Roboto Condensed"/>
            </a:endParaRPr>
          </a:p>
        </p:txBody>
      </p:sp>
      <p:pic>
        <p:nvPicPr>
          <p:cNvPr id="106" name="Google Shape;106;p15"/>
          <p:cNvPicPr preferRelativeResize="0"/>
          <p:nvPr/>
        </p:nvPicPr>
        <p:blipFill>
          <a:blip r:embed="rId4">
            <a:alphaModFix/>
          </a:blip>
          <a:stretch>
            <a:fillRect/>
          </a:stretch>
        </p:blipFill>
        <p:spPr>
          <a:xfrm>
            <a:off x="8439075" y="3864252"/>
            <a:ext cx="1903975" cy="1377200"/>
          </a:xfrm>
          <a:prstGeom prst="rect">
            <a:avLst/>
          </a:prstGeom>
          <a:noFill/>
          <a:ln>
            <a:noFill/>
          </a:ln>
        </p:spPr>
      </p:pic>
      <p:pic>
        <p:nvPicPr>
          <p:cNvPr id="107" name="Google Shape;107;p15"/>
          <p:cNvPicPr preferRelativeResize="0"/>
          <p:nvPr/>
        </p:nvPicPr>
        <p:blipFill rotWithShape="1">
          <a:blip r:embed="rId5">
            <a:alphaModFix/>
          </a:blip>
          <a:srcRect b="45202" l="57905" r="1583" t="0"/>
          <a:stretch/>
        </p:blipFill>
        <p:spPr>
          <a:xfrm>
            <a:off x="1996675" y="3514825"/>
            <a:ext cx="1801825" cy="1726625"/>
          </a:xfrm>
          <a:prstGeom prst="rect">
            <a:avLst/>
          </a:prstGeom>
          <a:noFill/>
          <a:ln>
            <a:noFill/>
          </a:ln>
        </p:spPr>
      </p:pic>
      <p:pic>
        <p:nvPicPr>
          <p:cNvPr id="108" name="Google Shape;108;p15"/>
          <p:cNvPicPr preferRelativeResize="0"/>
          <p:nvPr/>
        </p:nvPicPr>
        <p:blipFill>
          <a:blip r:embed="rId6">
            <a:alphaModFix/>
          </a:blip>
          <a:stretch>
            <a:fillRect/>
          </a:stretch>
        </p:blipFill>
        <p:spPr>
          <a:xfrm>
            <a:off x="6336276" y="1411730"/>
            <a:ext cx="3424827" cy="1102925"/>
          </a:xfrm>
          <a:prstGeom prst="rect">
            <a:avLst/>
          </a:prstGeom>
          <a:noFill/>
          <a:ln>
            <a:noFill/>
          </a:ln>
        </p:spPr>
      </p:pic>
      <p:pic>
        <p:nvPicPr>
          <p:cNvPr descr="Copy of CIESC logo with tags no background.png" id="109" name="Google Shape;109;p15"/>
          <p:cNvPicPr preferRelativeResize="0"/>
          <p:nvPr/>
        </p:nvPicPr>
        <p:blipFill>
          <a:blip r:embed="rId7">
            <a:alphaModFix/>
          </a:blip>
          <a:stretch>
            <a:fillRect/>
          </a:stretch>
        </p:blipFill>
        <p:spPr>
          <a:xfrm>
            <a:off x="3144826" y="1508474"/>
            <a:ext cx="2290251" cy="909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3" name="Shape 113"/>
        <p:cNvGrpSpPr/>
        <p:nvPr/>
      </p:nvGrpSpPr>
      <p:grpSpPr>
        <a:xfrm>
          <a:off x="0" y="0"/>
          <a:ext cx="0" cy="0"/>
          <a:chOff x="0" y="0"/>
          <a:chExt cx="0" cy="0"/>
        </a:xfrm>
      </p:grpSpPr>
      <p:sp>
        <p:nvSpPr>
          <p:cNvPr id="114" name="Google Shape;114;p16"/>
          <p:cNvSpPr txBox="1"/>
          <p:nvPr/>
        </p:nvSpPr>
        <p:spPr>
          <a:xfrm>
            <a:off x="822950" y="367875"/>
            <a:ext cx="9228300" cy="92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5400">
                <a:solidFill>
                  <a:srgbClr val="091F40"/>
                </a:solidFill>
              </a:rPr>
              <a:t>Why is Closed Captioning Important?</a:t>
            </a:r>
            <a:endParaRPr/>
          </a:p>
        </p:txBody>
      </p:sp>
      <p:sp>
        <p:nvSpPr>
          <p:cNvPr id="115" name="Google Shape;115;p16"/>
          <p:cNvSpPr txBox="1"/>
          <p:nvPr>
            <p:ph idx="2" type="body"/>
          </p:nvPr>
        </p:nvSpPr>
        <p:spPr>
          <a:xfrm>
            <a:off x="5631250" y="2911800"/>
            <a:ext cx="5181600" cy="4137600"/>
          </a:xfrm>
          <a:prstGeom prst="rect">
            <a:avLst/>
          </a:prstGeom>
        </p:spPr>
        <p:txBody>
          <a:bodyPr anchorCtr="0" anchor="t" bIns="91425" lIns="91425" spcFirstLastPara="1" rIns="91425" wrap="square" tIns="91425">
            <a:noAutofit/>
          </a:bodyPr>
          <a:lstStyle/>
          <a:p>
            <a:pPr indent="457200" lvl="0" marL="0" marR="0" rtl="0" algn="l">
              <a:lnSpc>
                <a:spcPct val="90000"/>
              </a:lnSpc>
              <a:spcBef>
                <a:spcPts val="1000"/>
              </a:spcBef>
              <a:spcAft>
                <a:spcPts val="1000"/>
              </a:spcAft>
              <a:buNone/>
            </a:pPr>
            <a:r>
              <a:rPr b="1" lang="en-US" sz="6000">
                <a:latin typeface="Arial"/>
                <a:ea typeface="Arial"/>
                <a:cs typeface="Arial"/>
                <a:sym typeface="Arial"/>
              </a:rPr>
              <a:t>Standard 8</a:t>
            </a:r>
            <a:endParaRPr b="1" sz="6000">
              <a:latin typeface="Arial"/>
              <a:ea typeface="Arial"/>
              <a:cs typeface="Arial"/>
              <a:sym typeface="Arial"/>
            </a:endParaRPr>
          </a:p>
        </p:txBody>
      </p:sp>
      <p:pic>
        <p:nvPicPr>
          <p:cNvPr id="116" name="Google Shape;116;p16"/>
          <p:cNvPicPr preferRelativeResize="0"/>
          <p:nvPr/>
        </p:nvPicPr>
        <p:blipFill>
          <a:blip r:embed="rId4">
            <a:alphaModFix/>
          </a:blip>
          <a:stretch>
            <a:fillRect/>
          </a:stretch>
        </p:blipFill>
        <p:spPr>
          <a:xfrm>
            <a:off x="2176650" y="2708250"/>
            <a:ext cx="2686050" cy="1704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0" name="Shape 120"/>
        <p:cNvGrpSpPr/>
        <p:nvPr/>
      </p:nvGrpSpPr>
      <p:grpSpPr>
        <a:xfrm>
          <a:off x="0" y="0"/>
          <a:ext cx="0" cy="0"/>
          <a:chOff x="0" y="0"/>
          <a:chExt cx="0" cy="0"/>
        </a:xfrm>
      </p:grpSpPr>
      <p:sp>
        <p:nvSpPr>
          <p:cNvPr id="121" name="Google Shape;121;p17"/>
          <p:cNvSpPr txBox="1"/>
          <p:nvPr/>
        </p:nvSpPr>
        <p:spPr>
          <a:xfrm>
            <a:off x="1269650" y="672675"/>
            <a:ext cx="8781600" cy="92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5400">
                <a:solidFill>
                  <a:srgbClr val="091F40"/>
                </a:solidFill>
              </a:rPr>
              <a:t>Standard 8</a:t>
            </a:r>
            <a:endParaRPr/>
          </a:p>
        </p:txBody>
      </p:sp>
      <p:sp>
        <p:nvSpPr>
          <p:cNvPr id="122" name="Google Shape;122;p17"/>
          <p:cNvSpPr txBox="1"/>
          <p:nvPr/>
        </p:nvSpPr>
        <p:spPr>
          <a:xfrm>
            <a:off x="1269650" y="829725"/>
            <a:ext cx="9946800" cy="589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3000"/>
              <a:t>The course design reflects a commitment to accessibility, so all learners can access all content and activities, and to usability, so that all learners can easily navigate and interact with all course components.</a:t>
            </a:r>
            <a:endParaRPr sz="3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6" name="Shape 126"/>
        <p:cNvGrpSpPr/>
        <p:nvPr/>
      </p:nvGrpSpPr>
      <p:grpSpPr>
        <a:xfrm>
          <a:off x="0" y="0"/>
          <a:ext cx="0" cy="0"/>
          <a:chOff x="0" y="0"/>
          <a:chExt cx="0" cy="0"/>
        </a:xfrm>
      </p:grpSpPr>
      <p:sp>
        <p:nvSpPr>
          <p:cNvPr id="127" name="Google Shape;127;p18"/>
          <p:cNvSpPr txBox="1"/>
          <p:nvPr/>
        </p:nvSpPr>
        <p:spPr>
          <a:xfrm>
            <a:off x="1269650" y="424425"/>
            <a:ext cx="8781600" cy="92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5400">
                <a:solidFill>
                  <a:srgbClr val="091F40"/>
                </a:solidFill>
              </a:rPr>
              <a:t>Standard 8</a:t>
            </a:r>
            <a:endParaRPr/>
          </a:p>
        </p:txBody>
      </p:sp>
      <p:sp>
        <p:nvSpPr>
          <p:cNvPr id="128" name="Google Shape;128;p18"/>
          <p:cNvSpPr txBox="1"/>
          <p:nvPr/>
        </p:nvSpPr>
        <p:spPr>
          <a:xfrm>
            <a:off x="1269650" y="690075"/>
            <a:ext cx="9946800" cy="5898300"/>
          </a:xfrm>
          <a:prstGeom prst="rect">
            <a:avLst/>
          </a:prstGeom>
          <a:noFill/>
          <a:ln>
            <a:noFill/>
          </a:ln>
        </p:spPr>
        <p:txBody>
          <a:bodyPr anchorCtr="0" anchor="ctr" bIns="91425" lIns="91425" spcFirstLastPara="1" rIns="91425" wrap="square" tIns="91425">
            <a:noAutofit/>
          </a:bodyPr>
          <a:lstStyle/>
          <a:p>
            <a:pPr indent="-419100" lvl="0" marL="457200" rtl="0" algn="l">
              <a:spcBef>
                <a:spcPts val="0"/>
              </a:spcBef>
              <a:spcAft>
                <a:spcPts val="0"/>
              </a:spcAft>
              <a:buSzPts val="3000"/>
              <a:buChar char="➢"/>
            </a:pPr>
            <a:r>
              <a:rPr lang="en-US" sz="3000"/>
              <a:t>8.1 </a:t>
            </a:r>
            <a:r>
              <a:rPr b="1" lang="en-US" sz="3000"/>
              <a:t>Navigation</a:t>
            </a:r>
            <a:r>
              <a:rPr lang="en-US" sz="3000"/>
              <a:t> throughout the course is </a:t>
            </a:r>
            <a:r>
              <a:rPr b="1" lang="en-US" sz="3000"/>
              <a:t>logical</a:t>
            </a:r>
            <a:r>
              <a:rPr lang="en-US" sz="3000"/>
              <a:t>, </a:t>
            </a:r>
            <a:r>
              <a:rPr b="1" lang="en-US" sz="3000"/>
              <a:t>consistent</a:t>
            </a:r>
            <a:r>
              <a:rPr lang="en-US" sz="3000"/>
              <a:t>, </a:t>
            </a:r>
            <a:r>
              <a:rPr b="1" lang="en-US" sz="3000"/>
              <a:t>efficient</a:t>
            </a:r>
            <a:r>
              <a:rPr lang="en-US" sz="3000"/>
              <a:t>, and </a:t>
            </a:r>
            <a:r>
              <a:rPr b="1" lang="en-US" sz="3000"/>
              <a:t>intuitive</a:t>
            </a:r>
            <a:r>
              <a:rPr lang="en-US" sz="3000"/>
              <a:t>. (3) </a:t>
            </a:r>
            <a:endParaRPr sz="3000"/>
          </a:p>
          <a:p>
            <a:pPr indent="-419100" lvl="0" marL="457200" rtl="0" algn="l">
              <a:spcBef>
                <a:spcPts val="0"/>
              </a:spcBef>
              <a:spcAft>
                <a:spcPts val="0"/>
              </a:spcAft>
              <a:buSzPts val="3000"/>
              <a:buChar char="➢"/>
            </a:pPr>
            <a:r>
              <a:rPr lang="en-US" sz="3000"/>
              <a:t>8.2 </a:t>
            </a:r>
            <a:r>
              <a:rPr b="1" lang="en-US" sz="3000"/>
              <a:t>Information</a:t>
            </a:r>
            <a:r>
              <a:rPr lang="en-US" sz="3000"/>
              <a:t> is provided </a:t>
            </a:r>
            <a:r>
              <a:rPr b="1" lang="en-US" sz="3000"/>
              <a:t>about</a:t>
            </a:r>
            <a:r>
              <a:rPr lang="en-US" sz="3000"/>
              <a:t> the </a:t>
            </a:r>
            <a:r>
              <a:rPr b="1" lang="en-US" sz="3000"/>
              <a:t>accessibility of all technologies</a:t>
            </a:r>
            <a:r>
              <a:rPr lang="en-US" sz="3000"/>
              <a:t> required in the course. (3) </a:t>
            </a:r>
            <a:endParaRPr sz="3000"/>
          </a:p>
          <a:p>
            <a:pPr indent="-419100" lvl="0" marL="457200" rtl="0" algn="l">
              <a:spcBef>
                <a:spcPts val="0"/>
              </a:spcBef>
              <a:spcAft>
                <a:spcPts val="0"/>
              </a:spcAft>
              <a:buSzPts val="3000"/>
              <a:buChar char="➢"/>
            </a:pPr>
            <a:r>
              <a:rPr lang="en-US" sz="3000"/>
              <a:t>8.3 The course provides </a:t>
            </a:r>
            <a:r>
              <a:rPr b="1" lang="en-US" sz="3000"/>
              <a:t>alternative formats </a:t>
            </a:r>
            <a:r>
              <a:rPr lang="en-US" sz="3000"/>
              <a:t>of </a:t>
            </a:r>
            <a:r>
              <a:rPr lang="en-US" sz="3000"/>
              <a:t> course materials that meet the </a:t>
            </a:r>
            <a:r>
              <a:rPr b="1" lang="en-US" sz="3000"/>
              <a:t>needs of diverse learners in order to accommodate alternative means of access</a:t>
            </a:r>
            <a:r>
              <a:rPr lang="en-US" sz="3000"/>
              <a:t>. (2) </a:t>
            </a:r>
            <a:endParaRPr sz="3000"/>
          </a:p>
          <a:p>
            <a:pPr indent="-419100" lvl="0" marL="457200" rtl="0" algn="l">
              <a:spcBef>
                <a:spcPts val="0"/>
              </a:spcBef>
              <a:spcAft>
                <a:spcPts val="0"/>
              </a:spcAft>
              <a:buSzPts val="3000"/>
              <a:buChar char="➢"/>
            </a:pPr>
            <a:r>
              <a:rPr lang="en-US" sz="3000"/>
              <a:t>8.4 The course design facilitates </a:t>
            </a:r>
            <a:r>
              <a:rPr b="1" lang="en-US" sz="3000"/>
              <a:t>readability</a:t>
            </a:r>
            <a:r>
              <a:rPr lang="en-US" sz="3000"/>
              <a:t>. (2) </a:t>
            </a:r>
            <a:endParaRPr sz="3000"/>
          </a:p>
          <a:p>
            <a:pPr indent="-419100" lvl="0" marL="457200" rtl="0" algn="l">
              <a:spcBef>
                <a:spcPts val="0"/>
              </a:spcBef>
              <a:spcAft>
                <a:spcPts val="0"/>
              </a:spcAft>
              <a:buSzPts val="3000"/>
              <a:buChar char="➢"/>
            </a:pPr>
            <a:r>
              <a:rPr lang="en-US" sz="3000"/>
              <a:t>8.5 Course </a:t>
            </a:r>
            <a:r>
              <a:rPr b="1" lang="en-US" sz="3000"/>
              <a:t>multimedia</a:t>
            </a:r>
            <a:r>
              <a:rPr lang="en-US" sz="3000"/>
              <a:t> facilitate </a:t>
            </a:r>
            <a:r>
              <a:rPr b="1" lang="en-US" sz="3000"/>
              <a:t>ease of use</a:t>
            </a:r>
            <a:r>
              <a:rPr lang="en-US" sz="3000"/>
              <a:t>. (2)</a:t>
            </a:r>
            <a:endParaRPr sz="3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2" name="Shape 132"/>
        <p:cNvGrpSpPr/>
        <p:nvPr/>
      </p:nvGrpSpPr>
      <p:grpSpPr>
        <a:xfrm>
          <a:off x="0" y="0"/>
          <a:ext cx="0" cy="0"/>
          <a:chOff x="0" y="0"/>
          <a:chExt cx="0" cy="0"/>
        </a:xfrm>
      </p:grpSpPr>
      <p:sp>
        <p:nvSpPr>
          <p:cNvPr id="133" name="Google Shape;133;p19"/>
          <p:cNvSpPr txBox="1"/>
          <p:nvPr/>
        </p:nvSpPr>
        <p:spPr>
          <a:xfrm>
            <a:off x="1644450" y="683000"/>
            <a:ext cx="8903100" cy="923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rgbClr val="091F40"/>
                </a:solidFill>
              </a:rPr>
              <a:t>Closed Captioning Goal</a:t>
            </a:r>
            <a:endParaRPr/>
          </a:p>
        </p:txBody>
      </p:sp>
      <p:sp>
        <p:nvSpPr>
          <p:cNvPr id="134" name="Google Shape;134;p19"/>
          <p:cNvSpPr txBox="1"/>
          <p:nvPr/>
        </p:nvSpPr>
        <p:spPr>
          <a:xfrm>
            <a:off x="2451499" y="1971175"/>
            <a:ext cx="6754200" cy="923400"/>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1000"/>
              </a:spcAft>
              <a:buClr>
                <a:schemeClr val="dk1"/>
              </a:buClr>
              <a:buSzPts val="3600"/>
              <a:buNone/>
            </a:pPr>
            <a:r>
              <a:rPr lang="en-US" sz="3600">
                <a:solidFill>
                  <a:schemeClr val="dk1"/>
                </a:solidFill>
              </a:rPr>
              <a:t>The idea is anyone should be able to watch with the sound turned off and still get the full experience of what’s happening on screen.</a:t>
            </a:r>
            <a:endParaRPr sz="3600">
              <a:solidFill>
                <a:srgbClr val="091F40"/>
              </a:solidFill>
              <a:latin typeface="Arial"/>
              <a:ea typeface="Arial"/>
              <a:cs typeface="Arial"/>
              <a:sym typeface="Arial"/>
            </a:endParaRPr>
          </a:p>
        </p:txBody>
      </p:sp>
      <p:pic>
        <p:nvPicPr>
          <p:cNvPr id="135" name="Google Shape;135;p19"/>
          <p:cNvPicPr preferRelativeResize="0"/>
          <p:nvPr/>
        </p:nvPicPr>
        <p:blipFill>
          <a:blip r:embed="rId4">
            <a:alphaModFix/>
          </a:blip>
          <a:stretch>
            <a:fillRect/>
          </a:stretch>
        </p:blipFill>
        <p:spPr>
          <a:xfrm>
            <a:off x="8577475" y="4251325"/>
            <a:ext cx="1476774" cy="14767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9" name="Shape 139"/>
        <p:cNvGrpSpPr/>
        <p:nvPr/>
      </p:nvGrpSpPr>
      <p:grpSpPr>
        <a:xfrm>
          <a:off x="0" y="0"/>
          <a:ext cx="0" cy="0"/>
          <a:chOff x="0" y="0"/>
          <a:chExt cx="0" cy="0"/>
        </a:xfrm>
      </p:grpSpPr>
      <p:sp>
        <p:nvSpPr>
          <p:cNvPr id="140" name="Google Shape;140;p20"/>
          <p:cNvSpPr txBox="1"/>
          <p:nvPr/>
        </p:nvSpPr>
        <p:spPr>
          <a:xfrm>
            <a:off x="529025" y="125175"/>
            <a:ext cx="11224800" cy="92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rgbClr val="091F40"/>
                </a:solidFill>
              </a:rPr>
              <a:t>The Importance of CC Demonstrated</a:t>
            </a:r>
            <a:endParaRPr sz="4800"/>
          </a:p>
        </p:txBody>
      </p:sp>
      <p:pic>
        <p:nvPicPr>
          <p:cNvPr id="141" name="Google Shape;141;p20" title="Accessibility">
            <a:hlinkClick r:id="rId4"/>
          </p:cNvPr>
          <p:cNvPicPr preferRelativeResize="0"/>
          <p:nvPr/>
        </p:nvPicPr>
        <p:blipFill>
          <a:blip r:embed="rId5">
            <a:alphaModFix/>
          </a:blip>
          <a:stretch>
            <a:fillRect/>
          </a:stretch>
        </p:blipFill>
        <p:spPr>
          <a:xfrm>
            <a:off x="1866000" y="1238375"/>
            <a:ext cx="7492825" cy="5619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5" name="Shape 145"/>
        <p:cNvGrpSpPr/>
        <p:nvPr/>
      </p:nvGrpSpPr>
      <p:grpSpPr>
        <a:xfrm>
          <a:off x="0" y="0"/>
          <a:ext cx="0" cy="0"/>
          <a:chOff x="0" y="0"/>
          <a:chExt cx="0" cy="0"/>
        </a:xfrm>
      </p:grpSpPr>
      <p:sp>
        <p:nvSpPr>
          <p:cNvPr id="146" name="Google Shape;146;p21"/>
          <p:cNvSpPr txBox="1"/>
          <p:nvPr/>
        </p:nvSpPr>
        <p:spPr>
          <a:xfrm>
            <a:off x="1269650" y="672675"/>
            <a:ext cx="8781600" cy="92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5400">
                <a:solidFill>
                  <a:srgbClr val="091F40"/>
                </a:solidFill>
              </a:rPr>
              <a:t>Why Should We CC?</a:t>
            </a:r>
            <a:endParaRPr/>
          </a:p>
        </p:txBody>
      </p:sp>
      <p:sp>
        <p:nvSpPr>
          <p:cNvPr id="147" name="Google Shape;147;p21"/>
          <p:cNvSpPr txBox="1"/>
          <p:nvPr>
            <p:ph idx="1" type="body"/>
          </p:nvPr>
        </p:nvSpPr>
        <p:spPr>
          <a:xfrm>
            <a:off x="1591050" y="1810525"/>
            <a:ext cx="4428900" cy="4137600"/>
          </a:xfrm>
          <a:prstGeom prst="rect">
            <a:avLst/>
          </a:prstGeom>
        </p:spPr>
        <p:txBody>
          <a:bodyPr anchorCtr="0" anchor="t" bIns="91425" lIns="91425" spcFirstLastPara="1" rIns="91425" wrap="square" tIns="91425">
            <a:noAutofit/>
          </a:bodyPr>
          <a:lstStyle/>
          <a:p>
            <a:pPr indent="-406400" lvl="0" marL="457200" rtl="0" algn="l">
              <a:spcBef>
                <a:spcPts val="1000"/>
              </a:spcBef>
              <a:spcAft>
                <a:spcPts val="0"/>
              </a:spcAft>
              <a:buSzPts val="2800"/>
              <a:buFont typeface="Arial"/>
              <a:buChar char="➢"/>
            </a:pPr>
            <a:r>
              <a:rPr lang="en-US">
                <a:latin typeface="Arial"/>
                <a:ea typeface="Arial"/>
                <a:cs typeface="Arial"/>
                <a:sym typeface="Arial"/>
              </a:rPr>
              <a:t>Watch Time - shown to increase</a:t>
            </a:r>
            <a:endParaRPr>
              <a:latin typeface="Arial"/>
              <a:ea typeface="Arial"/>
              <a:cs typeface="Arial"/>
              <a:sym typeface="Arial"/>
            </a:endParaRPr>
          </a:p>
          <a:p>
            <a:pPr indent="-406400" lvl="0" marL="457200" rtl="0" algn="l">
              <a:spcBef>
                <a:spcPts val="1000"/>
              </a:spcBef>
              <a:spcAft>
                <a:spcPts val="0"/>
              </a:spcAft>
              <a:buSzPts val="2800"/>
              <a:buFont typeface="Arial"/>
              <a:buChar char="➢"/>
            </a:pPr>
            <a:r>
              <a:rPr lang="en-US">
                <a:latin typeface="Arial"/>
                <a:ea typeface="Arial"/>
                <a:cs typeface="Arial"/>
                <a:sym typeface="Arial"/>
              </a:rPr>
              <a:t>Inclusion - accessible to deaf and hard of hearing</a:t>
            </a:r>
            <a:endParaRPr>
              <a:latin typeface="Arial"/>
              <a:ea typeface="Arial"/>
              <a:cs typeface="Arial"/>
              <a:sym typeface="Arial"/>
            </a:endParaRPr>
          </a:p>
          <a:p>
            <a:pPr indent="-406400" lvl="0" marL="457200" rtl="0" algn="l">
              <a:spcBef>
                <a:spcPts val="1000"/>
              </a:spcBef>
              <a:spcAft>
                <a:spcPts val="1000"/>
              </a:spcAft>
              <a:buSzPts val="2800"/>
              <a:buFont typeface="Arial"/>
              <a:buChar char="➢"/>
            </a:pPr>
            <a:r>
              <a:rPr lang="en-US">
                <a:latin typeface="Arial"/>
                <a:ea typeface="Arial"/>
                <a:cs typeface="Arial"/>
                <a:sym typeface="Arial"/>
              </a:rPr>
              <a:t>Focus - help viewers stay focused and retain information</a:t>
            </a:r>
            <a:endParaRPr>
              <a:latin typeface="Arial"/>
              <a:ea typeface="Arial"/>
              <a:cs typeface="Arial"/>
              <a:sym typeface="Arial"/>
            </a:endParaRPr>
          </a:p>
        </p:txBody>
      </p:sp>
      <p:sp>
        <p:nvSpPr>
          <p:cNvPr id="148" name="Google Shape;148;p21"/>
          <p:cNvSpPr txBox="1"/>
          <p:nvPr>
            <p:ph idx="2" type="body"/>
          </p:nvPr>
        </p:nvSpPr>
        <p:spPr>
          <a:xfrm>
            <a:off x="6172200" y="1810675"/>
            <a:ext cx="5181600" cy="4137600"/>
          </a:xfrm>
          <a:prstGeom prst="rect">
            <a:avLst/>
          </a:prstGeom>
        </p:spPr>
        <p:txBody>
          <a:bodyPr anchorCtr="0" anchor="t" bIns="91425" lIns="91425" spcFirstLastPara="1" rIns="91425" wrap="square" tIns="91425">
            <a:noAutofit/>
          </a:bodyPr>
          <a:lstStyle/>
          <a:p>
            <a:pPr indent="-406400" lvl="0" marL="457200" marR="0" rtl="0" algn="l">
              <a:lnSpc>
                <a:spcPct val="90000"/>
              </a:lnSpc>
              <a:spcBef>
                <a:spcPts val="1000"/>
              </a:spcBef>
              <a:spcAft>
                <a:spcPts val="0"/>
              </a:spcAft>
              <a:buSzPts val="2800"/>
              <a:buChar char="➢"/>
            </a:pPr>
            <a:r>
              <a:rPr lang="en-US">
                <a:latin typeface="Arial"/>
                <a:ea typeface="Arial"/>
                <a:cs typeface="Arial"/>
                <a:sym typeface="Arial"/>
              </a:rPr>
              <a:t>Learning Styles - helps ELL, LD, Visual Learners</a:t>
            </a:r>
            <a:endParaRPr>
              <a:latin typeface="Arial"/>
              <a:ea typeface="Arial"/>
              <a:cs typeface="Arial"/>
              <a:sym typeface="Arial"/>
            </a:endParaRPr>
          </a:p>
          <a:p>
            <a:pPr indent="-406400" lvl="0" marL="457200" marR="0" rtl="0" algn="l">
              <a:lnSpc>
                <a:spcPct val="90000"/>
              </a:lnSpc>
              <a:spcBef>
                <a:spcPts val="1000"/>
              </a:spcBef>
              <a:spcAft>
                <a:spcPts val="0"/>
              </a:spcAft>
              <a:buSzPts val="2800"/>
              <a:buChar char="➢"/>
            </a:pPr>
            <a:r>
              <a:rPr lang="en-US">
                <a:latin typeface="Arial"/>
                <a:ea typeface="Arial"/>
                <a:cs typeface="Arial"/>
                <a:sym typeface="Arial"/>
              </a:rPr>
              <a:t>Quality Matters Standard 8.2</a:t>
            </a:r>
            <a:endParaRPr>
              <a:latin typeface="Arial"/>
              <a:ea typeface="Arial"/>
              <a:cs typeface="Arial"/>
              <a:sym typeface="Arial"/>
            </a:endParaRPr>
          </a:p>
          <a:p>
            <a:pPr indent="0" lvl="0" marL="0" marR="0" rtl="0" algn="l">
              <a:lnSpc>
                <a:spcPct val="90000"/>
              </a:lnSpc>
              <a:spcBef>
                <a:spcPts val="1000"/>
              </a:spcBef>
              <a:spcAft>
                <a:spcPts val="0"/>
              </a:spcAft>
              <a:buNone/>
            </a:pPr>
            <a:r>
              <a:t/>
            </a:r>
            <a:endParaRPr>
              <a:latin typeface="Arial"/>
              <a:ea typeface="Arial"/>
              <a:cs typeface="Arial"/>
              <a:sym typeface="Arial"/>
            </a:endParaRPr>
          </a:p>
          <a:p>
            <a:pPr indent="0" lvl="0" marL="0" marR="0" rtl="0" algn="l">
              <a:lnSpc>
                <a:spcPct val="90000"/>
              </a:lnSpc>
              <a:spcBef>
                <a:spcPts val="1000"/>
              </a:spcBef>
              <a:spcAft>
                <a:spcPts val="0"/>
              </a:spcAft>
              <a:buNone/>
            </a:pPr>
            <a:r>
              <a:rPr b="1" lang="en-US">
                <a:latin typeface="Arial"/>
                <a:ea typeface="Arial"/>
                <a:cs typeface="Arial"/>
                <a:sym typeface="Arial"/>
              </a:rPr>
              <a:t>Most Important:</a:t>
            </a:r>
            <a:endParaRPr b="1">
              <a:latin typeface="Arial"/>
              <a:ea typeface="Arial"/>
              <a:cs typeface="Arial"/>
              <a:sym typeface="Arial"/>
            </a:endParaRPr>
          </a:p>
          <a:p>
            <a:pPr indent="457200" lvl="0" marL="0" marR="0" rtl="0" algn="l">
              <a:lnSpc>
                <a:spcPct val="90000"/>
              </a:lnSpc>
              <a:spcBef>
                <a:spcPts val="1000"/>
              </a:spcBef>
              <a:spcAft>
                <a:spcPts val="1000"/>
              </a:spcAft>
              <a:buNone/>
            </a:pPr>
            <a:r>
              <a:rPr b="1" lang="en-US">
                <a:latin typeface="Arial"/>
                <a:ea typeface="Arial"/>
                <a:cs typeface="Arial"/>
                <a:sym typeface="Arial"/>
              </a:rPr>
              <a:t>It’s the Law!</a:t>
            </a:r>
            <a:endParaRPr b="1">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