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8288000" cy="10287000"/>
  <p:notesSz cx="6858000" cy="9144000"/>
  <p:embeddedFontLst>
    <p:embeddedFont>
      <p:font typeface="Caslon #540" panose="020B0604020202020204" charset="0"/>
      <p:regular r:id="rId13"/>
    </p:embeddedFont>
    <p:embeddedFont>
      <p:font typeface="Caslon #540 Italics" panose="020B0604020202020204" charset="0"/>
      <p:regular r:id="rId14"/>
    </p:embeddedFont>
    <p:embeddedFont>
      <p:font typeface="Monoist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Gs//XXfZOvteMwwYtP1yA==" hashData="n2F3u2S1/pB3BPvP6TS9ro39r83+d0IzJXwN1Vw49OnHEdvjuphM5Tlg5IuGb2jKHqtPws7GplGPXnEnr1Q+g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3" autoAdjust="0"/>
    <p:restoredTop sz="86449" autoAdjust="0"/>
  </p:normalViewPr>
  <p:slideViewPr>
    <p:cSldViewPr>
      <p:cViewPr varScale="1">
        <p:scale>
          <a:sx n="49" d="100"/>
          <a:sy n="49" d="100"/>
        </p:scale>
        <p:origin x="60" y="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3390/educsci13090877" TargetMode="External"/><Relationship Id="rId13" Type="http://schemas.openxmlformats.org/officeDocument/2006/relationships/hyperlink" Target="https://doi.org/10.1016/j.jaccedu.2014.12.001" TargetMode="External"/><Relationship Id="rId3" Type="http://schemas.openxmlformats.org/officeDocument/2006/relationships/hyperlink" Target="https://doi.org/10.3390/math10152569" TargetMode="External"/><Relationship Id="rId7" Type="http://schemas.openxmlformats.org/officeDocument/2006/relationships/hyperlink" Target="https://doi.org/10.1111/jade.12329" TargetMode="External"/><Relationship Id="rId12" Type="http://schemas.openxmlformats.org/officeDocument/2006/relationships/hyperlink" Target="https://doi.org/10.1108/QAE-02-2022-0031" TargetMode="External"/><Relationship Id="rId2" Type="http://schemas.openxmlformats.org/officeDocument/2006/relationships/hyperlink" Target="https://doi.org/10.5642/jhummath.201602.07" TargetMode="External"/><Relationship Id="rId16" Type="http://schemas.openxmlformats.org/officeDocument/2006/relationships/hyperlink" Target="https://lor.instructure.com/resources/802107fb7cbc4b2395e71c1b3df5377f?share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080/08923647.2017.1301144" TargetMode="External"/><Relationship Id="rId11" Type="http://schemas.openxmlformats.org/officeDocument/2006/relationships/hyperlink" Target="https://www.proquest.com/docview/1552467109?pq-origsite=gscholar&amp;fromopenview=true&amp;sourcetype=Dissertations%20&amp;%20Theses" TargetMode="External"/><Relationship Id="rId5" Type="http://schemas.openxmlformats.org/officeDocument/2006/relationships/hyperlink" Target="https://doi.org/10.24059/olj.v25i3.2853" TargetMode="External"/><Relationship Id="rId15" Type="http://schemas.openxmlformats.org/officeDocument/2006/relationships/hyperlink" Target="https://doi.org/10.1016/j.jaccedu.2022.100816" TargetMode="External"/><Relationship Id="rId10" Type="http://schemas.openxmlformats.org/officeDocument/2006/relationships/hyperlink" Target="https://doi.org/10.1080/10511253.2021.2010781" TargetMode="External"/><Relationship Id="rId4" Type="http://schemas.openxmlformats.org/officeDocument/2006/relationships/hyperlink" Target="https://doi.org/10.18848/2327-0144/CGP/v28i01/45-58" TargetMode="External"/><Relationship Id="rId9" Type="http://schemas.openxmlformats.org/officeDocument/2006/relationships/hyperlink" Target="https://cidilabs.com/cidi-labs-whitepaper-looks-really-do-matter/" TargetMode="External"/><Relationship Id="rId14" Type="http://schemas.openxmlformats.org/officeDocument/2006/relationships/hyperlink" Target="https://doi.org/10.1080/01587919.2022.208847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414451" y="6413451"/>
            <a:ext cx="3873549" cy="3873549"/>
          </a:xfrm>
          <a:custGeom>
            <a:avLst/>
            <a:gdLst/>
            <a:ahLst/>
            <a:cxnLst/>
            <a:rect l="l" t="t" r="r" b="b"/>
            <a:pathLst>
              <a:path w="3873549" h="3873549">
                <a:moveTo>
                  <a:pt x="0" y="0"/>
                </a:moveTo>
                <a:lnTo>
                  <a:pt x="3873549" y="0"/>
                </a:lnTo>
                <a:lnTo>
                  <a:pt x="3873549" y="3873549"/>
                </a:lnTo>
                <a:lnTo>
                  <a:pt x="0" y="38735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9386279"/>
            <a:ext cx="6623642" cy="728601"/>
          </a:xfrm>
          <a:custGeom>
            <a:avLst/>
            <a:gdLst/>
            <a:ahLst/>
            <a:cxnLst/>
            <a:rect l="l" t="t" r="r" b="b"/>
            <a:pathLst>
              <a:path w="6623642" h="728601">
                <a:moveTo>
                  <a:pt x="0" y="0"/>
                </a:moveTo>
                <a:lnTo>
                  <a:pt x="6623643" y="0"/>
                </a:lnTo>
                <a:lnTo>
                  <a:pt x="6623643" y="728601"/>
                </a:lnTo>
                <a:lnTo>
                  <a:pt x="0" y="72860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868461">
            <a:off x="1150825" y="2994636"/>
            <a:ext cx="738650" cy="315311"/>
          </a:xfrm>
          <a:custGeom>
            <a:avLst/>
            <a:gdLst/>
            <a:ahLst/>
            <a:cxnLst/>
            <a:rect l="l" t="t" r="r" b="b"/>
            <a:pathLst>
              <a:path w="738650" h="315311">
                <a:moveTo>
                  <a:pt x="0" y="0"/>
                </a:moveTo>
                <a:lnTo>
                  <a:pt x="738650" y="0"/>
                </a:lnTo>
                <a:lnTo>
                  <a:pt x="738650" y="315311"/>
                </a:lnTo>
                <a:lnTo>
                  <a:pt x="0" y="31531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r="-14018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3334020" y="1435767"/>
            <a:ext cx="7267335" cy="15804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697"/>
              </a:lnSpc>
              <a:spcBef>
                <a:spcPct val="0"/>
              </a:spcBef>
            </a:pPr>
            <a:r>
              <a:rPr lang="en-US" sz="8355">
                <a:solidFill>
                  <a:srgbClr val="000000"/>
                </a:solidFill>
                <a:latin typeface="Caslon #540"/>
                <a:ea typeface="Caslon #540"/>
                <a:cs typeface="Caslon #540"/>
                <a:sym typeface="Caslon #540"/>
              </a:rPr>
              <a:t>ONLINE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676330" y="2701850"/>
            <a:ext cx="7267335" cy="15804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697"/>
              </a:lnSpc>
              <a:spcBef>
                <a:spcPct val="0"/>
              </a:spcBef>
            </a:pPr>
            <a:r>
              <a:rPr lang="en-US" sz="8355" i="1" dirty="0">
                <a:solidFill>
                  <a:srgbClr val="000000"/>
                </a:solidFill>
                <a:latin typeface="Caslon #540 Italics"/>
                <a:ea typeface="Caslon #540 Italics"/>
                <a:cs typeface="Caslon #540 Italics"/>
                <a:sym typeface="Caslon #540 Italics"/>
              </a:rPr>
              <a:t>COURSE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942586" y="4221614"/>
            <a:ext cx="7658770" cy="20258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932"/>
              </a:lnSpc>
              <a:spcBef>
                <a:spcPct val="0"/>
              </a:spcBef>
            </a:pPr>
            <a:r>
              <a:rPr lang="en-US" sz="10666">
                <a:solidFill>
                  <a:srgbClr val="000000"/>
                </a:solidFill>
                <a:latin typeface="Caslon #540"/>
                <a:ea typeface="Caslon #540"/>
                <a:cs typeface="Caslon #540"/>
                <a:sym typeface="Caslon #540"/>
              </a:rPr>
              <a:t>REDESIGN </a:t>
            </a:r>
          </a:p>
        </p:txBody>
      </p:sp>
      <p:sp>
        <p:nvSpPr>
          <p:cNvPr id="9" name="TextBox 9"/>
          <p:cNvSpPr txBox="1">
            <a:spLocks noGrp="1"/>
          </p:cNvSpPr>
          <p:nvPr>
            <p:ph type="title" idx="4294967295"/>
          </p:nvPr>
        </p:nvSpPr>
        <p:spPr>
          <a:xfrm>
            <a:off x="1773154" y="6171262"/>
            <a:ext cx="7922797" cy="7360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08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4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DOES IT MATTER?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942586" y="7490261"/>
            <a:ext cx="4099794" cy="1292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Jess Kahlow, PhD</a:t>
            </a:r>
          </a:p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jessica.kahlow@uta.edu</a:t>
            </a:r>
          </a:p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Instructional Designer </a:t>
            </a:r>
          </a:p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Adjunct Associate Professor</a:t>
            </a:r>
          </a:p>
          <a:p>
            <a:pPr algn="l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University of Texas at Arlington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346262" y="7452161"/>
            <a:ext cx="3194807" cy="956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5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Monday, November 4, 2024</a:t>
            </a:r>
          </a:p>
          <a:p>
            <a:pPr algn="l">
              <a:lnSpc>
                <a:spcPts val="255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11:40 AM - 12:05 PM</a:t>
            </a:r>
          </a:p>
          <a:p>
            <a:pPr algn="l">
              <a:lnSpc>
                <a:spcPts val="255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Louvre 1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665194" y="7490261"/>
            <a:ext cx="4099794" cy="1045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Sarah Sarraj, MEd </a:t>
            </a:r>
          </a:p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ssarraj@uta.edu</a:t>
            </a:r>
          </a:p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Instructional Design Manager</a:t>
            </a:r>
          </a:p>
          <a:p>
            <a:pPr algn="l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University of Texas at Arlington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2165182" y="2366838"/>
            <a:ext cx="8816636" cy="10287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WHAT QUESTIONS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515970" y="3541595"/>
            <a:ext cx="8807646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DO YOU HAVE?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91669" y="6338074"/>
            <a:ext cx="7378862" cy="2332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35"/>
              </a:lnSpc>
            </a:pPr>
            <a:r>
              <a:rPr lang="en-US" sz="3239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Jess Kahlow, PhD</a:t>
            </a:r>
          </a:p>
          <a:p>
            <a:pPr algn="l">
              <a:lnSpc>
                <a:spcPts val="3527"/>
              </a:lnSpc>
            </a:pPr>
            <a:r>
              <a:rPr lang="en-US" sz="2519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jessica.kahlow@uta.edu</a:t>
            </a:r>
          </a:p>
          <a:p>
            <a:pPr algn="l">
              <a:lnSpc>
                <a:spcPts val="3527"/>
              </a:lnSpc>
            </a:pPr>
            <a:r>
              <a:rPr lang="en-US" sz="2519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Instructional Designer </a:t>
            </a:r>
          </a:p>
          <a:p>
            <a:pPr algn="l">
              <a:lnSpc>
                <a:spcPts val="3527"/>
              </a:lnSpc>
            </a:pPr>
            <a:r>
              <a:rPr lang="en-US" sz="2519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Adjunct Associate Professor</a:t>
            </a:r>
          </a:p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519">
                <a:solidFill>
                  <a:srgbClr val="030100"/>
                </a:solidFill>
                <a:latin typeface="Monoist"/>
                <a:ea typeface="Monoist"/>
                <a:cs typeface="Monoist"/>
                <a:sym typeface="Monoist"/>
              </a:rPr>
              <a:t>University of Texas at Arlington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42875"/>
              <a:ext cx="4274726" cy="2310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840"/>
                </a:lnSpc>
              </a:pPr>
              <a:endParaRPr/>
            </a:p>
          </p:txBody>
        </p:sp>
      </p:grpSp>
      <p:sp>
        <p:nvSpPr>
          <p:cNvPr id="5" name="TextBox 5"/>
          <p:cNvSpPr txBox="1">
            <a:spLocks noGrp="1"/>
          </p:cNvSpPr>
          <p:nvPr>
            <p:ph type="title" idx="4294967295"/>
          </p:nvPr>
        </p:nvSpPr>
        <p:spPr>
          <a:xfrm>
            <a:off x="5360122" y="96326"/>
            <a:ext cx="6849740" cy="93237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884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17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 Italics"/>
                <a:ea typeface="Caslon #540 Italics"/>
                <a:cs typeface="Caslon #540 Italics"/>
                <a:sym typeface="Caslon #540 Italics"/>
              </a:rPr>
              <a:t>REFERENCES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8700" y="1095375"/>
            <a:ext cx="16230600" cy="79178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Aragon, R. (2016).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2" tooltip="https://doi.org/10.5642/jhummath.201602.07"/>
              </a:rPr>
              <a:t>What has an Impact on Grades?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Instructor-Made Videos, Communication, and Timing in an Online Statistics Course. Journal of Humanistic Mathematics, 6(2), 84–95.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Benková, M., Bednárová, D., Bogdanovská, G., Pavlíčková, M., &amp;. (2022).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3" tooltip="https://doi.org/10.3390/math10152569"/>
              </a:rPr>
              <a:t>Redesign of the Statistics Course to Improve Graduates’ Skills.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Mathematics, 10(15), 2569.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Cohen, J., &amp; Donaldson, K. (2021).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4" tooltip="https://doi.org/10.18848/2327-0144/CGP/v28i01/45-58"/>
              </a:rPr>
              <a:t>The Impact of Learning Design Interventions.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The International Journal of Technologies in Learning, 28(1), 45–58.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Cottrell, R. S. (2021).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5" tooltip="https://doi.org/10.24059/olj.v25i3.2853"/>
              </a:rPr>
              <a:t>Student Performance in Online Classes at a Hispanic-Serving Institution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: A Study of the Impact of Student Characteristics in Online Learning. Online Learning, 25(3), Article 3.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Crowther, P., &amp; Briant, S. (2021). Predicting Academic Success: A Longitudinal Study of University Design Students. International Journal of Art &amp; Design Education, 40(1), 20–34.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Hollowell, G. P., Brooks, R. M., &amp; Anderson, Y. B. (2017). Course Design, Quality Matters Training, and Student Outcomes. American Journal of Distance Education, 31(3), 207–216.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6" tooltip="https://doi.org/10.1080/08923647.2017.1301144"/>
              </a:rPr>
              <a:t>https://doi.org/10.1080/08923647.2017.1301144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Jaggars, S. S., &amp; Xu, D. (2016).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7" tooltip="https://doi.org/10.1111/jade.12329"/>
              </a:rPr>
              <a:t>How do online course design features influence student performance? 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Computers &amp; Education, 95, 270–284.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Kathuria, H., &amp; Becker, D. (2021). Leveraging a Course Quality Checklist to Improve Online Courses. Journal of Teaching and Learning with Technology, 10.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Larson, M., Davies, R., Steadman, A., &amp; Cheng, W. M. (2023).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8" tooltip="https://doi.org/10.3390/educsci13090877"/>
              </a:rPr>
              <a:t>Student’s Choice: In-Person, Online, or on Demand?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A Comparison of Instructional Modality Preference and Effectiveness. Education Sciences, 13(9), 877.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9" tooltip="https://cidilabs.com/cidi-labs-whitepaper-looks-really-do-matter/"/>
              </a:rPr>
              <a:t>Looks really do matter: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The importance of visual design in online courses. (2023). Cidi Labs.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Marder, I. D., Vaugh, T., Kenny, C., Dempsey, S., Savage, E., Weiner, R., Duffy, K., &amp; Hughes, G. (2022).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0" tooltip="https://doi.org/10.1080/10511253.2021.2010781"/>
              </a:rPr>
              <a:t> Enabling Student Participation in Course Review and Redesign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: Piloting Restorative Practices and Design Thinking in an Undergraduate Criminology Programme. Journal of Criminal Justice Education, 33(4), 526–547.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Miner, A. (2014).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1" tooltip="https://www.proquest.com/docview/1552467109?pq-origsite=gscholar&amp;fromopenview=true&amp;sourcetype=Dissertations%20&amp;%20Theses"/>
              </a:rPr>
              <a:t>The effect of Quality Matters on student satisfaction, grades, and retention at Florida International University 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[Dissertation, Morgan State University]. ProQuest.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Mohandas, L., Sorgenfrei, N., Drankoff, L., Sanchez, I., Furterer, S., Cudney, E., Laux, C., &amp; Antony, J. (2022).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2" tooltip="https://doi.org/10.1108/QAE-02-2022-0031"/>
              </a:rPr>
              <a:t>Identifying factors that impact online teaching effectiveness during COVID-19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. Quality Assurance in Education, 31(1), 44–59.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Spiceland, C. P., Spiceland, J. D., &amp; Schaeffer, S. J. (2015).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3" tooltip="https://doi.org/10.1016/j.jaccedu.2014.12.001"/>
              </a:rPr>
              <a:t>Using a course redesign to address retention and performance issues in introductory accounting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. Journal of Accounting Education, 33(1), 50–68.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Stuart, J., O’Donnell, A. W., Scott, R., O’Donnell, K., Lund, R., &amp; Barber, B. (2022).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4" tooltip="https://doi.org/10.1080/01587919.2022.2088477"/>
              </a:rPr>
              <a:t>Asynchronous and synchronous remote teaching and academic outcomes during COVID-19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. Distance Education, 43(3), 408–425.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Tsay, B.-Y., Campbell, J. E., Ariail, D. L., Miller, S. K., &amp; Shannon Shumate, L. (2023).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5" tooltip="https://doi.org/10.1016/j.jaccedu.2022.100816"/>
              </a:rPr>
              <a:t>Improving introductory financial accounting learning and retention through course redesign.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 Journal of Accounting Education, 62, 100816. </a:t>
            </a:r>
          </a:p>
          <a:p>
            <a:pPr marL="302267" lvl="1" indent="-151134" algn="l">
              <a:lnSpc>
                <a:spcPts val="1960"/>
              </a:lnSpc>
              <a:buFont typeface="Arial"/>
              <a:buChar char="•"/>
            </a:pP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UTA Center for Distance Education. (2023). </a:t>
            </a:r>
            <a:r>
              <a:rPr lang="en-US" sz="1400" u="sng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  <a:hlinkClick r:id="rId16" tooltip="https://lor.instructure.com/resources/802107fb7cbc4b2395e71c1b3df5377f?shared"/>
              </a:rPr>
              <a:t>UTA Course Template Copy</a:t>
            </a:r>
            <a:r>
              <a:rPr lang="en-US" sz="1400">
                <a:solidFill>
                  <a:srgbClr val="1B1B1B"/>
                </a:solidFill>
                <a:latin typeface="Monoist"/>
                <a:ea typeface="Monoist"/>
                <a:cs typeface="Monoist"/>
                <a:sym typeface="Monoist"/>
              </a:rPr>
              <a:t>. Canvas Commons Course. CC BY-NC-SA 4.0.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2410608" y="1984210"/>
            <a:ext cx="11135722" cy="62138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SOMETIMES I WONDER IF THE SEAMLESS DESIGN</a:t>
            </a:r>
          </a:p>
          <a:p>
            <a:pPr marL="0" marR="0" lvl="0" indent="0" algn="l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With its graceful flow and </a:t>
            </a:r>
          </a:p>
          <a:p>
            <a:pPr marL="0" marR="0" lvl="0" indent="0" algn="l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thoughtful organization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made learning a breeze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             THE COURSE UNFOLDED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                     every piece fell into place 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Everything I needed, always within my view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              MADE LEARNING FEEL NATURAL</a:t>
            </a:r>
          </a:p>
          <a:p>
            <a:pPr marL="0" marR="0" lvl="0" indent="0" algn="r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AS IF THE COURSE</a:t>
            </a:r>
          </a:p>
          <a:p>
            <a:pPr marL="0" marR="0" lvl="0" indent="0" algn="r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ANTICIPATED</a:t>
            </a:r>
          </a:p>
          <a:p>
            <a:pPr marL="0" marR="0" lvl="0" indent="0" algn="r" defTabSz="914400" rtl="0" eaLnBrk="1" fontAlgn="auto" latinLnBrk="0" hangingPunct="1">
              <a:lnSpc>
                <a:spcPts val="41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6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MY EVERY NEED</a:t>
            </a:r>
          </a:p>
          <a:p>
            <a:pPr marL="0" marR="0" lvl="0" indent="0" algn="just" defTabSz="914400" rtl="0" eaLnBrk="1" fontAlgn="auto" latinLnBrk="0" hangingPunct="1">
              <a:lnSpc>
                <a:spcPts val="411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68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oist"/>
              <a:ea typeface="Monoist"/>
              <a:cs typeface="Monoist"/>
              <a:sym typeface="Monois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2976655" y="3079689"/>
            <a:ext cx="9262768" cy="32078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We pour 300 hours </a:t>
            </a:r>
          </a:p>
          <a:p>
            <a:pPr marL="0" marR="0" lvl="0" indent="0" algn="just" defTabSz="914400" rtl="0" eaLnBrk="1" fontAlgn="auto" latinLnBrk="0" hangingPunct="1">
              <a:lnSpc>
                <a:spcPts val="64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into a single course</a:t>
            </a:r>
          </a:p>
          <a:p>
            <a:pPr marL="0" marR="0" lvl="0" indent="0" algn="just" defTabSz="914400" rtl="0" eaLnBrk="1" fontAlgn="auto" latinLnBrk="0" hangingPunct="1">
              <a:lnSpc>
                <a:spcPts val="64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wondering if the effort </a:t>
            </a:r>
          </a:p>
          <a:p>
            <a:pPr marL="0" marR="0" lvl="0" indent="0" algn="just" defTabSz="914400" rtl="0" eaLnBrk="1" fontAlgn="auto" latinLnBrk="0" hangingPunct="1">
              <a:lnSpc>
                <a:spcPts val="6415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is worth it in the end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42875"/>
              <a:ext cx="4274726" cy="2310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840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8700" y="1993217"/>
            <a:ext cx="16230600" cy="6069821"/>
            <a:chOff x="0" y="0"/>
            <a:chExt cx="21640800" cy="8093095"/>
          </a:xfrm>
        </p:grpSpPr>
        <p:sp>
          <p:nvSpPr>
            <p:cNvPr id="6" name="Freeform 6"/>
            <p:cNvSpPr/>
            <p:nvPr/>
          </p:nvSpPr>
          <p:spPr>
            <a:xfrm flipV="1">
              <a:off x="722530" y="562111"/>
              <a:ext cx="2215906" cy="3069894"/>
            </a:xfrm>
            <a:custGeom>
              <a:avLst/>
              <a:gdLst/>
              <a:ahLst/>
              <a:cxnLst/>
              <a:rect l="l" t="t" r="r" b="b"/>
              <a:pathLst>
                <a:path w="2215906" h="3069894">
                  <a:moveTo>
                    <a:pt x="0" y="3069894"/>
                  </a:moveTo>
                  <a:lnTo>
                    <a:pt x="2215906" y="3069894"/>
                  </a:lnTo>
                  <a:lnTo>
                    <a:pt x="2215906" y="0"/>
                  </a:lnTo>
                  <a:lnTo>
                    <a:pt x="0" y="0"/>
                  </a:lnTo>
                  <a:lnTo>
                    <a:pt x="0" y="3069894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/>
            <p:nvPr/>
          </p:nvSpPr>
          <p:spPr>
            <a:xfrm flipV="1">
              <a:off x="17620153" y="330791"/>
              <a:ext cx="2215906" cy="3069894"/>
            </a:xfrm>
            <a:custGeom>
              <a:avLst/>
              <a:gdLst/>
              <a:ahLst/>
              <a:cxnLst/>
              <a:rect l="l" t="t" r="r" b="b"/>
              <a:pathLst>
                <a:path w="2215906" h="3069894">
                  <a:moveTo>
                    <a:pt x="0" y="3069895"/>
                  </a:moveTo>
                  <a:lnTo>
                    <a:pt x="2215906" y="3069895"/>
                  </a:lnTo>
                  <a:lnTo>
                    <a:pt x="2215906" y="0"/>
                  </a:lnTo>
                  <a:lnTo>
                    <a:pt x="0" y="0"/>
                  </a:lnTo>
                  <a:lnTo>
                    <a:pt x="0" y="3069895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 rot="2700000">
              <a:off x="827688" y="652049"/>
              <a:ext cx="2020745" cy="2005590"/>
            </a:xfrm>
            <a:custGeom>
              <a:avLst/>
              <a:gdLst/>
              <a:ahLst/>
              <a:cxnLst/>
              <a:rect l="l" t="t" r="r" b="b"/>
              <a:pathLst>
                <a:path w="2020745" h="2005590">
                  <a:moveTo>
                    <a:pt x="0" y="0"/>
                  </a:moveTo>
                  <a:lnTo>
                    <a:pt x="2020746" y="0"/>
                  </a:lnTo>
                  <a:lnTo>
                    <a:pt x="2020746" y="2005590"/>
                  </a:lnTo>
                  <a:lnTo>
                    <a:pt x="0" y="200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/>
            <p:nvPr/>
          </p:nvSpPr>
          <p:spPr>
            <a:xfrm flipV="1">
              <a:off x="9155305" y="496187"/>
              <a:ext cx="2215906" cy="3069894"/>
            </a:xfrm>
            <a:custGeom>
              <a:avLst/>
              <a:gdLst/>
              <a:ahLst/>
              <a:cxnLst/>
              <a:rect l="l" t="t" r="r" b="b"/>
              <a:pathLst>
                <a:path w="2215906" h="3069894">
                  <a:moveTo>
                    <a:pt x="0" y="3069894"/>
                  </a:moveTo>
                  <a:lnTo>
                    <a:pt x="2215905" y="3069894"/>
                  </a:lnTo>
                  <a:lnTo>
                    <a:pt x="2215905" y="0"/>
                  </a:lnTo>
                  <a:lnTo>
                    <a:pt x="0" y="0"/>
                  </a:lnTo>
                  <a:lnTo>
                    <a:pt x="0" y="3069894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/>
            <p:nvPr/>
          </p:nvSpPr>
          <p:spPr>
            <a:xfrm rot="2700000">
              <a:off x="9252885" y="586125"/>
              <a:ext cx="2020745" cy="2005590"/>
            </a:xfrm>
            <a:custGeom>
              <a:avLst/>
              <a:gdLst/>
              <a:ahLst/>
              <a:cxnLst/>
              <a:rect l="l" t="t" r="r" b="b"/>
              <a:pathLst>
                <a:path w="2020745" h="2005590">
                  <a:moveTo>
                    <a:pt x="0" y="0"/>
                  </a:moveTo>
                  <a:lnTo>
                    <a:pt x="2020745" y="0"/>
                  </a:lnTo>
                  <a:lnTo>
                    <a:pt x="2020745" y="2005590"/>
                  </a:lnTo>
                  <a:lnTo>
                    <a:pt x="0" y="200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/>
            <p:nvPr/>
          </p:nvSpPr>
          <p:spPr>
            <a:xfrm rot="2700000">
              <a:off x="17717733" y="420730"/>
              <a:ext cx="2020745" cy="2005590"/>
            </a:xfrm>
            <a:custGeom>
              <a:avLst/>
              <a:gdLst/>
              <a:ahLst/>
              <a:cxnLst/>
              <a:rect l="l" t="t" r="r" b="b"/>
              <a:pathLst>
                <a:path w="2020745" h="2005590">
                  <a:moveTo>
                    <a:pt x="0" y="0"/>
                  </a:moveTo>
                  <a:lnTo>
                    <a:pt x="2020746" y="0"/>
                  </a:lnTo>
                  <a:lnTo>
                    <a:pt x="2020746" y="2005589"/>
                  </a:lnTo>
                  <a:lnTo>
                    <a:pt x="0" y="20055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 rot="-10800000" flipV="1">
              <a:off x="5149258" y="4215264"/>
              <a:ext cx="2215906" cy="3069894"/>
            </a:xfrm>
            <a:custGeom>
              <a:avLst/>
              <a:gdLst/>
              <a:ahLst/>
              <a:cxnLst/>
              <a:rect l="l" t="t" r="r" b="b"/>
              <a:pathLst>
                <a:path w="2215906" h="3069894">
                  <a:moveTo>
                    <a:pt x="0" y="3069895"/>
                  </a:moveTo>
                  <a:lnTo>
                    <a:pt x="2215905" y="3069895"/>
                  </a:lnTo>
                  <a:lnTo>
                    <a:pt x="2215905" y="0"/>
                  </a:lnTo>
                  <a:lnTo>
                    <a:pt x="0" y="0"/>
                  </a:lnTo>
                  <a:lnTo>
                    <a:pt x="0" y="3069895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/>
            <p:nvPr/>
          </p:nvSpPr>
          <p:spPr>
            <a:xfrm rot="2700000">
              <a:off x="5246838" y="5189631"/>
              <a:ext cx="2020745" cy="2005590"/>
            </a:xfrm>
            <a:custGeom>
              <a:avLst/>
              <a:gdLst/>
              <a:ahLst/>
              <a:cxnLst/>
              <a:rect l="l" t="t" r="r" b="b"/>
              <a:pathLst>
                <a:path w="2020745" h="2005590">
                  <a:moveTo>
                    <a:pt x="0" y="0"/>
                  </a:moveTo>
                  <a:lnTo>
                    <a:pt x="2020745" y="0"/>
                  </a:lnTo>
                  <a:lnTo>
                    <a:pt x="2020745" y="2005589"/>
                  </a:lnTo>
                  <a:lnTo>
                    <a:pt x="0" y="20055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4"/>
            <p:cNvSpPr/>
            <p:nvPr/>
          </p:nvSpPr>
          <p:spPr>
            <a:xfrm rot="-10800000" flipV="1">
              <a:off x="13054753" y="4215264"/>
              <a:ext cx="2215906" cy="3069894"/>
            </a:xfrm>
            <a:custGeom>
              <a:avLst/>
              <a:gdLst/>
              <a:ahLst/>
              <a:cxnLst/>
              <a:rect l="l" t="t" r="r" b="b"/>
              <a:pathLst>
                <a:path w="2215906" h="3069894">
                  <a:moveTo>
                    <a:pt x="0" y="3069895"/>
                  </a:moveTo>
                  <a:lnTo>
                    <a:pt x="2215906" y="3069895"/>
                  </a:lnTo>
                  <a:lnTo>
                    <a:pt x="2215906" y="0"/>
                  </a:lnTo>
                  <a:lnTo>
                    <a:pt x="0" y="0"/>
                  </a:lnTo>
                  <a:lnTo>
                    <a:pt x="0" y="3069895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/>
            <p:nvPr/>
          </p:nvSpPr>
          <p:spPr>
            <a:xfrm rot="2700000">
              <a:off x="13152333" y="5157051"/>
              <a:ext cx="2020745" cy="2005590"/>
            </a:xfrm>
            <a:custGeom>
              <a:avLst/>
              <a:gdLst/>
              <a:ahLst/>
              <a:cxnLst/>
              <a:rect l="l" t="t" r="r" b="b"/>
              <a:pathLst>
                <a:path w="2020745" h="2005590">
                  <a:moveTo>
                    <a:pt x="0" y="0"/>
                  </a:moveTo>
                  <a:lnTo>
                    <a:pt x="2020745" y="0"/>
                  </a:lnTo>
                  <a:lnTo>
                    <a:pt x="2020745" y="2005590"/>
                  </a:lnTo>
                  <a:lnTo>
                    <a:pt x="0" y="200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16"/>
            <p:cNvSpPr/>
            <p:nvPr/>
          </p:nvSpPr>
          <p:spPr>
            <a:xfrm flipV="1">
              <a:off x="18833729" y="3896155"/>
              <a:ext cx="2213467" cy="2507"/>
            </a:xfrm>
            <a:prstGeom prst="line">
              <a:avLst/>
            </a:prstGeom>
            <a:ln w="132749" cap="rnd">
              <a:solidFill>
                <a:srgbClr val="343A40"/>
              </a:solidFill>
              <a:prstDash val="solid"/>
              <a:headEnd type="none" w="sm" len="sm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/>
            <p:nvPr/>
          </p:nvSpPr>
          <p:spPr>
            <a:xfrm>
              <a:off x="15984541" y="3896155"/>
              <a:ext cx="2849070" cy="0"/>
            </a:xfrm>
            <a:prstGeom prst="line">
              <a:avLst/>
            </a:prstGeom>
            <a:ln w="132749" cap="rnd">
              <a:solidFill>
                <a:srgbClr val="343A4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8"/>
            <p:cNvSpPr/>
            <p:nvPr/>
          </p:nvSpPr>
          <p:spPr>
            <a:xfrm>
              <a:off x="9405330" y="3896155"/>
              <a:ext cx="11011362" cy="0"/>
            </a:xfrm>
            <a:prstGeom prst="line">
              <a:avLst/>
            </a:prstGeom>
            <a:ln w="132749" cap="rnd">
              <a:solidFill>
                <a:srgbClr val="343A4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AutoShape 19"/>
            <p:cNvSpPr/>
            <p:nvPr/>
          </p:nvSpPr>
          <p:spPr>
            <a:xfrm>
              <a:off x="7011462" y="3896155"/>
              <a:ext cx="2849188" cy="0"/>
            </a:xfrm>
            <a:prstGeom prst="line">
              <a:avLst/>
            </a:prstGeom>
            <a:ln w="132749" cap="rnd">
              <a:solidFill>
                <a:srgbClr val="343A4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AutoShape 20"/>
            <p:cNvSpPr/>
            <p:nvPr/>
          </p:nvSpPr>
          <p:spPr>
            <a:xfrm>
              <a:off x="261192" y="3896155"/>
              <a:ext cx="6856013" cy="0"/>
            </a:xfrm>
            <a:prstGeom prst="line">
              <a:avLst/>
            </a:prstGeom>
            <a:ln w="132749" cap="rnd">
              <a:solidFill>
                <a:srgbClr val="343A4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" name="Group 21"/>
            <p:cNvGrpSpPr/>
            <p:nvPr/>
          </p:nvGrpSpPr>
          <p:grpSpPr>
            <a:xfrm>
              <a:off x="9999912" y="3632005"/>
              <a:ext cx="526690" cy="526690"/>
              <a:chOff x="0" y="0"/>
              <a:chExt cx="6350000" cy="6350000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A4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23"/>
            <p:cNvGrpSpPr/>
            <p:nvPr/>
          </p:nvGrpSpPr>
          <p:grpSpPr>
            <a:xfrm>
              <a:off x="5993865" y="3632005"/>
              <a:ext cx="526690" cy="526690"/>
              <a:chOff x="0" y="0"/>
              <a:chExt cx="6350000" cy="6350000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A4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1535064" y="3632005"/>
              <a:ext cx="526690" cy="526690"/>
              <a:chOff x="0" y="0"/>
              <a:chExt cx="6350000" cy="635000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A4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27"/>
            <p:cNvGrpSpPr/>
            <p:nvPr/>
          </p:nvGrpSpPr>
          <p:grpSpPr>
            <a:xfrm>
              <a:off x="13899361" y="3632005"/>
              <a:ext cx="526690" cy="526690"/>
              <a:chOff x="0" y="0"/>
              <a:chExt cx="6350000" cy="6350000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A4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29"/>
            <p:cNvGrpSpPr/>
            <p:nvPr/>
          </p:nvGrpSpPr>
          <p:grpSpPr>
            <a:xfrm>
              <a:off x="18464761" y="3632005"/>
              <a:ext cx="526690" cy="526690"/>
              <a:chOff x="0" y="0"/>
              <a:chExt cx="6350000" cy="6350000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343A4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31"/>
            <p:cNvGrpSpPr/>
            <p:nvPr/>
          </p:nvGrpSpPr>
          <p:grpSpPr>
            <a:xfrm>
              <a:off x="1638852" y="3735793"/>
              <a:ext cx="319114" cy="319114"/>
              <a:chOff x="0" y="0"/>
              <a:chExt cx="6350000" cy="6350000"/>
            </a:xfrm>
          </p:grpSpPr>
          <p:sp>
            <p:nvSpPr>
              <p:cNvPr id="32" name="Freeform 32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33"/>
            <p:cNvGrpSpPr/>
            <p:nvPr/>
          </p:nvGrpSpPr>
          <p:grpSpPr>
            <a:xfrm>
              <a:off x="10103700" y="3735793"/>
              <a:ext cx="319114" cy="319114"/>
              <a:chOff x="0" y="0"/>
              <a:chExt cx="6350000" cy="6350000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 rot="-10800000">
              <a:off x="6097654" y="3735793"/>
              <a:ext cx="319114" cy="319114"/>
              <a:chOff x="0" y="0"/>
              <a:chExt cx="6350000" cy="635000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7"/>
            <p:cNvGrpSpPr/>
            <p:nvPr/>
          </p:nvGrpSpPr>
          <p:grpSpPr>
            <a:xfrm rot="-10800000">
              <a:off x="14003149" y="3735793"/>
              <a:ext cx="319114" cy="319114"/>
              <a:chOff x="0" y="0"/>
              <a:chExt cx="6350000" cy="6350000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39"/>
            <p:cNvGrpSpPr/>
            <p:nvPr/>
          </p:nvGrpSpPr>
          <p:grpSpPr>
            <a:xfrm>
              <a:off x="18568549" y="3735793"/>
              <a:ext cx="319114" cy="319114"/>
              <a:chOff x="0" y="0"/>
              <a:chExt cx="6350000" cy="6350000"/>
            </a:xfrm>
          </p:grpSpPr>
          <p:sp>
            <p:nvSpPr>
              <p:cNvPr id="40" name="Freeform 40"/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" name="Freeform 41"/>
            <p:cNvSpPr/>
            <p:nvPr/>
          </p:nvSpPr>
          <p:spPr>
            <a:xfrm>
              <a:off x="1096133" y="1143148"/>
              <a:ext cx="1501538" cy="1042886"/>
            </a:xfrm>
            <a:custGeom>
              <a:avLst/>
              <a:gdLst/>
              <a:ahLst/>
              <a:cxnLst/>
              <a:rect l="l" t="t" r="r" b="b"/>
              <a:pathLst>
                <a:path w="1501538" h="1042886">
                  <a:moveTo>
                    <a:pt x="0" y="0"/>
                  </a:moveTo>
                  <a:lnTo>
                    <a:pt x="1501538" y="0"/>
                  </a:lnTo>
                  <a:lnTo>
                    <a:pt x="1501538" y="1042886"/>
                  </a:lnTo>
                  <a:lnTo>
                    <a:pt x="0" y="10428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13600154" y="5342911"/>
              <a:ext cx="1444217" cy="1481939"/>
            </a:xfrm>
            <a:custGeom>
              <a:avLst/>
              <a:gdLst/>
              <a:ahLst/>
              <a:cxnLst/>
              <a:rect l="l" t="t" r="r" b="b"/>
              <a:pathLst>
                <a:path w="1444217" h="1481939">
                  <a:moveTo>
                    <a:pt x="0" y="0"/>
                  </a:moveTo>
                  <a:lnTo>
                    <a:pt x="1444217" y="0"/>
                  </a:lnTo>
                  <a:lnTo>
                    <a:pt x="1444217" y="1481939"/>
                  </a:lnTo>
                  <a:lnTo>
                    <a:pt x="0" y="14819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9544309" y="918501"/>
              <a:ext cx="1437896" cy="1340838"/>
            </a:xfrm>
            <a:custGeom>
              <a:avLst/>
              <a:gdLst/>
              <a:ahLst/>
              <a:cxnLst/>
              <a:rect l="l" t="t" r="r" b="b"/>
              <a:pathLst>
                <a:path w="1437896" h="1340838">
                  <a:moveTo>
                    <a:pt x="0" y="0"/>
                  </a:moveTo>
                  <a:lnTo>
                    <a:pt x="1437896" y="0"/>
                  </a:lnTo>
                  <a:lnTo>
                    <a:pt x="1437896" y="1340838"/>
                  </a:lnTo>
                  <a:lnTo>
                    <a:pt x="0" y="134083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17990748" y="759511"/>
              <a:ext cx="1474715" cy="1347521"/>
            </a:xfrm>
            <a:custGeom>
              <a:avLst/>
              <a:gdLst/>
              <a:ahLst/>
              <a:cxnLst/>
              <a:rect l="l" t="t" r="r" b="b"/>
              <a:pathLst>
                <a:path w="1474715" h="1347521">
                  <a:moveTo>
                    <a:pt x="0" y="0"/>
                  </a:moveTo>
                  <a:lnTo>
                    <a:pt x="1474715" y="0"/>
                  </a:lnTo>
                  <a:lnTo>
                    <a:pt x="1474715" y="1347521"/>
                  </a:lnTo>
                  <a:lnTo>
                    <a:pt x="0" y="13475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5599603" y="5399763"/>
              <a:ext cx="1315216" cy="1368235"/>
            </a:xfrm>
            <a:custGeom>
              <a:avLst/>
              <a:gdLst/>
              <a:ahLst/>
              <a:cxnLst/>
              <a:rect l="l" t="t" r="r" b="b"/>
              <a:pathLst>
                <a:path w="1315216" h="1368235">
                  <a:moveTo>
                    <a:pt x="0" y="0"/>
                  </a:moveTo>
                  <a:lnTo>
                    <a:pt x="1315216" y="0"/>
                  </a:lnTo>
                  <a:lnTo>
                    <a:pt x="1315216" y="1368235"/>
                  </a:lnTo>
                  <a:lnTo>
                    <a:pt x="0" y="13682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171722" y="4357974"/>
              <a:ext cx="5992357" cy="6679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31"/>
                </a:lnSpc>
              </a:pPr>
              <a:r>
                <a:rPr lang="en-US" sz="3331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PRE-PRODUCTION</a:t>
              </a:r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4328093" y="488200"/>
              <a:ext cx="3780951" cy="6679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31"/>
                </a:lnSpc>
              </a:pPr>
              <a:r>
                <a:rPr lang="en-US" sz="3331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PLANNING</a:t>
              </a:r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2416881" y="488200"/>
              <a:ext cx="4459463" cy="6679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31"/>
                </a:lnSpc>
              </a:pPr>
              <a:r>
                <a:rPr lang="en-US" sz="3331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EVALUATING</a:t>
              </a: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8029912" y="4357974"/>
              <a:ext cx="4961170" cy="6679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31"/>
                </a:lnSpc>
              </a:pPr>
              <a:r>
                <a:rPr lang="en-US" sz="3331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IMPLEMENTING</a:t>
              </a:r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15496298" y="4357974"/>
              <a:ext cx="6144502" cy="6679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31"/>
                </a:lnSpc>
              </a:pPr>
              <a:r>
                <a:rPr lang="en-US" sz="3331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POST-PRODUCTION</a:t>
              </a: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5027318"/>
              <a:ext cx="5798881" cy="24503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Kickoff meeting 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Initial planning meeting 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Forms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Master course access</a:t>
              </a: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4139068" y="1135173"/>
              <a:ext cx="5149089" cy="18348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Syllabus and course schedule 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Course alignment map</a:t>
              </a:r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12241938" y="1135173"/>
              <a:ext cx="5667666" cy="30657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Internal review 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Implement suggestions from the review 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Payment to faculty</a:t>
              </a:r>
            </a:p>
            <a:p>
              <a:pPr algn="l">
                <a:lnSpc>
                  <a:spcPts val="3648"/>
                </a:lnSpc>
              </a:pPr>
              <a:endParaRPr lang="en-US" sz="2280">
                <a:solidFill>
                  <a:srgbClr val="000000"/>
                </a:solidFill>
                <a:latin typeface="Caslon #540"/>
                <a:ea typeface="Caslon #540"/>
                <a:cs typeface="Caslon #540"/>
                <a:sym typeface="Caslon #540"/>
              </a:endParaRP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7823488" y="5027318"/>
              <a:ext cx="5374018" cy="30657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Build the course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Regular meetings between ID and faculty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Review accessibility </a:t>
              </a:r>
            </a:p>
            <a:p>
              <a:pPr algn="l">
                <a:lnSpc>
                  <a:spcPts val="3648"/>
                </a:lnSpc>
              </a:pPr>
              <a:endParaRPr lang="en-US" sz="2280">
                <a:solidFill>
                  <a:srgbClr val="000000"/>
                </a:solidFill>
                <a:latin typeface="Caslon #540"/>
                <a:ea typeface="Caslon #540"/>
                <a:cs typeface="Caslon #540"/>
                <a:sym typeface="Caslon #540"/>
              </a:endParaRP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15337085" y="5027318"/>
              <a:ext cx="5710111" cy="30657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IDs support the first run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Make changes based on first run</a:t>
              </a:r>
            </a:p>
            <a:p>
              <a:pPr marL="492380" lvl="1" indent="-246190" algn="l">
                <a:lnSpc>
                  <a:spcPts val="3648"/>
                </a:lnSpc>
                <a:buFont typeface="Arial"/>
                <a:buChar char="•"/>
              </a:pPr>
              <a:r>
                <a:rPr lang="en-US" sz="2280">
                  <a:solidFill>
                    <a:srgbClr val="000000"/>
                  </a:solidFill>
                  <a:latin typeface="Caslon #540"/>
                  <a:ea typeface="Caslon #540"/>
                  <a:cs typeface="Caslon #540"/>
                  <a:sym typeface="Caslon #540"/>
                </a:rPr>
                <a:t>Official QM review </a:t>
              </a:r>
            </a:p>
            <a:p>
              <a:pPr algn="l">
                <a:lnSpc>
                  <a:spcPts val="3648"/>
                </a:lnSpc>
              </a:pPr>
              <a:endParaRPr lang="en-US" sz="2280">
                <a:solidFill>
                  <a:srgbClr val="000000"/>
                </a:solidFill>
                <a:latin typeface="Caslon #540"/>
                <a:ea typeface="Caslon #540"/>
                <a:cs typeface="Caslon #540"/>
                <a:sym typeface="Caslon #540"/>
              </a:endParaRPr>
            </a:p>
          </p:txBody>
        </p:sp>
      </p:grpSp>
      <p:sp>
        <p:nvSpPr>
          <p:cNvPr id="57" name="Title 56">
            <a:extLst>
              <a:ext uri="{FF2B5EF4-FFF2-40B4-BE49-F238E27FC236}">
                <a16:creationId xmlns:a16="http://schemas.microsoft.com/office/drawing/2014/main" id="{1FA615EB-3AA0-5EE2-FD82-CA2B8D0B81B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PROCESS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2322856" y="2965274"/>
            <a:ext cx="11538950" cy="320738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By all accounts</a:t>
            </a:r>
          </a:p>
          <a:p>
            <a:pPr marL="0" marR="0" lvl="0" indent="0" algn="just" defTabSz="914400" rtl="0" eaLnBrk="1" fontAlgn="auto" latinLnBrk="0" hangingPunct="1">
              <a:lnSpc>
                <a:spcPts val="6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 the research said yes </a:t>
            </a:r>
          </a:p>
          <a:p>
            <a:pPr marL="0" marR="0" lvl="0" indent="0" algn="just" defTabSz="914400" rtl="0" eaLnBrk="1" fontAlgn="auto" latinLnBrk="0" hangingPunct="1">
              <a:lnSpc>
                <a:spcPts val="6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        YES IT DOES</a:t>
            </a:r>
          </a:p>
          <a:p>
            <a:pPr marL="0" marR="0" lvl="0" indent="0" algn="just" defTabSz="914400" rtl="0" eaLnBrk="1" fontAlgn="auto" latinLnBrk="0" hangingPunct="1">
              <a:lnSpc>
                <a:spcPts val="643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    But we didn’t know how much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3140105" y="2504909"/>
            <a:ext cx="12379128" cy="385090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77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So we asked</a:t>
            </a:r>
          </a:p>
          <a:p>
            <a:pPr marL="0" marR="0" lvl="0" indent="0" algn="just" defTabSz="914400" rtl="0" eaLnBrk="1" fontAlgn="auto" latinLnBrk="0" hangingPunct="1">
              <a:lnSpc>
                <a:spcPts val="77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how much does </a:t>
            </a:r>
          </a:p>
          <a:p>
            <a:pPr marL="0" marR="0" lvl="0" indent="0" algn="just" defTabSz="914400" rtl="0" eaLnBrk="1" fontAlgn="auto" latinLnBrk="0" hangingPunct="1">
              <a:lnSpc>
                <a:spcPts val="77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IT REALLY MATTER</a:t>
            </a:r>
          </a:p>
          <a:p>
            <a:pPr marL="0" marR="0" lvl="0" indent="0" algn="just" defTabSz="914400" rtl="0" eaLnBrk="1" fontAlgn="auto" latinLnBrk="0" hangingPunct="1">
              <a:lnSpc>
                <a:spcPts val="772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1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oist"/>
              <a:ea typeface="Monoist"/>
              <a:cs typeface="Monoist"/>
              <a:sym typeface="Monois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42875"/>
              <a:ext cx="4274726" cy="23103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840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9219827" y="1202530"/>
            <a:ext cx="7749337" cy="7881941"/>
            <a:chOff x="0" y="0"/>
            <a:chExt cx="10332449" cy="10509254"/>
          </a:xfrm>
        </p:grpSpPr>
        <p:sp>
          <p:nvSpPr>
            <p:cNvPr id="6" name="Freeform 6"/>
            <p:cNvSpPr/>
            <p:nvPr/>
          </p:nvSpPr>
          <p:spPr>
            <a:xfrm>
              <a:off x="419779" y="0"/>
              <a:ext cx="9496162" cy="47481"/>
            </a:xfrm>
            <a:custGeom>
              <a:avLst/>
              <a:gdLst/>
              <a:ahLst/>
              <a:cxnLst/>
              <a:rect l="l" t="t" r="r" b="b"/>
              <a:pathLst>
                <a:path w="9496162" h="47481">
                  <a:moveTo>
                    <a:pt x="0" y="0"/>
                  </a:moveTo>
                  <a:lnTo>
                    <a:pt x="9496162" y="0"/>
                  </a:lnTo>
                  <a:lnTo>
                    <a:pt x="9496162" y="47481"/>
                  </a:lnTo>
                  <a:lnTo>
                    <a:pt x="0" y="4748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/>
            <p:nvPr/>
          </p:nvSpPr>
          <p:spPr>
            <a:xfrm>
              <a:off x="419779" y="10461774"/>
              <a:ext cx="9496162" cy="47481"/>
            </a:xfrm>
            <a:custGeom>
              <a:avLst/>
              <a:gdLst/>
              <a:ahLst/>
              <a:cxnLst/>
              <a:rect l="l" t="t" r="r" b="b"/>
              <a:pathLst>
                <a:path w="9496162" h="47481">
                  <a:moveTo>
                    <a:pt x="0" y="0"/>
                  </a:moveTo>
                  <a:lnTo>
                    <a:pt x="9496162" y="0"/>
                  </a:lnTo>
                  <a:lnTo>
                    <a:pt x="9496162" y="47480"/>
                  </a:lnTo>
                  <a:lnTo>
                    <a:pt x="0" y="474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 rot="5400000" flipH="1" flipV="1">
              <a:off x="-4820940" y="5228354"/>
              <a:ext cx="10509254" cy="52546"/>
            </a:xfrm>
            <a:custGeom>
              <a:avLst/>
              <a:gdLst/>
              <a:ahLst/>
              <a:cxnLst/>
              <a:rect l="l" t="t" r="r" b="b"/>
              <a:pathLst>
                <a:path w="10509254" h="52546">
                  <a:moveTo>
                    <a:pt x="10509254" y="52546"/>
                  </a:moveTo>
                  <a:lnTo>
                    <a:pt x="0" y="52546"/>
                  </a:lnTo>
                  <a:lnTo>
                    <a:pt x="0" y="0"/>
                  </a:lnTo>
                  <a:lnTo>
                    <a:pt x="10509254" y="0"/>
                  </a:lnTo>
                  <a:lnTo>
                    <a:pt x="10509254" y="52546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15697" y="367797"/>
              <a:ext cx="10304326" cy="51522"/>
            </a:xfrm>
            <a:custGeom>
              <a:avLst/>
              <a:gdLst/>
              <a:ahLst/>
              <a:cxnLst/>
              <a:rect l="l" t="t" r="r" b="b"/>
              <a:pathLst>
                <a:path w="10304326" h="51522">
                  <a:moveTo>
                    <a:pt x="0" y="0"/>
                  </a:moveTo>
                  <a:lnTo>
                    <a:pt x="10304326" y="0"/>
                  </a:lnTo>
                  <a:lnTo>
                    <a:pt x="10304326" y="51522"/>
                  </a:lnTo>
                  <a:lnTo>
                    <a:pt x="0" y="515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15697" y="10110045"/>
              <a:ext cx="10304326" cy="51522"/>
            </a:xfrm>
            <a:custGeom>
              <a:avLst/>
              <a:gdLst/>
              <a:ahLst/>
              <a:cxnLst/>
              <a:rect l="l" t="t" r="r" b="b"/>
              <a:pathLst>
                <a:path w="10304326" h="51522">
                  <a:moveTo>
                    <a:pt x="0" y="0"/>
                  </a:moveTo>
                  <a:lnTo>
                    <a:pt x="10304326" y="0"/>
                  </a:lnTo>
                  <a:lnTo>
                    <a:pt x="10304326" y="51522"/>
                  </a:lnTo>
                  <a:lnTo>
                    <a:pt x="0" y="515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/>
            <p:nvPr/>
          </p:nvSpPr>
          <p:spPr>
            <a:xfrm rot="5400000" flipH="1" flipV="1">
              <a:off x="4647405" y="5228354"/>
              <a:ext cx="10509254" cy="52546"/>
            </a:xfrm>
            <a:custGeom>
              <a:avLst/>
              <a:gdLst/>
              <a:ahLst/>
              <a:cxnLst/>
              <a:rect l="l" t="t" r="r" b="b"/>
              <a:pathLst>
                <a:path w="10509254" h="52546">
                  <a:moveTo>
                    <a:pt x="10509255" y="52546"/>
                  </a:moveTo>
                  <a:lnTo>
                    <a:pt x="0" y="52546"/>
                  </a:lnTo>
                  <a:lnTo>
                    <a:pt x="0" y="0"/>
                  </a:lnTo>
                  <a:lnTo>
                    <a:pt x="10509255" y="0"/>
                  </a:lnTo>
                  <a:lnTo>
                    <a:pt x="10509255" y="52546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 rot="5400000">
              <a:off x="5424543" y="5240265"/>
              <a:ext cx="9766977" cy="48835"/>
            </a:xfrm>
            <a:custGeom>
              <a:avLst/>
              <a:gdLst/>
              <a:ahLst/>
              <a:cxnLst/>
              <a:rect l="l" t="t" r="r" b="b"/>
              <a:pathLst>
                <a:path w="9766977" h="48835">
                  <a:moveTo>
                    <a:pt x="0" y="0"/>
                  </a:moveTo>
                  <a:lnTo>
                    <a:pt x="9766978" y="0"/>
                  </a:lnTo>
                  <a:lnTo>
                    <a:pt x="9766978" y="48835"/>
                  </a:lnTo>
                  <a:lnTo>
                    <a:pt x="0" y="488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/>
            <p:nvPr/>
          </p:nvSpPr>
          <p:spPr>
            <a:xfrm rot="5400000">
              <a:off x="-4859071" y="5240265"/>
              <a:ext cx="9766977" cy="48835"/>
            </a:xfrm>
            <a:custGeom>
              <a:avLst/>
              <a:gdLst/>
              <a:ahLst/>
              <a:cxnLst/>
              <a:rect l="l" t="t" r="r" b="b"/>
              <a:pathLst>
                <a:path w="9766977" h="48835">
                  <a:moveTo>
                    <a:pt x="0" y="0"/>
                  </a:moveTo>
                  <a:lnTo>
                    <a:pt x="9766977" y="0"/>
                  </a:lnTo>
                  <a:lnTo>
                    <a:pt x="9766977" y="48835"/>
                  </a:lnTo>
                  <a:lnTo>
                    <a:pt x="0" y="488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Box 14"/>
          <p:cNvSpPr txBox="1">
            <a:spLocks noGrp="1"/>
          </p:cNvSpPr>
          <p:nvPr>
            <p:ph type="title" idx="4294967295"/>
          </p:nvPr>
        </p:nvSpPr>
        <p:spPr>
          <a:xfrm>
            <a:off x="9544881" y="1949727"/>
            <a:ext cx="7099230" cy="624467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Students (n = 866) performed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SIGNIFICANTLY BETTER, 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t(42) = 2.01, p &lt; .05, 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IN COURSES DESIGNED 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WITH AN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INSTRUCTIONAL DESIGNER 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(M = 91.58, SD = 6.31) </a:t>
            </a:r>
          </a:p>
          <a:p>
            <a:pPr marL="0" marR="0" lvl="0" indent="0" algn="l" defTabSz="914400" rtl="0" eaLnBrk="1" fontAlgn="auto" latinLnBrk="0" hangingPunct="1">
              <a:lnSpc>
                <a:spcPts val="493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2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"/>
                <a:ea typeface="Caslon #540"/>
                <a:cs typeface="Caslon #540"/>
                <a:sym typeface="Caslon #540"/>
              </a:rPr>
              <a:t>than students (n = 895) in courses without instructional design assistance (M = 85.78, SD = 10.05).</a:t>
            </a:r>
          </a:p>
        </p:txBody>
      </p:sp>
      <p:grpSp>
        <p:nvGrpSpPr>
          <p:cNvPr id="15" name="Group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48950" y="3913246"/>
            <a:ext cx="4028041" cy="2324705"/>
            <a:chOff x="0" y="0"/>
            <a:chExt cx="5370722" cy="3099606"/>
          </a:xfrm>
        </p:grpSpPr>
        <p:sp>
          <p:nvSpPr>
            <p:cNvPr id="16" name="TextBox 16"/>
            <p:cNvSpPr txBox="1"/>
            <p:nvPr/>
          </p:nvSpPr>
          <p:spPr>
            <a:xfrm>
              <a:off x="0" y="970226"/>
              <a:ext cx="5370722" cy="21293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400"/>
                </a:lnSpc>
              </a:pPr>
              <a:r>
                <a:rPr lang="en-US" sz="9571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1,761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2872" y="57150"/>
              <a:ext cx="5164977" cy="1050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60"/>
                </a:lnSpc>
              </a:pPr>
              <a:r>
                <a:rPr lang="en-US" sz="3000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Students in those Courses</a:t>
              </a:r>
            </a:p>
          </p:txBody>
        </p:sp>
      </p:grpSp>
      <p:grpSp>
        <p:nvGrpSpPr>
          <p:cNvPr id="18" name="Group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1185" y="1268832"/>
            <a:ext cx="3930849" cy="2324705"/>
            <a:chOff x="0" y="0"/>
            <a:chExt cx="5241132" cy="3099606"/>
          </a:xfrm>
        </p:grpSpPr>
        <p:sp>
          <p:nvSpPr>
            <p:cNvPr id="19" name="TextBox 19"/>
            <p:cNvSpPr txBox="1"/>
            <p:nvPr/>
          </p:nvSpPr>
          <p:spPr>
            <a:xfrm>
              <a:off x="1022133" y="970226"/>
              <a:ext cx="3196866" cy="21293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400"/>
                </a:lnSpc>
              </a:pPr>
              <a:r>
                <a:rPr lang="en-US" sz="9571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26</a:t>
              </a: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57150"/>
              <a:ext cx="5241132" cy="1050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60"/>
                </a:lnSpc>
              </a:pPr>
              <a:r>
                <a:rPr lang="en-US" sz="3000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Total QM Courses Evaluated</a:t>
              </a:r>
            </a:p>
          </p:txBody>
        </p:sp>
      </p:grpSp>
      <p:grpSp>
        <p:nvGrpSpPr>
          <p:cNvPr id="21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95340" y="6557661"/>
            <a:ext cx="4785673" cy="2324705"/>
            <a:chOff x="0" y="0"/>
            <a:chExt cx="6380897" cy="3099606"/>
          </a:xfrm>
        </p:grpSpPr>
        <p:sp>
          <p:nvSpPr>
            <p:cNvPr id="22" name="TextBox 22"/>
            <p:cNvSpPr txBox="1"/>
            <p:nvPr/>
          </p:nvSpPr>
          <p:spPr>
            <a:xfrm>
              <a:off x="0" y="970226"/>
              <a:ext cx="6380897" cy="21293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400"/>
                </a:lnSpc>
              </a:pPr>
              <a:r>
                <a:rPr lang="en-US" sz="9571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6.76%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936601" y="57150"/>
              <a:ext cx="4507695" cy="1050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60"/>
                </a:lnSpc>
              </a:pPr>
              <a:r>
                <a:rPr lang="en-US" sz="3000">
                  <a:solidFill>
                    <a:srgbClr val="000000"/>
                  </a:solidFill>
                  <a:latin typeface="Monoist"/>
                  <a:ea typeface="Monoist"/>
                  <a:cs typeface="Monoist"/>
                  <a:sym typeface="Monoist"/>
                </a:rPr>
                <a:t>Overall Grade Increase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192461" y="5256271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A-</a:t>
            </a:r>
          </a:p>
        </p:txBody>
      </p:sp>
      <p:sp>
        <p:nvSpPr>
          <p:cNvPr id="3" name="Freeform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55664" y="5907469"/>
            <a:ext cx="872624" cy="398135"/>
          </a:xfrm>
          <a:custGeom>
            <a:avLst/>
            <a:gdLst/>
            <a:ahLst/>
            <a:cxnLst/>
            <a:rect l="l" t="t" r="r" b="b"/>
            <a:pathLst>
              <a:path w="872624" h="398135">
                <a:moveTo>
                  <a:pt x="0" y="0"/>
                </a:moveTo>
                <a:lnTo>
                  <a:pt x="872624" y="0"/>
                </a:lnTo>
                <a:lnTo>
                  <a:pt x="872624" y="398135"/>
                </a:lnTo>
                <a:lnTo>
                  <a:pt x="0" y="3981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4256867" y="6520475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67%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791976" y="6520475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74%</a:t>
            </a:r>
          </a:p>
        </p:txBody>
      </p:sp>
      <p:sp>
        <p:nvSpPr>
          <p:cNvPr id="7" name="Freeform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55664" y="7171673"/>
            <a:ext cx="872624" cy="398135"/>
          </a:xfrm>
          <a:custGeom>
            <a:avLst/>
            <a:gdLst/>
            <a:ahLst/>
            <a:cxnLst/>
            <a:rect l="l" t="t" r="r" b="b"/>
            <a:pathLst>
              <a:path w="872624" h="398135">
                <a:moveTo>
                  <a:pt x="0" y="0"/>
                </a:moveTo>
                <a:lnTo>
                  <a:pt x="872624" y="0"/>
                </a:lnTo>
                <a:lnTo>
                  <a:pt x="872624" y="398135"/>
                </a:lnTo>
                <a:lnTo>
                  <a:pt x="0" y="3981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>
            <a:spLocks noGrp="1"/>
          </p:cNvSpPr>
          <p:nvPr>
            <p:ph type="title" idx="4294967295"/>
          </p:nvPr>
        </p:nvSpPr>
        <p:spPr>
          <a:xfrm>
            <a:off x="2431357" y="-45452"/>
            <a:ext cx="13425287" cy="122239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906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472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lon #540 Italics"/>
                <a:ea typeface="Caslon #540 Italics"/>
                <a:cs typeface="Caslon #540 Italics"/>
                <a:sym typeface="Caslon #540 Italics"/>
              </a:rPr>
              <a:t>ALL OF THIS TO SAY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256867" y="5256271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83%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91976" y="5256271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90%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840036" y="6520475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C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840036" y="5181894"/>
            <a:ext cx="3363659" cy="15195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431357" y="1936115"/>
            <a:ext cx="8619017" cy="32073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439"/>
              </a:lnSpc>
            </a:pPr>
            <a:r>
              <a:rPr lang="en-US" sz="4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6 or 7 percent </a:t>
            </a:r>
          </a:p>
          <a:p>
            <a:pPr algn="just">
              <a:lnSpc>
                <a:spcPts val="6439"/>
              </a:lnSpc>
            </a:pPr>
            <a:r>
              <a:rPr lang="en-US" sz="4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can be the difference between a B and A </a:t>
            </a:r>
          </a:p>
          <a:p>
            <a:pPr algn="just">
              <a:lnSpc>
                <a:spcPts val="6439"/>
              </a:lnSpc>
              <a:spcBef>
                <a:spcPct val="0"/>
              </a:spcBef>
            </a:pPr>
            <a:r>
              <a:rPr lang="en-US" sz="459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or a D and a 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914" y="1119796"/>
            <a:ext cx="16394171" cy="8047408"/>
          </a:xfrm>
          <a:custGeom>
            <a:avLst/>
            <a:gdLst/>
            <a:ahLst/>
            <a:cxnLst/>
            <a:rect l="l" t="t" r="r" b="b"/>
            <a:pathLst>
              <a:path w="16394171" h="8047408">
                <a:moveTo>
                  <a:pt x="0" y="0"/>
                </a:moveTo>
                <a:lnTo>
                  <a:pt x="16394172" y="0"/>
                </a:lnTo>
                <a:lnTo>
                  <a:pt x="16394172" y="8047408"/>
                </a:lnTo>
                <a:lnTo>
                  <a:pt x="0" y="80474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357" t="-1530" r="-3235" b="-226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>
            <a:spLocks noGrp="1"/>
          </p:cNvSpPr>
          <p:nvPr>
            <p:ph type="title" idx="4294967295"/>
          </p:nvPr>
        </p:nvSpPr>
        <p:spPr>
          <a:xfrm>
            <a:off x="3285381" y="4783027"/>
            <a:ext cx="5858619" cy="275834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254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oist"/>
                <a:ea typeface="Monoist"/>
                <a:cs typeface="Monoist"/>
                <a:sym typeface="Monoist"/>
              </a:rPr>
              <a:t>YES!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8305738" y="6488323"/>
            <a:ext cx="5942755" cy="679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71"/>
              </a:lnSpc>
              <a:spcBef>
                <a:spcPct val="0"/>
              </a:spcBef>
            </a:pPr>
            <a:r>
              <a:rPr lang="en-US" sz="3979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IT DOES MATTER!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165182" y="2366838"/>
            <a:ext cx="8816636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DOES ONLINE COURSE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543396" y="3214563"/>
            <a:ext cx="6959413" cy="16160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209"/>
              </a:lnSpc>
              <a:spcBef>
                <a:spcPct val="0"/>
              </a:spcBef>
            </a:pPr>
            <a:r>
              <a:rPr lang="en-US" sz="9435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REDESIGN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839487" y="3541595"/>
            <a:ext cx="3484129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000000"/>
                </a:solidFill>
                <a:latin typeface="Monoist"/>
                <a:ea typeface="Monoist"/>
                <a:cs typeface="Monoist"/>
                <a:sym typeface="Monoist"/>
              </a:rPr>
              <a:t>MATTER?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1048</Words>
  <Application>Microsoft Office PowerPoint</Application>
  <PresentationFormat>Custom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Caslon #540</vt:lpstr>
      <vt:lpstr>Monoist</vt:lpstr>
      <vt:lpstr>Caslon #540 Italics</vt:lpstr>
      <vt:lpstr>Arial</vt:lpstr>
      <vt:lpstr>Calibri</vt:lpstr>
      <vt:lpstr>Office Theme</vt:lpstr>
      <vt:lpstr>DOES IT MATTER?</vt:lpstr>
      <vt:lpstr>SOMETIMES I WONDER IF THE SEAMLESS DESIGN With its graceful flow and  thoughtful organization     made learning a breeze                  THE COURSE UNFOLDED                          every piece fell into place  Everything I needed, always within my view                   MADE LEARNING FEEL NATURAL AS IF THE COURSE ANTICIPATED MY EVERY NEED </vt:lpstr>
      <vt:lpstr>We pour 300 hours  into a single course wondering if the effort  is worth it in the end </vt:lpstr>
      <vt:lpstr>PROCESS</vt:lpstr>
      <vt:lpstr>By all accounts      the research said yes              YES IT DOES     But we didn’t know how much </vt:lpstr>
      <vt:lpstr>So we asked how much does  IT REALLY MATTER </vt:lpstr>
      <vt:lpstr>Students (n = 866) performed SIGNIFICANTLY BETTER,  t(42) = 2.01, p &lt; .05,  IN COURSES DESIGNED  WITH AN INSTRUCTIONAL DESIGNER  (M = 91.58, SD = 6.31)  than students (n = 895) in courses without instructional design assistance (M = 85.78, SD = 10.05).</vt:lpstr>
      <vt:lpstr>ALL OF THIS TO SAY</vt:lpstr>
      <vt:lpstr>YES!</vt:lpstr>
      <vt:lpstr>WHAT QUESTIONS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Course Redesign: Does It Matter?</dc:title>
  <dc:subject>QM Connect 2024</dc:subject>
  <dc:creator>Kahlow, Jessica</dc:creator>
  <cp:lastModifiedBy>Kahlow, Jessica</cp:lastModifiedBy>
  <cp:revision>3</cp:revision>
  <dcterms:created xsi:type="dcterms:W3CDTF">2006-08-16T00:00:00Z</dcterms:created>
  <dcterms:modified xsi:type="dcterms:W3CDTF">2024-10-22T20:23:45Z</dcterms:modified>
  <dc:identifier>DAGTM8bnxAg</dc:identifier>
</cp:coreProperties>
</file>