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3" r:id="rId5"/>
    <p:sldId id="265" r:id="rId6"/>
    <p:sldId id="264" r:id="rId7"/>
    <p:sldId id="262" r:id="rId8"/>
    <p:sldId id="259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/>
    <p:restoredTop sz="94668"/>
  </p:normalViewPr>
  <p:slideViewPr>
    <p:cSldViewPr snapToGrid="0" snapToObjects="1">
      <p:cViewPr varScale="1">
        <p:scale>
          <a:sx n="92" d="100"/>
          <a:sy n="92" d="100"/>
        </p:scale>
        <p:origin x="1536" y="184"/>
      </p:cViewPr>
      <p:guideLst>
        <p:guide orient="horz" pos="576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D23AB-EE46-BC48-9BA1-6B1F976835B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44D5-B1B5-FA49-815A-90473EBCAF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44D5-B1B5-FA49-815A-90473EBCAF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5014-E8DA-1F49-9B64-B6BE102F7B90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3E1-AD7E-2F47-B90E-2B57CE040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129" y="5606701"/>
            <a:ext cx="7582312" cy="4971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Palatino Linotype" charset="0"/>
                <a:cs typeface="Palatino Linotype" charset="0"/>
              </a:rPr>
              <a:t>Peer Mentoring for Online Course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37BA4-E39E-4268-9911-E8C381C7F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53" y="2867486"/>
            <a:ext cx="1668328" cy="177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1760C-E56D-4A54-B89D-12A9AD998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358" y="2867487"/>
            <a:ext cx="1657499" cy="1786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33529-1D71-4270-B695-8F1B1F764CBF}"/>
              </a:ext>
            </a:extLst>
          </p:cNvPr>
          <p:cNvSpPr txBox="1"/>
          <p:nvPr/>
        </p:nvSpPr>
        <p:spPr>
          <a:xfrm>
            <a:off x="1295252" y="4812573"/>
            <a:ext cx="198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Margaret Haefner,</a:t>
            </a:r>
          </a:p>
          <a:p>
            <a:r>
              <a:rPr lang="en-US" sz="1050" dirty="0">
                <a:solidFill>
                  <a:schemeClr val="bg1"/>
                </a:solidFill>
              </a:rPr>
              <a:t>Professor of Communications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EB5A5-9F7C-4C6E-954E-E31F0CD41A03}"/>
              </a:ext>
            </a:extLst>
          </p:cNvPr>
          <p:cNvSpPr txBox="1"/>
          <p:nvPr/>
        </p:nvSpPr>
        <p:spPr>
          <a:xfrm>
            <a:off x="6021375" y="4688723"/>
            <a:ext cx="2359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Katie Maier-O’Shea,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Dean of the Library &amp; Academic Technology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277085"/>
            <a:ext cx="8256233" cy="11027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Peer Mentors at North Park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639192" y="1379874"/>
            <a:ext cx="7688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entice online/hybrid faculty to become peer mentors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Benefits: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Strong stipend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COE paid initial and ongoing professional development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Collaborative learning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Detriments: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Uneven time commitment, sometimes during busy times in semester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143822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467638"/>
            <a:ext cx="8256233" cy="11027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639192" y="1810613"/>
            <a:ext cx="7688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Sharp increase in the capacity to create online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</a:t>
            </a:r>
            <a:r>
              <a:rPr lang="en-US" sz="2400" i="1" dirty="0"/>
              <a:t> hybrid </a:t>
            </a:r>
            <a:r>
              <a:rPr lang="en-US" sz="2400" dirty="0"/>
              <a:t>and online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courses online and hybrid courses in the traditional undergrad program (summer,  GE) greater than all graduate and professional combined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Successful targeting of tenured faculty as online instructors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Trust, acceptance</a:t>
            </a:r>
          </a:p>
        </p:txBody>
      </p:sp>
    </p:spTree>
    <p:extLst>
      <p:ext uri="{BB962C8B-B14F-4D97-AF65-F5344CB8AC3E}">
        <p14:creationId xmlns:p14="http://schemas.microsoft.com/office/powerpoint/2010/main" val="160969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277085"/>
            <a:ext cx="8256233" cy="11027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639192" y="1379874"/>
            <a:ext cx="7688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Outsource many QM reviews (comparable cost to in-house)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Allow mentors to focus on the course development process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Better compliance with external/SME QM policies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Continue to recruit more mentors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Hire a second instructional designer and part-time media assistant rather than an associate dean</a:t>
            </a:r>
          </a:p>
        </p:txBody>
      </p:sp>
    </p:spTree>
    <p:extLst>
      <p:ext uri="{BB962C8B-B14F-4D97-AF65-F5344CB8AC3E}">
        <p14:creationId xmlns:p14="http://schemas.microsoft.com/office/powerpoint/2010/main" val="240704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54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277085"/>
            <a:ext cx="8256233" cy="500512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0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JULI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53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06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83" y="5245944"/>
            <a:ext cx="6674620" cy="153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65" y="4182708"/>
            <a:ext cx="3524435" cy="6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274072"/>
            <a:ext cx="8256233" cy="11273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Online Learning at North Park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639193" y="1370375"/>
            <a:ext cx="770581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Primarily a face-to-face university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Most online learning is in: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School of Business and Nonprofit Management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School of Professional Studies (Adult Learning)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Seminary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Very recent growth in traditional undergraduate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fully online DNP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Courses are designed by people who teach them; largely full-time faculty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381742"/>
            <a:ext cx="8256233" cy="112737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Origins of the Peer Mentor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E0D7-DBBD-415D-A804-4650341CE8AA}"/>
              </a:ext>
            </a:extLst>
          </p:cNvPr>
          <p:cNvSpPr txBox="1"/>
          <p:nvPr/>
        </p:nvSpPr>
        <p:spPr>
          <a:xfrm>
            <a:off x="887767" y="1509119"/>
            <a:ext cx="76170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Severe understaffing in a time of administrative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Needed quick solutions without significant full-time hiring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Remained committed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Improving quality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Increasing the number of online courses and programs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Strategic placement of online and hybrid courses in undergraduate and graduate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Cost-effectiveness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Building acceptance</a:t>
            </a:r>
          </a:p>
        </p:txBody>
      </p:sp>
    </p:spTree>
    <p:extLst>
      <p:ext uri="{BB962C8B-B14F-4D97-AF65-F5344CB8AC3E}">
        <p14:creationId xmlns:p14="http://schemas.microsoft.com/office/powerpoint/2010/main" val="322182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621439"/>
            <a:ext cx="8256233" cy="11273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General Attitudes about online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E0D7-DBBD-415D-A804-4650341CE8AA}"/>
              </a:ext>
            </a:extLst>
          </p:cNvPr>
          <p:cNvSpPr txBox="1"/>
          <p:nvPr/>
        </p:nvSpPr>
        <p:spPr>
          <a:xfrm>
            <a:off x="736847" y="1828800"/>
            <a:ext cx="7608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Seen as a poor substitute for face-to-face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threat to the liberal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process was picky and controlling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Disliked the LMS and Quality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Interfered with the experts in teaching (professors)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a good fit for North Park; “necessary evil” for limited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Office of Distributed Learning was a gatekeeper and did not understand faculty</a:t>
            </a:r>
          </a:p>
        </p:txBody>
      </p:sp>
    </p:spTree>
    <p:extLst>
      <p:ext uri="{BB962C8B-B14F-4D97-AF65-F5344CB8AC3E}">
        <p14:creationId xmlns:p14="http://schemas.microsoft.com/office/powerpoint/2010/main" val="116224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621439"/>
            <a:ext cx="8256233" cy="112737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Existing Consultants’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E0D7-DBBD-415D-A804-4650341CE8AA}"/>
              </a:ext>
            </a:extLst>
          </p:cNvPr>
          <p:cNvSpPr txBox="1"/>
          <p:nvPr/>
        </p:nvSpPr>
        <p:spPr>
          <a:xfrm>
            <a:off x="763478" y="2603485"/>
            <a:ext cx="7617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“Implement a collaborative approach to course design. Locate faculty to help as Course Writing Coaches during the initial course development phase. 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5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1031687"/>
            <a:ext cx="8256233" cy="11027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Peer Mentors at North Park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781234" y="2290985"/>
            <a:ext cx="7688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Faculty and staff members who: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Have developed and taught online and hybrid courses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Are Quality Matters certified peer reviewers.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are QM Master reviewers (though not required)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Currently have two active peer mentors – more needed</a:t>
            </a:r>
          </a:p>
        </p:txBody>
      </p:sp>
    </p:spTree>
    <p:extLst>
      <p:ext uri="{BB962C8B-B14F-4D97-AF65-F5344CB8AC3E}">
        <p14:creationId xmlns:p14="http://schemas.microsoft.com/office/powerpoint/2010/main" val="141347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32229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7D1F1F-F8F8-4000-815D-B6F2DCB34AFE}"/>
              </a:ext>
            </a:extLst>
          </p:cNvPr>
          <p:cNvSpPr txBox="1"/>
          <p:nvPr/>
        </p:nvSpPr>
        <p:spPr>
          <a:xfrm>
            <a:off x="683581" y="446145"/>
            <a:ext cx="747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Peer Mentors at North Park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906C6-5970-41FB-AE3D-DE1416C5EBA3}"/>
              </a:ext>
            </a:extLst>
          </p:cNvPr>
          <p:cNvSpPr/>
          <p:nvPr/>
        </p:nvSpPr>
        <p:spPr>
          <a:xfrm>
            <a:off x="683581" y="1278070"/>
            <a:ext cx="78478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Collaborate with Center for Online Learning (COE) instructional designer to develop online and hybrid courses.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Coach faculty through online course development course (COE 102) designed to lead them through course development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goal is to ensure the newly developed course meets QM standards.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Serve as liaison between COE and academic units.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Recruit potential online and hybrid professors.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Mentor six faculty members per semester.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May serve as QM reviewer on minimal number of courses for which they have not served as peer mentor (external QM reviewers preferred).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Stipend = one course overload/semester.</a:t>
            </a:r>
          </a:p>
        </p:txBody>
      </p:sp>
    </p:spTree>
    <p:extLst>
      <p:ext uri="{BB962C8B-B14F-4D97-AF65-F5344CB8AC3E}">
        <p14:creationId xmlns:p14="http://schemas.microsoft.com/office/powerpoint/2010/main" val="63234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5DC160-C168-4254-84E9-7B0732A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277085"/>
            <a:ext cx="8256233" cy="11027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Peer Mentors at North Park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C397-0FF0-4F28-9A49-4429F6AB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6" y="2290985"/>
            <a:ext cx="7723573" cy="278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A21D5-61CB-4AD2-9D56-D04FDE3DCD90}"/>
              </a:ext>
            </a:extLst>
          </p:cNvPr>
          <p:cNvSpPr txBox="1"/>
          <p:nvPr/>
        </p:nvSpPr>
        <p:spPr>
          <a:xfrm>
            <a:off x="781234" y="1225665"/>
            <a:ext cx="76880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Benefits of the peer mentor 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Builds collegiality among faculty colleagues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Trust and shared expertise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Collaborative process for building quality instruction with COE partners.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More voices contributing to learning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Growing number of course offerings for students that are based on best practices (QM)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Ideally, better student learning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Significantly lower cost than instructional designer position.</a:t>
            </a:r>
          </a:p>
        </p:txBody>
      </p:sp>
    </p:spTree>
    <p:extLst>
      <p:ext uri="{BB962C8B-B14F-4D97-AF65-F5344CB8AC3E}">
        <p14:creationId xmlns:p14="http://schemas.microsoft.com/office/powerpoint/2010/main" val="178388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2103</TotalTime>
  <Words>570</Words>
  <Application>Microsoft Macintosh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 JULIAN</vt:lpstr>
      <vt:lpstr>Arial</vt:lpstr>
      <vt:lpstr>Calibri</vt:lpstr>
      <vt:lpstr>Calibri Light</vt:lpstr>
      <vt:lpstr>Courier New</vt:lpstr>
      <vt:lpstr>Palatino Linotype</vt:lpstr>
      <vt:lpstr>Office Theme</vt:lpstr>
      <vt:lpstr>PowerPoint Presentation</vt:lpstr>
      <vt:lpstr>PowerPoint Presentation</vt:lpstr>
      <vt:lpstr>Online Learning at North Park University</vt:lpstr>
      <vt:lpstr>Origins of the Peer Mentor Program</vt:lpstr>
      <vt:lpstr>General Attitudes about online learning</vt:lpstr>
      <vt:lpstr>Existing Consultants’ Report</vt:lpstr>
      <vt:lpstr>Peer Mentors at North Park University</vt:lpstr>
      <vt:lpstr>PowerPoint Presentation</vt:lpstr>
      <vt:lpstr>Peer Mentors at North Park University</vt:lpstr>
      <vt:lpstr>Peer Mentors at North Park University</vt:lpstr>
      <vt:lpstr>Results</vt:lpstr>
      <vt:lpstr>Next Steps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Carney, Jennifer</dc:creator>
  <cp:lastModifiedBy>Haefner, Margaret J</cp:lastModifiedBy>
  <cp:revision>24</cp:revision>
  <dcterms:created xsi:type="dcterms:W3CDTF">2016-10-24T17:06:22Z</dcterms:created>
  <dcterms:modified xsi:type="dcterms:W3CDTF">2018-10-17T11:18:30Z</dcterms:modified>
</cp:coreProperties>
</file>