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26"/>
  </p:notesMasterIdLst>
  <p:sldIdLst>
    <p:sldId id="293" r:id="rId2"/>
    <p:sldId id="294" r:id="rId3"/>
    <p:sldId id="320" r:id="rId4"/>
    <p:sldId id="324" r:id="rId5"/>
    <p:sldId id="300" r:id="rId6"/>
    <p:sldId id="296" r:id="rId7"/>
    <p:sldId id="298" r:id="rId8"/>
    <p:sldId id="297" r:id="rId9"/>
    <p:sldId id="316" r:id="rId10"/>
    <p:sldId id="304" r:id="rId11"/>
    <p:sldId id="264" r:id="rId12"/>
    <p:sldId id="318" r:id="rId13"/>
    <p:sldId id="265" r:id="rId14"/>
    <p:sldId id="263" r:id="rId15"/>
    <p:sldId id="307" r:id="rId16"/>
    <p:sldId id="323" r:id="rId17"/>
    <p:sldId id="321" r:id="rId18"/>
    <p:sldId id="322" r:id="rId19"/>
    <p:sldId id="319" r:id="rId20"/>
    <p:sldId id="317" r:id="rId21"/>
    <p:sldId id="313" r:id="rId22"/>
    <p:sldId id="311" r:id="rId23"/>
    <p:sldId id="295" r:id="rId24"/>
    <p:sldId id="30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oeder, Heidi" initials="SH" lastIdx="3" clrIdx="0">
    <p:extLst>
      <p:ext uri="{19B8F6BF-5375-455C-9EA6-DF929625EA0E}">
        <p15:presenceInfo xmlns:p15="http://schemas.microsoft.com/office/powerpoint/2012/main" userId="S-1-5-21-2551908886-1609939859-1204051493-546061" providerId="AD"/>
      </p:ext>
    </p:extLst>
  </p:cmAuthor>
  <p:cmAuthor id="2" name="Tiffany Moy" initials="TM" lastIdx="2" clrIdx="1">
    <p:extLst>
      <p:ext uri="{19B8F6BF-5375-455C-9EA6-DF929625EA0E}">
        <p15:presenceInfo xmlns:p15="http://schemas.microsoft.com/office/powerpoint/2012/main" userId="sJUU+q0gqEXv8cZaItEstiBDCm7AWE3NNqnzzD6GC+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7D"/>
    <a:srgbClr val="0071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95" autoAdjust="0"/>
    <p:restoredTop sz="75439" autoAdjust="0"/>
  </p:normalViewPr>
  <p:slideViewPr>
    <p:cSldViewPr>
      <p:cViewPr varScale="1">
        <p:scale>
          <a:sx n="65" d="100"/>
          <a:sy n="65" d="100"/>
        </p:scale>
        <p:origin x="1594" y="53"/>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55D1B0-92FC-AE4C-B7FB-6F5C0B803BB0}" type="datetimeFigureOut">
              <a:rPr lang="en-US" smtClean="0"/>
              <a:t>4/21/2022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73F792-60D2-4242-BA2F-1078196ABF36}" type="slidenum">
              <a:rPr lang="en-US" smtClean="0"/>
              <a:t>‹#›</a:t>
            </a:fld>
            <a:endParaRPr lang="en-US"/>
          </a:p>
        </p:txBody>
      </p:sp>
    </p:spTree>
    <p:extLst>
      <p:ext uri="{BB962C8B-B14F-4D97-AF65-F5344CB8AC3E}">
        <p14:creationId xmlns:p14="http://schemas.microsoft.com/office/powerpoint/2010/main" val="9485755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1</a:t>
            </a:fld>
            <a:endParaRPr lang="en-US"/>
          </a:p>
        </p:txBody>
      </p:sp>
    </p:spTree>
    <p:extLst>
      <p:ext uri="{BB962C8B-B14F-4D97-AF65-F5344CB8AC3E}">
        <p14:creationId xmlns:p14="http://schemas.microsoft.com/office/powerpoint/2010/main" val="186769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10</a:t>
            </a:fld>
            <a:endParaRPr lang="en-US"/>
          </a:p>
        </p:txBody>
      </p:sp>
    </p:spTree>
    <p:extLst>
      <p:ext uri="{BB962C8B-B14F-4D97-AF65-F5344CB8AC3E}">
        <p14:creationId xmlns:p14="http://schemas.microsoft.com/office/powerpoint/2010/main" val="380395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endParaRPr dirty="0"/>
          </a:p>
        </p:txBody>
      </p:sp>
      <p:sp>
        <p:nvSpPr>
          <p:cNvPr id="94" name="Google Shape;9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 name="Google Shape;9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254261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 name="Google Shape;10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 name="Google Shape;10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082383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 name="Google Shape;10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573181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17</a:t>
            </a:fld>
            <a:endParaRPr lang="en-US"/>
          </a:p>
        </p:txBody>
      </p:sp>
    </p:spTree>
    <p:extLst>
      <p:ext uri="{BB962C8B-B14F-4D97-AF65-F5344CB8AC3E}">
        <p14:creationId xmlns:p14="http://schemas.microsoft.com/office/powerpoint/2010/main" val="373140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18</a:t>
            </a:fld>
            <a:endParaRPr lang="en-US"/>
          </a:p>
        </p:txBody>
      </p:sp>
    </p:spTree>
    <p:extLst>
      <p:ext uri="{BB962C8B-B14F-4D97-AF65-F5344CB8AC3E}">
        <p14:creationId xmlns:p14="http://schemas.microsoft.com/office/powerpoint/2010/main" val="372827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endParaRPr lang="en-US" dirty="0">
              <a:cs typeface="Calibri"/>
            </a:endParaRPr>
          </a:p>
        </p:txBody>
      </p:sp>
      <p:sp>
        <p:nvSpPr>
          <p:cNvPr id="94" name="Google Shape;9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21250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3F792-60D2-4242-BA2F-1078196ABF36}" type="slidenum">
              <a:rPr lang="en-US" smtClean="0"/>
              <a:t>2</a:t>
            </a:fld>
            <a:endParaRPr lang="en-US"/>
          </a:p>
        </p:txBody>
      </p:sp>
    </p:spTree>
    <p:extLst>
      <p:ext uri="{BB962C8B-B14F-4D97-AF65-F5344CB8AC3E}">
        <p14:creationId xmlns:p14="http://schemas.microsoft.com/office/powerpoint/2010/main" val="534801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3F792-60D2-4242-BA2F-1078196ABF36}" type="slidenum">
              <a:rPr lang="en-US" smtClean="0"/>
              <a:t>20</a:t>
            </a:fld>
            <a:endParaRPr lang="en-US"/>
          </a:p>
        </p:txBody>
      </p:sp>
    </p:spTree>
    <p:extLst>
      <p:ext uri="{BB962C8B-B14F-4D97-AF65-F5344CB8AC3E}">
        <p14:creationId xmlns:p14="http://schemas.microsoft.com/office/powerpoint/2010/main" val="1036548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21</a:t>
            </a:fld>
            <a:endParaRPr lang="en-US"/>
          </a:p>
        </p:txBody>
      </p:sp>
    </p:spTree>
    <p:extLst>
      <p:ext uri="{BB962C8B-B14F-4D97-AF65-F5344CB8AC3E}">
        <p14:creationId xmlns:p14="http://schemas.microsoft.com/office/powerpoint/2010/main" val="2252070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22</a:t>
            </a:fld>
            <a:endParaRPr lang="en-US"/>
          </a:p>
        </p:txBody>
      </p:sp>
    </p:spTree>
    <p:extLst>
      <p:ext uri="{BB962C8B-B14F-4D97-AF65-F5344CB8AC3E}">
        <p14:creationId xmlns:p14="http://schemas.microsoft.com/office/powerpoint/2010/main" val="253957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3F792-60D2-4242-BA2F-1078196ABF36}" type="slidenum">
              <a:rPr lang="en-US" smtClean="0"/>
              <a:t>23</a:t>
            </a:fld>
            <a:endParaRPr lang="en-US"/>
          </a:p>
        </p:txBody>
      </p:sp>
    </p:spTree>
    <p:extLst>
      <p:ext uri="{BB962C8B-B14F-4D97-AF65-F5344CB8AC3E}">
        <p14:creationId xmlns:p14="http://schemas.microsoft.com/office/powerpoint/2010/main" val="3787491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3</a:t>
            </a:fld>
            <a:endParaRPr lang="en-US"/>
          </a:p>
        </p:txBody>
      </p:sp>
    </p:spTree>
    <p:extLst>
      <p:ext uri="{BB962C8B-B14F-4D97-AF65-F5344CB8AC3E}">
        <p14:creationId xmlns:p14="http://schemas.microsoft.com/office/powerpoint/2010/main" val="195196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4</a:t>
            </a:fld>
            <a:endParaRPr lang="en-US"/>
          </a:p>
        </p:txBody>
      </p:sp>
    </p:spTree>
    <p:extLst>
      <p:ext uri="{BB962C8B-B14F-4D97-AF65-F5344CB8AC3E}">
        <p14:creationId xmlns:p14="http://schemas.microsoft.com/office/powerpoint/2010/main" val="2586577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t>
            </a:r>
          </a:p>
        </p:txBody>
      </p:sp>
      <p:sp>
        <p:nvSpPr>
          <p:cNvPr id="4" name="Slide Number Placeholder 3"/>
          <p:cNvSpPr>
            <a:spLocks noGrp="1"/>
          </p:cNvSpPr>
          <p:nvPr>
            <p:ph type="sldNum" sz="quarter" idx="5"/>
          </p:nvPr>
        </p:nvSpPr>
        <p:spPr/>
        <p:txBody>
          <a:bodyPr/>
          <a:lstStyle/>
          <a:p>
            <a:fld id="{3273F792-60D2-4242-BA2F-1078196ABF36}" type="slidenum">
              <a:rPr lang="en-US" smtClean="0"/>
              <a:t>5</a:t>
            </a:fld>
            <a:endParaRPr lang="en-US"/>
          </a:p>
        </p:txBody>
      </p:sp>
    </p:spTree>
    <p:extLst>
      <p:ext uri="{BB962C8B-B14F-4D97-AF65-F5344CB8AC3E}">
        <p14:creationId xmlns:p14="http://schemas.microsoft.com/office/powerpoint/2010/main" val="238276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3F792-60D2-4242-BA2F-1078196ABF36}" type="slidenum">
              <a:rPr lang="en-US" smtClean="0"/>
              <a:t>6</a:t>
            </a:fld>
            <a:endParaRPr lang="en-US"/>
          </a:p>
        </p:txBody>
      </p:sp>
    </p:spTree>
    <p:extLst>
      <p:ext uri="{BB962C8B-B14F-4D97-AF65-F5344CB8AC3E}">
        <p14:creationId xmlns:p14="http://schemas.microsoft.com/office/powerpoint/2010/main" val="2883821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3273F792-60D2-4242-BA2F-1078196ABF36}" type="slidenum">
              <a:rPr lang="en-US" smtClean="0"/>
              <a:t>7</a:t>
            </a:fld>
            <a:endParaRPr lang="en-US"/>
          </a:p>
        </p:txBody>
      </p:sp>
    </p:spTree>
    <p:extLst>
      <p:ext uri="{BB962C8B-B14F-4D97-AF65-F5344CB8AC3E}">
        <p14:creationId xmlns:p14="http://schemas.microsoft.com/office/powerpoint/2010/main" val="1799257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273F792-60D2-4242-BA2F-1078196ABF36}" type="slidenum">
              <a:rPr lang="en-US" smtClean="0"/>
              <a:t>8</a:t>
            </a:fld>
            <a:endParaRPr lang="en-US"/>
          </a:p>
        </p:txBody>
      </p:sp>
    </p:spTree>
    <p:extLst>
      <p:ext uri="{BB962C8B-B14F-4D97-AF65-F5344CB8AC3E}">
        <p14:creationId xmlns:p14="http://schemas.microsoft.com/office/powerpoint/2010/main" val="405184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3F792-60D2-4242-BA2F-1078196ABF36}" type="slidenum">
              <a:rPr lang="en-US" smtClean="0"/>
              <a:t>9</a:t>
            </a:fld>
            <a:endParaRPr lang="en-US"/>
          </a:p>
        </p:txBody>
      </p:sp>
    </p:spTree>
    <p:extLst>
      <p:ext uri="{BB962C8B-B14F-4D97-AF65-F5344CB8AC3E}">
        <p14:creationId xmlns:p14="http://schemas.microsoft.com/office/powerpoint/2010/main" val="630255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Custom Photos">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itle 1"/>
          <p:cNvSpPr>
            <a:spLocks noGrp="1"/>
          </p:cNvSpPr>
          <p:nvPr>
            <p:ph type="ctrTitle" hasCustomPrompt="1"/>
          </p:nvPr>
        </p:nvSpPr>
        <p:spPr>
          <a:xfrm>
            <a:off x="609600" y="1392411"/>
            <a:ext cx="11203496" cy="1534829"/>
          </a:xfrm>
          <a:prstGeom prst="rect">
            <a:avLst/>
          </a:prstGeom>
        </p:spPr>
        <p:txBody>
          <a:bodyPr anchor="b"/>
          <a:lstStyle>
            <a:lvl1pPr algn="l">
              <a:lnSpc>
                <a:spcPct val="90000"/>
              </a:lnSpc>
              <a:defRPr sz="4000" b="1"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dirty="0"/>
              <a:t>Click to edit </a:t>
            </a:r>
            <a:br>
              <a:rPr lang="en-US" dirty="0"/>
            </a:br>
            <a:r>
              <a:rPr lang="en-US" dirty="0"/>
              <a:t>Master title style</a:t>
            </a:r>
          </a:p>
        </p:txBody>
      </p:sp>
      <p:sp>
        <p:nvSpPr>
          <p:cNvPr id="12" name="Subtitle 2"/>
          <p:cNvSpPr>
            <a:spLocks noGrp="1"/>
          </p:cNvSpPr>
          <p:nvPr>
            <p:ph type="subTitle" idx="1" hasCustomPrompt="1"/>
          </p:nvPr>
        </p:nvSpPr>
        <p:spPr>
          <a:xfrm>
            <a:off x="609600" y="3137688"/>
            <a:ext cx="11203496" cy="1129513"/>
          </a:xfrm>
          <a:prstGeom prst="rect">
            <a:avLst/>
          </a:prstGeom>
        </p:spPr>
        <p:txBody>
          <a:bodyPr/>
          <a:lstStyle>
            <a:lvl1pPr marL="0" indent="0" algn="l">
              <a:buNone/>
              <a:defRPr>
                <a:solidFill>
                  <a:schemeClr val="bg2"/>
                </a:solidFill>
                <a:effectLst>
                  <a:outerShdw blurRad="34925" dist="12700" dir="14400000" rotWithShape="0">
                    <a:prstClr val="black">
                      <a:alpha val="21000"/>
                    </a:prstClr>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br>
              <a:rPr lang="en-US" dirty="0"/>
            </a:br>
            <a:r>
              <a:rPr lang="en-US" dirty="0"/>
              <a:t>subtitle style</a:t>
            </a:r>
          </a:p>
        </p:txBody>
      </p:sp>
      <p:sp>
        <p:nvSpPr>
          <p:cNvPr id="9" name="Picture Placeholder 2"/>
          <p:cNvSpPr>
            <a:spLocks noGrp="1"/>
          </p:cNvSpPr>
          <p:nvPr>
            <p:ph type="pic" sz="quarter" idx="11"/>
          </p:nvPr>
        </p:nvSpPr>
        <p:spPr>
          <a:xfrm>
            <a:off x="3147291" y="4616919"/>
            <a:ext cx="3064057" cy="1143000"/>
          </a:xfrm>
          <a:custGeom>
            <a:avLst/>
            <a:gdLst>
              <a:gd name="connsiteX0" fmla="*/ 0 w 1768475"/>
              <a:gd name="connsiteY0" fmla="*/ 0 h 1257300"/>
              <a:gd name="connsiteX1" fmla="*/ 1768475 w 1768475"/>
              <a:gd name="connsiteY1" fmla="*/ 0 h 1257300"/>
              <a:gd name="connsiteX2" fmla="*/ 1768475 w 1768475"/>
              <a:gd name="connsiteY2" fmla="*/ 1257300 h 1257300"/>
              <a:gd name="connsiteX3" fmla="*/ 0 w 1768475"/>
              <a:gd name="connsiteY3" fmla="*/ 1257300 h 1257300"/>
              <a:gd name="connsiteX4" fmla="*/ 0 w 1768475"/>
              <a:gd name="connsiteY4" fmla="*/ 0 h 1257300"/>
              <a:gd name="connsiteX0" fmla="*/ 0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0 w 2647177"/>
              <a:gd name="connsiteY4" fmla="*/ 0 h 1257300"/>
              <a:gd name="connsiteX0" fmla="*/ 109838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109838 w 2647177"/>
              <a:gd name="connsiteY4" fmla="*/ 0 h 1257300"/>
              <a:gd name="connsiteX0" fmla="*/ 109838 w 2647177"/>
              <a:gd name="connsiteY0" fmla="*/ 0 h 1257300"/>
              <a:gd name="connsiteX1" fmla="*/ 2647177 w 2647177"/>
              <a:gd name="connsiteY1" fmla="*/ 13729 h 1257300"/>
              <a:gd name="connsiteX2" fmla="*/ 1706691 w 2647177"/>
              <a:gd name="connsiteY2" fmla="*/ 1250435 h 1257300"/>
              <a:gd name="connsiteX3" fmla="*/ 0 w 2647177"/>
              <a:gd name="connsiteY3" fmla="*/ 1257300 h 1257300"/>
              <a:gd name="connsiteX4" fmla="*/ 109838 w 2647177"/>
              <a:gd name="connsiteY4" fmla="*/ 0 h 1257300"/>
              <a:gd name="connsiteX0" fmla="*/ 114144 w 2647177"/>
              <a:gd name="connsiteY0" fmla="*/ 0 h 1248690"/>
              <a:gd name="connsiteX1" fmla="*/ 2647177 w 2647177"/>
              <a:gd name="connsiteY1" fmla="*/ 5119 h 1248690"/>
              <a:gd name="connsiteX2" fmla="*/ 1706691 w 2647177"/>
              <a:gd name="connsiteY2" fmla="*/ 1241825 h 1248690"/>
              <a:gd name="connsiteX3" fmla="*/ 0 w 2647177"/>
              <a:gd name="connsiteY3" fmla="*/ 1248690 h 1248690"/>
              <a:gd name="connsiteX4" fmla="*/ 114144 w 2647177"/>
              <a:gd name="connsiteY4" fmla="*/ 0 h 1248690"/>
              <a:gd name="connsiteX0" fmla="*/ 936415 w 3469448"/>
              <a:gd name="connsiteY0" fmla="*/ 0 h 1248690"/>
              <a:gd name="connsiteX1" fmla="*/ 3469448 w 3469448"/>
              <a:gd name="connsiteY1" fmla="*/ 5119 h 1248690"/>
              <a:gd name="connsiteX2" fmla="*/ 2528962 w 3469448"/>
              <a:gd name="connsiteY2" fmla="*/ 1241825 h 1248690"/>
              <a:gd name="connsiteX3" fmla="*/ 0 w 3469448"/>
              <a:gd name="connsiteY3" fmla="*/ 1248690 h 1248690"/>
              <a:gd name="connsiteX4" fmla="*/ 936415 w 3469448"/>
              <a:gd name="connsiteY4" fmla="*/ 0 h 1248690"/>
              <a:gd name="connsiteX0" fmla="*/ 936415 w 3469448"/>
              <a:gd name="connsiteY0" fmla="*/ 0 h 1248690"/>
              <a:gd name="connsiteX1" fmla="*/ 3469448 w 3469448"/>
              <a:gd name="connsiteY1" fmla="*/ 5119 h 1248690"/>
              <a:gd name="connsiteX2" fmla="*/ 2528962 w 3469448"/>
              <a:gd name="connsiteY2" fmla="*/ 1246131 h 1248690"/>
              <a:gd name="connsiteX3" fmla="*/ 0 w 3469448"/>
              <a:gd name="connsiteY3" fmla="*/ 1248690 h 1248690"/>
              <a:gd name="connsiteX4" fmla="*/ 936415 w 3469448"/>
              <a:gd name="connsiteY4" fmla="*/ 0 h 12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48" h="1248690">
                <a:moveTo>
                  <a:pt x="936415" y="0"/>
                </a:moveTo>
                <a:lnTo>
                  <a:pt x="3469448" y="5119"/>
                </a:lnTo>
                <a:lnTo>
                  <a:pt x="2528962" y="1246131"/>
                </a:lnTo>
                <a:lnTo>
                  <a:pt x="0" y="1248690"/>
                </a:lnTo>
                <a:lnTo>
                  <a:pt x="936415" y="0"/>
                </a:lnTo>
                <a:close/>
              </a:path>
            </a:pathLst>
          </a:custGeom>
        </p:spPr>
        <p:txBody>
          <a:bodyPr vert="horz"/>
          <a:lstStyle>
            <a:lvl1pPr algn="ctr">
              <a:defRPr sz="1500">
                <a:solidFill>
                  <a:schemeClr val="bg1"/>
                </a:solidFill>
                <a:latin typeface="Arial"/>
                <a:cs typeface="Arial"/>
              </a:defRPr>
            </a:lvl1pPr>
          </a:lstStyle>
          <a:p>
            <a:endParaRPr lang="en-US" dirty="0"/>
          </a:p>
        </p:txBody>
      </p:sp>
      <p:sp>
        <p:nvSpPr>
          <p:cNvPr id="10" name="Picture Placeholder 2"/>
          <p:cNvSpPr>
            <a:spLocks noGrp="1"/>
          </p:cNvSpPr>
          <p:nvPr>
            <p:ph type="pic" sz="quarter" idx="12"/>
          </p:nvPr>
        </p:nvSpPr>
        <p:spPr>
          <a:xfrm>
            <a:off x="6400800" y="4616919"/>
            <a:ext cx="3064057" cy="1143000"/>
          </a:xfrm>
          <a:custGeom>
            <a:avLst/>
            <a:gdLst>
              <a:gd name="connsiteX0" fmla="*/ 0 w 1768475"/>
              <a:gd name="connsiteY0" fmla="*/ 0 h 1257300"/>
              <a:gd name="connsiteX1" fmla="*/ 1768475 w 1768475"/>
              <a:gd name="connsiteY1" fmla="*/ 0 h 1257300"/>
              <a:gd name="connsiteX2" fmla="*/ 1768475 w 1768475"/>
              <a:gd name="connsiteY2" fmla="*/ 1257300 h 1257300"/>
              <a:gd name="connsiteX3" fmla="*/ 0 w 1768475"/>
              <a:gd name="connsiteY3" fmla="*/ 1257300 h 1257300"/>
              <a:gd name="connsiteX4" fmla="*/ 0 w 1768475"/>
              <a:gd name="connsiteY4" fmla="*/ 0 h 1257300"/>
              <a:gd name="connsiteX0" fmla="*/ 0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0 w 2647177"/>
              <a:gd name="connsiteY4" fmla="*/ 0 h 1257300"/>
              <a:gd name="connsiteX0" fmla="*/ 109838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109838 w 2647177"/>
              <a:gd name="connsiteY4" fmla="*/ 0 h 1257300"/>
              <a:gd name="connsiteX0" fmla="*/ 109838 w 2647177"/>
              <a:gd name="connsiteY0" fmla="*/ 0 h 1257300"/>
              <a:gd name="connsiteX1" fmla="*/ 2647177 w 2647177"/>
              <a:gd name="connsiteY1" fmla="*/ 13729 h 1257300"/>
              <a:gd name="connsiteX2" fmla="*/ 1706691 w 2647177"/>
              <a:gd name="connsiteY2" fmla="*/ 1250435 h 1257300"/>
              <a:gd name="connsiteX3" fmla="*/ 0 w 2647177"/>
              <a:gd name="connsiteY3" fmla="*/ 1257300 h 1257300"/>
              <a:gd name="connsiteX4" fmla="*/ 109838 w 2647177"/>
              <a:gd name="connsiteY4" fmla="*/ 0 h 1257300"/>
              <a:gd name="connsiteX0" fmla="*/ 114144 w 2647177"/>
              <a:gd name="connsiteY0" fmla="*/ 0 h 1248690"/>
              <a:gd name="connsiteX1" fmla="*/ 2647177 w 2647177"/>
              <a:gd name="connsiteY1" fmla="*/ 5119 h 1248690"/>
              <a:gd name="connsiteX2" fmla="*/ 1706691 w 2647177"/>
              <a:gd name="connsiteY2" fmla="*/ 1241825 h 1248690"/>
              <a:gd name="connsiteX3" fmla="*/ 0 w 2647177"/>
              <a:gd name="connsiteY3" fmla="*/ 1248690 h 1248690"/>
              <a:gd name="connsiteX4" fmla="*/ 114144 w 2647177"/>
              <a:gd name="connsiteY4" fmla="*/ 0 h 1248690"/>
              <a:gd name="connsiteX0" fmla="*/ 936415 w 3469448"/>
              <a:gd name="connsiteY0" fmla="*/ 0 h 1248690"/>
              <a:gd name="connsiteX1" fmla="*/ 3469448 w 3469448"/>
              <a:gd name="connsiteY1" fmla="*/ 5119 h 1248690"/>
              <a:gd name="connsiteX2" fmla="*/ 2528962 w 3469448"/>
              <a:gd name="connsiteY2" fmla="*/ 1241825 h 1248690"/>
              <a:gd name="connsiteX3" fmla="*/ 0 w 3469448"/>
              <a:gd name="connsiteY3" fmla="*/ 1248690 h 1248690"/>
              <a:gd name="connsiteX4" fmla="*/ 936415 w 3469448"/>
              <a:gd name="connsiteY4" fmla="*/ 0 h 1248690"/>
              <a:gd name="connsiteX0" fmla="*/ 936415 w 3469448"/>
              <a:gd name="connsiteY0" fmla="*/ 0 h 1248690"/>
              <a:gd name="connsiteX1" fmla="*/ 3469448 w 3469448"/>
              <a:gd name="connsiteY1" fmla="*/ 5119 h 1248690"/>
              <a:gd name="connsiteX2" fmla="*/ 2528962 w 3469448"/>
              <a:gd name="connsiteY2" fmla="*/ 1246131 h 1248690"/>
              <a:gd name="connsiteX3" fmla="*/ 0 w 3469448"/>
              <a:gd name="connsiteY3" fmla="*/ 1248690 h 1248690"/>
              <a:gd name="connsiteX4" fmla="*/ 936415 w 3469448"/>
              <a:gd name="connsiteY4" fmla="*/ 0 h 12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48" h="1248690">
                <a:moveTo>
                  <a:pt x="936415" y="0"/>
                </a:moveTo>
                <a:lnTo>
                  <a:pt x="3469448" y="5119"/>
                </a:lnTo>
                <a:lnTo>
                  <a:pt x="2528962" y="1246131"/>
                </a:lnTo>
                <a:lnTo>
                  <a:pt x="0" y="1248690"/>
                </a:lnTo>
                <a:lnTo>
                  <a:pt x="936415" y="0"/>
                </a:lnTo>
                <a:close/>
              </a:path>
            </a:pathLst>
          </a:custGeom>
        </p:spPr>
        <p:txBody>
          <a:bodyPr vert="horz"/>
          <a:lstStyle>
            <a:lvl1pPr algn="ctr">
              <a:defRPr sz="1500">
                <a:solidFill>
                  <a:schemeClr val="bg1"/>
                </a:solidFill>
                <a:latin typeface="Arial"/>
                <a:cs typeface="Arial"/>
              </a:defRPr>
            </a:lvl1pPr>
          </a:lstStyle>
          <a:p>
            <a:endParaRPr lang="en-US" dirty="0"/>
          </a:p>
        </p:txBody>
      </p:sp>
      <p:sp>
        <p:nvSpPr>
          <p:cNvPr id="11" name="Picture Placeholder 2"/>
          <p:cNvSpPr>
            <a:spLocks noGrp="1"/>
          </p:cNvSpPr>
          <p:nvPr>
            <p:ph type="pic" sz="quarter" idx="13"/>
          </p:nvPr>
        </p:nvSpPr>
        <p:spPr>
          <a:xfrm>
            <a:off x="11087086" y="4616919"/>
            <a:ext cx="3064057" cy="1143000"/>
          </a:xfrm>
          <a:custGeom>
            <a:avLst/>
            <a:gdLst>
              <a:gd name="connsiteX0" fmla="*/ 0 w 1768475"/>
              <a:gd name="connsiteY0" fmla="*/ 0 h 1257300"/>
              <a:gd name="connsiteX1" fmla="*/ 1768475 w 1768475"/>
              <a:gd name="connsiteY1" fmla="*/ 0 h 1257300"/>
              <a:gd name="connsiteX2" fmla="*/ 1768475 w 1768475"/>
              <a:gd name="connsiteY2" fmla="*/ 1257300 h 1257300"/>
              <a:gd name="connsiteX3" fmla="*/ 0 w 1768475"/>
              <a:gd name="connsiteY3" fmla="*/ 1257300 h 1257300"/>
              <a:gd name="connsiteX4" fmla="*/ 0 w 1768475"/>
              <a:gd name="connsiteY4" fmla="*/ 0 h 1257300"/>
              <a:gd name="connsiteX0" fmla="*/ 0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0 w 2647177"/>
              <a:gd name="connsiteY4" fmla="*/ 0 h 1257300"/>
              <a:gd name="connsiteX0" fmla="*/ 109838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109838 w 2647177"/>
              <a:gd name="connsiteY4" fmla="*/ 0 h 1257300"/>
              <a:gd name="connsiteX0" fmla="*/ 109838 w 2647177"/>
              <a:gd name="connsiteY0" fmla="*/ 0 h 1257300"/>
              <a:gd name="connsiteX1" fmla="*/ 2647177 w 2647177"/>
              <a:gd name="connsiteY1" fmla="*/ 13729 h 1257300"/>
              <a:gd name="connsiteX2" fmla="*/ 1706691 w 2647177"/>
              <a:gd name="connsiteY2" fmla="*/ 1250435 h 1257300"/>
              <a:gd name="connsiteX3" fmla="*/ 0 w 2647177"/>
              <a:gd name="connsiteY3" fmla="*/ 1257300 h 1257300"/>
              <a:gd name="connsiteX4" fmla="*/ 109838 w 2647177"/>
              <a:gd name="connsiteY4" fmla="*/ 0 h 1257300"/>
              <a:gd name="connsiteX0" fmla="*/ 114144 w 2647177"/>
              <a:gd name="connsiteY0" fmla="*/ 0 h 1248690"/>
              <a:gd name="connsiteX1" fmla="*/ 2647177 w 2647177"/>
              <a:gd name="connsiteY1" fmla="*/ 5119 h 1248690"/>
              <a:gd name="connsiteX2" fmla="*/ 1706691 w 2647177"/>
              <a:gd name="connsiteY2" fmla="*/ 1241825 h 1248690"/>
              <a:gd name="connsiteX3" fmla="*/ 0 w 2647177"/>
              <a:gd name="connsiteY3" fmla="*/ 1248690 h 1248690"/>
              <a:gd name="connsiteX4" fmla="*/ 114144 w 2647177"/>
              <a:gd name="connsiteY4" fmla="*/ 0 h 1248690"/>
              <a:gd name="connsiteX0" fmla="*/ 936415 w 3469448"/>
              <a:gd name="connsiteY0" fmla="*/ 0 h 1248690"/>
              <a:gd name="connsiteX1" fmla="*/ 3469448 w 3469448"/>
              <a:gd name="connsiteY1" fmla="*/ 5119 h 1248690"/>
              <a:gd name="connsiteX2" fmla="*/ 2528962 w 3469448"/>
              <a:gd name="connsiteY2" fmla="*/ 1241825 h 1248690"/>
              <a:gd name="connsiteX3" fmla="*/ 0 w 3469448"/>
              <a:gd name="connsiteY3" fmla="*/ 1248690 h 1248690"/>
              <a:gd name="connsiteX4" fmla="*/ 936415 w 3469448"/>
              <a:gd name="connsiteY4" fmla="*/ 0 h 1248690"/>
              <a:gd name="connsiteX0" fmla="*/ 936415 w 3469448"/>
              <a:gd name="connsiteY0" fmla="*/ 0 h 1248690"/>
              <a:gd name="connsiteX1" fmla="*/ 3469448 w 3469448"/>
              <a:gd name="connsiteY1" fmla="*/ 5119 h 1248690"/>
              <a:gd name="connsiteX2" fmla="*/ 2528962 w 3469448"/>
              <a:gd name="connsiteY2" fmla="*/ 1246131 h 1248690"/>
              <a:gd name="connsiteX3" fmla="*/ 0 w 3469448"/>
              <a:gd name="connsiteY3" fmla="*/ 1248690 h 1248690"/>
              <a:gd name="connsiteX4" fmla="*/ 936415 w 3469448"/>
              <a:gd name="connsiteY4" fmla="*/ 0 h 12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48" h="1248690">
                <a:moveTo>
                  <a:pt x="936415" y="0"/>
                </a:moveTo>
                <a:lnTo>
                  <a:pt x="3469448" y="5119"/>
                </a:lnTo>
                <a:lnTo>
                  <a:pt x="2528962" y="1246131"/>
                </a:lnTo>
                <a:lnTo>
                  <a:pt x="0" y="1248690"/>
                </a:lnTo>
                <a:lnTo>
                  <a:pt x="936415" y="0"/>
                </a:lnTo>
                <a:close/>
              </a:path>
            </a:pathLst>
          </a:custGeom>
        </p:spPr>
        <p:txBody>
          <a:bodyPr vert="horz"/>
          <a:lstStyle>
            <a:lvl1pPr algn="ctr">
              <a:defRPr sz="1500">
                <a:solidFill>
                  <a:schemeClr val="bg1"/>
                </a:solidFill>
                <a:latin typeface="Arial"/>
                <a:cs typeface="Arial"/>
              </a:defRPr>
            </a:lvl1pPr>
          </a:lstStyle>
          <a:p>
            <a:endParaRPr lang="en-US" dirty="0"/>
          </a:p>
        </p:txBody>
      </p:sp>
      <p:sp>
        <p:nvSpPr>
          <p:cNvPr id="14" name="Picture Placeholder 2"/>
          <p:cNvSpPr>
            <a:spLocks noGrp="1"/>
          </p:cNvSpPr>
          <p:nvPr>
            <p:ph type="pic" sz="quarter" idx="14"/>
          </p:nvPr>
        </p:nvSpPr>
        <p:spPr>
          <a:xfrm>
            <a:off x="-441143" y="4620690"/>
            <a:ext cx="3161319" cy="1143000"/>
          </a:xfrm>
          <a:custGeom>
            <a:avLst/>
            <a:gdLst>
              <a:gd name="connsiteX0" fmla="*/ 0 w 1768475"/>
              <a:gd name="connsiteY0" fmla="*/ 0 h 1257300"/>
              <a:gd name="connsiteX1" fmla="*/ 1768475 w 1768475"/>
              <a:gd name="connsiteY1" fmla="*/ 0 h 1257300"/>
              <a:gd name="connsiteX2" fmla="*/ 1768475 w 1768475"/>
              <a:gd name="connsiteY2" fmla="*/ 1257300 h 1257300"/>
              <a:gd name="connsiteX3" fmla="*/ 0 w 1768475"/>
              <a:gd name="connsiteY3" fmla="*/ 1257300 h 1257300"/>
              <a:gd name="connsiteX4" fmla="*/ 0 w 1768475"/>
              <a:gd name="connsiteY4" fmla="*/ 0 h 1257300"/>
              <a:gd name="connsiteX0" fmla="*/ 0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0 w 2647177"/>
              <a:gd name="connsiteY4" fmla="*/ 0 h 1257300"/>
              <a:gd name="connsiteX0" fmla="*/ 109838 w 2647177"/>
              <a:gd name="connsiteY0" fmla="*/ 0 h 1257300"/>
              <a:gd name="connsiteX1" fmla="*/ 2647177 w 2647177"/>
              <a:gd name="connsiteY1" fmla="*/ 13729 h 1257300"/>
              <a:gd name="connsiteX2" fmla="*/ 1768475 w 2647177"/>
              <a:gd name="connsiteY2" fmla="*/ 1257300 h 1257300"/>
              <a:gd name="connsiteX3" fmla="*/ 0 w 2647177"/>
              <a:gd name="connsiteY3" fmla="*/ 1257300 h 1257300"/>
              <a:gd name="connsiteX4" fmla="*/ 109838 w 2647177"/>
              <a:gd name="connsiteY4" fmla="*/ 0 h 1257300"/>
              <a:gd name="connsiteX0" fmla="*/ 109838 w 2647177"/>
              <a:gd name="connsiteY0" fmla="*/ 0 h 1257300"/>
              <a:gd name="connsiteX1" fmla="*/ 2647177 w 2647177"/>
              <a:gd name="connsiteY1" fmla="*/ 13729 h 1257300"/>
              <a:gd name="connsiteX2" fmla="*/ 1706691 w 2647177"/>
              <a:gd name="connsiteY2" fmla="*/ 1250435 h 1257300"/>
              <a:gd name="connsiteX3" fmla="*/ 0 w 2647177"/>
              <a:gd name="connsiteY3" fmla="*/ 1257300 h 1257300"/>
              <a:gd name="connsiteX4" fmla="*/ 109838 w 2647177"/>
              <a:gd name="connsiteY4" fmla="*/ 0 h 1257300"/>
              <a:gd name="connsiteX0" fmla="*/ 114144 w 2647177"/>
              <a:gd name="connsiteY0" fmla="*/ 0 h 1248690"/>
              <a:gd name="connsiteX1" fmla="*/ 2647177 w 2647177"/>
              <a:gd name="connsiteY1" fmla="*/ 5119 h 1248690"/>
              <a:gd name="connsiteX2" fmla="*/ 1706691 w 2647177"/>
              <a:gd name="connsiteY2" fmla="*/ 1241825 h 1248690"/>
              <a:gd name="connsiteX3" fmla="*/ 0 w 2647177"/>
              <a:gd name="connsiteY3" fmla="*/ 1248690 h 1248690"/>
              <a:gd name="connsiteX4" fmla="*/ 114144 w 2647177"/>
              <a:gd name="connsiteY4" fmla="*/ 0 h 1248690"/>
              <a:gd name="connsiteX0" fmla="*/ 936415 w 3469448"/>
              <a:gd name="connsiteY0" fmla="*/ 0 h 1248690"/>
              <a:gd name="connsiteX1" fmla="*/ 3469448 w 3469448"/>
              <a:gd name="connsiteY1" fmla="*/ 5119 h 1248690"/>
              <a:gd name="connsiteX2" fmla="*/ 2528962 w 3469448"/>
              <a:gd name="connsiteY2" fmla="*/ 1241825 h 1248690"/>
              <a:gd name="connsiteX3" fmla="*/ 0 w 3469448"/>
              <a:gd name="connsiteY3" fmla="*/ 1248690 h 1248690"/>
              <a:gd name="connsiteX4" fmla="*/ 936415 w 3469448"/>
              <a:gd name="connsiteY4" fmla="*/ 0 h 1248690"/>
              <a:gd name="connsiteX0" fmla="*/ 936415 w 3469448"/>
              <a:gd name="connsiteY0" fmla="*/ 0 h 1248690"/>
              <a:gd name="connsiteX1" fmla="*/ 3469448 w 3469448"/>
              <a:gd name="connsiteY1" fmla="*/ 5119 h 1248690"/>
              <a:gd name="connsiteX2" fmla="*/ 2528962 w 3469448"/>
              <a:gd name="connsiteY2" fmla="*/ 1246131 h 1248690"/>
              <a:gd name="connsiteX3" fmla="*/ 0 w 3469448"/>
              <a:gd name="connsiteY3" fmla="*/ 1248690 h 1248690"/>
              <a:gd name="connsiteX4" fmla="*/ 936415 w 3469448"/>
              <a:gd name="connsiteY4" fmla="*/ 0 h 124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9448" h="1248690">
                <a:moveTo>
                  <a:pt x="936415" y="0"/>
                </a:moveTo>
                <a:lnTo>
                  <a:pt x="3469448" y="5119"/>
                </a:lnTo>
                <a:lnTo>
                  <a:pt x="2528962" y="1246131"/>
                </a:lnTo>
                <a:lnTo>
                  <a:pt x="0" y="1248690"/>
                </a:lnTo>
                <a:lnTo>
                  <a:pt x="936415" y="0"/>
                </a:lnTo>
                <a:close/>
              </a:path>
            </a:pathLst>
          </a:custGeom>
        </p:spPr>
        <p:txBody>
          <a:bodyPr vert="horz"/>
          <a:lstStyle>
            <a:lvl1pPr algn="ctr">
              <a:defRPr sz="1500">
                <a:solidFill>
                  <a:schemeClr val="bg1"/>
                </a:solidFill>
                <a:latin typeface="Arial"/>
                <a:cs typeface="Arial"/>
              </a:defRPr>
            </a:lvl1pPr>
          </a:lstStyle>
          <a:p>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400" y="161006"/>
            <a:ext cx="2613891" cy="976831"/>
          </a:xfrm>
          <a:prstGeom prst="rect">
            <a:avLst/>
          </a:prstGeom>
        </p:spPr>
      </p:pic>
    </p:spTree>
    <p:extLst>
      <p:ext uri="{BB962C8B-B14F-4D97-AF65-F5344CB8AC3E}">
        <p14:creationId xmlns:p14="http://schemas.microsoft.com/office/powerpoint/2010/main" val="3625426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371" y="0"/>
            <a:ext cx="11485160" cy="1042404"/>
          </a:xfrm>
        </p:spPr>
        <p:txBody>
          <a:bodyPr>
            <a:normAutofit/>
          </a:bodyPr>
          <a:lstStyle>
            <a:lvl1pPr marL="0" marR="0" indent="0" algn="l" defTabSz="457200" rtl="0" eaLnBrk="1" fontAlgn="auto" latinLnBrk="0" hangingPunct="1">
              <a:lnSpc>
                <a:spcPts val="3000"/>
              </a:lnSpc>
              <a:spcBef>
                <a:spcPct val="0"/>
              </a:spcBef>
              <a:spcAft>
                <a:spcPts val="0"/>
              </a:spcAft>
              <a:buClrTx/>
              <a:buSzTx/>
              <a:buFontTx/>
              <a:buNone/>
              <a:tabLst/>
              <a:defRPr sz="28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3371" y="1274224"/>
            <a:ext cx="11485160" cy="52660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83117" y="6392864"/>
            <a:ext cx="3071283" cy="365125"/>
          </a:xfrm>
        </p:spPr>
        <p:txBody>
          <a:bodyPr/>
          <a:lstStyle>
            <a:lvl1pPr>
              <a:defRPr sz="1100">
                <a:solidFill>
                  <a:schemeClr val="tx1"/>
                </a:solidFill>
                <a:latin typeface="Arial"/>
              </a:defRPr>
            </a:lvl1pPr>
          </a:lstStyle>
          <a:p>
            <a:pPr>
              <a:defRPr/>
            </a:pPr>
            <a:fld id="{3ABD8D5E-A2BC-4991-B03D-7758D20CA090}" type="datetimeFigureOut">
              <a:rPr lang="en-US">
                <a:solidFill>
                  <a:prstClr val="black"/>
                </a:solidFill>
              </a:rPr>
              <a:pPr>
                <a:defRPr/>
              </a:pPr>
              <a:t>4/21/2022</a:t>
            </a:fld>
            <a:endParaRPr lang="en-US">
              <a:solidFill>
                <a:prstClr val="black"/>
              </a:solidFill>
            </a:endParaRPr>
          </a:p>
        </p:txBody>
      </p:sp>
      <p:sp>
        <p:nvSpPr>
          <p:cNvPr id="6" name="Slide Number Placeholder 5"/>
          <p:cNvSpPr>
            <a:spLocks noGrp="1"/>
          </p:cNvSpPr>
          <p:nvPr>
            <p:ph type="sldNum" sz="quarter" idx="12"/>
          </p:nvPr>
        </p:nvSpPr>
        <p:spPr>
          <a:xfrm>
            <a:off x="8737601" y="6392864"/>
            <a:ext cx="3130551" cy="365125"/>
          </a:xfrm>
        </p:spPr>
        <p:txBody>
          <a:bodyPr/>
          <a:lstStyle>
            <a:lvl1pPr>
              <a:defRPr sz="1100">
                <a:solidFill>
                  <a:schemeClr val="tx1"/>
                </a:solidFill>
                <a:latin typeface="Arial"/>
              </a:defRPr>
            </a:lvl1pPr>
          </a:lstStyle>
          <a:p>
            <a:pPr>
              <a:defRPr/>
            </a:pPr>
            <a:fld id="{D23CC893-2ABE-48E3-B7DE-E035BBC7ACE4}" type="slidenum">
              <a:rPr lang="en-US">
                <a:solidFill>
                  <a:prstClr val="black"/>
                </a:solidFill>
              </a:rPr>
              <a:pPr>
                <a:defRPr/>
              </a:pPr>
              <a:t>‹#›</a:t>
            </a:fld>
            <a:endParaRPr lang="en-US">
              <a:solidFill>
                <a:prstClr val="black"/>
              </a:solidFill>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10800" y="174783"/>
            <a:ext cx="1853957" cy="69283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Place Holder for Title </a:t>
            </a:r>
            <a:br>
              <a:rPr lang="en-US"/>
            </a:br>
            <a:r>
              <a:rPr lang="en-US"/>
              <a:t>Slide Presentation</a:t>
            </a:r>
          </a:p>
        </p:txBody>
      </p:sp>
      <p:sp>
        <p:nvSpPr>
          <p:cNvPr id="6147" name="Text Placeholder 2"/>
          <p:cNvSpPr>
            <a:spLocks noGrp="1"/>
          </p:cNvSpPr>
          <p:nvPr>
            <p:ph type="body" idx="1"/>
          </p:nvPr>
        </p:nvSpPr>
        <p:spPr bwMode="auto">
          <a:xfrm>
            <a:off x="609600" y="17478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CA7593E-7ED4-4B24-9D0D-632452984589}" type="datetimeFigureOut">
              <a:rPr lang="en-US">
                <a:solidFill>
                  <a:prstClr val="black">
                    <a:tint val="75000"/>
                  </a:prstClr>
                </a:solidFill>
                <a:latin typeface="Calibri"/>
              </a:rPr>
              <a:pPr>
                <a:defRPr/>
              </a:pPr>
              <a:t>4/21/2022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089DE88-6311-4920-B543-8DAE78141D0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Lst>
  <p:txStyles>
    <p:titleStyle>
      <a:lvl1pPr algn="l" defTabSz="457200" rtl="0" eaLnBrk="0" fontAlgn="base" hangingPunct="0">
        <a:lnSpc>
          <a:spcPts val="3000"/>
        </a:lnSpc>
        <a:spcBef>
          <a:spcPct val="0"/>
        </a:spcBef>
        <a:spcAft>
          <a:spcPct val="0"/>
        </a:spcAft>
        <a:defRPr sz="2800" kern="1200">
          <a:solidFill>
            <a:srgbClr val="B09A70"/>
          </a:solidFill>
          <a:latin typeface="Arial"/>
          <a:ea typeface="+mj-ea"/>
          <a:cs typeface="+mj-cs"/>
        </a:defRPr>
      </a:lvl1pPr>
      <a:lvl2pPr algn="l" defTabSz="457200" rtl="0" eaLnBrk="0" fontAlgn="base" hangingPunct="0">
        <a:lnSpc>
          <a:spcPts val="3000"/>
        </a:lnSpc>
        <a:spcBef>
          <a:spcPct val="0"/>
        </a:spcBef>
        <a:spcAft>
          <a:spcPct val="0"/>
        </a:spcAft>
        <a:defRPr sz="2800">
          <a:solidFill>
            <a:srgbClr val="B09A70"/>
          </a:solidFill>
          <a:latin typeface="Arial" charset="0"/>
        </a:defRPr>
      </a:lvl2pPr>
      <a:lvl3pPr algn="l" defTabSz="457200" rtl="0" eaLnBrk="0" fontAlgn="base" hangingPunct="0">
        <a:lnSpc>
          <a:spcPts val="3000"/>
        </a:lnSpc>
        <a:spcBef>
          <a:spcPct val="0"/>
        </a:spcBef>
        <a:spcAft>
          <a:spcPct val="0"/>
        </a:spcAft>
        <a:defRPr sz="2800">
          <a:solidFill>
            <a:srgbClr val="B09A70"/>
          </a:solidFill>
          <a:latin typeface="Arial" charset="0"/>
        </a:defRPr>
      </a:lvl3pPr>
      <a:lvl4pPr algn="l" defTabSz="457200" rtl="0" eaLnBrk="0" fontAlgn="base" hangingPunct="0">
        <a:lnSpc>
          <a:spcPts val="3000"/>
        </a:lnSpc>
        <a:spcBef>
          <a:spcPct val="0"/>
        </a:spcBef>
        <a:spcAft>
          <a:spcPct val="0"/>
        </a:spcAft>
        <a:defRPr sz="2800">
          <a:solidFill>
            <a:srgbClr val="B09A70"/>
          </a:solidFill>
          <a:latin typeface="Arial" charset="0"/>
        </a:defRPr>
      </a:lvl4pPr>
      <a:lvl5pPr algn="l" defTabSz="457200" rtl="0" eaLnBrk="0" fontAlgn="base" hangingPunct="0">
        <a:lnSpc>
          <a:spcPts val="3000"/>
        </a:lnSpc>
        <a:spcBef>
          <a:spcPct val="0"/>
        </a:spcBef>
        <a:spcAft>
          <a:spcPct val="0"/>
        </a:spcAft>
        <a:defRPr sz="2800">
          <a:solidFill>
            <a:srgbClr val="B09A70"/>
          </a:solidFill>
          <a:latin typeface="Arial" charset="0"/>
        </a:defRPr>
      </a:lvl5pPr>
      <a:lvl6pPr marL="457200" algn="l" defTabSz="457200" rtl="0" fontAlgn="base">
        <a:lnSpc>
          <a:spcPts val="3000"/>
        </a:lnSpc>
        <a:spcBef>
          <a:spcPct val="0"/>
        </a:spcBef>
        <a:spcAft>
          <a:spcPct val="0"/>
        </a:spcAft>
        <a:defRPr sz="2800">
          <a:solidFill>
            <a:srgbClr val="B09A70"/>
          </a:solidFill>
          <a:latin typeface="Arial" charset="0"/>
        </a:defRPr>
      </a:lvl6pPr>
      <a:lvl7pPr marL="914400" algn="l" defTabSz="457200" rtl="0" fontAlgn="base">
        <a:lnSpc>
          <a:spcPts val="3000"/>
        </a:lnSpc>
        <a:spcBef>
          <a:spcPct val="0"/>
        </a:spcBef>
        <a:spcAft>
          <a:spcPct val="0"/>
        </a:spcAft>
        <a:defRPr sz="2800">
          <a:solidFill>
            <a:srgbClr val="B09A70"/>
          </a:solidFill>
          <a:latin typeface="Arial" charset="0"/>
        </a:defRPr>
      </a:lvl7pPr>
      <a:lvl8pPr marL="1371600" algn="l" defTabSz="457200" rtl="0" fontAlgn="base">
        <a:lnSpc>
          <a:spcPts val="3000"/>
        </a:lnSpc>
        <a:spcBef>
          <a:spcPct val="0"/>
        </a:spcBef>
        <a:spcAft>
          <a:spcPct val="0"/>
        </a:spcAft>
        <a:defRPr sz="2800">
          <a:solidFill>
            <a:srgbClr val="B09A70"/>
          </a:solidFill>
          <a:latin typeface="Arial" charset="0"/>
        </a:defRPr>
      </a:lvl8pPr>
      <a:lvl9pPr marL="1828800" algn="l" defTabSz="457200" rtl="0" fontAlgn="base">
        <a:lnSpc>
          <a:spcPts val="3000"/>
        </a:lnSpc>
        <a:spcBef>
          <a:spcPct val="0"/>
        </a:spcBef>
        <a:spcAft>
          <a:spcPct val="0"/>
        </a:spcAft>
        <a:defRPr sz="2800">
          <a:solidFill>
            <a:srgbClr val="B09A70"/>
          </a:solidFill>
          <a:latin typeface="Arial" charset="0"/>
        </a:defRPr>
      </a:lvl9pPr>
    </p:titleStyle>
    <p:bodyStyle>
      <a:lvl1pPr marL="342900" indent="-3429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1pPr>
      <a:lvl2pPr marL="742950" indent="-28575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2pPr>
      <a:lvl3pPr marL="11430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3pPr>
      <a:lvl4pPr marL="16002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4pPr>
      <a:lvl5pPr marL="20574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vtech.com/education/news/how-to-create-the-perfect-public-service-announcement.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ready.gov/videos#disasters" TargetMode="External"/><Relationship Id="rId4" Type="http://schemas.openxmlformats.org/officeDocument/2006/relationships/hyperlink" Target="https://www.samhsa.gov/sites/default/files/tips-for-creating-own-psa.pdf"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hyperlink" Target="https://creativecommons.org/licenses/by-nd/3.0/" TargetMode="External"/><Relationship Id="rId5" Type="http://schemas.openxmlformats.org/officeDocument/2006/relationships/image" Target="../media/image36.png"/><Relationship Id="rId10" Type="http://schemas.openxmlformats.org/officeDocument/2006/relationships/hyperlink" Target="http://www.news.uct.ac.za/article/-2019-01-18-collaboration-and-inclusivity-important-to-new-dean-of-law" TargetMode="External"/><Relationship Id="rId4" Type="http://schemas.openxmlformats.org/officeDocument/2006/relationships/image" Target="../media/image35.svg"/><Relationship Id="rId9" Type="http://schemas.openxmlformats.org/officeDocument/2006/relationships/image" Target="../media/image4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pixabay.com/en/question-board-chalk-school-1262378/"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doi.org/10.14434/jotlt.v7i1.23596" TargetMode="External"/><Relationship Id="rId3" Type="http://schemas.openxmlformats.org/officeDocument/2006/relationships/hyperlink" Target="https://doi.org/10.1590/1518-8345.3625.3314" TargetMode="External"/><Relationship Id="rId7" Type="http://schemas.openxmlformats.org/officeDocument/2006/relationships/hyperlink" Target="https://doi.org/10.1177/160940691875763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researchgate.net/publication/233471723_Questions_of_process_in_participant-generated_visual_methodologies" TargetMode="External"/><Relationship Id="rId5" Type="http://schemas.openxmlformats.org/officeDocument/2006/relationships/hyperlink" Target="https://doi.org/10.1016/j.nedt.2014.03.019" TargetMode="External"/><Relationship Id="rId10" Type="http://schemas.openxmlformats.org/officeDocument/2006/relationships/hyperlink" Target="http://nbn-resolving.de/urn:nbn:de:0114-fqs170124" TargetMode="External"/><Relationship Id="rId4" Type="http://schemas.openxmlformats.org/officeDocument/2006/relationships/hyperlink" Target="https://doi.org/10.1111/jocn.15887" TargetMode="External"/><Relationship Id="rId9" Type="http://schemas.openxmlformats.org/officeDocument/2006/relationships/hyperlink" Target="https://doi.org/10.1177/10901981970240030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hyperlink" Target="https://hdl.handle.net/10568/8287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9.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creativecommons.org/licenses/by-nc-sa/3.0/" TargetMode="External"/><Relationship Id="rId4" Type="http://schemas.openxmlformats.org/officeDocument/2006/relationships/hyperlink" Target="https://hiveonline.org/from-surviving-to-thriving-fighting-hiv-stigma-through-photovoice/me-photovoic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578"/>
          <a:stretch/>
        </p:blipFill>
        <p:spPr>
          <a:xfrm>
            <a:off x="2530094" y="4616918"/>
            <a:ext cx="3649747" cy="1361483"/>
          </a:xfrm>
        </p:spPr>
      </p:pic>
      <p:pic>
        <p:nvPicPr>
          <p:cNvPr id="12" name="Picture Placeholder 11">
            <a:extLst>
              <a:ext uri="{C183D7F6-B498-43B3-948B-1728B52AA6E4}">
                <adec:decorative xmlns:adec="http://schemas.microsoft.com/office/drawing/2017/decorative" val="1"/>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5632831" y="4616918"/>
            <a:ext cx="3649747" cy="1361483"/>
          </a:xfrm>
        </p:spPr>
      </p:pic>
      <p:pic>
        <p:nvPicPr>
          <p:cNvPr id="13" name="Picture Placeholder 12">
            <a:extLs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r="-1164"/>
          <a:stretch/>
        </p:blipFill>
        <p:spPr>
          <a:xfrm>
            <a:off x="8686800" y="4616918"/>
            <a:ext cx="3781896" cy="1361483"/>
          </a:xfrm>
        </p:spPr>
      </p:pic>
      <p:pic>
        <p:nvPicPr>
          <p:cNvPr id="10" name="Picture Placeholder 9">
            <a:extLst>
              <a:ext uri="{C183D7F6-B498-43B3-948B-1728B52AA6E4}">
                <adec:decorative xmlns:adec="http://schemas.microsoft.com/office/drawing/2017/decorative" val="1"/>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l="-1128"/>
          <a:stretch/>
        </p:blipFill>
        <p:spPr>
          <a:xfrm>
            <a:off x="-770812" y="4616918"/>
            <a:ext cx="3902918" cy="1361483"/>
          </a:xfrm>
        </p:spPr>
      </p:pic>
      <p:sp>
        <p:nvSpPr>
          <p:cNvPr id="14" name="Title 3"/>
          <p:cNvSpPr>
            <a:spLocks noGrp="1"/>
          </p:cNvSpPr>
          <p:nvPr>
            <p:ph type="ctrTitle"/>
          </p:nvPr>
        </p:nvSpPr>
        <p:spPr>
          <a:xfrm>
            <a:off x="1159311" y="1981200"/>
            <a:ext cx="10540501" cy="1066158"/>
          </a:xfrm>
        </p:spPr>
        <p:txBody>
          <a:bodyPr>
            <a:normAutofit/>
          </a:bodyPr>
          <a:lstStyle/>
          <a:p>
            <a:r>
              <a:rPr lang="en-US" sz="5300" b="0" dirty="0">
                <a:latin typeface="+mj-lt"/>
              </a:rPr>
              <a:t>Photovoice</a:t>
            </a:r>
            <a:r>
              <a:rPr lang="en-US" b="0" dirty="0">
                <a:latin typeface="+mj-lt"/>
              </a:rPr>
              <a:t> </a:t>
            </a:r>
          </a:p>
        </p:txBody>
      </p:sp>
      <p:sp>
        <p:nvSpPr>
          <p:cNvPr id="15" name="Subtitle 4"/>
          <p:cNvSpPr>
            <a:spLocks noGrp="1"/>
          </p:cNvSpPr>
          <p:nvPr>
            <p:ph type="subTitle" idx="1"/>
          </p:nvPr>
        </p:nvSpPr>
        <p:spPr>
          <a:xfrm>
            <a:off x="1180646" y="3124200"/>
            <a:ext cx="9487353" cy="990600"/>
          </a:xfrm>
        </p:spPr>
        <p:txBody>
          <a:bodyPr>
            <a:normAutofit/>
          </a:bodyPr>
          <a:lstStyle/>
          <a:p>
            <a:r>
              <a:rPr lang="en-US" sz="2000" dirty="0">
                <a:latin typeface="+mn-lt"/>
              </a:rPr>
              <a:t>A Teaching &amp; Learning Strategy for Promoting Empathy and Critical Thought</a:t>
            </a:r>
          </a:p>
        </p:txBody>
      </p:sp>
    </p:spTree>
    <p:extLst>
      <p:ext uri="{BB962C8B-B14F-4D97-AF65-F5344CB8AC3E}">
        <p14:creationId xmlns:p14="http://schemas.microsoft.com/office/powerpoint/2010/main" val="292782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F7C5-56C0-44E0-BB17-C8AA5753B1A2}"/>
              </a:ext>
            </a:extLst>
          </p:cNvPr>
          <p:cNvSpPr>
            <a:spLocks noGrp="1"/>
          </p:cNvSpPr>
          <p:nvPr>
            <p:ph type="title"/>
          </p:nvPr>
        </p:nvSpPr>
        <p:spPr/>
        <p:txBody>
          <a:bodyPr/>
          <a:lstStyle/>
          <a:p>
            <a:r>
              <a:rPr lang="en-US" dirty="0">
                <a:latin typeface="+mj-lt"/>
              </a:rPr>
              <a:t>Activity 1: Getting Started with Photovoice</a:t>
            </a:r>
          </a:p>
        </p:txBody>
      </p:sp>
      <p:sp>
        <p:nvSpPr>
          <p:cNvPr id="3" name="Content Placeholder 2">
            <a:extLst>
              <a:ext uri="{FF2B5EF4-FFF2-40B4-BE49-F238E27FC236}">
                <a16:creationId xmlns:a16="http://schemas.microsoft.com/office/drawing/2014/main" id="{BA4476EE-5A71-427D-A110-0A6BB18245F5}"/>
              </a:ext>
            </a:extLst>
          </p:cNvPr>
          <p:cNvSpPr>
            <a:spLocks noGrp="1"/>
          </p:cNvSpPr>
          <p:nvPr>
            <p:ph idx="1"/>
          </p:nvPr>
        </p:nvSpPr>
        <p:spPr>
          <a:xfrm>
            <a:off x="1219201" y="1524000"/>
            <a:ext cx="9525000" cy="5016244"/>
          </a:xfrm>
        </p:spPr>
        <p:txBody>
          <a:bodyPr/>
          <a:lstStyle/>
          <a:p>
            <a:pPr marL="0" indent="0">
              <a:buNone/>
            </a:pPr>
            <a:r>
              <a:rPr lang="en-US" sz="2400" b="1" dirty="0">
                <a:solidFill>
                  <a:srgbClr val="00557D"/>
                </a:solidFill>
                <a:latin typeface="+mn-lt"/>
                <a:cs typeface="Arial"/>
              </a:rPr>
              <a:t>Questions to Consider</a:t>
            </a:r>
            <a:endParaRPr lang="en-US" sz="2400" dirty="0">
              <a:solidFill>
                <a:srgbClr val="00557D"/>
              </a:solidFill>
              <a:latin typeface="+mn-lt"/>
              <a:cs typeface="Arial"/>
            </a:endParaRPr>
          </a:p>
          <a:p>
            <a:pPr>
              <a:buFont typeface="Wingdings" panose="05000000000000000000" pitchFamily="2" charset="2"/>
              <a:buChar char="ü"/>
            </a:pPr>
            <a:r>
              <a:rPr lang="en-US" sz="2000" dirty="0">
                <a:solidFill>
                  <a:srgbClr val="00557D"/>
                </a:solidFill>
                <a:latin typeface="+mn-lt"/>
                <a:cs typeface="Arial"/>
              </a:rPr>
              <a:t>What course(s) would benefit from Photovoice?</a:t>
            </a:r>
          </a:p>
          <a:p>
            <a:pPr>
              <a:buFont typeface="Wingdings" panose="05000000000000000000" pitchFamily="2" charset="2"/>
              <a:buChar char="ü"/>
            </a:pPr>
            <a:r>
              <a:rPr lang="en-US" sz="2000" dirty="0">
                <a:solidFill>
                  <a:srgbClr val="00557D"/>
                </a:solidFill>
                <a:latin typeface="+mn-lt"/>
                <a:cs typeface="Arial"/>
              </a:rPr>
              <a:t>What course objective(s) and/or weekly session objective(s) align with the intention of Photovoice?</a:t>
            </a:r>
            <a:endParaRPr lang="en-US" sz="2000" dirty="0">
              <a:solidFill>
                <a:srgbClr val="00557D"/>
              </a:solidFill>
              <a:latin typeface="+mn-lt"/>
            </a:endParaRPr>
          </a:p>
          <a:p>
            <a:pPr>
              <a:buFont typeface="Wingdings" panose="05000000000000000000" pitchFamily="2" charset="2"/>
              <a:buChar char="ü"/>
            </a:pPr>
            <a:r>
              <a:rPr lang="en-US" sz="2000" dirty="0">
                <a:solidFill>
                  <a:srgbClr val="00557D"/>
                </a:solidFill>
                <a:latin typeface="+mn-lt"/>
                <a:cs typeface="Arial"/>
              </a:rPr>
              <a:t>What existing assignments/instructions in the course would be beneficial with Photovoice concepts?</a:t>
            </a:r>
            <a:endParaRPr lang="en-US" sz="2000" dirty="0">
              <a:solidFill>
                <a:srgbClr val="00557D"/>
              </a:solidFill>
              <a:latin typeface="+mn-lt"/>
            </a:endParaRPr>
          </a:p>
          <a:p>
            <a:pPr>
              <a:buFont typeface="Wingdings" panose="05000000000000000000" pitchFamily="2" charset="2"/>
              <a:buChar char="ü"/>
            </a:pPr>
            <a:r>
              <a:rPr lang="en-US" sz="2000" dirty="0">
                <a:solidFill>
                  <a:srgbClr val="00557D"/>
                </a:solidFill>
                <a:latin typeface="+mn-lt"/>
                <a:cs typeface="Arial"/>
              </a:rPr>
              <a:t>What materials do instructors/students need to be successful in completing the assignment?</a:t>
            </a:r>
            <a:endParaRPr lang="en-US" sz="2000" dirty="0">
              <a:solidFill>
                <a:srgbClr val="00557D"/>
              </a:solidFill>
              <a:latin typeface="+mn-lt"/>
            </a:endParaRPr>
          </a:p>
          <a:p>
            <a:endParaRPr lang="en-US" sz="2800" dirty="0">
              <a:cs typeface="Arial"/>
            </a:endParaRPr>
          </a:p>
          <a:p>
            <a:pPr marL="285750" indent="-285750"/>
            <a:endParaRPr lang="en-US" sz="2400" dirty="0">
              <a:cs typeface="Arial"/>
            </a:endParaRPr>
          </a:p>
        </p:txBody>
      </p:sp>
      <p:sp>
        <p:nvSpPr>
          <p:cNvPr id="4" name="Rectangle 3">
            <a:extLst>
              <a:ext uri="{FF2B5EF4-FFF2-40B4-BE49-F238E27FC236}">
                <a16:creationId xmlns:a16="http://schemas.microsoft.com/office/drawing/2014/main" id="{4B5ED6C6-9348-4AD6-8DE6-33543CA56BCF}"/>
              </a:ext>
            </a:extLst>
          </p:cNvPr>
          <p:cNvSpPr/>
          <p:nvPr/>
        </p:nvSpPr>
        <p:spPr>
          <a:xfrm>
            <a:off x="1246151" y="4772722"/>
            <a:ext cx="9498050" cy="830997"/>
          </a:xfrm>
          <a:prstGeom prst="rect">
            <a:avLst/>
          </a:prstGeom>
          <a:solidFill>
            <a:srgbClr val="00557D"/>
          </a:solidFill>
        </p:spPr>
        <p:txBody>
          <a:bodyPr wrap="square">
            <a:spAutoFit/>
          </a:bodyPr>
          <a:lstStyle/>
          <a:p>
            <a:r>
              <a:rPr lang="en-US" sz="2400" dirty="0">
                <a:solidFill>
                  <a:schemeClr val="bg1"/>
                </a:solidFill>
                <a:cs typeface="Arial"/>
              </a:rPr>
              <a:t>Consider a discussion board prompt or activity in a current course that could be used for a Photovoice activity</a:t>
            </a:r>
            <a:endParaRPr lang="en-US" sz="2400" dirty="0">
              <a:solidFill>
                <a:schemeClr val="bg1"/>
              </a:solidFill>
            </a:endParaRPr>
          </a:p>
        </p:txBody>
      </p:sp>
    </p:spTree>
    <p:extLst>
      <p:ext uri="{BB962C8B-B14F-4D97-AF65-F5344CB8AC3E}">
        <p14:creationId xmlns:p14="http://schemas.microsoft.com/office/powerpoint/2010/main" val="237689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2"/>
          <p:cNvSpPr txBox="1">
            <a:spLocks noGrp="1"/>
          </p:cNvSpPr>
          <p:nvPr>
            <p:ph type="title"/>
          </p:nvPr>
        </p:nvSpPr>
        <p:spPr>
          <a:xfrm>
            <a:off x="383371" y="0"/>
            <a:ext cx="11485160" cy="1042404"/>
          </a:xfrm>
          <a:prstGeom prst="rect">
            <a:avLst/>
          </a:prstGeom>
          <a:noFill/>
          <a:ln>
            <a:noFill/>
          </a:ln>
        </p:spPr>
        <p:txBody>
          <a:bodyPr spcFirstLastPara="1" wrap="square" lIns="91425" tIns="45700" rIns="91425" bIns="45700" anchor="ctr" anchorCtr="0">
            <a:normAutofit/>
          </a:bodyPr>
          <a:lstStyle/>
          <a:p>
            <a:pPr marL="0" marR="0" lvl="0" indent="0" algn="l" rtl="0">
              <a:lnSpc>
                <a:spcPct val="107142"/>
              </a:lnSpc>
              <a:spcBef>
                <a:spcPts val="0"/>
              </a:spcBef>
              <a:spcAft>
                <a:spcPts val="0"/>
              </a:spcAft>
              <a:buClr>
                <a:schemeClr val="lt1"/>
              </a:buClr>
              <a:buSzPts val="2800"/>
              <a:buFont typeface="Arial"/>
              <a:buNone/>
            </a:pPr>
            <a:r>
              <a:rPr lang="en-US" dirty="0">
                <a:latin typeface="+mj-lt"/>
              </a:rPr>
              <a:t>Prompt Example: EME 2040 - Educational Technology</a:t>
            </a:r>
            <a:endParaRPr dirty="0">
              <a:latin typeface="+mj-lt"/>
            </a:endParaRPr>
          </a:p>
        </p:txBody>
      </p:sp>
      <p:sp>
        <p:nvSpPr>
          <p:cNvPr id="6" name="TextBox 5">
            <a:extLst>
              <a:ext uri="{FF2B5EF4-FFF2-40B4-BE49-F238E27FC236}">
                <a16:creationId xmlns:a16="http://schemas.microsoft.com/office/drawing/2014/main" id="{05070AE2-F98B-4172-B262-6194426BA6B2}"/>
              </a:ext>
            </a:extLst>
          </p:cNvPr>
          <p:cNvSpPr txBox="1"/>
          <p:nvPr/>
        </p:nvSpPr>
        <p:spPr>
          <a:xfrm>
            <a:off x="329672" y="1184025"/>
            <a:ext cx="11692572" cy="861774"/>
          </a:xfrm>
          <a:prstGeom prst="rect">
            <a:avLst/>
          </a:prstGeom>
          <a:noFill/>
        </p:spPr>
        <p:txBody>
          <a:bodyPr wrap="square" lIns="91440" tIns="45720" rIns="91440" bIns="45720" rtlCol="0" anchor="t">
            <a:spAutoFit/>
          </a:bodyPr>
          <a:lstStyle/>
          <a:p>
            <a:r>
              <a:rPr lang="en-US" sz="2000" b="1" dirty="0"/>
              <a:t>Objective:</a:t>
            </a:r>
          </a:p>
          <a:p>
            <a:pPr marL="285750" indent="-285750">
              <a:buFont typeface="Arial" panose="020B0604020202020204" pitchFamily="34" charset="0"/>
              <a:buChar char="•"/>
            </a:pPr>
            <a:r>
              <a:rPr lang="en-US" sz="2000" dirty="0"/>
              <a:t>Describe legal and ethical issues teachers face as they implement classroom technology.</a:t>
            </a:r>
          </a:p>
          <a:p>
            <a:endParaRPr lang="en-US" sz="1000" b="1" dirty="0"/>
          </a:p>
        </p:txBody>
      </p:sp>
      <p:sp>
        <p:nvSpPr>
          <p:cNvPr id="2" name="Rectangle 1">
            <a:extLst>
              <a:ext uri="{FF2B5EF4-FFF2-40B4-BE49-F238E27FC236}">
                <a16:creationId xmlns:a16="http://schemas.microsoft.com/office/drawing/2014/main" id="{0D7B724F-0B85-44C6-BA38-83F74FEB64BE}"/>
              </a:ext>
            </a:extLst>
          </p:cNvPr>
          <p:cNvSpPr/>
          <p:nvPr/>
        </p:nvSpPr>
        <p:spPr>
          <a:xfrm>
            <a:off x="335248" y="2039637"/>
            <a:ext cx="11521503" cy="4093428"/>
          </a:xfrm>
          <a:prstGeom prst="rect">
            <a:avLst/>
          </a:prstGeom>
        </p:spPr>
        <p:txBody>
          <a:bodyPr wrap="square">
            <a:spAutoFit/>
          </a:bodyPr>
          <a:lstStyle/>
          <a:p>
            <a:r>
              <a:rPr lang="en-US" sz="2000" b="1" dirty="0"/>
              <a:t>Title: Ethics of Technology Integration</a:t>
            </a:r>
          </a:p>
          <a:p>
            <a:r>
              <a:rPr lang="en-US" sz="2000" dirty="0"/>
              <a:t>For this assignment, temporarily put yourself in the shoes of a child experiencing either cyber bullying or the negative effects of the digital divide. Imagine what it feels like to be bullied online OR imagine what it feels like to be in a home/school environment that can not afford educational technology resources. Sit with that just a bit. Reflect on how different your life might be if you were on the receiving end of one of the negative side effects of technology integration.</a:t>
            </a:r>
          </a:p>
          <a:p>
            <a:pPr marL="457200" indent="-457200">
              <a:buFont typeface="+mj-lt"/>
              <a:buAutoNum type="arabicPeriod"/>
            </a:pPr>
            <a:r>
              <a:rPr lang="en-US" sz="2000" b="1" dirty="0"/>
              <a:t>Locate at least three images </a:t>
            </a:r>
            <a:r>
              <a:rPr lang="en-US" sz="2000" dirty="0"/>
              <a:t>that demonstrate the child’s perspective of the ethical issues that can be associated with technology integration. Place each image on a separate page in MS Word or PPT. Attribute the image appropriately.</a:t>
            </a:r>
          </a:p>
          <a:p>
            <a:pPr marL="457200" indent="-457200">
              <a:buFont typeface="+mj-lt"/>
              <a:buAutoNum type="arabicPeriod"/>
            </a:pPr>
            <a:r>
              <a:rPr lang="en-US" sz="2000" b="1" dirty="0"/>
              <a:t>Provide a caption </a:t>
            </a:r>
            <a:r>
              <a:rPr lang="en-US" sz="2000" dirty="0"/>
              <a:t>for each photo. These captions should not be descriptive. Rather they should reflect creative thought. Much like an artist titles their work, so too will you title your images.</a:t>
            </a:r>
          </a:p>
          <a:p>
            <a:pPr marL="457200" indent="-457200">
              <a:buFont typeface="+mj-lt"/>
              <a:buAutoNum type="arabicPeriod"/>
            </a:pPr>
            <a:r>
              <a:rPr lang="en-US" sz="2000" b="1" dirty="0"/>
              <a:t>Write a one paragraph summary </a:t>
            </a:r>
            <a:r>
              <a:rPr lang="en-US" sz="2000" dirty="0"/>
              <a:t>of what the image represents. Provide deeper analysis through this 8+ sentence paragraph.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3" name="Rectangle 2">
            <a:extLst>
              <a:ext uri="{FF2B5EF4-FFF2-40B4-BE49-F238E27FC236}">
                <a16:creationId xmlns:a16="http://schemas.microsoft.com/office/drawing/2014/main" id="{E6768838-FF21-4ACE-8A79-0A0E4F60EF31}"/>
              </a:ext>
              <a:ext uri="{C183D7F6-B498-43B3-948B-1728B52AA6E4}">
                <adec:decorative xmlns:adec="http://schemas.microsoft.com/office/drawing/2017/decorative" val="1"/>
              </a:ext>
            </a:extLst>
          </p:cNvPr>
          <p:cNvSpPr/>
          <p:nvPr/>
        </p:nvSpPr>
        <p:spPr>
          <a:xfrm>
            <a:off x="37324" y="1143000"/>
            <a:ext cx="6096000" cy="5477154"/>
          </a:xfrm>
          <a:prstGeom prst="rect">
            <a:avLst/>
          </a:prstGeom>
          <a:solidFill>
            <a:srgbClr val="0055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68E106-3A63-4324-AE5B-F9A9E8CEB8D4}"/>
              </a:ext>
              <a:ext uri="{C183D7F6-B498-43B3-948B-1728B52AA6E4}">
                <adec:decorative xmlns:adec="http://schemas.microsoft.com/office/drawing/2017/decorative" val="1"/>
              </a:ext>
            </a:extLst>
          </p:cNvPr>
          <p:cNvSpPr/>
          <p:nvPr/>
        </p:nvSpPr>
        <p:spPr>
          <a:xfrm>
            <a:off x="6127178" y="1143000"/>
            <a:ext cx="6096000" cy="5477154"/>
          </a:xfrm>
          <a:prstGeom prst="rect">
            <a:avLst/>
          </a:prstGeom>
          <a:solidFill>
            <a:schemeClr val="bg1"/>
          </a:solidFill>
          <a:ln>
            <a:solidFill>
              <a:srgbClr val="0055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7AF523-01D3-43CD-BE7E-6D7EC9E3C9ED}"/>
              </a:ext>
              <a:ext uri="{C183D7F6-B498-43B3-948B-1728B52AA6E4}">
                <adec:decorative xmlns:adec="http://schemas.microsoft.com/office/drawing/2017/decorative" val="1"/>
              </a:ext>
            </a:extLst>
          </p:cNvPr>
          <p:cNvSpPr/>
          <p:nvPr/>
        </p:nvSpPr>
        <p:spPr>
          <a:xfrm>
            <a:off x="3178876" y="4358497"/>
            <a:ext cx="2758921" cy="219470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Google Shape;97;p12"/>
          <p:cNvSpPr txBox="1">
            <a:spLocks noGrp="1"/>
          </p:cNvSpPr>
          <p:nvPr>
            <p:ph type="title"/>
          </p:nvPr>
        </p:nvSpPr>
        <p:spPr>
          <a:xfrm>
            <a:off x="383371" y="0"/>
            <a:ext cx="11485160" cy="1042404"/>
          </a:xfrm>
          <a:prstGeom prst="rect">
            <a:avLst/>
          </a:prstGeom>
          <a:noFill/>
          <a:ln>
            <a:noFill/>
          </a:ln>
        </p:spPr>
        <p:txBody>
          <a:bodyPr spcFirstLastPara="1" wrap="square" lIns="91425" tIns="45700" rIns="91425" bIns="45700" anchor="ctr" anchorCtr="0">
            <a:normAutofit/>
          </a:bodyPr>
          <a:lstStyle/>
          <a:p>
            <a:pPr marL="0" marR="0" lvl="0" indent="0" algn="l" rtl="0">
              <a:lnSpc>
                <a:spcPct val="107142"/>
              </a:lnSpc>
              <a:spcBef>
                <a:spcPts val="0"/>
              </a:spcBef>
              <a:spcAft>
                <a:spcPts val="0"/>
              </a:spcAft>
              <a:buClr>
                <a:schemeClr val="lt1"/>
              </a:buClr>
              <a:buSzPts val="2800"/>
              <a:buFont typeface="Arial"/>
              <a:buNone/>
            </a:pPr>
            <a:r>
              <a:rPr lang="en-US" dirty="0">
                <a:latin typeface="+mj-lt"/>
              </a:rPr>
              <a:t>Prompt Example: EME 2040 - Educational Technology</a:t>
            </a:r>
            <a:endParaRPr dirty="0">
              <a:latin typeface="+mj-lt"/>
            </a:endParaRPr>
          </a:p>
        </p:txBody>
      </p:sp>
      <p:pic>
        <p:nvPicPr>
          <p:cNvPr id="4" name="Picture 3" descr="1 red gummy bear among many clear gummy bears -- Titled Plain to see stand out">
            <a:extLst>
              <a:ext uri="{FF2B5EF4-FFF2-40B4-BE49-F238E27FC236}">
                <a16:creationId xmlns:a16="http://schemas.microsoft.com/office/drawing/2014/main" id="{9B3C6FC8-4CEA-4A42-BEFE-3C240C7D8CA3}"/>
              </a:ext>
            </a:extLst>
          </p:cNvPr>
          <p:cNvPicPr>
            <a:picLocks noChangeAspect="1"/>
          </p:cNvPicPr>
          <p:nvPr/>
        </p:nvPicPr>
        <p:blipFill>
          <a:blip r:embed="rId3"/>
          <a:stretch>
            <a:fillRect/>
          </a:stretch>
        </p:blipFill>
        <p:spPr>
          <a:xfrm>
            <a:off x="173514" y="1279716"/>
            <a:ext cx="3005362" cy="2133600"/>
          </a:xfrm>
          <a:prstGeom prst="rect">
            <a:avLst/>
          </a:prstGeom>
        </p:spPr>
      </p:pic>
      <p:pic>
        <p:nvPicPr>
          <p:cNvPr id="5" name="Picture 4" descr="Small island with trees in the middle of water">
            <a:extLst>
              <a:ext uri="{FF2B5EF4-FFF2-40B4-BE49-F238E27FC236}">
                <a16:creationId xmlns:a16="http://schemas.microsoft.com/office/drawing/2014/main" id="{50F38D57-E90C-4B23-B5EE-19BF31C59CEC}"/>
              </a:ext>
            </a:extLst>
          </p:cNvPr>
          <p:cNvPicPr>
            <a:picLocks noChangeAspect="1"/>
          </p:cNvPicPr>
          <p:nvPr/>
        </p:nvPicPr>
        <p:blipFill rotWithShape="1">
          <a:blip r:embed="rId4"/>
          <a:srcRect b="9965"/>
          <a:stretch/>
        </p:blipFill>
        <p:spPr>
          <a:xfrm>
            <a:off x="9138708" y="1230868"/>
            <a:ext cx="2906184" cy="2198132"/>
          </a:xfrm>
          <a:prstGeom prst="rect">
            <a:avLst/>
          </a:prstGeom>
        </p:spPr>
      </p:pic>
      <p:sp>
        <p:nvSpPr>
          <p:cNvPr id="2" name="TextBox 1">
            <a:extLst>
              <a:ext uri="{FF2B5EF4-FFF2-40B4-BE49-F238E27FC236}">
                <a16:creationId xmlns:a16="http://schemas.microsoft.com/office/drawing/2014/main" id="{211E525D-8B74-4565-976F-5BB8F98AC699}"/>
              </a:ext>
            </a:extLst>
          </p:cNvPr>
          <p:cNvSpPr txBox="1"/>
          <p:nvPr/>
        </p:nvSpPr>
        <p:spPr>
          <a:xfrm>
            <a:off x="8071908" y="3779485"/>
            <a:ext cx="2133600" cy="461665"/>
          </a:xfrm>
          <a:prstGeom prst="rect">
            <a:avLst/>
          </a:prstGeom>
          <a:noFill/>
        </p:spPr>
        <p:txBody>
          <a:bodyPr wrap="square" rtlCol="0">
            <a:spAutoFit/>
          </a:bodyPr>
          <a:lstStyle/>
          <a:p>
            <a:r>
              <a:rPr lang="en-US" sz="2400" dirty="0">
                <a:solidFill>
                  <a:srgbClr val="00557D"/>
                </a:solidFill>
              </a:rPr>
              <a:t>Cyberbullying</a:t>
            </a:r>
          </a:p>
        </p:txBody>
      </p:sp>
      <p:sp>
        <p:nvSpPr>
          <p:cNvPr id="7" name="TextBox 6">
            <a:extLst>
              <a:ext uri="{FF2B5EF4-FFF2-40B4-BE49-F238E27FC236}">
                <a16:creationId xmlns:a16="http://schemas.microsoft.com/office/drawing/2014/main" id="{8AD6DC6E-8641-4D6A-8C0A-EEBEC6A125CD}"/>
              </a:ext>
            </a:extLst>
          </p:cNvPr>
          <p:cNvSpPr txBox="1"/>
          <p:nvPr/>
        </p:nvSpPr>
        <p:spPr>
          <a:xfrm>
            <a:off x="2264476" y="3674230"/>
            <a:ext cx="1828800" cy="461665"/>
          </a:xfrm>
          <a:prstGeom prst="rect">
            <a:avLst/>
          </a:prstGeom>
          <a:noFill/>
        </p:spPr>
        <p:txBody>
          <a:bodyPr wrap="square" rtlCol="0">
            <a:spAutoFit/>
          </a:bodyPr>
          <a:lstStyle/>
          <a:p>
            <a:r>
              <a:rPr lang="en-US" sz="2400" dirty="0">
                <a:solidFill>
                  <a:schemeClr val="bg1"/>
                </a:solidFill>
              </a:rPr>
              <a:t>Digital Divide</a:t>
            </a:r>
          </a:p>
        </p:txBody>
      </p:sp>
      <p:pic>
        <p:nvPicPr>
          <p:cNvPr id="10" name="Picture Placeholder 4" descr="close up of eye with tear">
            <a:extLst>
              <a:ext uri="{FF2B5EF4-FFF2-40B4-BE49-F238E27FC236}">
                <a16:creationId xmlns:a16="http://schemas.microsoft.com/office/drawing/2014/main" id="{B489C792-5EF1-4B7E-AC7F-FA6C59C942F1}"/>
              </a:ext>
            </a:extLst>
          </p:cNvPr>
          <p:cNvPicPr>
            <a:picLocks noChangeAspect="1"/>
          </p:cNvPicPr>
          <p:nvPr/>
        </p:nvPicPr>
        <p:blipFill>
          <a:blip r:embed="rId5">
            <a:extLst>
              <a:ext uri="{28A0092B-C50C-407E-A947-70E740481C1C}">
                <a14:useLocalDpi xmlns:a14="http://schemas.microsoft.com/office/drawing/2010/main" val="0"/>
              </a:ext>
            </a:extLst>
          </a:blip>
          <a:srcRect t="18728" b="18728"/>
          <a:stretch>
            <a:fillRect/>
          </a:stretch>
        </p:blipFill>
        <p:spPr bwMode="auto">
          <a:xfrm>
            <a:off x="6553200" y="4532948"/>
            <a:ext cx="2474912" cy="1856184"/>
          </a:xfrm>
          <a:prstGeom prst="rect">
            <a:avLst/>
          </a:prstGeom>
          <a:noFill/>
          <a:ln w="9525">
            <a:noFill/>
            <a:miter lim="800000"/>
            <a:headEnd/>
            <a:tailEnd/>
          </a:ln>
        </p:spPr>
      </p:pic>
      <p:sp>
        <p:nvSpPr>
          <p:cNvPr id="8" name="TextBox 7">
            <a:extLst>
              <a:ext uri="{FF2B5EF4-FFF2-40B4-BE49-F238E27FC236}">
                <a16:creationId xmlns:a16="http://schemas.microsoft.com/office/drawing/2014/main" id="{583AE67B-411C-40AE-9861-1CE1097C497D}"/>
              </a:ext>
            </a:extLst>
          </p:cNvPr>
          <p:cNvSpPr txBox="1"/>
          <p:nvPr/>
        </p:nvSpPr>
        <p:spPr>
          <a:xfrm>
            <a:off x="6553200" y="6324600"/>
            <a:ext cx="2362200" cy="338554"/>
          </a:xfrm>
          <a:prstGeom prst="rect">
            <a:avLst/>
          </a:prstGeom>
          <a:noFill/>
        </p:spPr>
        <p:txBody>
          <a:bodyPr wrap="square" rtlCol="0">
            <a:spAutoFit/>
          </a:bodyPr>
          <a:lstStyle/>
          <a:p>
            <a:r>
              <a:rPr lang="en-US" sz="1600" dirty="0"/>
              <a:t>Don’t Break Down</a:t>
            </a:r>
          </a:p>
        </p:txBody>
      </p:sp>
      <p:pic>
        <p:nvPicPr>
          <p:cNvPr id="12" name="Picture 11" descr="sign up for online service similar to facebook">
            <a:extLst>
              <a:ext uri="{FF2B5EF4-FFF2-40B4-BE49-F238E27FC236}">
                <a16:creationId xmlns:a16="http://schemas.microsoft.com/office/drawing/2014/main" id="{E5F76B33-AB37-4788-A744-EB73AA5C16C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340546" y="1314926"/>
            <a:ext cx="2654299" cy="2020252"/>
          </a:xfrm>
          <a:prstGeom prst="rect">
            <a:avLst/>
          </a:prstGeom>
        </p:spPr>
      </p:pic>
      <p:sp>
        <p:nvSpPr>
          <p:cNvPr id="11" name="TextBox 10">
            <a:extLst>
              <a:ext uri="{FF2B5EF4-FFF2-40B4-BE49-F238E27FC236}">
                <a16:creationId xmlns:a16="http://schemas.microsoft.com/office/drawing/2014/main" id="{B8B6CA55-F248-4994-9E47-88CEA7EC1964}"/>
              </a:ext>
            </a:extLst>
          </p:cNvPr>
          <p:cNvSpPr txBox="1"/>
          <p:nvPr/>
        </p:nvSpPr>
        <p:spPr>
          <a:xfrm>
            <a:off x="6400800" y="3276600"/>
            <a:ext cx="2362200" cy="338554"/>
          </a:xfrm>
          <a:prstGeom prst="rect">
            <a:avLst/>
          </a:prstGeom>
          <a:noFill/>
        </p:spPr>
        <p:txBody>
          <a:bodyPr wrap="square" rtlCol="0">
            <a:spAutoFit/>
          </a:bodyPr>
          <a:lstStyle/>
          <a:p>
            <a:r>
              <a:rPr lang="en-US" sz="1600" dirty="0"/>
              <a:t>Book of Fears</a:t>
            </a:r>
          </a:p>
        </p:txBody>
      </p:sp>
      <p:pic>
        <p:nvPicPr>
          <p:cNvPr id="14" name="Picture 13" descr="fireworks">
            <a:extLst>
              <a:ext uri="{FF2B5EF4-FFF2-40B4-BE49-F238E27FC236}">
                <a16:creationId xmlns:a16="http://schemas.microsoft.com/office/drawing/2014/main" id="{CACB7EBE-3C47-4EF0-AEE4-66230A4189FD}"/>
              </a:ext>
            </a:extLst>
          </p:cNvPr>
          <p:cNvPicPr>
            <a:picLocks noChangeAspect="1"/>
          </p:cNvPicPr>
          <p:nvPr/>
        </p:nvPicPr>
        <p:blipFill rotWithShape="1">
          <a:blip r:embed="rId7"/>
          <a:srcRect b="18137"/>
          <a:stretch/>
        </p:blipFill>
        <p:spPr>
          <a:xfrm>
            <a:off x="9661289" y="4532947"/>
            <a:ext cx="2207242" cy="1856185"/>
          </a:xfrm>
          <a:prstGeom prst="rect">
            <a:avLst/>
          </a:prstGeom>
        </p:spPr>
      </p:pic>
      <p:sp>
        <p:nvSpPr>
          <p:cNvPr id="15" name="TextBox 14">
            <a:extLst>
              <a:ext uri="{FF2B5EF4-FFF2-40B4-BE49-F238E27FC236}">
                <a16:creationId xmlns:a16="http://schemas.microsoft.com/office/drawing/2014/main" id="{84EE9EFF-C502-4C48-AB4B-769857384597}"/>
              </a:ext>
            </a:extLst>
          </p:cNvPr>
          <p:cNvSpPr txBox="1"/>
          <p:nvPr/>
        </p:nvSpPr>
        <p:spPr>
          <a:xfrm>
            <a:off x="9661289" y="6343687"/>
            <a:ext cx="2362200" cy="338554"/>
          </a:xfrm>
          <a:prstGeom prst="rect">
            <a:avLst/>
          </a:prstGeom>
          <a:noFill/>
        </p:spPr>
        <p:txBody>
          <a:bodyPr wrap="square" rtlCol="0">
            <a:spAutoFit/>
          </a:bodyPr>
          <a:lstStyle/>
          <a:p>
            <a:r>
              <a:rPr lang="en-US" sz="1600" dirty="0"/>
              <a:t>Finally Free</a:t>
            </a:r>
          </a:p>
        </p:txBody>
      </p:sp>
      <p:sp>
        <p:nvSpPr>
          <p:cNvPr id="16" name="TextBox 15">
            <a:extLst>
              <a:ext uri="{FF2B5EF4-FFF2-40B4-BE49-F238E27FC236}">
                <a16:creationId xmlns:a16="http://schemas.microsoft.com/office/drawing/2014/main" id="{D21365D3-BAE2-4D32-B53C-8F5BF57DE4DD}"/>
              </a:ext>
            </a:extLst>
          </p:cNvPr>
          <p:cNvSpPr txBox="1"/>
          <p:nvPr/>
        </p:nvSpPr>
        <p:spPr>
          <a:xfrm>
            <a:off x="9182100" y="3397472"/>
            <a:ext cx="2362200" cy="338554"/>
          </a:xfrm>
          <a:prstGeom prst="rect">
            <a:avLst/>
          </a:prstGeom>
          <a:noFill/>
        </p:spPr>
        <p:txBody>
          <a:bodyPr wrap="square" rtlCol="0">
            <a:spAutoFit/>
          </a:bodyPr>
          <a:lstStyle/>
          <a:p>
            <a:r>
              <a:rPr lang="en-US" sz="1600" dirty="0"/>
              <a:t>Washing Away</a:t>
            </a:r>
          </a:p>
        </p:txBody>
      </p:sp>
      <p:pic>
        <p:nvPicPr>
          <p:cNvPr id="17" name="Content Placeholder 3" descr="classroom with students on computers">
            <a:extLst>
              <a:ext uri="{FF2B5EF4-FFF2-40B4-BE49-F238E27FC236}">
                <a16:creationId xmlns:a16="http://schemas.microsoft.com/office/drawing/2014/main" id="{A346435A-C4A1-460E-B52D-6ED8E15D62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8701" y="4423175"/>
            <a:ext cx="2448995" cy="1836747"/>
          </a:xfrm>
          <a:prstGeom prst="rect">
            <a:avLst/>
          </a:prstGeom>
        </p:spPr>
      </p:pic>
      <p:sp>
        <p:nvSpPr>
          <p:cNvPr id="13" name="TextBox 12">
            <a:extLst>
              <a:ext uri="{FF2B5EF4-FFF2-40B4-BE49-F238E27FC236}">
                <a16:creationId xmlns:a16="http://schemas.microsoft.com/office/drawing/2014/main" id="{3AB1BCB9-C6FF-486B-AF24-BD250CA6D066}"/>
              </a:ext>
            </a:extLst>
          </p:cNvPr>
          <p:cNvSpPr txBox="1"/>
          <p:nvPr/>
        </p:nvSpPr>
        <p:spPr>
          <a:xfrm>
            <a:off x="3281145" y="6207766"/>
            <a:ext cx="2530711" cy="369332"/>
          </a:xfrm>
          <a:prstGeom prst="rect">
            <a:avLst/>
          </a:prstGeom>
          <a:noFill/>
        </p:spPr>
        <p:txBody>
          <a:bodyPr wrap="square" rtlCol="0">
            <a:spAutoFit/>
          </a:bodyPr>
          <a:lstStyle/>
          <a:p>
            <a:r>
              <a:rPr lang="en-US" dirty="0"/>
              <a:t>Closing the Gap</a:t>
            </a:r>
          </a:p>
        </p:txBody>
      </p:sp>
      <p:sp>
        <p:nvSpPr>
          <p:cNvPr id="21" name="Rectangle 20">
            <a:extLst>
              <a:ext uri="{FF2B5EF4-FFF2-40B4-BE49-F238E27FC236}">
                <a16:creationId xmlns:a16="http://schemas.microsoft.com/office/drawing/2014/main" id="{C0B4E032-33F4-4CA4-8B6C-DAAE7FFF0C77}"/>
              </a:ext>
              <a:ext uri="{C183D7F6-B498-43B3-948B-1728B52AA6E4}">
                <adec:decorative xmlns:adec="http://schemas.microsoft.com/office/drawing/2017/decorative" val="1"/>
              </a:ext>
            </a:extLst>
          </p:cNvPr>
          <p:cNvSpPr/>
          <p:nvPr/>
        </p:nvSpPr>
        <p:spPr>
          <a:xfrm>
            <a:off x="319813" y="4346768"/>
            <a:ext cx="2758921" cy="219470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Shape 93" descr="African American man in dirty alley by apartment complex">
            <a:extLst>
              <a:ext uri="{FF2B5EF4-FFF2-40B4-BE49-F238E27FC236}">
                <a16:creationId xmlns:a16="http://schemas.microsoft.com/office/drawing/2014/main" id="{65C9F5D8-E79B-41D8-BC25-32CD85072713}"/>
              </a:ext>
            </a:extLst>
          </p:cNvPr>
          <p:cNvPicPr preferRelativeResize="0"/>
          <p:nvPr/>
        </p:nvPicPr>
        <p:blipFill>
          <a:blip r:embed="rId9">
            <a:alphaModFix/>
          </a:blip>
          <a:stretch>
            <a:fillRect/>
          </a:stretch>
        </p:blipFill>
        <p:spPr>
          <a:xfrm>
            <a:off x="440917" y="4435246"/>
            <a:ext cx="2477908" cy="1789300"/>
          </a:xfrm>
          <a:prstGeom prst="rect">
            <a:avLst/>
          </a:prstGeom>
          <a:noFill/>
          <a:ln>
            <a:noFill/>
          </a:ln>
        </p:spPr>
      </p:pic>
      <p:sp>
        <p:nvSpPr>
          <p:cNvPr id="22" name="TextBox 21">
            <a:extLst>
              <a:ext uri="{FF2B5EF4-FFF2-40B4-BE49-F238E27FC236}">
                <a16:creationId xmlns:a16="http://schemas.microsoft.com/office/drawing/2014/main" id="{F88E7417-5C9C-4A14-813E-DE508F9A0197}"/>
              </a:ext>
            </a:extLst>
          </p:cNvPr>
          <p:cNvSpPr txBox="1"/>
          <p:nvPr/>
        </p:nvSpPr>
        <p:spPr>
          <a:xfrm>
            <a:off x="370687" y="6224546"/>
            <a:ext cx="2651426" cy="276999"/>
          </a:xfrm>
          <a:prstGeom prst="rect">
            <a:avLst/>
          </a:prstGeom>
          <a:noFill/>
        </p:spPr>
        <p:txBody>
          <a:bodyPr wrap="square" rtlCol="0">
            <a:spAutoFit/>
          </a:bodyPr>
          <a:lstStyle/>
          <a:p>
            <a:r>
              <a:rPr lang="en-US" sz="1200" dirty="0"/>
              <a:t>Call me when the iPad feeds my family</a:t>
            </a:r>
          </a:p>
        </p:txBody>
      </p:sp>
      <p:sp>
        <p:nvSpPr>
          <p:cNvPr id="24" name="Rectangle 23">
            <a:extLst>
              <a:ext uri="{FF2B5EF4-FFF2-40B4-BE49-F238E27FC236}">
                <a16:creationId xmlns:a16="http://schemas.microsoft.com/office/drawing/2014/main" id="{6E33D7B0-3751-4DC8-9DAE-75B59889E19F}"/>
              </a:ext>
              <a:ext uri="{C183D7F6-B498-43B3-948B-1728B52AA6E4}">
                <adec:decorative xmlns:adec="http://schemas.microsoft.com/office/drawing/2017/decorative" val="1"/>
              </a:ext>
            </a:extLst>
          </p:cNvPr>
          <p:cNvSpPr/>
          <p:nvPr/>
        </p:nvSpPr>
        <p:spPr>
          <a:xfrm>
            <a:off x="3260664" y="1274801"/>
            <a:ext cx="2758921" cy="2133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75BC3D2-FAE7-4627-A9A8-AC6CA08B772F}"/>
              </a:ext>
            </a:extLst>
          </p:cNvPr>
          <p:cNvSpPr txBox="1"/>
          <p:nvPr/>
        </p:nvSpPr>
        <p:spPr>
          <a:xfrm>
            <a:off x="3403949" y="3027147"/>
            <a:ext cx="2530711" cy="369332"/>
          </a:xfrm>
          <a:prstGeom prst="rect">
            <a:avLst/>
          </a:prstGeom>
          <a:noFill/>
        </p:spPr>
        <p:txBody>
          <a:bodyPr wrap="square" rtlCol="0">
            <a:spAutoFit/>
          </a:bodyPr>
          <a:lstStyle/>
          <a:p>
            <a:r>
              <a:rPr lang="en-US" dirty="0"/>
              <a:t>Filling the Basket</a:t>
            </a:r>
          </a:p>
        </p:txBody>
      </p:sp>
      <p:pic>
        <p:nvPicPr>
          <p:cNvPr id="23" name="Shape 66" descr="hands holding raspberries">
            <a:extLst>
              <a:ext uri="{FF2B5EF4-FFF2-40B4-BE49-F238E27FC236}">
                <a16:creationId xmlns:a16="http://schemas.microsoft.com/office/drawing/2014/main" id="{DFD4563A-38EF-4D65-86E0-D8B738EFD93F}"/>
              </a:ext>
            </a:extLst>
          </p:cNvPr>
          <p:cNvPicPr preferRelativeResize="0"/>
          <p:nvPr/>
        </p:nvPicPr>
        <p:blipFill>
          <a:blip r:embed="rId10">
            <a:alphaModFix/>
          </a:blip>
          <a:stretch>
            <a:fillRect/>
          </a:stretch>
        </p:blipFill>
        <p:spPr>
          <a:xfrm>
            <a:off x="3443809" y="1350390"/>
            <a:ext cx="2375574" cy="1697610"/>
          </a:xfrm>
          <a:prstGeom prst="rect">
            <a:avLst/>
          </a:prstGeom>
          <a:noFill/>
          <a:ln>
            <a:noFill/>
          </a:ln>
        </p:spPr>
      </p:pic>
    </p:spTree>
    <p:extLst>
      <p:ext uri="{BB962C8B-B14F-4D97-AF65-F5344CB8AC3E}">
        <p14:creationId xmlns:p14="http://schemas.microsoft.com/office/powerpoint/2010/main" val="20394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8" grpId="0"/>
      <p:bldP spid="11"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Google Shape;104;p13"/>
          <p:cNvSpPr txBox="1">
            <a:spLocks noGrp="1"/>
          </p:cNvSpPr>
          <p:nvPr>
            <p:ph type="title"/>
          </p:nvPr>
        </p:nvSpPr>
        <p:spPr>
          <a:xfrm>
            <a:off x="187569" y="0"/>
            <a:ext cx="11680962" cy="1042404"/>
          </a:xfrm>
          <a:prstGeom prst="rect">
            <a:avLst/>
          </a:prstGeom>
          <a:noFill/>
          <a:ln>
            <a:noFill/>
          </a:ln>
        </p:spPr>
        <p:txBody>
          <a:bodyPr spcFirstLastPara="1" wrap="square" lIns="91425" tIns="45700" rIns="91425" bIns="45700" anchor="ctr" anchorCtr="0">
            <a:normAutofit/>
          </a:bodyPr>
          <a:lstStyle/>
          <a:p>
            <a:pPr marL="0" marR="0" lvl="0" indent="0" algn="l" rtl="0">
              <a:lnSpc>
                <a:spcPct val="107142"/>
              </a:lnSpc>
              <a:spcBef>
                <a:spcPts val="0"/>
              </a:spcBef>
              <a:spcAft>
                <a:spcPts val="0"/>
              </a:spcAft>
              <a:buClr>
                <a:schemeClr val="lt1"/>
              </a:buClr>
              <a:buSzPts val="2800"/>
              <a:buFont typeface="Arial"/>
              <a:buNone/>
            </a:pPr>
            <a:r>
              <a:rPr lang="en-US" dirty="0">
                <a:latin typeface="+mj-lt"/>
              </a:rPr>
              <a:t>Prompt Example: SLS 1107 - Freshman Experience</a:t>
            </a:r>
            <a:endParaRPr dirty="0">
              <a:latin typeface="+mj-lt"/>
            </a:endParaRPr>
          </a:p>
        </p:txBody>
      </p:sp>
      <p:sp>
        <p:nvSpPr>
          <p:cNvPr id="4" name="TextBox 3">
            <a:extLst>
              <a:ext uri="{FF2B5EF4-FFF2-40B4-BE49-F238E27FC236}">
                <a16:creationId xmlns:a16="http://schemas.microsoft.com/office/drawing/2014/main" id="{D5CECA79-38BD-447A-BE9B-0BD9E78356EC}"/>
              </a:ext>
            </a:extLst>
          </p:cNvPr>
          <p:cNvSpPr txBox="1"/>
          <p:nvPr/>
        </p:nvSpPr>
        <p:spPr>
          <a:xfrm>
            <a:off x="152400" y="1246973"/>
            <a:ext cx="7772400" cy="784830"/>
          </a:xfrm>
          <a:prstGeom prst="rect">
            <a:avLst/>
          </a:prstGeom>
          <a:noFill/>
        </p:spPr>
        <p:txBody>
          <a:bodyPr wrap="square" lIns="91440" tIns="45720" rIns="91440" bIns="45720" rtlCol="0" anchor="t">
            <a:spAutoFit/>
          </a:bodyPr>
          <a:lstStyle/>
          <a:p>
            <a:r>
              <a:rPr lang="en-US" sz="2000" b="1" dirty="0"/>
              <a:t>Objective: </a:t>
            </a:r>
            <a:r>
              <a:rPr lang="en-US" sz="2000" dirty="0"/>
              <a:t>Analyze, synthesize, and articulate the relationship between </a:t>
            </a:r>
            <a:r>
              <a:rPr lang="en-US" sz="2000" i="1" dirty="0"/>
              <a:t>community engagement </a:t>
            </a:r>
            <a:r>
              <a:rPr lang="en-US" sz="2000" dirty="0"/>
              <a:t>and </a:t>
            </a:r>
            <a:r>
              <a:rPr lang="en-US" sz="2000" i="1" dirty="0"/>
              <a:t>university success</a:t>
            </a:r>
            <a:endParaRPr lang="en-US" sz="2000" dirty="0"/>
          </a:p>
          <a:p>
            <a:endParaRPr lang="en-US" sz="500" b="1" dirty="0"/>
          </a:p>
        </p:txBody>
      </p:sp>
      <p:pic>
        <p:nvPicPr>
          <p:cNvPr id="5" name="Content Placeholder 4" descr="light through trees">
            <a:extLst>
              <a:ext uri="{FF2B5EF4-FFF2-40B4-BE49-F238E27FC236}">
                <a16:creationId xmlns:a16="http://schemas.microsoft.com/office/drawing/2014/main" id="{A7D63ED4-9D98-45B5-A883-650F6551C5D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737" t="15335" r="12737"/>
          <a:stretch/>
        </p:blipFill>
        <p:spPr>
          <a:xfrm>
            <a:off x="8305800" y="4046389"/>
            <a:ext cx="3207656" cy="2430611"/>
          </a:xfrm>
        </p:spPr>
      </p:pic>
      <p:sp>
        <p:nvSpPr>
          <p:cNvPr id="2" name="TextBox 1">
            <a:extLst>
              <a:ext uri="{FF2B5EF4-FFF2-40B4-BE49-F238E27FC236}">
                <a16:creationId xmlns:a16="http://schemas.microsoft.com/office/drawing/2014/main" id="{CE6E5A46-C5FE-4C81-A268-8472426E5DC9}"/>
              </a:ext>
            </a:extLst>
          </p:cNvPr>
          <p:cNvSpPr txBox="1"/>
          <p:nvPr/>
        </p:nvSpPr>
        <p:spPr>
          <a:xfrm>
            <a:off x="8458200" y="6402221"/>
            <a:ext cx="2667000" cy="381000"/>
          </a:xfrm>
          <a:prstGeom prst="rect">
            <a:avLst/>
          </a:prstGeom>
          <a:noFill/>
        </p:spPr>
        <p:txBody>
          <a:bodyPr wrap="square" rtlCol="0">
            <a:spAutoFit/>
          </a:bodyPr>
          <a:lstStyle/>
          <a:p>
            <a:pPr algn="ctr"/>
            <a:r>
              <a:rPr lang="en-US" dirty="0"/>
              <a:t>Beams of Hope</a:t>
            </a:r>
          </a:p>
        </p:txBody>
      </p:sp>
      <p:pic>
        <p:nvPicPr>
          <p:cNvPr id="7" name="Content Placeholder 3" descr="garbage on ground">
            <a:extLst>
              <a:ext uri="{FF2B5EF4-FFF2-40B4-BE49-F238E27FC236}">
                <a16:creationId xmlns:a16="http://schemas.microsoft.com/office/drawing/2014/main" id="{410FC56F-D033-48A0-BF17-DDCD3318B805}"/>
              </a:ext>
            </a:extLst>
          </p:cNvPr>
          <p:cNvPicPr>
            <a:picLocks noChangeAspect="1"/>
          </p:cNvPicPr>
          <p:nvPr/>
        </p:nvPicPr>
        <p:blipFill rotWithShape="1">
          <a:blip r:embed="rId4">
            <a:extLst>
              <a:ext uri="{28A0092B-C50C-407E-A947-70E740481C1C}">
                <a14:useLocalDpi xmlns:a14="http://schemas.microsoft.com/office/drawing/2010/main" val="0"/>
              </a:ext>
            </a:extLst>
          </a:blip>
          <a:srcRect l="8621" t="8804" b="8804"/>
          <a:stretch/>
        </p:blipFill>
        <p:spPr bwMode="auto">
          <a:xfrm>
            <a:off x="8001000" y="1091548"/>
            <a:ext cx="4038600" cy="2430610"/>
          </a:xfrm>
          <a:prstGeom prst="rect">
            <a:avLst/>
          </a:prstGeom>
          <a:noFill/>
          <a:ln w="9525">
            <a:noFill/>
            <a:miter lim="800000"/>
            <a:headEnd/>
            <a:tailEnd/>
          </a:ln>
        </p:spPr>
      </p:pic>
      <p:sp>
        <p:nvSpPr>
          <p:cNvPr id="8" name="TextBox 7">
            <a:extLst>
              <a:ext uri="{FF2B5EF4-FFF2-40B4-BE49-F238E27FC236}">
                <a16:creationId xmlns:a16="http://schemas.microsoft.com/office/drawing/2014/main" id="{F04B5A3C-D4B1-4E94-8E78-209921911205}"/>
              </a:ext>
            </a:extLst>
          </p:cNvPr>
          <p:cNvSpPr txBox="1"/>
          <p:nvPr/>
        </p:nvSpPr>
        <p:spPr>
          <a:xfrm>
            <a:off x="8686800" y="3449436"/>
            <a:ext cx="2667000" cy="381000"/>
          </a:xfrm>
          <a:prstGeom prst="rect">
            <a:avLst/>
          </a:prstGeom>
          <a:noFill/>
        </p:spPr>
        <p:txBody>
          <a:bodyPr wrap="square" rtlCol="0">
            <a:spAutoFit/>
          </a:bodyPr>
          <a:lstStyle/>
          <a:p>
            <a:pPr algn="ctr"/>
            <a:r>
              <a:rPr lang="en-US" dirty="0"/>
              <a:t>The Beginning</a:t>
            </a:r>
          </a:p>
        </p:txBody>
      </p:sp>
      <p:sp>
        <p:nvSpPr>
          <p:cNvPr id="3" name="Rectangle 2">
            <a:extLst>
              <a:ext uri="{FF2B5EF4-FFF2-40B4-BE49-F238E27FC236}">
                <a16:creationId xmlns:a16="http://schemas.microsoft.com/office/drawing/2014/main" id="{EDC02039-675C-4915-873B-1A2379E31197}"/>
              </a:ext>
            </a:extLst>
          </p:cNvPr>
          <p:cNvSpPr/>
          <p:nvPr/>
        </p:nvSpPr>
        <p:spPr>
          <a:xfrm>
            <a:off x="187569" y="2092008"/>
            <a:ext cx="7772400" cy="3908762"/>
          </a:xfrm>
          <a:prstGeom prst="rect">
            <a:avLst/>
          </a:prstGeom>
        </p:spPr>
        <p:txBody>
          <a:bodyPr wrap="square">
            <a:spAutoFit/>
          </a:bodyPr>
          <a:lstStyle/>
          <a:p>
            <a:r>
              <a:rPr lang="en-US" sz="2000" b="1" dirty="0"/>
              <a:t>Title: Service Learning Project</a:t>
            </a:r>
          </a:p>
          <a:p>
            <a:endParaRPr lang="en-US" sz="400" dirty="0"/>
          </a:p>
          <a:p>
            <a:r>
              <a:rPr lang="en-US" sz="2000" dirty="0"/>
              <a:t>For this assignment, temporarily put yourself in the shoes of those who you are trying to help. Imagine what it feels like to be served by the organization with which you volunteered. </a:t>
            </a:r>
          </a:p>
          <a:p>
            <a:endParaRPr lang="en-US" sz="400" dirty="0"/>
          </a:p>
          <a:p>
            <a:r>
              <a:rPr lang="en-US" sz="2000" b="1" dirty="0"/>
              <a:t>Take at least three images </a:t>
            </a:r>
            <a:r>
              <a:rPr lang="en-US" sz="2000" dirty="0"/>
              <a:t>that capture personal, significant, and meaningful themes related to the agency with which you volunteered. Your images might represent what you think it would feel like to be homes; they might capture the difference the community partners you are working with are making in the community; they might capture something abstract. I simply ask that you think beyond the obvious. Think critically about the issue that your volunteer activity impacts and capture three images that reflect this experience from your point of 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1"/>
          <p:cNvSpPr txBox="1">
            <a:spLocks noGrp="1"/>
          </p:cNvSpPr>
          <p:nvPr>
            <p:ph type="title"/>
          </p:nvPr>
        </p:nvSpPr>
        <p:spPr>
          <a:xfrm>
            <a:off x="383371" y="0"/>
            <a:ext cx="11485160" cy="1042404"/>
          </a:xfrm>
          <a:prstGeom prst="rect">
            <a:avLst/>
          </a:prstGeom>
          <a:noFill/>
          <a:ln>
            <a:noFill/>
          </a:ln>
        </p:spPr>
        <p:txBody>
          <a:bodyPr spcFirstLastPara="1" wrap="square" lIns="91425" tIns="45700" rIns="91425" bIns="45700" anchor="ctr" anchorCtr="0">
            <a:normAutofit/>
          </a:bodyPr>
          <a:lstStyle/>
          <a:p>
            <a:pPr marL="0" marR="0" lvl="0" indent="0" algn="l" rtl="0">
              <a:lnSpc>
                <a:spcPct val="107142"/>
              </a:lnSpc>
              <a:spcBef>
                <a:spcPts val="0"/>
              </a:spcBef>
              <a:spcAft>
                <a:spcPts val="0"/>
              </a:spcAft>
              <a:buClr>
                <a:schemeClr val="lt1"/>
              </a:buClr>
              <a:buSzPts val="2800"/>
              <a:buFont typeface="Arial"/>
              <a:buNone/>
            </a:pPr>
            <a:r>
              <a:rPr lang="en-US" dirty="0">
                <a:latin typeface="+mj-lt"/>
              </a:rPr>
              <a:t>Prompt Example: EDF 2005 - Foundations of Education</a:t>
            </a:r>
            <a:endParaRPr dirty="0">
              <a:latin typeface="+mj-lt"/>
            </a:endParaRPr>
          </a:p>
        </p:txBody>
      </p:sp>
      <p:pic>
        <p:nvPicPr>
          <p:cNvPr id="6" name="Picture 5" descr="An array of art products are laid out upon a wooden board">
            <a:extLst>
              <a:ext uri="{FF2B5EF4-FFF2-40B4-BE49-F238E27FC236}">
                <a16:creationId xmlns:a16="http://schemas.microsoft.com/office/drawing/2014/main" id="{65C0F973-4F2A-47E3-93E6-9AE3F3A4FC4F}"/>
              </a:ext>
            </a:extLst>
          </p:cNvPr>
          <p:cNvPicPr>
            <a:picLocks noChangeAspect="1"/>
          </p:cNvPicPr>
          <p:nvPr/>
        </p:nvPicPr>
        <p:blipFill rotWithShape="1">
          <a:blip r:embed="rId3"/>
          <a:srcRect l="-49" t="3902" r="73750" b="34780"/>
          <a:stretch/>
        </p:blipFill>
        <p:spPr>
          <a:xfrm rot="5400000">
            <a:off x="9055716" y="1151799"/>
            <a:ext cx="2462304" cy="3006007"/>
          </a:xfrm>
          <a:prstGeom prst="rect">
            <a:avLst/>
          </a:prstGeom>
        </p:spPr>
      </p:pic>
      <p:sp>
        <p:nvSpPr>
          <p:cNvPr id="2" name="TextBox 1">
            <a:extLst>
              <a:ext uri="{FF2B5EF4-FFF2-40B4-BE49-F238E27FC236}">
                <a16:creationId xmlns:a16="http://schemas.microsoft.com/office/drawing/2014/main" id="{6F11C3C2-AFB4-4990-8628-070369DE1F9C}"/>
              </a:ext>
            </a:extLst>
          </p:cNvPr>
          <p:cNvSpPr txBox="1"/>
          <p:nvPr/>
        </p:nvSpPr>
        <p:spPr>
          <a:xfrm>
            <a:off x="365786" y="1219200"/>
            <a:ext cx="7940014" cy="784830"/>
          </a:xfrm>
          <a:prstGeom prst="rect">
            <a:avLst/>
          </a:prstGeom>
          <a:noFill/>
        </p:spPr>
        <p:txBody>
          <a:bodyPr wrap="square" lIns="91440" tIns="45720" rIns="91440" bIns="45720" rtlCol="0" anchor="t">
            <a:spAutoFit/>
          </a:bodyPr>
          <a:lstStyle/>
          <a:p>
            <a:r>
              <a:rPr lang="en-US" sz="2000" b="1" dirty="0"/>
              <a:t>Objective: </a:t>
            </a:r>
            <a:r>
              <a:rPr lang="en-US" sz="2000" dirty="0"/>
              <a:t>Describe ways that an arts integrated curriculum can be connected to positive school reform</a:t>
            </a:r>
          </a:p>
          <a:p>
            <a:endParaRPr lang="en-US" sz="500" b="1" dirty="0"/>
          </a:p>
        </p:txBody>
      </p:sp>
      <p:pic>
        <p:nvPicPr>
          <p:cNvPr id="3" name="Picture 2" descr="Image of a Wells Fargo bank -- Money for the Teachers">
            <a:extLst>
              <a:ext uri="{FF2B5EF4-FFF2-40B4-BE49-F238E27FC236}">
                <a16:creationId xmlns:a16="http://schemas.microsoft.com/office/drawing/2014/main" id="{817BF168-B1CE-4CD3-A3D6-F6F1D14E346D}"/>
              </a:ext>
            </a:extLst>
          </p:cNvPr>
          <p:cNvPicPr>
            <a:picLocks noChangeAspect="1"/>
          </p:cNvPicPr>
          <p:nvPr/>
        </p:nvPicPr>
        <p:blipFill>
          <a:blip r:embed="rId4"/>
          <a:stretch>
            <a:fillRect/>
          </a:stretch>
        </p:blipFill>
        <p:spPr>
          <a:xfrm>
            <a:off x="8745778" y="4038600"/>
            <a:ext cx="3080436" cy="2612414"/>
          </a:xfrm>
          <a:prstGeom prst="rect">
            <a:avLst/>
          </a:prstGeom>
        </p:spPr>
      </p:pic>
      <p:sp>
        <p:nvSpPr>
          <p:cNvPr id="4" name="TextBox 3">
            <a:extLst>
              <a:ext uri="{FF2B5EF4-FFF2-40B4-BE49-F238E27FC236}">
                <a16:creationId xmlns:a16="http://schemas.microsoft.com/office/drawing/2014/main" id="{FAD8D15D-432B-49E0-B485-FA5B80DDACDB}"/>
              </a:ext>
            </a:extLst>
          </p:cNvPr>
          <p:cNvSpPr txBox="1"/>
          <p:nvPr/>
        </p:nvSpPr>
        <p:spPr>
          <a:xfrm>
            <a:off x="8763000" y="1147621"/>
            <a:ext cx="3006008" cy="369332"/>
          </a:xfrm>
          <a:prstGeom prst="rect">
            <a:avLst/>
          </a:prstGeom>
          <a:solidFill>
            <a:schemeClr val="bg1"/>
          </a:solidFill>
        </p:spPr>
        <p:txBody>
          <a:bodyPr wrap="square" rtlCol="0">
            <a:spAutoFit/>
          </a:bodyPr>
          <a:lstStyle/>
          <a:p>
            <a:r>
              <a:rPr lang="en-US" dirty="0"/>
              <a:t>The Arts as Testing</a:t>
            </a:r>
          </a:p>
        </p:txBody>
      </p:sp>
      <p:sp>
        <p:nvSpPr>
          <p:cNvPr id="5" name="Rectangle 4">
            <a:extLst>
              <a:ext uri="{FF2B5EF4-FFF2-40B4-BE49-F238E27FC236}">
                <a16:creationId xmlns:a16="http://schemas.microsoft.com/office/drawing/2014/main" id="{CB1BE406-7A06-4163-9C57-E1498F3CEB51}"/>
              </a:ext>
            </a:extLst>
          </p:cNvPr>
          <p:cNvSpPr/>
          <p:nvPr/>
        </p:nvSpPr>
        <p:spPr>
          <a:xfrm>
            <a:off x="348200" y="1917637"/>
            <a:ext cx="8262399" cy="4585871"/>
          </a:xfrm>
          <a:prstGeom prst="rect">
            <a:avLst/>
          </a:prstGeom>
        </p:spPr>
        <p:txBody>
          <a:bodyPr wrap="square">
            <a:spAutoFit/>
          </a:bodyPr>
          <a:lstStyle/>
          <a:p>
            <a:r>
              <a:rPr lang="en-US" sz="2000" b="1" dirty="0"/>
              <a:t>Title: Educational Reform</a:t>
            </a:r>
          </a:p>
          <a:p>
            <a:endParaRPr lang="en-US" sz="400" dirty="0"/>
          </a:p>
          <a:p>
            <a:r>
              <a:rPr lang="en-US" sz="2000" dirty="0"/>
              <a:t>This week we are going to “discuss” educational reform with an arts-integrated activity – Photovoice. </a:t>
            </a:r>
            <a:r>
              <a:rPr lang="en-US" sz="2000" b="1" dirty="0"/>
              <a:t>Take a photo </a:t>
            </a:r>
            <a:r>
              <a:rPr lang="en-US" sz="2000" dirty="0"/>
              <a:t>that displays something significant related to an educational reform that you believe could enhance academic achievement. </a:t>
            </a:r>
          </a:p>
          <a:p>
            <a:endParaRPr lang="en-US" sz="400" dirty="0"/>
          </a:p>
          <a:p>
            <a:r>
              <a:rPr lang="en-US" sz="2000" dirty="0"/>
              <a:t>In your initial post, share the following information:</a:t>
            </a:r>
          </a:p>
          <a:p>
            <a:pPr marL="342900" indent="-342900">
              <a:buAutoNum type="arabicPeriod"/>
            </a:pPr>
            <a:r>
              <a:rPr lang="en-US" sz="2000" dirty="0"/>
              <a:t>Embed your photo.</a:t>
            </a:r>
          </a:p>
          <a:p>
            <a:pPr marL="342900" indent="-342900">
              <a:buAutoNum type="arabicPeriod"/>
            </a:pPr>
            <a:r>
              <a:rPr lang="en-US" sz="2000" dirty="0"/>
              <a:t>Give your photo a title. </a:t>
            </a:r>
          </a:p>
          <a:p>
            <a:pPr marL="342900" indent="-342900">
              <a:buAutoNum type="arabicPeriod"/>
            </a:pPr>
            <a:r>
              <a:rPr lang="en-US" sz="2000" dirty="0"/>
              <a:t>Write at least 2 full paragraphs describing the connection between your photo, arts-integrated curriculum and school reform.</a:t>
            </a:r>
          </a:p>
          <a:p>
            <a:pPr marL="342900" indent="-342900">
              <a:buAutoNum type="arabicPeriod"/>
            </a:pPr>
            <a:endParaRPr lang="en-US" sz="400" dirty="0"/>
          </a:p>
          <a:p>
            <a:r>
              <a:rPr lang="en-US" sz="2000" dirty="0"/>
              <a:t>Read posts shared by your classmates and respond to at least 2 classmates to expand a comment they shared in their reflection or to ask a question for further clarification. Use your responses to make connections with others in our course and learn from one another.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Google Shape;104;p13"/>
          <p:cNvSpPr txBox="1">
            <a:spLocks noGrp="1"/>
          </p:cNvSpPr>
          <p:nvPr>
            <p:ph type="title"/>
          </p:nvPr>
        </p:nvSpPr>
        <p:spPr>
          <a:xfrm>
            <a:off x="383371" y="0"/>
            <a:ext cx="11485160" cy="1042404"/>
          </a:xfrm>
          <a:prstGeom prst="rect">
            <a:avLst/>
          </a:prstGeom>
          <a:noFill/>
          <a:ln>
            <a:noFill/>
          </a:ln>
        </p:spPr>
        <p:txBody>
          <a:bodyPr spcFirstLastPara="1" wrap="square" lIns="91425" tIns="45700" rIns="91425" bIns="45700" anchor="ctr" anchorCtr="0">
            <a:normAutofit/>
          </a:bodyPr>
          <a:lstStyle/>
          <a:p>
            <a:pPr>
              <a:lnSpc>
                <a:spcPct val="107142"/>
              </a:lnSpc>
              <a:spcBef>
                <a:spcPts val="0"/>
              </a:spcBef>
            </a:pPr>
            <a:r>
              <a:rPr lang="en-US" dirty="0">
                <a:latin typeface="+mj-lt"/>
              </a:rPr>
              <a:t>Disaster Preparedness for Underserved Communities</a:t>
            </a:r>
            <a:endParaRPr lang="en-US" dirty="0">
              <a:latin typeface="+mj-lt"/>
              <a:cs typeface="Arial"/>
            </a:endParaRPr>
          </a:p>
        </p:txBody>
      </p:sp>
      <p:sp>
        <p:nvSpPr>
          <p:cNvPr id="3" name="TextBox 2">
            <a:extLst>
              <a:ext uri="{FF2B5EF4-FFF2-40B4-BE49-F238E27FC236}">
                <a16:creationId xmlns:a16="http://schemas.microsoft.com/office/drawing/2014/main" id="{FD382D27-3089-4A5E-AA11-B3858117CCA8}"/>
              </a:ext>
            </a:extLst>
          </p:cNvPr>
          <p:cNvSpPr txBox="1"/>
          <p:nvPr/>
        </p:nvSpPr>
        <p:spPr>
          <a:xfrm>
            <a:off x="202746" y="1400175"/>
            <a:ext cx="11489871"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Drs Karen Dawn, Joy Wu</a:t>
            </a:r>
          </a:p>
          <a:p>
            <a:r>
              <a:rPr lang="en-US" sz="2000" dirty="0">
                <a:ea typeface="+mn-lt"/>
                <a:cs typeface="+mn-lt"/>
              </a:rPr>
              <a:t>School of Nursing, The George Washington University </a:t>
            </a:r>
          </a:p>
          <a:p>
            <a:endParaRPr lang="en-US" sz="2000" dirty="0">
              <a:ea typeface="+mn-lt"/>
              <a:cs typeface="+mn-lt"/>
            </a:endParaRPr>
          </a:p>
          <a:p>
            <a:r>
              <a:rPr lang="en-US" sz="2000" dirty="0">
                <a:ea typeface="+mn-lt"/>
                <a:cs typeface="+mn-lt"/>
              </a:rPr>
              <a:t>Using VoiceThread to engage students at different cognitive levels: </a:t>
            </a:r>
            <a:br>
              <a:rPr lang="en-US" sz="2000" dirty="0">
                <a:ea typeface="+mn-lt"/>
                <a:cs typeface="+mn-lt"/>
              </a:rPr>
            </a:br>
            <a:endParaRPr lang="en-US" sz="700">
              <a:cs typeface="Calibri"/>
            </a:endParaRPr>
          </a:p>
          <a:p>
            <a:pPr marL="285750" indent="-285750">
              <a:buFont typeface="Arial"/>
              <a:buChar char="•"/>
            </a:pPr>
            <a:r>
              <a:rPr lang="en-US" sz="2000" dirty="0">
                <a:ea typeface="+mn-lt"/>
                <a:cs typeface="+mn-lt"/>
              </a:rPr>
              <a:t>At the </a:t>
            </a:r>
            <a:r>
              <a:rPr lang="en-US" sz="2000" b="1" dirty="0">
                <a:ea typeface="+mn-lt"/>
                <a:cs typeface="+mn-lt"/>
              </a:rPr>
              <a:t>comprehension</a:t>
            </a:r>
            <a:r>
              <a:rPr lang="en-US" sz="2000" dirty="0">
                <a:ea typeface="+mn-lt"/>
                <a:cs typeface="+mn-lt"/>
              </a:rPr>
              <a:t> level: A VoiceThread project to describe a disaster within the past year and its impact.</a:t>
            </a:r>
            <a:endParaRPr lang="en-US" sz="2000" dirty="0"/>
          </a:p>
          <a:p>
            <a:pPr marL="285750" indent="-285750">
              <a:buFont typeface="Arial"/>
              <a:buChar char="•"/>
            </a:pPr>
            <a:r>
              <a:rPr lang="en-US" sz="2000" dirty="0">
                <a:ea typeface="+mn-lt"/>
                <a:cs typeface="+mn-lt"/>
              </a:rPr>
              <a:t>At the </a:t>
            </a:r>
            <a:r>
              <a:rPr lang="en-US" sz="2000" b="1" dirty="0">
                <a:ea typeface="+mn-lt"/>
                <a:cs typeface="+mn-lt"/>
              </a:rPr>
              <a:t>analytic</a:t>
            </a:r>
            <a:r>
              <a:rPr lang="en-US" sz="2000" dirty="0">
                <a:ea typeface="+mn-lt"/>
                <a:cs typeface="+mn-lt"/>
              </a:rPr>
              <a:t> level: A VoiceThread project to analyze the disaster preparedness of a community of interest.</a:t>
            </a:r>
            <a:endParaRPr lang="en-US" sz="2000" dirty="0"/>
          </a:p>
          <a:p>
            <a:pPr marL="285750" indent="-285750">
              <a:buFont typeface="Arial"/>
              <a:buChar char="•"/>
            </a:pPr>
            <a:r>
              <a:rPr lang="en-US" sz="2000" dirty="0">
                <a:ea typeface="+mn-lt"/>
                <a:cs typeface="+mn-lt"/>
              </a:rPr>
              <a:t>At the </a:t>
            </a:r>
            <a:r>
              <a:rPr lang="en-US" sz="2000" b="1" dirty="0">
                <a:ea typeface="+mn-lt"/>
                <a:cs typeface="+mn-lt"/>
              </a:rPr>
              <a:t>application and creation</a:t>
            </a:r>
            <a:r>
              <a:rPr lang="en-US" sz="2000" dirty="0">
                <a:ea typeface="+mn-lt"/>
                <a:cs typeface="+mn-lt"/>
              </a:rPr>
              <a:t> level: A VoiceThread project to develop a public announcement (PSA) for a student-chosen community. With faculty's approval, share the PSA with the community leader.</a:t>
            </a:r>
            <a:endParaRPr lang="en-US" sz="2000" dirty="0"/>
          </a:p>
          <a:p>
            <a:pPr algn="l"/>
            <a:endParaRPr lang="en-US" dirty="0">
              <a:cs typeface="Calibri"/>
            </a:endParaRPr>
          </a:p>
        </p:txBody>
      </p:sp>
      <p:pic>
        <p:nvPicPr>
          <p:cNvPr id="2" name="Picture 3" descr="Graphical user interface, website&#10;&#10;Description automatically generated">
            <a:extLst>
              <a:ext uri="{FF2B5EF4-FFF2-40B4-BE49-F238E27FC236}">
                <a16:creationId xmlns:a16="http://schemas.microsoft.com/office/drawing/2014/main" id="{84C316D2-CDC6-17A1-FA2A-40B07D9B77C0}"/>
              </a:ext>
            </a:extLst>
          </p:cNvPr>
          <p:cNvPicPr>
            <a:picLocks noChangeAspect="1"/>
          </p:cNvPicPr>
          <p:nvPr/>
        </p:nvPicPr>
        <p:blipFill>
          <a:blip r:embed="rId3"/>
          <a:stretch>
            <a:fillRect/>
          </a:stretch>
        </p:blipFill>
        <p:spPr>
          <a:xfrm>
            <a:off x="300023" y="1042404"/>
            <a:ext cx="11600021" cy="5659292"/>
          </a:xfrm>
          <a:prstGeom prst="rect">
            <a:avLst/>
          </a:prstGeom>
        </p:spPr>
      </p:pic>
    </p:spTree>
    <p:extLst>
      <p:ext uri="{BB962C8B-B14F-4D97-AF65-F5344CB8AC3E}">
        <p14:creationId xmlns:p14="http://schemas.microsoft.com/office/powerpoint/2010/main" val="25831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4" name="Google Shape;104;p13"/>
          <p:cNvSpPr txBox="1">
            <a:spLocks noGrp="1"/>
          </p:cNvSpPr>
          <p:nvPr>
            <p:ph type="title"/>
          </p:nvPr>
        </p:nvSpPr>
        <p:spPr>
          <a:xfrm>
            <a:off x="383371" y="0"/>
            <a:ext cx="11485160" cy="1042404"/>
          </a:xfrm>
          <a:prstGeom prst="rect">
            <a:avLst/>
          </a:prstGeom>
          <a:noFill/>
          <a:ln>
            <a:noFill/>
          </a:ln>
        </p:spPr>
        <p:txBody>
          <a:bodyPr spcFirstLastPara="1" wrap="square" lIns="91425" tIns="45700" rIns="91425" bIns="45700" anchor="ctr" anchorCtr="0">
            <a:normAutofit/>
          </a:bodyPr>
          <a:lstStyle/>
          <a:p>
            <a:pPr>
              <a:lnSpc>
                <a:spcPct val="107142"/>
              </a:lnSpc>
              <a:spcBef>
                <a:spcPts val="0"/>
              </a:spcBef>
            </a:pPr>
            <a:r>
              <a:rPr lang="en-US" dirty="0">
                <a:latin typeface="+mj-lt"/>
                <a:cs typeface="Arial"/>
              </a:rPr>
              <a:t>Disaster in the News</a:t>
            </a:r>
            <a:endParaRPr lang="en-US" dirty="0">
              <a:latin typeface="+mj-lt"/>
            </a:endParaRPr>
          </a:p>
        </p:txBody>
      </p:sp>
      <p:sp>
        <p:nvSpPr>
          <p:cNvPr id="3" name="TextBox 2">
            <a:extLst>
              <a:ext uri="{FF2B5EF4-FFF2-40B4-BE49-F238E27FC236}">
                <a16:creationId xmlns:a16="http://schemas.microsoft.com/office/drawing/2014/main" id="{FD382D27-3089-4A5E-AA11-B3858117CCA8}"/>
              </a:ext>
            </a:extLst>
          </p:cNvPr>
          <p:cNvSpPr txBox="1"/>
          <p:nvPr/>
        </p:nvSpPr>
        <p:spPr>
          <a:xfrm>
            <a:off x="228600" y="1046389"/>
            <a:ext cx="11964760"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Objectives: </a:t>
            </a:r>
          </a:p>
          <a:p>
            <a:pPr marL="285750" indent="-285750">
              <a:buFont typeface="Arial"/>
              <a:buChar char="•"/>
            </a:pPr>
            <a:r>
              <a:rPr lang="en-US" dirty="0">
                <a:ea typeface="+mn-lt"/>
                <a:cs typeface="+mn-lt"/>
              </a:rPr>
              <a:t>Appraise peer presentations on current disasters. (CO 3)</a:t>
            </a:r>
            <a:endParaRPr lang="en-US" dirty="0">
              <a:cs typeface="Calibri"/>
            </a:endParaRPr>
          </a:p>
          <a:p>
            <a:pPr marL="285750" indent="-285750">
              <a:buFont typeface="Arial"/>
              <a:buChar char="•"/>
            </a:pPr>
            <a:r>
              <a:rPr lang="en-US" dirty="0">
                <a:ea typeface="+mn-lt"/>
                <a:cs typeface="+mn-lt"/>
              </a:rPr>
              <a:t>Summarize the impact of disasters on vulnerable and under-resourced communities. (CO 4)</a:t>
            </a:r>
          </a:p>
          <a:p>
            <a:pPr marL="285750" indent="-285750">
              <a:buFont typeface="Arial"/>
              <a:buChar char="•"/>
            </a:pPr>
            <a:endParaRPr lang="en-US" sz="400" dirty="0">
              <a:ea typeface="+mn-lt"/>
              <a:cs typeface="+mn-lt"/>
            </a:endParaRPr>
          </a:p>
          <a:p>
            <a:r>
              <a:rPr lang="en-US" b="1" dirty="0">
                <a:ea typeface="+mn-lt"/>
                <a:cs typeface="+mn-lt"/>
              </a:rPr>
              <a:t>Choose a disaster within the past year create a VoiceThread slide deck presentation addressing the following: (one slide for each topic):</a:t>
            </a:r>
            <a:endParaRPr lang="en-US" b="1" dirty="0">
              <a:cs typeface="Calibri"/>
            </a:endParaRPr>
          </a:p>
          <a:p>
            <a:pPr marL="285750" indent="-285750">
              <a:buFont typeface="Arial"/>
              <a:buChar char="•"/>
            </a:pPr>
            <a:r>
              <a:rPr lang="en-US" dirty="0">
                <a:ea typeface="+mn-lt"/>
                <a:cs typeface="+mn-lt"/>
              </a:rPr>
              <a:t>precipitating factors to this disaster;</a:t>
            </a:r>
            <a:endParaRPr lang="en-US" dirty="0">
              <a:cs typeface="Calibri"/>
            </a:endParaRPr>
          </a:p>
          <a:p>
            <a:pPr marL="285750" indent="-285750">
              <a:buFont typeface="Arial"/>
              <a:buChar char="•"/>
            </a:pPr>
            <a:r>
              <a:rPr lang="en-US" dirty="0">
                <a:ea typeface="+mn-lt"/>
                <a:cs typeface="+mn-lt"/>
              </a:rPr>
              <a:t>how public health officials responded within the  disaster management cycle;</a:t>
            </a:r>
            <a:endParaRPr lang="en-US" dirty="0">
              <a:cs typeface="Calibri"/>
            </a:endParaRPr>
          </a:p>
          <a:p>
            <a:pPr marL="285750" indent="-285750">
              <a:buFont typeface="Arial"/>
              <a:buChar char="•"/>
            </a:pPr>
            <a:r>
              <a:rPr lang="en-US" dirty="0">
                <a:ea typeface="+mn-lt"/>
                <a:cs typeface="+mn-lt"/>
              </a:rPr>
              <a:t>how did this disaster impact the public’s health;</a:t>
            </a:r>
            <a:endParaRPr lang="en-US" dirty="0">
              <a:cs typeface="Calibri"/>
            </a:endParaRPr>
          </a:p>
          <a:p>
            <a:pPr marL="285750" indent="-285750">
              <a:buFont typeface="Arial"/>
              <a:buChar char="•"/>
            </a:pPr>
            <a:r>
              <a:rPr lang="en-US" dirty="0">
                <a:ea typeface="+mn-lt"/>
                <a:cs typeface="+mn-lt"/>
              </a:rPr>
              <a:t>how did the disaster impact the mental health of responders,</a:t>
            </a:r>
            <a:endParaRPr lang="en-US" dirty="0">
              <a:cs typeface="Calibri"/>
            </a:endParaRPr>
          </a:p>
          <a:p>
            <a:pPr marL="285750" indent="-285750">
              <a:buFont typeface="Arial"/>
              <a:buChar char="•"/>
            </a:pPr>
            <a:r>
              <a:rPr lang="en-US" dirty="0">
                <a:ea typeface="+mn-lt"/>
                <a:cs typeface="+mn-lt"/>
              </a:rPr>
              <a:t>discuss the nurse’s role in the disaster management cycle;</a:t>
            </a:r>
            <a:endParaRPr lang="en-US" dirty="0">
              <a:cs typeface="Calibri"/>
            </a:endParaRPr>
          </a:p>
          <a:p>
            <a:pPr marL="285750" indent="-285750">
              <a:buFont typeface="Arial"/>
              <a:buChar char="•"/>
            </a:pPr>
            <a:r>
              <a:rPr lang="en-US" dirty="0">
                <a:ea typeface="+mn-lt"/>
                <a:cs typeface="+mn-lt"/>
              </a:rPr>
              <a:t>include at least 10 photos;</a:t>
            </a:r>
            <a:endParaRPr lang="en-US" dirty="0">
              <a:cs typeface="Calibri"/>
            </a:endParaRPr>
          </a:p>
          <a:p>
            <a:pPr marL="285750" indent="-285750">
              <a:buFont typeface="Arial"/>
              <a:buChar char="•"/>
            </a:pPr>
            <a:r>
              <a:rPr lang="en-US" dirty="0">
                <a:ea typeface="+mn-lt"/>
                <a:cs typeface="+mn-lt"/>
              </a:rPr>
              <a:t>include at least 5 EBP citations in APA format.</a:t>
            </a:r>
            <a:endParaRPr lang="en-US" dirty="0">
              <a:cs typeface="Calibri"/>
            </a:endParaRPr>
          </a:p>
          <a:p>
            <a:endParaRPr lang="en-US" sz="400" dirty="0">
              <a:ea typeface="+mn-lt"/>
              <a:cs typeface="+mn-lt"/>
            </a:endParaRPr>
          </a:p>
          <a:p>
            <a:r>
              <a:rPr lang="en-US" b="1" dirty="0">
                <a:ea typeface="+mn-lt"/>
                <a:cs typeface="+mn-lt"/>
              </a:rPr>
              <a:t>This VoiceThread assignment includes three steps: </a:t>
            </a:r>
            <a:endParaRPr lang="en-US" dirty="0">
              <a:cs typeface="Calibri"/>
            </a:endParaRPr>
          </a:p>
          <a:p>
            <a:pPr marL="285750" indent="-285750">
              <a:buFont typeface="Arial"/>
              <a:buChar char="•"/>
            </a:pPr>
            <a:r>
              <a:rPr lang="en-US" dirty="0">
                <a:ea typeface="+mn-lt"/>
                <a:cs typeface="+mn-lt"/>
              </a:rPr>
              <a:t>Step 1: Upload your VoiceThread </a:t>
            </a:r>
            <a:r>
              <a:rPr lang="en-US" i="1" dirty="0">
                <a:ea typeface="+mn-lt"/>
                <a:cs typeface="+mn-lt"/>
              </a:rPr>
              <a:t>Disaster in the News </a:t>
            </a:r>
            <a:r>
              <a:rPr lang="en-US" dirty="0">
                <a:ea typeface="+mn-lt"/>
                <a:cs typeface="+mn-lt"/>
              </a:rPr>
              <a:t>Presentation</a:t>
            </a:r>
            <a:r>
              <a:rPr lang="en-US" b="1" dirty="0">
                <a:ea typeface="+mn-lt"/>
                <a:cs typeface="+mn-lt"/>
              </a:rPr>
              <a:t> Monday 11:59PM ET. </a:t>
            </a:r>
            <a:endParaRPr lang="en-US" dirty="0">
              <a:cs typeface="Calibri"/>
            </a:endParaRPr>
          </a:p>
          <a:p>
            <a:pPr marL="285750" indent="-285750">
              <a:buFont typeface="Arial"/>
              <a:buChar char="•"/>
            </a:pPr>
            <a:r>
              <a:rPr lang="en-US" dirty="0">
                <a:ea typeface="+mn-lt"/>
                <a:cs typeface="+mn-lt"/>
              </a:rPr>
              <a:t>Step 2: Review your peer's VoiceThread presentation. Comment through VoiceThread to two peer’s posts by </a:t>
            </a:r>
            <a:r>
              <a:rPr lang="en-US" b="1" dirty="0">
                <a:ea typeface="+mn-lt"/>
                <a:cs typeface="+mn-lt"/>
              </a:rPr>
              <a:t>Wednesday 1700 ET</a:t>
            </a:r>
            <a:r>
              <a:rPr lang="en-US" dirty="0">
                <a:ea typeface="+mn-lt"/>
                <a:cs typeface="+mn-lt"/>
              </a:rPr>
              <a:t>. Your comment shall include:  </a:t>
            </a:r>
            <a:endParaRPr lang="en-US" dirty="0">
              <a:cs typeface="Calibri"/>
            </a:endParaRPr>
          </a:p>
          <a:p>
            <a:pPr marL="742950" lvl="1" indent="-285750">
              <a:buFont typeface="Arial"/>
              <a:buChar char="•"/>
            </a:pPr>
            <a:r>
              <a:rPr lang="en-US" dirty="0">
                <a:ea typeface="+mn-lt"/>
                <a:cs typeface="+mn-lt"/>
              </a:rPr>
              <a:t>Identify the strengths of their presentation, including the recommendations for the community. </a:t>
            </a:r>
            <a:endParaRPr lang="en-US" dirty="0">
              <a:cs typeface="Calibri"/>
            </a:endParaRPr>
          </a:p>
          <a:p>
            <a:pPr marL="742950" lvl="1" indent="-285750">
              <a:buFont typeface="Arial"/>
              <a:buChar char="•"/>
            </a:pPr>
            <a:r>
              <a:rPr lang="en-US" dirty="0">
                <a:ea typeface="+mn-lt"/>
                <a:cs typeface="+mn-lt"/>
              </a:rPr>
              <a:t>Ask ONE thought-provoking question about the presentation. </a:t>
            </a:r>
            <a:endParaRPr lang="en-US" dirty="0">
              <a:cs typeface="Calibri"/>
            </a:endParaRPr>
          </a:p>
          <a:p>
            <a:pPr marL="285750" indent="-285750">
              <a:buFont typeface="Arial"/>
              <a:buChar char="•"/>
            </a:pPr>
            <a:r>
              <a:rPr lang="en-US" dirty="0">
                <a:ea typeface="+mn-lt"/>
                <a:cs typeface="+mn-lt"/>
              </a:rPr>
              <a:t>Step 3: Respond to both peers' questions to YOUR presentation by </a:t>
            </a:r>
            <a:r>
              <a:rPr lang="en-US" b="1" dirty="0">
                <a:ea typeface="+mn-lt"/>
                <a:cs typeface="+mn-lt"/>
              </a:rPr>
              <a:t>Saturday 1700 ET. </a:t>
            </a:r>
            <a:endParaRPr lang="en-US" dirty="0">
              <a:cs typeface="Calibri"/>
            </a:endParaRPr>
          </a:p>
          <a:p>
            <a:endParaRPr lang="en-US" b="1" dirty="0">
              <a:cs typeface="Calibri"/>
            </a:endParaRPr>
          </a:p>
          <a:p>
            <a:pPr algn="l"/>
            <a:endParaRPr lang="en-US" sz="1600" dirty="0">
              <a:cs typeface="Calibri"/>
            </a:endParaRPr>
          </a:p>
        </p:txBody>
      </p:sp>
    </p:spTree>
    <p:extLst>
      <p:ext uri="{BB962C8B-B14F-4D97-AF65-F5344CB8AC3E}">
        <p14:creationId xmlns:p14="http://schemas.microsoft.com/office/powerpoint/2010/main" val="279355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2A48-DC38-38C6-EA05-B63B15620F49}"/>
              </a:ext>
            </a:extLst>
          </p:cNvPr>
          <p:cNvSpPr>
            <a:spLocks noGrp="1"/>
          </p:cNvSpPr>
          <p:nvPr>
            <p:ph type="title"/>
          </p:nvPr>
        </p:nvSpPr>
        <p:spPr/>
        <p:txBody>
          <a:bodyPr/>
          <a:lstStyle/>
          <a:p>
            <a:r>
              <a:rPr lang="en-US" dirty="0">
                <a:latin typeface="+mj-lt"/>
                <a:cs typeface="Arial"/>
              </a:rPr>
              <a:t>Community Disaster Preparedness</a:t>
            </a:r>
          </a:p>
        </p:txBody>
      </p:sp>
      <p:sp>
        <p:nvSpPr>
          <p:cNvPr id="4" name="TextBox 3">
            <a:extLst>
              <a:ext uri="{FF2B5EF4-FFF2-40B4-BE49-F238E27FC236}">
                <a16:creationId xmlns:a16="http://schemas.microsoft.com/office/drawing/2014/main" id="{465BEAE9-3496-E6F7-F688-91E04119E1C7}"/>
              </a:ext>
            </a:extLst>
          </p:cNvPr>
          <p:cNvSpPr txBox="1"/>
          <p:nvPr/>
        </p:nvSpPr>
        <p:spPr>
          <a:xfrm>
            <a:off x="228599" y="1050474"/>
            <a:ext cx="12034157" cy="57880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Objectives: ​</a:t>
            </a:r>
          </a:p>
          <a:p>
            <a:pPr marL="171450" indent="-171450">
              <a:buFont typeface="Arial"/>
              <a:buChar char="•"/>
            </a:pPr>
            <a:r>
              <a:rPr lang="en-US" dirty="0">
                <a:cs typeface="Calibri"/>
              </a:rPr>
              <a:t>Develop a disaster community education plan for an under-resourced population within a selected community. (CO 1-6)​</a:t>
            </a:r>
          </a:p>
          <a:p>
            <a:pPr marL="171450" indent="-171450">
              <a:buFont typeface="Arial"/>
              <a:buChar char="•"/>
            </a:pPr>
            <a:r>
              <a:rPr lang="en-US" dirty="0">
                <a:cs typeface="Calibri"/>
              </a:rPr>
              <a:t>Compare two communities- with under-resourced populations- disaster preparedness education. (CO 1-6)​</a:t>
            </a:r>
          </a:p>
          <a:p>
            <a:endParaRPr lang="en-US" sz="400" b="1" dirty="0">
              <a:cs typeface="Calibri"/>
            </a:endParaRPr>
          </a:p>
          <a:p>
            <a:r>
              <a:rPr lang="en-US" sz="1600" b="1" dirty="0">
                <a:cs typeface="Calibri"/>
              </a:rPr>
              <a:t>Develop and present a slide deck presentation via VoiceThread addressing the following:​</a:t>
            </a:r>
            <a:endParaRPr lang="en-US" dirty="0"/>
          </a:p>
          <a:p>
            <a:pPr marL="171450" indent="-171450">
              <a:buFont typeface="Arial"/>
              <a:buChar char="•"/>
            </a:pPr>
            <a:r>
              <a:rPr lang="en-US" sz="1600" dirty="0">
                <a:cs typeface="Calibri"/>
              </a:rPr>
              <a:t>Identify a community of interest (consider where you currently or have previously lived).​</a:t>
            </a:r>
          </a:p>
          <a:p>
            <a:pPr marL="628650" lvl="1" indent="-171450">
              <a:buFont typeface="Arial"/>
              <a:buChar char="•"/>
            </a:pPr>
            <a:r>
              <a:rPr lang="en-US" sz="1600" dirty="0">
                <a:cs typeface="Calibri"/>
              </a:rPr>
              <a:t>Your community can be large, for example a town or city; or small, like a church, neighborhood, apartment building, or dormitory.​</a:t>
            </a:r>
          </a:p>
          <a:p>
            <a:pPr marL="171450" indent="-171450">
              <a:buFont typeface="Arial"/>
              <a:buChar char="•"/>
            </a:pPr>
            <a:r>
              <a:rPr lang="en-US" sz="1600" dirty="0">
                <a:cs typeface="Calibri"/>
              </a:rPr>
              <a:t>Use this slide deck as an education tool to present to the community on Disaster Preparedness;​</a:t>
            </a:r>
          </a:p>
          <a:p>
            <a:pPr marL="171450" indent="-171450">
              <a:buFont typeface="Arial"/>
              <a:buChar char="•"/>
            </a:pPr>
            <a:r>
              <a:rPr lang="en-US" sz="1600" dirty="0">
                <a:cs typeface="Calibri"/>
              </a:rPr>
              <a:t>Focus on an under-resourced portion of the population;​</a:t>
            </a:r>
          </a:p>
          <a:p>
            <a:pPr marL="171450" indent="-171450">
              <a:buFont typeface="Arial"/>
              <a:buChar char="•"/>
            </a:pPr>
            <a:r>
              <a:rPr lang="en-US" sz="1600" dirty="0">
                <a:cs typeface="Calibri"/>
              </a:rPr>
              <a:t>Identify a community member(s) who is a resource or expert for this community.  Discuss with this community member the specific disaster preparedness needs of this population;​</a:t>
            </a:r>
          </a:p>
          <a:p>
            <a:pPr marL="171450" indent="-171450">
              <a:buFont typeface="Arial"/>
              <a:buChar char="•"/>
            </a:pPr>
            <a:r>
              <a:rPr lang="en-US" sz="1600" dirty="0">
                <a:cs typeface="Calibri"/>
              </a:rPr>
              <a:t>Create a resource, in the form of a slide deck presentation for the community including:​</a:t>
            </a:r>
          </a:p>
          <a:p>
            <a:pPr marL="628650" lvl="1" indent="-171450">
              <a:buFont typeface="Arial"/>
              <a:buChar char="•"/>
            </a:pPr>
            <a:r>
              <a:rPr lang="en-US" sz="1600" dirty="0">
                <a:cs typeface="Calibri"/>
              </a:rPr>
              <a:t>personal preparedness,​</a:t>
            </a:r>
          </a:p>
          <a:p>
            <a:pPr marL="628650" lvl="1" indent="-171450">
              <a:buFont typeface="Arial"/>
              <a:buChar char="•"/>
            </a:pPr>
            <a:r>
              <a:rPr lang="en-US" sz="1600" dirty="0">
                <a:cs typeface="Calibri"/>
              </a:rPr>
              <a:t>family preparedness,  ​</a:t>
            </a:r>
          </a:p>
          <a:p>
            <a:pPr marL="628650" lvl="1" indent="-171450">
              <a:buFont typeface="Arial"/>
              <a:buChar char="•"/>
            </a:pPr>
            <a:r>
              <a:rPr lang="en-US" sz="1600" dirty="0">
                <a:cs typeface="Calibri"/>
              </a:rPr>
              <a:t>home preparedness,​</a:t>
            </a:r>
          </a:p>
          <a:p>
            <a:pPr marL="628650" lvl="1" indent="-171450">
              <a:buFont typeface="Arial"/>
              <a:buChar char="•"/>
            </a:pPr>
            <a:r>
              <a:rPr lang="en-US" sz="1600" dirty="0">
                <a:cs typeface="Calibri"/>
              </a:rPr>
              <a:t>Community resources that are available if/when disaster strikes.​</a:t>
            </a:r>
          </a:p>
          <a:p>
            <a:r>
              <a:rPr lang="en-US" sz="1600" b="1" dirty="0">
                <a:cs typeface="Calibri"/>
              </a:rPr>
              <a:t>This VoiceThread assignment includes three steps: ​</a:t>
            </a:r>
          </a:p>
          <a:p>
            <a:pPr marL="171450" indent="-171450">
              <a:buFont typeface="Arial"/>
              <a:buChar char="•"/>
            </a:pPr>
            <a:r>
              <a:rPr lang="en-US" sz="1600" dirty="0">
                <a:cs typeface="Calibri"/>
              </a:rPr>
              <a:t>Step 1: Upload your VoiceThread Presentation Monday 11:59PM ET. ​</a:t>
            </a:r>
          </a:p>
          <a:p>
            <a:pPr marL="171450" indent="-171450">
              <a:buFont typeface="Arial"/>
              <a:buChar char="•"/>
            </a:pPr>
            <a:r>
              <a:rPr lang="en-US" sz="1600" dirty="0">
                <a:cs typeface="Calibri"/>
              </a:rPr>
              <a:t>Step 2: Review your peer's VoiceThread presentation. Comment through VoiceThread to two peer’s posts by Wednesday 1700 ET. Your comment shall include:  ​</a:t>
            </a:r>
          </a:p>
          <a:p>
            <a:pPr marL="628650" lvl="1" indent="-171450">
              <a:buFont typeface="Arial"/>
              <a:buChar char="•"/>
            </a:pPr>
            <a:r>
              <a:rPr lang="en-US" sz="1600" dirty="0">
                <a:cs typeface="Calibri"/>
              </a:rPr>
              <a:t>Identify the strengths of their presentation, including the recommendations for the community. ​</a:t>
            </a:r>
          </a:p>
          <a:p>
            <a:pPr marL="628650" lvl="1" indent="-171450">
              <a:buFont typeface="Arial"/>
              <a:buChar char="•"/>
            </a:pPr>
            <a:r>
              <a:rPr lang="en-US" sz="1600" dirty="0">
                <a:cs typeface="Calibri"/>
              </a:rPr>
              <a:t>Ask ONE thought-provoking question about the presentation. ​</a:t>
            </a:r>
          </a:p>
          <a:p>
            <a:pPr marL="171450" indent="-171450">
              <a:buFont typeface="Arial"/>
              <a:buChar char="•"/>
            </a:pPr>
            <a:r>
              <a:rPr lang="en-US" sz="1600" dirty="0">
                <a:cs typeface="Calibri"/>
              </a:rPr>
              <a:t>Step 3: Respond to both peers' question to YOUR presentation by Saturday 1700 ET. ​</a:t>
            </a:r>
          </a:p>
        </p:txBody>
      </p:sp>
    </p:spTree>
    <p:extLst>
      <p:ext uri="{BB962C8B-B14F-4D97-AF65-F5344CB8AC3E}">
        <p14:creationId xmlns:p14="http://schemas.microsoft.com/office/powerpoint/2010/main" val="420411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331B-9628-BBF9-3CD1-BBE702AF5FB1}"/>
              </a:ext>
            </a:extLst>
          </p:cNvPr>
          <p:cNvSpPr>
            <a:spLocks noGrp="1"/>
          </p:cNvSpPr>
          <p:nvPr>
            <p:ph type="title"/>
          </p:nvPr>
        </p:nvSpPr>
        <p:spPr>
          <a:xfrm>
            <a:off x="228601" y="0"/>
            <a:ext cx="11639930" cy="1042404"/>
          </a:xfrm>
        </p:spPr>
        <p:txBody>
          <a:bodyPr/>
          <a:lstStyle/>
          <a:p>
            <a:r>
              <a:rPr lang="en-US" dirty="0">
                <a:latin typeface="+mj-lt"/>
                <a:cs typeface="Arial"/>
              </a:rPr>
              <a:t>Public Service Announcement – Disaster Preparedness </a:t>
            </a:r>
          </a:p>
        </p:txBody>
      </p:sp>
      <p:sp>
        <p:nvSpPr>
          <p:cNvPr id="4" name="TextBox 3">
            <a:extLst>
              <a:ext uri="{FF2B5EF4-FFF2-40B4-BE49-F238E27FC236}">
                <a16:creationId xmlns:a16="http://schemas.microsoft.com/office/drawing/2014/main" id="{2BE51116-B1AE-3184-C3CB-D5189883B235}"/>
              </a:ext>
            </a:extLst>
          </p:cNvPr>
          <p:cNvSpPr txBox="1"/>
          <p:nvPr/>
        </p:nvSpPr>
        <p:spPr>
          <a:xfrm>
            <a:off x="228601" y="1077686"/>
            <a:ext cx="1173480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Objectives: ​</a:t>
            </a:r>
          </a:p>
          <a:p>
            <a:pPr marL="285750" indent="-285750">
              <a:buFont typeface="Arial"/>
              <a:buChar char="•"/>
            </a:pPr>
            <a:r>
              <a:rPr lang="en-US" dirty="0">
                <a:latin typeface="Calibri"/>
                <a:ea typeface="Calibri"/>
                <a:cs typeface="Calibri"/>
              </a:rPr>
              <a:t>Judge public service announcement’s appeal to under-resourced populations in specific communities. (CO 1,4.6)​</a:t>
            </a:r>
          </a:p>
          <a:p>
            <a:pPr marL="285750" indent="-285750">
              <a:buFont typeface="Arial"/>
              <a:buChar char="•"/>
            </a:pPr>
            <a:r>
              <a:rPr lang="en-US" dirty="0">
                <a:latin typeface="Calibri"/>
                <a:ea typeface="Calibri"/>
                <a:cs typeface="Calibri"/>
              </a:rPr>
              <a:t>Evaluate the effectiveness of targeted health messages to under-resourced populations. (CO 1,4.6)​</a:t>
            </a:r>
          </a:p>
          <a:p>
            <a:r>
              <a:rPr lang="en-US" b="1" dirty="0">
                <a:latin typeface="Calibri"/>
                <a:ea typeface="Calibri"/>
                <a:cs typeface="Calibri"/>
              </a:rPr>
              <a:t>Instructions:</a:t>
            </a:r>
          </a:p>
          <a:p>
            <a:r>
              <a:rPr lang="en-US" dirty="0">
                <a:latin typeface="Calibri"/>
                <a:ea typeface="Calibri"/>
                <a:cs typeface="Calibri"/>
              </a:rPr>
              <a:t>1. Develop a 1-3 minute PSA for your specific community (see above- under “Community Disaster Preparedness") and share with your classmates through VT.  No references or other document required for this assignment.​</a:t>
            </a:r>
            <a:endParaRPr lang="en-US" dirty="0"/>
          </a:p>
          <a:p>
            <a:r>
              <a:rPr lang="en-US" dirty="0">
                <a:latin typeface="Calibri"/>
                <a:ea typeface="Calibri"/>
                <a:cs typeface="Calibri"/>
              </a:rPr>
              <a:t>2. Share your PSA on a social media platform (think Twitter / Instagram or other platform) and upload the link of your social media PSA to the assignment tab in </a:t>
            </a:r>
            <a:r>
              <a:rPr lang="en-US" dirty="0" err="1">
                <a:latin typeface="Calibri"/>
                <a:ea typeface="Calibri"/>
                <a:cs typeface="Calibri"/>
              </a:rPr>
              <a:t>BlackBoard</a:t>
            </a:r>
            <a:r>
              <a:rPr lang="en-US" dirty="0">
                <a:latin typeface="Calibri"/>
                <a:ea typeface="Calibri"/>
                <a:cs typeface="Calibri"/>
              </a:rPr>
              <a:t>.​</a:t>
            </a:r>
          </a:p>
          <a:p>
            <a:r>
              <a:rPr lang="en-US" dirty="0">
                <a:latin typeface="Calibri"/>
                <a:ea typeface="Calibri"/>
                <a:cs typeface="Calibri"/>
              </a:rPr>
              <a:t>3. Share your PSA with your community,  and upload a copy of the email sent to your community partner to the same assignment tab.​ Here are some Resources on creating a PSA:​</a:t>
            </a:r>
          </a:p>
          <a:p>
            <a:pPr marL="285750" indent="-285750">
              <a:buFont typeface="Arial"/>
              <a:buChar char="•"/>
            </a:pPr>
            <a:r>
              <a:rPr lang="en-US" dirty="0">
                <a:solidFill>
                  <a:srgbClr val="0563C1"/>
                </a:solidFill>
                <a:latin typeface="Calibri"/>
                <a:ea typeface="Calibri"/>
                <a:cs typeface="Calibri"/>
                <a:hlinkClick r:id="rId3"/>
              </a:rPr>
              <a:t>Government Technology</a:t>
            </a:r>
            <a:r>
              <a:rPr lang="en-US" dirty="0">
                <a:latin typeface="Calibri"/>
                <a:ea typeface="Calibri"/>
                <a:cs typeface="Calibri"/>
              </a:rPr>
              <a:t>​</a:t>
            </a:r>
          </a:p>
          <a:p>
            <a:pPr marL="285750" indent="-285750">
              <a:buFont typeface="Arial"/>
              <a:buChar char="•"/>
            </a:pPr>
            <a:r>
              <a:rPr lang="en-US" dirty="0">
                <a:solidFill>
                  <a:srgbClr val="0563C1"/>
                </a:solidFill>
                <a:latin typeface="Calibri"/>
                <a:ea typeface="Calibri"/>
                <a:cs typeface="Calibri"/>
                <a:hlinkClick r:id="rId4"/>
              </a:rPr>
              <a:t>SAMHSA</a:t>
            </a:r>
            <a:r>
              <a:rPr lang="en-US" dirty="0">
                <a:latin typeface="Calibri"/>
                <a:ea typeface="Calibri"/>
                <a:cs typeface="Calibri"/>
              </a:rPr>
              <a:t>​</a:t>
            </a:r>
          </a:p>
          <a:p>
            <a:pPr marL="285750" indent="-285750">
              <a:buFont typeface="Arial"/>
              <a:buChar char="•"/>
            </a:pPr>
            <a:r>
              <a:rPr lang="en-US" dirty="0">
                <a:solidFill>
                  <a:srgbClr val="0563C1"/>
                </a:solidFill>
                <a:latin typeface="Calibri"/>
                <a:ea typeface="Calibri"/>
                <a:cs typeface="Calibri"/>
                <a:hlinkClick r:id="rId5"/>
              </a:rPr>
              <a:t>Ready.gov Preparedness Videos</a:t>
            </a:r>
            <a:r>
              <a:rPr lang="en-US" dirty="0">
                <a:latin typeface="Calibri"/>
                <a:ea typeface="Calibri"/>
                <a:cs typeface="Calibri"/>
              </a:rPr>
              <a:t>​</a:t>
            </a:r>
          </a:p>
          <a:p>
            <a:r>
              <a:rPr lang="en-US" b="1" dirty="0">
                <a:latin typeface="Calibri"/>
                <a:ea typeface="Calibri"/>
                <a:cs typeface="Calibri"/>
              </a:rPr>
              <a:t>This VoiceThread assignment includes three steps: ​</a:t>
            </a:r>
          </a:p>
          <a:p>
            <a:pPr marL="285750" indent="-285750">
              <a:buFont typeface="Arial"/>
              <a:buChar char="•"/>
            </a:pPr>
            <a:r>
              <a:rPr lang="en-US" dirty="0">
                <a:latin typeface="Calibri"/>
                <a:ea typeface="Calibri"/>
                <a:cs typeface="Calibri"/>
              </a:rPr>
              <a:t>Step 1: Upload your VoiceThread Presentation Monday 11:59PM ET. ​</a:t>
            </a:r>
          </a:p>
          <a:p>
            <a:pPr marL="285750" indent="-285750">
              <a:buFont typeface="Arial"/>
              <a:buChar char="•"/>
            </a:pPr>
            <a:r>
              <a:rPr lang="en-US" dirty="0">
                <a:latin typeface="Calibri"/>
                <a:ea typeface="Calibri"/>
                <a:cs typeface="Calibri"/>
              </a:rPr>
              <a:t>Step 2: Review your peer's PSA. Comment through VoiceThread to two peer’s posts by Wednesday 1700 ET. Your comment shall include:  ​</a:t>
            </a:r>
          </a:p>
          <a:p>
            <a:pPr marL="742950" lvl="1" indent="-285750">
              <a:buFont typeface="Arial"/>
              <a:buChar char="•"/>
            </a:pPr>
            <a:r>
              <a:rPr lang="en-US" dirty="0">
                <a:latin typeface="Calibri"/>
                <a:ea typeface="Calibri"/>
                <a:cs typeface="Calibri"/>
              </a:rPr>
              <a:t>How will this PSA impact the community’s ability to engage in disaster preparedness and/or response?​</a:t>
            </a:r>
          </a:p>
          <a:p>
            <a:pPr marL="742950" lvl="1" indent="-285750">
              <a:buFont typeface="Arial"/>
              <a:buChar char="•"/>
            </a:pPr>
            <a:r>
              <a:rPr lang="en-US" dirty="0">
                <a:latin typeface="Calibri"/>
                <a:ea typeface="Calibri"/>
                <a:cs typeface="Calibri"/>
              </a:rPr>
              <a:t>Does this PSA accomplish the goal of community engagement and support, why or why not?​</a:t>
            </a:r>
          </a:p>
          <a:p>
            <a:pPr marL="285750" indent="-285750">
              <a:buFont typeface="Arial"/>
              <a:buChar char="•"/>
            </a:pPr>
            <a:r>
              <a:rPr lang="en-US" dirty="0">
                <a:latin typeface="Calibri"/>
                <a:ea typeface="Calibri"/>
                <a:cs typeface="Calibri"/>
              </a:rPr>
              <a:t>Step 3: Respond to both peers' questions to YOUR presentation by Saturday 1700 ET. ​</a:t>
            </a:r>
            <a:endParaRPr lang="en-US" dirty="0">
              <a:cs typeface="Calibri"/>
            </a:endParaRPr>
          </a:p>
        </p:txBody>
      </p:sp>
    </p:spTree>
    <p:extLst>
      <p:ext uri="{BB962C8B-B14F-4D97-AF65-F5344CB8AC3E}">
        <p14:creationId xmlns:p14="http://schemas.microsoft.com/office/powerpoint/2010/main" val="763660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2"/>
          <p:cNvSpPr txBox="1">
            <a:spLocks noGrp="1"/>
          </p:cNvSpPr>
          <p:nvPr>
            <p:ph type="title"/>
          </p:nvPr>
        </p:nvSpPr>
        <p:spPr>
          <a:xfrm>
            <a:off x="383371" y="0"/>
            <a:ext cx="11485160" cy="1042404"/>
          </a:xfrm>
          <a:prstGeom prst="rect">
            <a:avLst/>
          </a:prstGeom>
          <a:noFill/>
          <a:ln>
            <a:noFill/>
          </a:ln>
        </p:spPr>
        <p:txBody>
          <a:bodyPr spcFirstLastPara="1" wrap="square" lIns="91425" tIns="45700" rIns="91425" bIns="45700" anchor="ctr" anchorCtr="0">
            <a:normAutofit/>
          </a:bodyPr>
          <a:lstStyle/>
          <a:p>
            <a:pPr marL="0" marR="0" lvl="0" indent="0" algn="l" rtl="0">
              <a:lnSpc>
                <a:spcPct val="107142"/>
              </a:lnSpc>
              <a:spcBef>
                <a:spcPts val="0"/>
              </a:spcBef>
              <a:spcAft>
                <a:spcPts val="0"/>
              </a:spcAft>
              <a:buClr>
                <a:schemeClr val="lt1"/>
              </a:buClr>
              <a:buSzPts val="2800"/>
              <a:buFont typeface="Arial"/>
              <a:buNone/>
            </a:pPr>
            <a:r>
              <a:rPr lang="en-US" dirty="0">
                <a:latin typeface="+mj-lt"/>
              </a:rPr>
              <a:t>Prompt Example: U.S. Global Health</a:t>
            </a:r>
            <a:endParaRPr dirty="0">
              <a:latin typeface="+mj-lt"/>
            </a:endParaRPr>
          </a:p>
        </p:txBody>
      </p:sp>
      <p:sp>
        <p:nvSpPr>
          <p:cNvPr id="6" name="TextBox 5">
            <a:extLst>
              <a:ext uri="{FF2B5EF4-FFF2-40B4-BE49-F238E27FC236}">
                <a16:creationId xmlns:a16="http://schemas.microsoft.com/office/drawing/2014/main" id="{05070AE2-F98B-4172-B262-6194426BA6B2}"/>
              </a:ext>
            </a:extLst>
          </p:cNvPr>
          <p:cNvSpPr txBox="1"/>
          <p:nvPr/>
        </p:nvSpPr>
        <p:spPr>
          <a:xfrm>
            <a:off x="347028" y="1091548"/>
            <a:ext cx="11692572" cy="6093976"/>
          </a:xfrm>
          <a:prstGeom prst="rect">
            <a:avLst/>
          </a:prstGeom>
          <a:noFill/>
        </p:spPr>
        <p:txBody>
          <a:bodyPr wrap="square" rtlCol="0">
            <a:spAutoFit/>
          </a:bodyPr>
          <a:lstStyle/>
          <a:p>
            <a:r>
              <a:rPr lang="en-US" sz="2000" b="1" dirty="0"/>
              <a:t>Objectives:</a:t>
            </a:r>
          </a:p>
          <a:p>
            <a:pPr marL="342900" indent="-342900" fontAlgn="base">
              <a:buFont typeface="Arial" panose="020B0604020202020204" pitchFamily="34" charset="0"/>
              <a:buChar char="•"/>
            </a:pPr>
            <a:r>
              <a:rPr lang="en-US" sz="2000" dirty="0"/>
              <a:t>Discuss the burden of disease in selected regions of the world; how they vary by age, gender, location, resources and major risk factors for this burden (B 1,3,7,8, 9).</a:t>
            </a:r>
          </a:p>
          <a:p>
            <a:endParaRPr lang="en-US" sz="1000" b="1" dirty="0"/>
          </a:p>
          <a:p>
            <a:r>
              <a:rPr lang="en-US" sz="2000" b="1" dirty="0"/>
              <a:t>Title: Global Health News Summary</a:t>
            </a:r>
          </a:p>
          <a:p>
            <a:pPr marL="342900" indent="-342900" fontAlgn="base">
              <a:buFont typeface="Arial" panose="020B0604020202020204" pitchFamily="34" charset="0"/>
              <a:buChar char="•"/>
            </a:pPr>
            <a:r>
              <a:rPr lang="en-US" sz="2000" dirty="0"/>
              <a:t>The purpose of this assignment is to raise awareness of the other aspects of global health, many an indirect consequence of COVID-19, which pose significant health challenges, particularly to socioeconomically disadvantaged countries.</a:t>
            </a:r>
          </a:p>
          <a:p>
            <a:pPr marL="342900" indent="-342900" fontAlgn="base">
              <a:buFont typeface="Arial" panose="020B0604020202020204" pitchFamily="34" charset="0"/>
              <a:buChar char="•"/>
            </a:pPr>
            <a:r>
              <a:rPr lang="en-US" sz="2000" dirty="0"/>
              <a:t>Locate an image from the current news which best represents the impact of population health in the US or other countries.  After selecting an image, please add an appropriate caption to that image that would provoke more discussion.  Finally, write a summary of how the image impacts population health in the  US or other countries.</a:t>
            </a:r>
          </a:p>
          <a:p>
            <a:pPr marL="342900" indent="-342900" fontAlgn="base">
              <a:buFont typeface="Arial" panose="020B0604020202020204" pitchFamily="34" charset="0"/>
              <a:buChar char="•"/>
            </a:pPr>
            <a:r>
              <a:rPr lang="en-US" sz="2000" dirty="0"/>
              <a:t>Post your image to the Global Health News Discussion Board. Include the caption, date and source from where you located the image. The news must be current (occurred within the last 30 days) – Remember, the image should represent the impact on the health and health risks to the population affected.  </a:t>
            </a:r>
          </a:p>
          <a:p>
            <a:pPr marL="342900" indent="-342900" fontAlgn="base">
              <a:buFont typeface="Arial" panose="020B0604020202020204" pitchFamily="34" charset="0"/>
              <a:buChar char="•"/>
            </a:pPr>
            <a:endParaRPr lang="en-US" sz="700" dirty="0"/>
          </a:p>
          <a:p>
            <a:pPr fontAlgn="base"/>
            <a:r>
              <a:rPr lang="en-US" sz="2000" b="1" dirty="0"/>
              <a:t>Resources:</a:t>
            </a:r>
          </a:p>
          <a:p>
            <a:pPr fontAlgn="base"/>
            <a:r>
              <a:rPr lang="en-US" sz="2000" dirty="0"/>
              <a:t>Sources of current news include; TV news programs, National Public Radio (NPR), British Broadcasting Corporation, WHO, CDC daily updates, etc.</a:t>
            </a:r>
          </a:p>
          <a:p>
            <a:pPr fontAlgn="base"/>
            <a:endParaRPr lang="en-US" sz="2000" dirty="0"/>
          </a:p>
        </p:txBody>
      </p:sp>
    </p:spTree>
    <p:extLst>
      <p:ext uri="{BB962C8B-B14F-4D97-AF65-F5344CB8AC3E}">
        <p14:creationId xmlns:p14="http://schemas.microsoft.com/office/powerpoint/2010/main" val="362161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E87C3C-0E05-4C13-9B93-9C9A6933E224}"/>
              </a:ext>
              <a:ext uri="{C183D7F6-B498-43B3-948B-1728B52AA6E4}">
                <adec:decorative xmlns:adec="http://schemas.microsoft.com/office/drawing/2017/decorative" val="1"/>
              </a:ext>
            </a:extLst>
          </p:cNvPr>
          <p:cNvSpPr/>
          <p:nvPr/>
        </p:nvSpPr>
        <p:spPr>
          <a:xfrm>
            <a:off x="4336863" y="1524000"/>
            <a:ext cx="3424650" cy="4800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152400"/>
            <a:ext cx="11487531" cy="890004"/>
          </a:xfrm>
        </p:spPr>
        <p:txBody>
          <a:bodyPr>
            <a:normAutofit/>
          </a:bodyPr>
          <a:lstStyle/>
          <a:p>
            <a:r>
              <a:rPr lang="en-US" dirty="0">
                <a:latin typeface="+mj-lt"/>
              </a:rPr>
              <a:t>Presenter Information</a:t>
            </a:r>
          </a:p>
        </p:txBody>
      </p:sp>
      <p:pic>
        <p:nvPicPr>
          <p:cNvPr id="4" name="Google Shape;75;p14" descr="Heidi Schroeder">
            <a:extLst>
              <a:ext uri="{FF2B5EF4-FFF2-40B4-BE49-F238E27FC236}">
                <a16:creationId xmlns:a16="http://schemas.microsoft.com/office/drawing/2014/main" id="{1D331C7C-7D73-468D-B1E6-8EB2CB8DCA39}"/>
              </a:ext>
            </a:extLst>
          </p:cNvPr>
          <p:cNvPicPr preferRelativeResize="0"/>
          <p:nvPr/>
        </p:nvPicPr>
        <p:blipFill rotWithShape="1">
          <a:blip r:embed="rId3">
            <a:alphaModFix/>
          </a:blip>
          <a:srcRect b="12691"/>
          <a:stretch/>
        </p:blipFill>
        <p:spPr>
          <a:xfrm>
            <a:off x="4544652" y="1736550"/>
            <a:ext cx="2880134" cy="2514600"/>
          </a:xfrm>
          <a:prstGeom prst="rect">
            <a:avLst/>
          </a:prstGeom>
          <a:noFill/>
          <a:ln>
            <a:noFill/>
          </a:ln>
        </p:spPr>
      </p:pic>
      <p:sp>
        <p:nvSpPr>
          <p:cNvPr id="5" name="Google Shape;74;p14">
            <a:extLst>
              <a:ext uri="{FF2B5EF4-FFF2-40B4-BE49-F238E27FC236}">
                <a16:creationId xmlns:a16="http://schemas.microsoft.com/office/drawing/2014/main" id="{C4DF151A-A5EE-4D38-A473-4554B9FD45C3}"/>
              </a:ext>
            </a:extLst>
          </p:cNvPr>
          <p:cNvSpPr txBox="1">
            <a:spLocks noGrp="1"/>
          </p:cNvSpPr>
          <p:nvPr/>
        </p:nvSpPr>
        <p:spPr>
          <a:xfrm>
            <a:off x="4155868" y="4341375"/>
            <a:ext cx="3958050" cy="946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pPr marL="0" lvl="0" indent="0" algn="ctr" rtl="0">
              <a:spcBef>
                <a:spcPts val="0"/>
              </a:spcBef>
              <a:spcAft>
                <a:spcPts val="0"/>
              </a:spcAft>
              <a:buNone/>
            </a:pPr>
            <a:r>
              <a:rPr lang="en" sz="2000" dirty="0">
                <a:solidFill>
                  <a:srgbClr val="00557D"/>
                </a:solidFill>
                <a:latin typeface="+mn-lt"/>
              </a:rPr>
              <a:t>Heidi Schroeder</a:t>
            </a:r>
            <a:endParaRPr sz="2000" dirty="0">
              <a:solidFill>
                <a:srgbClr val="00557D"/>
              </a:solidFill>
              <a:latin typeface="+mn-lt"/>
            </a:endParaRPr>
          </a:p>
          <a:p>
            <a:pPr marL="0" lvl="0" indent="0" algn="ctr" rtl="0">
              <a:spcBef>
                <a:spcPts val="0"/>
              </a:spcBef>
              <a:spcAft>
                <a:spcPts val="0"/>
              </a:spcAft>
              <a:buNone/>
            </a:pPr>
            <a:r>
              <a:rPr lang="en-US" dirty="0">
                <a:solidFill>
                  <a:srgbClr val="00557D"/>
                </a:solidFill>
                <a:latin typeface="+mn-lt"/>
              </a:rPr>
              <a:t>Senior Instructional Designer: </a:t>
            </a:r>
            <a:endParaRPr dirty="0">
              <a:solidFill>
                <a:srgbClr val="00557D"/>
              </a:solidFill>
              <a:latin typeface="+mn-lt"/>
            </a:endParaRPr>
          </a:p>
          <a:p>
            <a:pPr marL="0" lvl="0" indent="0" algn="ctr" rtl="0">
              <a:spcBef>
                <a:spcPts val="0"/>
              </a:spcBef>
              <a:spcAft>
                <a:spcPts val="0"/>
              </a:spcAft>
              <a:buNone/>
            </a:pPr>
            <a:r>
              <a:rPr lang="en-US" dirty="0">
                <a:solidFill>
                  <a:srgbClr val="00557D"/>
                </a:solidFill>
                <a:latin typeface="+mn-lt"/>
              </a:rPr>
              <a:t>School of Nursing</a:t>
            </a:r>
          </a:p>
          <a:p>
            <a:pPr marL="0" lvl="0" indent="0" algn="ctr" rtl="0">
              <a:spcBef>
                <a:spcPts val="0"/>
              </a:spcBef>
              <a:spcAft>
                <a:spcPts val="0"/>
              </a:spcAft>
              <a:buNone/>
            </a:pPr>
            <a:endParaRPr lang="en-US" sz="500" dirty="0">
              <a:solidFill>
                <a:srgbClr val="00557D"/>
              </a:solidFill>
              <a:latin typeface="+mn-lt"/>
            </a:endParaRPr>
          </a:p>
          <a:p>
            <a:pPr marL="0" lvl="0" indent="0" algn="ctr" rtl="0">
              <a:spcBef>
                <a:spcPts val="0"/>
              </a:spcBef>
              <a:spcAft>
                <a:spcPts val="0"/>
              </a:spcAft>
              <a:buNone/>
            </a:pPr>
            <a:r>
              <a:rPr lang="en-US" dirty="0">
                <a:solidFill>
                  <a:srgbClr val="00557D"/>
                </a:solidFill>
                <a:latin typeface="+mn-lt"/>
              </a:rPr>
              <a:t>Adjunct Instructor: </a:t>
            </a:r>
          </a:p>
          <a:p>
            <a:pPr marL="0" lvl="0" indent="0" algn="ctr" rtl="0">
              <a:spcBef>
                <a:spcPts val="0"/>
              </a:spcBef>
              <a:spcAft>
                <a:spcPts val="0"/>
              </a:spcAft>
              <a:buNone/>
            </a:pPr>
            <a:r>
              <a:rPr lang="en-US" dirty="0">
                <a:solidFill>
                  <a:srgbClr val="00557D"/>
                </a:solidFill>
                <a:latin typeface="+mn-lt"/>
              </a:rPr>
              <a:t>Education &amp; Student Life Skills</a:t>
            </a:r>
            <a:endParaRPr dirty="0">
              <a:solidFill>
                <a:srgbClr val="00557D"/>
              </a:solidFill>
              <a:latin typeface="+mn-lt"/>
            </a:endParaRPr>
          </a:p>
        </p:txBody>
      </p:sp>
      <p:sp>
        <p:nvSpPr>
          <p:cNvPr id="9" name="Rectangle 8">
            <a:extLst>
              <a:ext uri="{FF2B5EF4-FFF2-40B4-BE49-F238E27FC236}">
                <a16:creationId xmlns:a16="http://schemas.microsoft.com/office/drawing/2014/main" id="{0EE3F67D-9374-43DD-9C6C-5896DB1B5E4D}"/>
              </a:ext>
              <a:ext uri="{C183D7F6-B498-43B3-948B-1728B52AA6E4}">
                <adec:decorative xmlns:adec="http://schemas.microsoft.com/office/drawing/2017/decorative" val="1"/>
              </a:ext>
            </a:extLst>
          </p:cNvPr>
          <p:cNvSpPr/>
          <p:nvPr/>
        </p:nvSpPr>
        <p:spPr>
          <a:xfrm>
            <a:off x="8210506" y="1501466"/>
            <a:ext cx="3424650" cy="4800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A3966A-CDB5-48F4-8976-398C156B2EFC}"/>
              </a:ext>
            </a:extLst>
          </p:cNvPr>
          <p:cNvSpPr/>
          <p:nvPr/>
        </p:nvSpPr>
        <p:spPr>
          <a:xfrm>
            <a:off x="554499" y="1524000"/>
            <a:ext cx="3424650" cy="4800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endParaRPr lang="en-US" dirty="0">
              <a:solidFill>
                <a:srgbClr val="00557D"/>
              </a:solidFill>
              <a:latin typeface="Calibri"/>
              <a:ea typeface="Segoe UI"/>
              <a:cs typeface="Segoe UI"/>
            </a:endParaRPr>
          </a:p>
          <a:p>
            <a:pPr algn="ctr"/>
            <a:r>
              <a:rPr lang="en-US" dirty="0">
                <a:solidFill>
                  <a:srgbClr val="00557D"/>
                </a:solidFill>
                <a:cs typeface="Segoe UI"/>
              </a:rPr>
              <a:t>Tiffany Moy</a:t>
            </a:r>
          </a:p>
          <a:p>
            <a:pPr algn="ctr" rtl="0"/>
            <a:r>
              <a:rPr lang="en-US" dirty="0">
                <a:solidFill>
                  <a:srgbClr val="00557D"/>
                </a:solidFill>
                <a:latin typeface="Calibri"/>
                <a:ea typeface="Segoe UI"/>
                <a:cs typeface="Segoe UI"/>
              </a:rPr>
              <a:t>Instructional Designer </a:t>
            </a:r>
            <a:r>
              <a:rPr lang="en-US" dirty="0">
                <a:latin typeface="Calibri"/>
                <a:ea typeface="Segoe UI"/>
                <a:cs typeface="Segoe UI"/>
              </a:rPr>
              <a:t>​</a:t>
            </a:r>
          </a:p>
          <a:p>
            <a:pPr algn="ctr" rtl="0"/>
            <a:r>
              <a:rPr lang="en-US" dirty="0">
                <a:solidFill>
                  <a:srgbClr val="00557D"/>
                </a:solidFill>
                <a:latin typeface="Calibri"/>
                <a:ea typeface="Segoe UI"/>
                <a:cs typeface="Segoe UI"/>
              </a:rPr>
              <a:t>School of Nursing</a:t>
            </a:r>
            <a:r>
              <a:rPr lang="en-US" dirty="0">
                <a:latin typeface="Calibri"/>
                <a:ea typeface="Segoe UI"/>
                <a:cs typeface="Segoe UI"/>
              </a:rPr>
              <a:t>​</a:t>
            </a:r>
          </a:p>
          <a:p>
            <a:pPr algn="ctr" rtl="0"/>
            <a:r>
              <a:rPr lang="en-US" dirty="0">
                <a:latin typeface="Calibri"/>
                <a:ea typeface="Segoe UI"/>
                <a:cs typeface="Segoe UI"/>
              </a:rPr>
              <a:t>​</a:t>
            </a:r>
          </a:p>
          <a:p>
            <a:pPr algn="ctr" rtl="0"/>
            <a:endParaRPr lang="en-US" dirty="0">
              <a:cs typeface="Segoe UI"/>
            </a:endParaRPr>
          </a:p>
        </p:txBody>
      </p:sp>
      <p:pic>
        <p:nvPicPr>
          <p:cNvPr id="3" name="Picture 5" descr="A picture containing text, person, wall, indoor&#10;&#10;Description automatically generated">
            <a:extLst>
              <a:ext uri="{FF2B5EF4-FFF2-40B4-BE49-F238E27FC236}">
                <a16:creationId xmlns:a16="http://schemas.microsoft.com/office/drawing/2014/main" id="{0BA65674-3A07-410B-8010-1025737E2530}"/>
              </a:ext>
            </a:extLst>
          </p:cNvPr>
          <p:cNvPicPr>
            <a:picLocks noChangeAspect="1"/>
          </p:cNvPicPr>
          <p:nvPr/>
        </p:nvPicPr>
        <p:blipFill>
          <a:blip r:embed="rId4"/>
          <a:stretch>
            <a:fillRect/>
          </a:stretch>
        </p:blipFill>
        <p:spPr>
          <a:xfrm>
            <a:off x="8907721" y="1578610"/>
            <a:ext cx="2026103" cy="2705100"/>
          </a:xfrm>
          <a:prstGeom prst="rect">
            <a:avLst/>
          </a:prstGeom>
        </p:spPr>
      </p:pic>
      <p:sp>
        <p:nvSpPr>
          <p:cNvPr id="6" name="TextBox 5">
            <a:extLst>
              <a:ext uri="{FF2B5EF4-FFF2-40B4-BE49-F238E27FC236}">
                <a16:creationId xmlns:a16="http://schemas.microsoft.com/office/drawing/2014/main" id="{179250F9-0F61-4686-B11C-E51AA35C1D11}"/>
              </a:ext>
            </a:extLst>
          </p:cNvPr>
          <p:cNvSpPr txBox="1"/>
          <p:nvPr/>
        </p:nvSpPr>
        <p:spPr>
          <a:xfrm>
            <a:off x="8290636" y="4280989"/>
            <a:ext cx="3325584" cy="25160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00557D"/>
                </a:solidFill>
                <a:cs typeface="Calibri"/>
              </a:rPr>
              <a:t>Joy Wu, PhD</a:t>
            </a:r>
            <a:endParaRPr lang="en-US" dirty="0">
              <a:solidFill>
                <a:srgbClr val="00557D"/>
              </a:solidFill>
            </a:endParaRPr>
          </a:p>
          <a:p>
            <a:pPr algn="ctr">
              <a:lnSpc>
                <a:spcPct val="114999"/>
              </a:lnSpc>
            </a:pPr>
            <a:r>
              <a:rPr lang="en-US" dirty="0">
                <a:solidFill>
                  <a:srgbClr val="00557D"/>
                </a:solidFill>
                <a:ea typeface="+mn-lt"/>
                <a:cs typeface="+mn-lt"/>
              </a:rPr>
              <a:t>Senior Instructional Designer: </a:t>
            </a:r>
            <a:endParaRPr lang="en-US" dirty="0">
              <a:ea typeface="+mn-lt"/>
              <a:cs typeface="+mn-lt"/>
            </a:endParaRPr>
          </a:p>
          <a:p>
            <a:pPr algn="ctr">
              <a:lnSpc>
                <a:spcPct val="114999"/>
              </a:lnSpc>
            </a:pPr>
            <a:r>
              <a:rPr lang="en-US" dirty="0">
                <a:solidFill>
                  <a:srgbClr val="00557D"/>
                </a:solidFill>
                <a:ea typeface="+mn-lt"/>
                <a:cs typeface="+mn-lt"/>
              </a:rPr>
              <a:t>School of Nursing</a:t>
            </a:r>
            <a:br>
              <a:rPr lang="en-US" dirty="0">
                <a:solidFill>
                  <a:srgbClr val="00557D"/>
                </a:solidFill>
                <a:ea typeface="+mn-lt"/>
                <a:cs typeface="+mn-lt"/>
              </a:rPr>
            </a:br>
            <a:r>
              <a:rPr lang="en-US" dirty="0">
                <a:solidFill>
                  <a:srgbClr val="00557D"/>
                </a:solidFill>
                <a:ea typeface="+mn-lt"/>
                <a:cs typeface="+mn-lt"/>
              </a:rPr>
              <a:t>Adjunct Assistant Professor:</a:t>
            </a:r>
            <a:br>
              <a:rPr lang="en-US" dirty="0">
                <a:ea typeface="+mn-lt"/>
                <a:cs typeface="+mn-lt"/>
              </a:rPr>
            </a:br>
            <a:r>
              <a:rPr lang="en-US" dirty="0">
                <a:solidFill>
                  <a:srgbClr val="00557D"/>
                </a:solidFill>
                <a:ea typeface="+mn-lt"/>
                <a:cs typeface="+mn-lt"/>
              </a:rPr>
              <a:t>Health Professions Education</a:t>
            </a:r>
          </a:p>
          <a:p>
            <a:pPr algn="ctr">
              <a:lnSpc>
                <a:spcPct val="114999"/>
              </a:lnSpc>
            </a:pPr>
            <a:r>
              <a:rPr lang="en-US" dirty="0">
                <a:solidFill>
                  <a:srgbClr val="00557D"/>
                </a:solidFill>
                <a:cs typeface="Calibri"/>
              </a:rPr>
              <a:t>Health Analytics </a:t>
            </a:r>
          </a:p>
          <a:p>
            <a:endParaRPr lang="en-US" dirty="0">
              <a:cs typeface="Calibri"/>
            </a:endParaRPr>
          </a:p>
          <a:p>
            <a:endParaRPr lang="en-US" dirty="0">
              <a:cs typeface="Calibri"/>
            </a:endParaRPr>
          </a:p>
        </p:txBody>
      </p:sp>
      <p:pic>
        <p:nvPicPr>
          <p:cNvPr id="8" name="Picture 10" descr="Tiffany Moy">
            <a:extLst>
              <a:ext uri="{FF2B5EF4-FFF2-40B4-BE49-F238E27FC236}">
                <a16:creationId xmlns:a16="http://schemas.microsoft.com/office/drawing/2014/main" id="{C1CA64A0-3762-4AE1-B7EF-C494E38BB807}"/>
              </a:ext>
            </a:extLst>
          </p:cNvPr>
          <p:cNvPicPr>
            <a:picLocks noChangeAspect="1"/>
          </p:cNvPicPr>
          <p:nvPr/>
        </p:nvPicPr>
        <p:blipFill>
          <a:blip r:embed="rId5"/>
          <a:stretch>
            <a:fillRect/>
          </a:stretch>
        </p:blipFill>
        <p:spPr>
          <a:xfrm>
            <a:off x="1396042" y="1642534"/>
            <a:ext cx="1736786" cy="2555732"/>
          </a:xfrm>
          <a:prstGeom prst="rect">
            <a:avLst/>
          </a:prstGeom>
        </p:spPr>
      </p:pic>
    </p:spTree>
    <p:extLst>
      <p:ext uri="{BB962C8B-B14F-4D97-AF65-F5344CB8AC3E}">
        <p14:creationId xmlns:p14="http://schemas.microsoft.com/office/powerpoint/2010/main" val="2231460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8630-BC6D-43E7-BB58-ED4AC73C0397}"/>
              </a:ext>
            </a:extLst>
          </p:cNvPr>
          <p:cNvSpPr>
            <a:spLocks noGrp="1"/>
          </p:cNvSpPr>
          <p:nvPr>
            <p:ph type="title"/>
          </p:nvPr>
        </p:nvSpPr>
        <p:spPr/>
        <p:txBody>
          <a:bodyPr>
            <a:normAutofit/>
          </a:bodyPr>
          <a:lstStyle/>
          <a:p>
            <a:r>
              <a:rPr lang="en-US" dirty="0">
                <a:latin typeface="+mj-lt"/>
              </a:rPr>
              <a:t>Faculty Implementation Considerations:</a:t>
            </a:r>
          </a:p>
        </p:txBody>
      </p:sp>
      <p:sp>
        <p:nvSpPr>
          <p:cNvPr id="4" name="Rectangle 3">
            <a:extLst>
              <a:ext uri="{FF2B5EF4-FFF2-40B4-BE49-F238E27FC236}">
                <a16:creationId xmlns:a16="http://schemas.microsoft.com/office/drawing/2014/main" id="{1E0B1C9F-D680-4997-A0A8-0520842B3716}"/>
              </a:ext>
            </a:extLst>
          </p:cNvPr>
          <p:cNvSpPr/>
          <p:nvPr/>
        </p:nvSpPr>
        <p:spPr>
          <a:xfrm>
            <a:off x="228600" y="6019800"/>
            <a:ext cx="11734800" cy="369332"/>
          </a:xfrm>
          <a:prstGeom prst="rect">
            <a:avLst/>
          </a:prstGeom>
        </p:spPr>
        <p:txBody>
          <a:bodyPr wrap="square">
            <a:spAutoFit/>
          </a:bodyPr>
          <a:lstStyle/>
          <a:p>
            <a:pPr algn="r"/>
            <a:r>
              <a:rPr lang="en-US" sz="1800" b="0" i="0" u="none" strike="noStrike" noProof="0" dirty="0">
                <a:latin typeface="Calibri"/>
              </a:rPr>
              <a:t>.</a:t>
            </a:r>
            <a:endParaRPr lang="en-US" dirty="0"/>
          </a:p>
        </p:txBody>
      </p:sp>
      <p:sp>
        <p:nvSpPr>
          <p:cNvPr id="5" name="TextBox 4">
            <a:extLst>
              <a:ext uri="{FF2B5EF4-FFF2-40B4-BE49-F238E27FC236}">
                <a16:creationId xmlns:a16="http://schemas.microsoft.com/office/drawing/2014/main" id="{7F2B208F-434F-4943-B3D4-4263E83633B4}"/>
              </a:ext>
            </a:extLst>
          </p:cNvPr>
          <p:cNvSpPr txBox="1"/>
          <p:nvPr/>
        </p:nvSpPr>
        <p:spPr>
          <a:xfrm>
            <a:off x="1066800" y="1727398"/>
            <a:ext cx="5029200" cy="2031325"/>
          </a:xfrm>
          <a:prstGeom prst="rect">
            <a:avLst/>
          </a:prstGeom>
          <a:noFill/>
          <a:ln>
            <a:solidFill>
              <a:srgbClr val="00557D"/>
            </a:solidFill>
          </a:ln>
        </p:spPr>
        <p:txBody>
          <a:bodyPr wrap="square" rtlCol="0">
            <a:spAutoFit/>
          </a:bodyPr>
          <a:lstStyle/>
          <a:p>
            <a:r>
              <a:rPr lang="en-US" sz="2400" dirty="0">
                <a:solidFill>
                  <a:srgbClr val="00557D"/>
                </a:solidFill>
              </a:rPr>
              <a:t>Participant Privacy &amp; Image Ownership</a:t>
            </a:r>
          </a:p>
          <a:p>
            <a:pPr marL="342900" indent="-342900">
              <a:buFont typeface="Arial" panose="020B0604020202020204" pitchFamily="34" charset="0"/>
              <a:buChar char="•"/>
            </a:pPr>
            <a:r>
              <a:rPr lang="en-US" sz="2000" dirty="0">
                <a:solidFill>
                  <a:srgbClr val="00557D"/>
                </a:solidFill>
              </a:rPr>
              <a:t>Ensure you &amp; your students are responsible when taking and sharing images</a:t>
            </a:r>
          </a:p>
          <a:p>
            <a:pPr marL="342900" indent="-342900">
              <a:buFont typeface="Arial" panose="020B0604020202020204" pitchFamily="34" charset="0"/>
              <a:buChar char="•"/>
            </a:pPr>
            <a:r>
              <a:rPr lang="en-US" sz="2000" dirty="0">
                <a:solidFill>
                  <a:srgbClr val="00557D"/>
                </a:solidFill>
              </a:rPr>
              <a:t>Provide training and resources as needed</a:t>
            </a:r>
          </a:p>
          <a:p>
            <a:pPr algn="r"/>
            <a:r>
              <a:rPr lang="en-US" dirty="0">
                <a:solidFill>
                  <a:srgbClr val="00557D"/>
                </a:solidFill>
              </a:rPr>
              <a:t>(GUILLEMIN &amp; DREW, 2010)</a:t>
            </a:r>
          </a:p>
          <a:p>
            <a:pPr algn="r"/>
            <a:endParaRPr lang="en-US" dirty="0">
              <a:solidFill>
                <a:srgbClr val="00557D"/>
              </a:solidFill>
            </a:endParaRPr>
          </a:p>
          <a:p>
            <a:pPr algn="r"/>
            <a:endParaRPr lang="en-US" sz="600" dirty="0">
              <a:solidFill>
                <a:srgbClr val="00557D"/>
              </a:solidFill>
            </a:endParaRPr>
          </a:p>
        </p:txBody>
      </p:sp>
      <p:grpSp>
        <p:nvGrpSpPr>
          <p:cNvPr id="20" name="Group 19">
            <a:extLst>
              <a:ext uri="{FF2B5EF4-FFF2-40B4-BE49-F238E27FC236}">
                <a16:creationId xmlns:a16="http://schemas.microsoft.com/office/drawing/2014/main" id="{37BD9685-B30E-4D03-8606-E2019FF6561A}"/>
              </a:ext>
              <a:ext uri="{C183D7F6-B498-43B3-948B-1728B52AA6E4}">
                <adec:decorative xmlns:adec="http://schemas.microsoft.com/office/drawing/2017/decorative" val="1"/>
              </a:ext>
            </a:extLst>
          </p:cNvPr>
          <p:cNvGrpSpPr/>
          <p:nvPr/>
        </p:nvGrpSpPr>
        <p:grpSpPr>
          <a:xfrm>
            <a:off x="1090188" y="4019252"/>
            <a:ext cx="5029200" cy="2000548"/>
            <a:chOff x="1090188" y="4019252"/>
            <a:chExt cx="5029200" cy="2000548"/>
          </a:xfrm>
        </p:grpSpPr>
        <p:sp>
          <p:nvSpPr>
            <p:cNvPr id="6" name="TextBox 5">
              <a:extLst>
                <a:ext uri="{FF2B5EF4-FFF2-40B4-BE49-F238E27FC236}">
                  <a16:creationId xmlns:a16="http://schemas.microsoft.com/office/drawing/2014/main" id="{CF25B62B-E47C-44EB-861F-73935BA68653}"/>
                </a:ext>
              </a:extLst>
            </p:cNvPr>
            <p:cNvSpPr txBox="1"/>
            <p:nvPr/>
          </p:nvSpPr>
          <p:spPr>
            <a:xfrm>
              <a:off x="1090188" y="4019252"/>
              <a:ext cx="5029200" cy="2000548"/>
            </a:xfrm>
            <a:prstGeom prst="rect">
              <a:avLst/>
            </a:prstGeom>
            <a:noFill/>
            <a:ln>
              <a:solidFill>
                <a:srgbClr val="00557D"/>
              </a:solidFill>
            </a:ln>
          </p:spPr>
          <p:txBody>
            <a:bodyPr wrap="square" rtlCol="0">
              <a:spAutoFit/>
            </a:bodyPr>
            <a:lstStyle/>
            <a:p>
              <a:r>
                <a:rPr lang="en-US" sz="2400" dirty="0">
                  <a:solidFill>
                    <a:srgbClr val="00557D"/>
                  </a:solidFill>
                </a:rPr>
                <a:t>Appropriate topics and activities</a:t>
              </a:r>
            </a:p>
            <a:p>
              <a:pPr marL="342900" indent="-342900">
                <a:buFont typeface="Arial" panose="020B0604020202020204" pitchFamily="34" charset="0"/>
                <a:buChar char="•"/>
              </a:pPr>
              <a:r>
                <a:rPr lang="en-US" sz="2000" dirty="0">
                  <a:solidFill>
                    <a:srgbClr val="00557D"/>
                  </a:solidFill>
                  <a:cs typeface="Arial"/>
                </a:rPr>
                <a:t>Identify the course objective(s) and/or weekly session objective(s) that align with the intention of Photovoice.</a:t>
              </a:r>
            </a:p>
            <a:p>
              <a:pPr marL="342900" indent="-342900">
                <a:buFont typeface="Arial" panose="020B0604020202020204" pitchFamily="34" charset="0"/>
                <a:buChar char="•"/>
              </a:pPr>
              <a:r>
                <a:rPr lang="en-US" sz="2000" dirty="0">
                  <a:solidFill>
                    <a:srgbClr val="00557D"/>
                  </a:solidFill>
                </a:rPr>
                <a:t>Overuse may result in lower quality submissions</a:t>
              </a:r>
            </a:p>
          </p:txBody>
        </p:sp>
        <p:pic>
          <p:nvPicPr>
            <p:cNvPr id="12" name="Graphic 11" descr="Document">
              <a:extLst>
                <a:ext uri="{FF2B5EF4-FFF2-40B4-BE49-F238E27FC236}">
                  <a16:creationId xmlns:a16="http://schemas.microsoft.com/office/drawing/2014/main" id="{E11D5152-56D5-47DB-A180-A4199B4852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1600" y="5040629"/>
              <a:ext cx="914400" cy="914400"/>
            </a:xfrm>
            <a:prstGeom prst="rect">
              <a:avLst/>
            </a:prstGeom>
          </p:spPr>
        </p:pic>
      </p:grpSp>
      <p:grpSp>
        <p:nvGrpSpPr>
          <p:cNvPr id="21" name="Group 20">
            <a:extLst>
              <a:ext uri="{FF2B5EF4-FFF2-40B4-BE49-F238E27FC236}">
                <a16:creationId xmlns:a16="http://schemas.microsoft.com/office/drawing/2014/main" id="{5C709B36-3730-4F91-B0B3-0B595103F147}"/>
              </a:ext>
              <a:ext uri="{C183D7F6-B498-43B3-948B-1728B52AA6E4}">
                <adec:decorative xmlns:adec="http://schemas.microsoft.com/office/drawing/2017/decorative" val="1"/>
              </a:ext>
            </a:extLst>
          </p:cNvPr>
          <p:cNvGrpSpPr/>
          <p:nvPr/>
        </p:nvGrpSpPr>
        <p:grpSpPr>
          <a:xfrm>
            <a:off x="6553200" y="1727398"/>
            <a:ext cx="4495800" cy="2000548"/>
            <a:chOff x="6553200" y="1727398"/>
            <a:chExt cx="4495800" cy="2000548"/>
          </a:xfrm>
        </p:grpSpPr>
        <p:sp>
          <p:nvSpPr>
            <p:cNvPr id="8" name="TextBox 7">
              <a:extLst>
                <a:ext uri="{FF2B5EF4-FFF2-40B4-BE49-F238E27FC236}">
                  <a16:creationId xmlns:a16="http://schemas.microsoft.com/office/drawing/2014/main" id="{13296542-DF79-4056-BB23-413EE19023A5}"/>
                </a:ext>
              </a:extLst>
            </p:cNvPr>
            <p:cNvSpPr txBox="1"/>
            <p:nvPr/>
          </p:nvSpPr>
          <p:spPr>
            <a:xfrm>
              <a:off x="6553200" y="1727398"/>
              <a:ext cx="4495800" cy="2000548"/>
            </a:xfrm>
            <a:prstGeom prst="rect">
              <a:avLst/>
            </a:prstGeom>
            <a:noFill/>
            <a:ln>
              <a:solidFill>
                <a:srgbClr val="00557D"/>
              </a:solidFill>
            </a:ln>
          </p:spPr>
          <p:txBody>
            <a:bodyPr wrap="square" rtlCol="0">
              <a:spAutoFit/>
            </a:bodyPr>
            <a:lstStyle/>
            <a:p>
              <a:r>
                <a:rPr lang="en-US" sz="2400" dirty="0">
                  <a:solidFill>
                    <a:srgbClr val="00557D"/>
                  </a:solidFill>
                  <a:cs typeface="Arial"/>
                </a:rPr>
                <a:t>Suggested Materials</a:t>
              </a:r>
            </a:p>
            <a:p>
              <a:pPr marL="342900" indent="-342900">
                <a:buFont typeface="Arial" panose="020B0604020202020204" pitchFamily="34" charset="0"/>
                <a:buChar char="•"/>
              </a:pPr>
              <a:r>
                <a:rPr lang="en-US" sz="2000" dirty="0">
                  <a:solidFill>
                    <a:srgbClr val="00557D"/>
                  </a:solidFill>
                  <a:cs typeface="Arial"/>
                </a:rPr>
                <a:t>Course Syllabus</a:t>
              </a:r>
              <a:endParaRPr lang="en-US" sz="2000" b="1" u="sng" dirty="0">
                <a:solidFill>
                  <a:srgbClr val="00557D"/>
                </a:solidFill>
                <a:cs typeface="Arial"/>
              </a:endParaRPr>
            </a:p>
            <a:p>
              <a:pPr marL="342900" indent="-342900">
                <a:buFont typeface="Arial" panose="020B0604020202020204" pitchFamily="34" charset="0"/>
                <a:buChar char="•"/>
              </a:pPr>
              <a:r>
                <a:rPr lang="en-US" sz="2000" dirty="0">
                  <a:solidFill>
                    <a:srgbClr val="00557D"/>
                  </a:solidFill>
                  <a:cs typeface="Arial"/>
                </a:rPr>
                <a:t>Weekly Session Schedule</a:t>
              </a:r>
            </a:p>
            <a:p>
              <a:pPr marL="342900" indent="-342900">
                <a:buFont typeface="Arial" panose="020B0604020202020204" pitchFamily="34" charset="0"/>
                <a:buChar char="•"/>
              </a:pPr>
              <a:r>
                <a:rPr lang="en-US" sz="2000" dirty="0">
                  <a:solidFill>
                    <a:srgbClr val="00557D"/>
                  </a:solidFill>
                  <a:cs typeface="Arial"/>
                </a:rPr>
                <a:t>Assignments and Rubrics</a:t>
              </a:r>
            </a:p>
            <a:p>
              <a:pPr marL="342900" indent="-342900">
                <a:buFont typeface="Arial" panose="020B0604020202020204" pitchFamily="34" charset="0"/>
                <a:buChar char="•"/>
              </a:pPr>
              <a:r>
                <a:rPr lang="en-US" sz="2000" dirty="0">
                  <a:solidFill>
                    <a:srgbClr val="00557D"/>
                  </a:solidFill>
                  <a:cs typeface="Arial"/>
                </a:rPr>
                <a:t>Creative Commons image website(s)</a:t>
              </a:r>
            </a:p>
            <a:p>
              <a:pPr marL="342900" indent="-342900">
                <a:buFont typeface="Arial" panose="020B0604020202020204" pitchFamily="34" charset="0"/>
                <a:buChar char="•"/>
              </a:pPr>
              <a:r>
                <a:rPr lang="en-US" sz="2000" dirty="0">
                  <a:solidFill>
                    <a:srgbClr val="00557D"/>
                  </a:solidFill>
                  <a:cs typeface="Arial"/>
                </a:rPr>
                <a:t>Instructions for embedding image(s)</a:t>
              </a:r>
              <a:endParaRPr lang="en-US" sz="2000" dirty="0">
                <a:solidFill>
                  <a:srgbClr val="00557D"/>
                </a:solidFill>
              </a:endParaRPr>
            </a:p>
          </p:txBody>
        </p:sp>
        <p:pic>
          <p:nvPicPr>
            <p:cNvPr id="14" name="Graphic 13" descr="Backpack">
              <a:extLst>
                <a:ext uri="{FF2B5EF4-FFF2-40B4-BE49-F238E27FC236}">
                  <a16:creationId xmlns:a16="http://schemas.microsoft.com/office/drawing/2014/main" id="{66DCDF48-437D-4AB7-A52F-949535F8E4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06000" y="1830479"/>
              <a:ext cx="914400" cy="914400"/>
            </a:xfrm>
            <a:prstGeom prst="rect">
              <a:avLst/>
            </a:prstGeom>
          </p:spPr>
        </p:pic>
      </p:grpSp>
      <p:pic>
        <p:nvPicPr>
          <p:cNvPr id="16" name="Graphic 15" descr="Teacher">
            <a:extLst>
              <a:ext uri="{FF2B5EF4-FFF2-40B4-BE49-F238E27FC236}">
                <a16:creationId xmlns:a16="http://schemas.microsoft.com/office/drawing/2014/main" id="{79863F87-35DE-4C2D-B15B-E4C1721914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1600" y="2909094"/>
            <a:ext cx="914400" cy="914400"/>
          </a:xfrm>
          <a:prstGeom prst="rect">
            <a:avLst/>
          </a:prstGeom>
        </p:spPr>
      </p:pic>
      <p:pic>
        <p:nvPicPr>
          <p:cNvPr id="18" name="Picture 17" descr="African American man at desk with books in background">
            <a:extLst>
              <a:ext uri="{FF2B5EF4-FFF2-40B4-BE49-F238E27FC236}">
                <a16:creationId xmlns:a16="http://schemas.microsoft.com/office/drawing/2014/main" id="{7D398701-12FE-4A97-B3AC-6A473583607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980976" y="4019252"/>
            <a:ext cx="3668507" cy="2445060"/>
          </a:xfrm>
          <a:prstGeom prst="rect">
            <a:avLst/>
          </a:prstGeom>
        </p:spPr>
      </p:pic>
      <p:sp>
        <p:nvSpPr>
          <p:cNvPr id="19" name="TextBox 18">
            <a:extLst>
              <a:ext uri="{FF2B5EF4-FFF2-40B4-BE49-F238E27FC236}">
                <a16:creationId xmlns:a16="http://schemas.microsoft.com/office/drawing/2014/main" id="{1A1F68C3-4A93-438E-8E65-7CE2BDDCCD52}"/>
              </a:ext>
            </a:extLst>
          </p:cNvPr>
          <p:cNvSpPr txBox="1"/>
          <p:nvPr/>
        </p:nvSpPr>
        <p:spPr>
          <a:xfrm>
            <a:off x="6953060" y="6524786"/>
            <a:ext cx="3668508" cy="230832"/>
          </a:xfrm>
          <a:prstGeom prst="rect">
            <a:avLst/>
          </a:prstGeom>
          <a:noFill/>
        </p:spPr>
        <p:txBody>
          <a:bodyPr wrap="square" rtlCol="0">
            <a:spAutoFit/>
          </a:bodyPr>
          <a:lstStyle/>
          <a:p>
            <a:r>
              <a:rPr lang="en-US" sz="900" dirty="0">
                <a:hlinkClick r:id="rId10" tooltip="http://www.news.uct.ac.za/article/-2019-01-18-collaboration-and-inclusivity-important-to-new-dean-of-law"/>
              </a:rPr>
              <a:t>This Photo</a:t>
            </a:r>
            <a:r>
              <a:rPr lang="en-US" sz="900" dirty="0"/>
              <a:t> by Unknown Author is licensed under </a:t>
            </a:r>
            <a:r>
              <a:rPr lang="en-US" sz="900" dirty="0">
                <a:hlinkClick r:id="rId11" tooltip="https://creativecommons.org/licenses/by-nd/3.0/"/>
              </a:rPr>
              <a:t>CC BY-ND</a:t>
            </a:r>
            <a:endParaRPr lang="en-US" sz="900" dirty="0"/>
          </a:p>
        </p:txBody>
      </p:sp>
    </p:spTree>
    <p:extLst>
      <p:ext uri="{BB962C8B-B14F-4D97-AF65-F5344CB8AC3E}">
        <p14:creationId xmlns:p14="http://schemas.microsoft.com/office/powerpoint/2010/main" val="291629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647D9-732B-4189-863E-E63433EFBD52}"/>
              </a:ext>
            </a:extLst>
          </p:cNvPr>
          <p:cNvSpPr>
            <a:spLocks noGrp="1"/>
          </p:cNvSpPr>
          <p:nvPr>
            <p:ph type="title"/>
          </p:nvPr>
        </p:nvSpPr>
        <p:spPr/>
        <p:txBody>
          <a:bodyPr/>
          <a:lstStyle/>
          <a:p>
            <a:r>
              <a:rPr lang="en-US" dirty="0">
                <a:latin typeface="+mj-lt"/>
                <a:cs typeface="Arial"/>
              </a:rPr>
              <a:t>Activity:  Getting Started with Photovoice</a:t>
            </a:r>
            <a:endParaRPr lang="en-US" dirty="0">
              <a:latin typeface="+mj-lt"/>
            </a:endParaRPr>
          </a:p>
        </p:txBody>
      </p:sp>
      <p:sp>
        <p:nvSpPr>
          <p:cNvPr id="3" name="Content Placeholder 2">
            <a:extLst>
              <a:ext uri="{FF2B5EF4-FFF2-40B4-BE49-F238E27FC236}">
                <a16:creationId xmlns:a16="http://schemas.microsoft.com/office/drawing/2014/main" id="{3D404276-2DF5-4089-89C7-8B15D98AB1E1}"/>
              </a:ext>
            </a:extLst>
          </p:cNvPr>
          <p:cNvSpPr>
            <a:spLocks noGrp="1"/>
          </p:cNvSpPr>
          <p:nvPr>
            <p:ph idx="1"/>
          </p:nvPr>
        </p:nvSpPr>
        <p:spPr/>
        <p:txBody>
          <a:bodyPr/>
          <a:lstStyle/>
          <a:p>
            <a:r>
              <a:rPr lang="en-US" sz="2000" dirty="0">
                <a:solidFill>
                  <a:srgbClr val="00557D"/>
                </a:solidFill>
                <a:latin typeface="+mn-lt"/>
                <a:cs typeface="Arial"/>
              </a:rPr>
              <a:t>Try it on your own!</a:t>
            </a:r>
            <a:endParaRPr lang="en-US" sz="2000" b="1" u="sng" dirty="0">
              <a:solidFill>
                <a:srgbClr val="00557D"/>
              </a:solidFill>
              <a:latin typeface="+mn-lt"/>
              <a:cs typeface="Arial"/>
            </a:endParaRPr>
          </a:p>
          <a:p>
            <a:r>
              <a:rPr lang="en-US" sz="2000" dirty="0">
                <a:solidFill>
                  <a:srgbClr val="00557D"/>
                </a:solidFill>
                <a:latin typeface="+mn-lt"/>
                <a:cs typeface="Arial"/>
              </a:rPr>
              <a:t>As you try it yourself, additional tips/suggestions to consider:</a:t>
            </a:r>
          </a:p>
          <a:p>
            <a:pPr lvl="1"/>
            <a:r>
              <a:rPr lang="en-US" sz="2000" dirty="0">
                <a:solidFill>
                  <a:srgbClr val="00557D"/>
                </a:solidFill>
                <a:latin typeface="+mn-lt"/>
                <a:cs typeface="Arial"/>
              </a:rPr>
              <a:t>Consider a course or an assignment you currently design or teach.</a:t>
            </a:r>
          </a:p>
          <a:p>
            <a:pPr lvl="1"/>
            <a:r>
              <a:rPr lang="en-US" sz="2000" dirty="0">
                <a:solidFill>
                  <a:srgbClr val="00557D"/>
                </a:solidFill>
                <a:latin typeface="+mn-lt"/>
                <a:cs typeface="Arial"/>
              </a:rPr>
              <a:t>Identify existing assignments and rubrics that could be modified with Photovoice's concepts.</a:t>
            </a:r>
          </a:p>
          <a:p>
            <a:pPr lvl="1"/>
            <a:r>
              <a:rPr lang="en-US" sz="2000" dirty="0">
                <a:solidFill>
                  <a:srgbClr val="00557D"/>
                </a:solidFill>
                <a:latin typeface="+mn-lt"/>
                <a:cs typeface="Arial"/>
              </a:rPr>
              <a:t>Consider the variety of assignments currently in the course.  If they are repetitive in format and output, this may be a good place to embed Photovoice as an activity or assignment.</a:t>
            </a:r>
          </a:p>
          <a:p>
            <a:pPr lvl="1"/>
            <a:r>
              <a:rPr lang="en-US" sz="2000" dirty="0">
                <a:solidFill>
                  <a:srgbClr val="00557D"/>
                </a:solidFill>
                <a:latin typeface="+mn-lt"/>
                <a:cs typeface="Arial"/>
              </a:rPr>
              <a:t>Keep it simple.</a:t>
            </a:r>
          </a:p>
          <a:p>
            <a:pPr lvl="1"/>
            <a:endParaRPr lang="en-US" sz="2000" dirty="0">
              <a:solidFill>
                <a:srgbClr val="00557D"/>
              </a:solidFill>
              <a:latin typeface="+mn-lt"/>
              <a:cs typeface="Arial"/>
            </a:endParaRPr>
          </a:p>
          <a:p>
            <a:r>
              <a:rPr lang="en-US" sz="2000" b="1" dirty="0">
                <a:solidFill>
                  <a:srgbClr val="00557D"/>
                </a:solidFill>
                <a:latin typeface="+mn-lt"/>
                <a:cs typeface="Arial"/>
              </a:rPr>
              <a:t>Access the Photovoice Template:</a:t>
            </a:r>
            <a:r>
              <a:rPr lang="en-US" sz="2000" dirty="0">
                <a:solidFill>
                  <a:srgbClr val="00557D"/>
                </a:solidFill>
                <a:latin typeface="+mn-lt"/>
                <a:cs typeface="Arial"/>
              </a:rPr>
              <a:t>  bit.ly/QMPhotovoice</a:t>
            </a:r>
            <a:endParaRPr lang="en-US" dirty="0">
              <a:solidFill>
                <a:srgbClr val="00557D"/>
              </a:solidFill>
              <a:cs typeface="Arial"/>
            </a:endParaRPr>
          </a:p>
        </p:txBody>
      </p:sp>
    </p:spTree>
    <p:extLst>
      <p:ext uri="{BB962C8B-B14F-4D97-AF65-F5344CB8AC3E}">
        <p14:creationId xmlns:p14="http://schemas.microsoft.com/office/powerpoint/2010/main" val="4149342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y Questions">
            <a:extLst>
              <a:ext uri="{FF2B5EF4-FFF2-40B4-BE49-F238E27FC236}">
                <a16:creationId xmlns:a16="http://schemas.microsoft.com/office/drawing/2014/main" id="{8A90C694-0C0D-498E-B6EA-30411441A6A1}"/>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3124200" y="1676400"/>
            <a:ext cx="5609463" cy="3733799"/>
          </a:xfrm>
        </p:spPr>
      </p:pic>
    </p:spTree>
    <p:extLst>
      <p:ext uri="{BB962C8B-B14F-4D97-AF65-F5344CB8AC3E}">
        <p14:creationId xmlns:p14="http://schemas.microsoft.com/office/powerpoint/2010/main" val="323239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References</a:t>
            </a:r>
          </a:p>
        </p:txBody>
      </p:sp>
      <p:sp>
        <p:nvSpPr>
          <p:cNvPr id="3" name="Content Placeholder 2"/>
          <p:cNvSpPr>
            <a:spLocks noGrp="1"/>
          </p:cNvSpPr>
          <p:nvPr>
            <p:ph idx="1"/>
          </p:nvPr>
        </p:nvSpPr>
        <p:spPr>
          <a:xfrm>
            <a:off x="276034" y="1143000"/>
            <a:ext cx="11639931" cy="5397244"/>
          </a:xfrm>
        </p:spPr>
        <p:txBody>
          <a:bodyPr/>
          <a:lstStyle/>
          <a:p>
            <a:r>
              <a:rPr lang="en-US" sz="1600" dirty="0">
                <a:latin typeface="+mn-lt"/>
              </a:rPr>
              <a:t>Andina-Díaz, E. (2020). </a:t>
            </a:r>
            <a:r>
              <a:rPr lang="en-US" sz="1600" dirty="0">
                <a:latin typeface="+mn-lt"/>
                <a:hlinkClick r:id="rId3"/>
              </a:rPr>
              <a:t>Using Photovoice to stimulate critical thinking: An exploratory study with Nursing students</a:t>
            </a:r>
            <a:r>
              <a:rPr lang="en-US" sz="1600" dirty="0">
                <a:latin typeface="+mn-lt"/>
              </a:rPr>
              <a:t>.</a:t>
            </a:r>
            <a:r>
              <a:rPr lang="en-US" sz="1600" i="1" dirty="0">
                <a:latin typeface="+mn-lt"/>
              </a:rPr>
              <a:t> </a:t>
            </a:r>
            <a:r>
              <a:rPr lang="en-US" sz="1600" i="1" dirty="0" err="1">
                <a:latin typeface="+mn-lt"/>
              </a:rPr>
              <a:t>Revista</a:t>
            </a:r>
            <a:r>
              <a:rPr lang="en-US" sz="1600" i="1" dirty="0">
                <a:latin typeface="+mn-lt"/>
              </a:rPr>
              <a:t> Latino-Americana De Enfermagem; </a:t>
            </a:r>
            <a:r>
              <a:rPr lang="en-US" sz="1600" i="1" dirty="0" err="1">
                <a:latin typeface="+mn-lt"/>
              </a:rPr>
              <a:t>Rev.Latino-Am.Enfermagem</a:t>
            </a:r>
            <a:r>
              <a:rPr lang="en-US" sz="1600" i="1" dirty="0">
                <a:latin typeface="+mn-lt"/>
              </a:rPr>
              <a:t>, 28</a:t>
            </a:r>
            <a:r>
              <a:rPr lang="en-US" sz="1600" dirty="0">
                <a:latin typeface="+mn-lt"/>
              </a:rPr>
              <a:t>, e3314. </a:t>
            </a:r>
          </a:p>
          <a:p>
            <a:r>
              <a:rPr lang="en-US" sz="1600" dirty="0" err="1">
                <a:latin typeface="+mn-lt"/>
              </a:rPr>
              <a:t>Badanta</a:t>
            </a:r>
            <a:r>
              <a:rPr lang="en-US" sz="1600" dirty="0">
                <a:latin typeface="+mn-lt"/>
              </a:rPr>
              <a:t>, B., Acevedo‐Aguilera, R., Lucchetti, G., &amp; Diego‐Cordero, R. (2021). ‘</a:t>
            </a:r>
            <a:r>
              <a:rPr lang="en-US" sz="1600" dirty="0">
                <a:latin typeface="+mn-lt"/>
                <a:hlinkClick r:id="rId4"/>
              </a:rPr>
              <a:t>A picture is worth a thousand words’—A photovoice study exploring health professionals’ experiences during the COVID‐19 pandemic</a:t>
            </a:r>
            <a:r>
              <a:rPr lang="en-US" sz="1600" dirty="0">
                <a:latin typeface="+mn-lt"/>
              </a:rPr>
              <a:t>.</a:t>
            </a:r>
            <a:r>
              <a:rPr lang="en-US" sz="1600" i="1" dirty="0">
                <a:latin typeface="+mn-lt"/>
              </a:rPr>
              <a:t> Journal of Clinical Nursing, 30</a:t>
            </a:r>
            <a:r>
              <a:rPr lang="en-US" sz="1600" dirty="0">
                <a:latin typeface="+mn-lt"/>
              </a:rPr>
              <a:t>(23-24), 3657-3669. </a:t>
            </a:r>
          </a:p>
          <a:p>
            <a:r>
              <a:rPr lang="en-US" sz="1600" dirty="0">
                <a:latin typeface="+mn-lt"/>
              </a:rPr>
              <a:t>Edwards, M., Perry, B., Janzen, K., &amp; Menzies, C. (2012). Using the Artistic Pedagogical Technology of Photovoice to Promote Interaction in the Online Post-Secondary Classroom: The Students' Perspective.</a:t>
            </a:r>
            <a:r>
              <a:rPr lang="en-US" sz="1600" i="1" dirty="0">
                <a:latin typeface="+mn-lt"/>
              </a:rPr>
              <a:t> Electronic Journal of E-Learning, 10</a:t>
            </a:r>
            <a:r>
              <a:rPr lang="en-US" sz="1600" dirty="0">
                <a:latin typeface="+mn-lt"/>
              </a:rPr>
              <a:t>(1), 32.</a:t>
            </a:r>
            <a:endParaRPr lang="en-US" sz="1600" dirty="0">
              <a:latin typeface="+mn-lt"/>
              <a:cs typeface="Arial"/>
            </a:endParaRPr>
          </a:p>
          <a:p>
            <a:r>
              <a:rPr lang="en-US" sz="1600" dirty="0">
                <a:latin typeface="+mn-lt"/>
              </a:rPr>
              <a:t>Garner, S. L. (2014). </a:t>
            </a:r>
            <a:r>
              <a:rPr lang="en-US" sz="1600" dirty="0">
                <a:latin typeface="+mn-lt"/>
                <a:hlinkClick r:id="rId5"/>
              </a:rPr>
              <a:t>Photovoice as a teaching and learning strategy for undergraduate nursing students</a:t>
            </a:r>
            <a:r>
              <a:rPr lang="en-US" sz="1600" dirty="0">
                <a:latin typeface="+mn-lt"/>
              </a:rPr>
              <a:t>.</a:t>
            </a:r>
            <a:r>
              <a:rPr lang="en-US" sz="1600" i="1" dirty="0">
                <a:latin typeface="+mn-lt"/>
              </a:rPr>
              <a:t> Nurse Education Today; Nurse Educ Today, 34</a:t>
            </a:r>
            <a:r>
              <a:rPr lang="en-US" sz="1600" dirty="0">
                <a:latin typeface="+mn-lt"/>
              </a:rPr>
              <a:t>(10), 1272-1274. </a:t>
            </a:r>
          </a:p>
          <a:p>
            <a:r>
              <a:rPr lang="en-US" sz="1600" dirty="0">
                <a:latin typeface="Calibri"/>
                <a:ea typeface="Calibri"/>
                <a:cs typeface="Arial"/>
              </a:rPr>
              <a:t>Guillemin, M. &amp; Drew, S. (2010). </a:t>
            </a:r>
            <a:r>
              <a:rPr lang="en-US" sz="1600" dirty="0">
                <a:latin typeface="Calibri"/>
                <a:ea typeface="Calibri"/>
                <a:cs typeface="Arial"/>
                <a:hlinkClick r:id="rId6"/>
              </a:rPr>
              <a:t>Questions of process in participant-generated visual methodologies</a:t>
            </a:r>
            <a:r>
              <a:rPr lang="en-US" sz="1600" dirty="0">
                <a:latin typeface="Calibri"/>
                <a:ea typeface="Calibri"/>
                <a:cs typeface="Arial"/>
              </a:rPr>
              <a:t>. Visual Studies. 25. 175-188. 10.1080/1472586X.2010.502676. </a:t>
            </a:r>
          </a:p>
          <a:p>
            <a:r>
              <a:rPr lang="en-US" sz="1600" dirty="0">
                <a:latin typeface="+mn-lt"/>
              </a:rPr>
              <a:t>Liebenberg, L. (2018). </a:t>
            </a:r>
            <a:r>
              <a:rPr lang="en-US" sz="1600" dirty="0">
                <a:latin typeface="+mn-lt"/>
                <a:hlinkClick r:id="rId7"/>
              </a:rPr>
              <a:t>Thinking Critically About Photovoice: Achieving Empowerment and Social Change</a:t>
            </a:r>
            <a:r>
              <a:rPr lang="en-US" sz="1600" dirty="0">
                <a:latin typeface="+mn-lt"/>
              </a:rPr>
              <a:t>.</a:t>
            </a:r>
            <a:r>
              <a:rPr lang="en-US" sz="1600" i="1" dirty="0">
                <a:latin typeface="+mn-lt"/>
              </a:rPr>
              <a:t> International Journal of Qualitative Methods, 17</a:t>
            </a:r>
            <a:r>
              <a:rPr lang="en-US" sz="1600" dirty="0">
                <a:latin typeface="+mn-lt"/>
              </a:rPr>
              <a:t>(1), 160940691875763. </a:t>
            </a:r>
          </a:p>
          <a:p>
            <a:r>
              <a:rPr lang="en-US" sz="1600" dirty="0">
                <a:latin typeface="+mn-lt"/>
              </a:rPr>
              <a:t>Reyes-Foster, B., &amp; DeNoyelles, A. (2018). </a:t>
            </a:r>
            <a:r>
              <a:rPr lang="en-US" sz="1600" dirty="0">
                <a:latin typeface="+mn-lt"/>
                <a:hlinkClick r:id="rId8"/>
              </a:rPr>
              <a:t>Using the Photovoice Method to Elicit Authentic Learning in Online Discussions</a:t>
            </a:r>
            <a:r>
              <a:rPr lang="en-US" sz="1600" dirty="0">
                <a:latin typeface="+mn-lt"/>
              </a:rPr>
              <a:t>.</a:t>
            </a:r>
            <a:r>
              <a:rPr lang="en-US" sz="1600" i="1" dirty="0">
                <a:latin typeface="+mn-lt"/>
              </a:rPr>
              <a:t> Journal of Teaching and Learning with Technology, 7</a:t>
            </a:r>
            <a:r>
              <a:rPr lang="en-US" sz="1600" dirty="0">
                <a:latin typeface="+mn-lt"/>
              </a:rPr>
              <a:t>(1), 125-138. </a:t>
            </a:r>
          </a:p>
          <a:p>
            <a:r>
              <a:rPr lang="en-US" sz="1600" dirty="0">
                <a:latin typeface="+mn-lt"/>
              </a:rPr>
              <a:t>Wang, &amp; Burris, M. A. (1997). </a:t>
            </a:r>
            <a:r>
              <a:rPr lang="en-US" sz="1600" dirty="0">
                <a:latin typeface="+mn-lt"/>
                <a:hlinkClick r:id="rId9"/>
              </a:rPr>
              <a:t>Photovoice: Concept, Methodology, and Use for Participatory Needs Assessment</a:t>
            </a:r>
            <a:r>
              <a:rPr lang="en-US" sz="1600" dirty="0">
                <a:latin typeface="+mn-lt"/>
              </a:rPr>
              <a:t>. </a:t>
            </a:r>
            <a:r>
              <a:rPr lang="en-US" sz="1600" i="1" dirty="0">
                <a:latin typeface="+mn-lt"/>
              </a:rPr>
              <a:t>Health Education &amp; Behavior</a:t>
            </a:r>
            <a:r>
              <a:rPr lang="en-US" sz="1600" dirty="0">
                <a:latin typeface="+mn-lt"/>
              </a:rPr>
              <a:t>, </a:t>
            </a:r>
            <a:r>
              <a:rPr lang="en-US" sz="1600" i="1" dirty="0">
                <a:latin typeface="+mn-lt"/>
              </a:rPr>
              <a:t>24</a:t>
            </a:r>
            <a:r>
              <a:rPr lang="en-US" sz="1600" dirty="0">
                <a:latin typeface="+mn-lt"/>
              </a:rPr>
              <a:t>(3), 369–387.</a:t>
            </a:r>
            <a:endParaRPr lang="en-US" sz="1600" dirty="0">
              <a:latin typeface="+mn-lt"/>
              <a:cs typeface="Arial"/>
              <a:hlinkClick r:id="" action="ppaction://noaction"/>
            </a:endParaRPr>
          </a:p>
          <a:p>
            <a:r>
              <a:rPr lang="en-US" sz="1600" dirty="0">
                <a:latin typeface="+mn-lt"/>
                <a:cs typeface="Arial"/>
              </a:rPr>
              <a:t>Woodgate, Roberta L.; </a:t>
            </a:r>
            <a:r>
              <a:rPr lang="en-US" sz="1600" dirty="0" err="1">
                <a:latin typeface="+mn-lt"/>
                <a:cs typeface="Arial"/>
              </a:rPr>
              <a:t>Zurba</a:t>
            </a:r>
            <a:r>
              <a:rPr lang="en-US" sz="1600" dirty="0">
                <a:latin typeface="+mn-lt"/>
                <a:cs typeface="Arial"/>
              </a:rPr>
              <a:t>, Melanie &amp; Tennent, Pauline (2017). </a:t>
            </a:r>
            <a:r>
              <a:rPr lang="en-US" sz="1600" dirty="0">
                <a:latin typeface="+mn-lt"/>
                <a:cs typeface="Arial"/>
                <a:hlinkClick r:id="rId10"/>
              </a:rPr>
              <a:t>Worth a Thousand Words? Advantages, Challenges and Opportunities in Working with Photovoice as a Qualitative Research Method with Youth and their Families </a:t>
            </a:r>
            <a:r>
              <a:rPr lang="en-US" sz="1600" dirty="0">
                <a:latin typeface="+mn-lt"/>
                <a:cs typeface="Arial"/>
              </a:rPr>
              <a:t>[30 paragraphs]. </a:t>
            </a:r>
            <a:r>
              <a:rPr lang="en-US" sz="1600" i="1" dirty="0">
                <a:latin typeface="+mn-lt"/>
                <a:cs typeface="Arial"/>
              </a:rPr>
              <a:t>Forum Qualitative </a:t>
            </a:r>
            <a:r>
              <a:rPr lang="en-US" sz="1600" i="1" dirty="0" err="1">
                <a:latin typeface="+mn-lt"/>
                <a:cs typeface="Arial"/>
              </a:rPr>
              <a:t>Sozialforschung</a:t>
            </a:r>
            <a:r>
              <a:rPr lang="en-US" sz="1600" i="1" dirty="0">
                <a:latin typeface="+mn-lt"/>
                <a:cs typeface="Arial"/>
              </a:rPr>
              <a:t> / Forum: Qualitative Social Research</a:t>
            </a:r>
            <a:r>
              <a:rPr lang="en-US" sz="1600" dirty="0">
                <a:latin typeface="+mn-lt"/>
                <a:cs typeface="Arial"/>
              </a:rPr>
              <a:t>, </a:t>
            </a:r>
            <a:r>
              <a:rPr lang="en-US" sz="1600" i="1" dirty="0">
                <a:latin typeface="+mn-lt"/>
                <a:cs typeface="Arial"/>
              </a:rPr>
              <a:t>18</a:t>
            </a:r>
            <a:r>
              <a:rPr lang="en-US" sz="1600" dirty="0">
                <a:latin typeface="+mn-lt"/>
                <a:cs typeface="Arial"/>
              </a:rPr>
              <a:t>(1), Art. 2.</a:t>
            </a:r>
          </a:p>
          <a:p>
            <a:endParaRPr lang="en-US" dirty="0">
              <a:cs typeface="Arial"/>
            </a:endParaRPr>
          </a:p>
        </p:txBody>
      </p:sp>
    </p:spTree>
    <p:extLst>
      <p:ext uri="{BB962C8B-B14F-4D97-AF65-F5344CB8AC3E}">
        <p14:creationId xmlns:p14="http://schemas.microsoft.com/office/powerpoint/2010/main" val="1273201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557F2-7A52-4453-8DED-60FDF0E55871}"/>
              </a:ext>
            </a:extLst>
          </p:cNvPr>
          <p:cNvSpPr>
            <a:spLocks noGrp="1"/>
          </p:cNvSpPr>
          <p:nvPr>
            <p:ph type="ctrTitle"/>
          </p:nvPr>
        </p:nvSpPr>
        <p:spPr>
          <a:xfrm>
            <a:off x="304800" y="1524000"/>
            <a:ext cx="11203496" cy="893589"/>
          </a:xfrm>
        </p:spPr>
        <p:txBody>
          <a:bodyPr/>
          <a:lstStyle/>
          <a:p>
            <a:pPr algn="ctr"/>
            <a:r>
              <a:rPr lang="en-US" b="0" dirty="0">
                <a:latin typeface="+mj-lt"/>
              </a:rPr>
              <a:t>Thank you for participating!</a:t>
            </a:r>
          </a:p>
        </p:txBody>
      </p:sp>
      <p:sp>
        <p:nvSpPr>
          <p:cNvPr id="3" name="Subtitle 2">
            <a:extLst>
              <a:ext uri="{FF2B5EF4-FFF2-40B4-BE49-F238E27FC236}">
                <a16:creationId xmlns:a16="http://schemas.microsoft.com/office/drawing/2014/main" id="{C1D10C1C-9497-48CC-AB8B-30A0171C2539}"/>
              </a:ext>
            </a:extLst>
          </p:cNvPr>
          <p:cNvSpPr>
            <a:spLocks noGrp="1"/>
          </p:cNvSpPr>
          <p:nvPr>
            <p:ph type="subTitle" idx="1"/>
          </p:nvPr>
        </p:nvSpPr>
        <p:spPr>
          <a:xfrm>
            <a:off x="1920798" y="2862621"/>
            <a:ext cx="2743200" cy="1129513"/>
          </a:xfrm>
        </p:spPr>
        <p:txBody>
          <a:bodyPr/>
          <a:lstStyle/>
          <a:p>
            <a:r>
              <a:rPr lang="en-US" sz="2000" dirty="0">
                <a:latin typeface="+mn-lt"/>
              </a:rPr>
              <a:t>Tiffany Moy</a:t>
            </a:r>
          </a:p>
          <a:p>
            <a:r>
              <a:rPr lang="en-US" sz="2000" dirty="0">
                <a:latin typeface="+mn-lt"/>
              </a:rPr>
              <a:t>tmoy@gwu.edu</a:t>
            </a:r>
          </a:p>
        </p:txBody>
      </p:sp>
      <p:sp>
        <p:nvSpPr>
          <p:cNvPr id="8" name="Subtitle 2">
            <a:extLst>
              <a:ext uri="{FF2B5EF4-FFF2-40B4-BE49-F238E27FC236}">
                <a16:creationId xmlns:a16="http://schemas.microsoft.com/office/drawing/2014/main" id="{E9E36885-8FAB-4CC3-9950-7E12B9E59237}"/>
              </a:ext>
            </a:extLst>
          </p:cNvPr>
          <p:cNvSpPr txBox="1">
            <a:spLocks/>
          </p:cNvSpPr>
          <p:nvPr/>
        </p:nvSpPr>
        <p:spPr bwMode="auto">
          <a:xfrm>
            <a:off x="4938132" y="2864243"/>
            <a:ext cx="2743200" cy="11295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ts val="600"/>
              </a:spcBef>
              <a:spcAft>
                <a:spcPct val="0"/>
              </a:spcAft>
              <a:buClr>
                <a:srgbClr val="B09A70"/>
              </a:buClr>
              <a:buFont typeface="Arial" charset="0"/>
              <a:buNone/>
              <a:defRPr kern="1200">
                <a:solidFill>
                  <a:schemeClr val="bg2"/>
                </a:solidFill>
                <a:effectLst>
                  <a:outerShdw blurRad="34925" dist="12700" dir="14400000" rotWithShape="0">
                    <a:prstClr val="black">
                      <a:alpha val="21000"/>
                    </a:prstClr>
                  </a:outerShdw>
                </a:effectLst>
                <a:latin typeface="Arial"/>
                <a:ea typeface="+mn-ea"/>
                <a:cs typeface="Arial"/>
              </a:defRPr>
            </a:lvl1pPr>
            <a:lvl2pPr marL="4572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2pPr>
            <a:lvl3pPr marL="9144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3pPr>
            <a:lvl4pPr marL="13716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4pPr>
            <a:lvl5pPr marL="18288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latin typeface="+mn-lt"/>
              </a:rPr>
              <a:t>Heidi Schroeder</a:t>
            </a:r>
          </a:p>
          <a:p>
            <a:r>
              <a:rPr lang="en-US" sz="2000" dirty="0">
                <a:latin typeface="+mn-lt"/>
              </a:rPr>
              <a:t>hschroeder@gwu.edu</a:t>
            </a:r>
          </a:p>
        </p:txBody>
      </p:sp>
      <p:sp>
        <p:nvSpPr>
          <p:cNvPr id="9" name="Subtitle 2">
            <a:extLst>
              <a:ext uri="{FF2B5EF4-FFF2-40B4-BE49-F238E27FC236}">
                <a16:creationId xmlns:a16="http://schemas.microsoft.com/office/drawing/2014/main" id="{2D547849-BFE1-43A2-BA6F-5AB67D32627C}"/>
              </a:ext>
            </a:extLst>
          </p:cNvPr>
          <p:cNvSpPr txBox="1">
            <a:spLocks/>
          </p:cNvSpPr>
          <p:nvPr/>
        </p:nvSpPr>
        <p:spPr bwMode="auto">
          <a:xfrm>
            <a:off x="8229600" y="2864242"/>
            <a:ext cx="2514600" cy="11295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ts val="600"/>
              </a:spcBef>
              <a:spcAft>
                <a:spcPct val="0"/>
              </a:spcAft>
              <a:buClr>
                <a:srgbClr val="B09A70"/>
              </a:buClr>
              <a:buFont typeface="Arial" charset="0"/>
              <a:buNone/>
              <a:defRPr kern="1200">
                <a:solidFill>
                  <a:schemeClr val="bg2"/>
                </a:solidFill>
                <a:effectLst>
                  <a:outerShdw blurRad="34925" dist="12700" dir="14400000" rotWithShape="0">
                    <a:prstClr val="black">
                      <a:alpha val="21000"/>
                    </a:prstClr>
                  </a:outerShdw>
                </a:effectLst>
                <a:latin typeface="Arial"/>
                <a:ea typeface="+mn-ea"/>
                <a:cs typeface="Arial"/>
              </a:defRPr>
            </a:lvl1pPr>
            <a:lvl2pPr marL="4572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2pPr>
            <a:lvl3pPr marL="9144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3pPr>
            <a:lvl4pPr marL="13716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4pPr>
            <a:lvl5pPr marL="1828800" indent="0" algn="ctr" defTabSz="457200" rtl="0" eaLnBrk="0" fontAlgn="base" hangingPunct="0">
              <a:spcBef>
                <a:spcPts val="600"/>
              </a:spcBef>
              <a:spcAft>
                <a:spcPct val="0"/>
              </a:spcAft>
              <a:buClr>
                <a:srgbClr val="B09A70"/>
              </a:buClr>
              <a:buFont typeface="Arial" charset="0"/>
              <a:buNone/>
              <a:defRPr kern="1200">
                <a:solidFill>
                  <a:schemeClr val="tx1">
                    <a:tint val="75000"/>
                  </a:schemeClr>
                </a:solidFill>
                <a:latin typeface="Arial"/>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latin typeface="+mn-lt"/>
              </a:rPr>
              <a:t>Joy Wu</a:t>
            </a:r>
          </a:p>
          <a:p>
            <a:r>
              <a:rPr lang="en-US" sz="2000" dirty="0">
                <a:latin typeface="+mn-lt"/>
              </a:rPr>
              <a:t>joywu@gwu.edu</a:t>
            </a:r>
          </a:p>
        </p:txBody>
      </p:sp>
    </p:spTree>
    <p:extLst>
      <p:ext uri="{BB962C8B-B14F-4D97-AF65-F5344CB8AC3E}">
        <p14:creationId xmlns:p14="http://schemas.microsoft.com/office/powerpoint/2010/main" val="13709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2408-0462-417D-8E4A-CDC5DED7CAD9}"/>
              </a:ext>
            </a:extLst>
          </p:cNvPr>
          <p:cNvSpPr>
            <a:spLocks noGrp="1"/>
          </p:cNvSpPr>
          <p:nvPr>
            <p:ph type="title"/>
          </p:nvPr>
        </p:nvSpPr>
        <p:spPr/>
        <p:txBody>
          <a:bodyPr/>
          <a:lstStyle/>
          <a:p>
            <a:r>
              <a:rPr lang="en-US" dirty="0">
                <a:latin typeface="+mj-lt"/>
              </a:rPr>
              <a:t>Getting to Know You</a:t>
            </a:r>
          </a:p>
        </p:txBody>
      </p:sp>
      <p:sp>
        <p:nvSpPr>
          <p:cNvPr id="3" name="Content Placeholder 2">
            <a:extLst>
              <a:ext uri="{FF2B5EF4-FFF2-40B4-BE49-F238E27FC236}">
                <a16:creationId xmlns:a16="http://schemas.microsoft.com/office/drawing/2014/main" id="{A066CE56-5ED2-4ADE-AC5B-E57EF5244B03}"/>
              </a:ext>
            </a:extLst>
          </p:cNvPr>
          <p:cNvSpPr>
            <a:spLocks noGrp="1"/>
          </p:cNvSpPr>
          <p:nvPr>
            <p:ph idx="1"/>
          </p:nvPr>
        </p:nvSpPr>
        <p:spPr>
          <a:xfrm>
            <a:off x="383371" y="1274224"/>
            <a:ext cx="11485160" cy="706976"/>
          </a:xfrm>
        </p:spPr>
        <p:txBody>
          <a:bodyPr/>
          <a:lstStyle/>
          <a:p>
            <a:pPr marL="0" indent="0">
              <a:buNone/>
            </a:pPr>
            <a:r>
              <a:rPr lang="en-US" sz="2400" b="1" dirty="0">
                <a:solidFill>
                  <a:srgbClr val="00557D"/>
                </a:solidFill>
                <a:latin typeface="+mn-lt"/>
              </a:rPr>
              <a:t>Question 1:</a:t>
            </a:r>
            <a:r>
              <a:rPr lang="en-US" sz="2400" dirty="0">
                <a:solidFill>
                  <a:srgbClr val="00557D"/>
                </a:solidFill>
                <a:latin typeface="+mn-lt"/>
              </a:rPr>
              <a:t> How long have you taught and/or designed courses? </a:t>
            </a:r>
            <a:endParaRPr lang="en-US"/>
          </a:p>
          <a:p>
            <a:endParaRPr lang="en-US" dirty="0"/>
          </a:p>
        </p:txBody>
      </p:sp>
      <p:sp>
        <p:nvSpPr>
          <p:cNvPr id="4" name="Content Placeholder 2">
            <a:extLst>
              <a:ext uri="{FF2B5EF4-FFF2-40B4-BE49-F238E27FC236}">
                <a16:creationId xmlns:a16="http://schemas.microsoft.com/office/drawing/2014/main" id="{52E41633-CBCF-45D2-A4D2-D513A3BBF2E8}"/>
              </a:ext>
            </a:extLst>
          </p:cNvPr>
          <p:cNvSpPr txBox="1">
            <a:spLocks/>
          </p:cNvSpPr>
          <p:nvPr/>
        </p:nvSpPr>
        <p:spPr bwMode="auto">
          <a:xfrm>
            <a:off x="353420" y="2018371"/>
            <a:ext cx="11485160" cy="7069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1pPr>
            <a:lvl2pPr marL="742950" indent="-28575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2pPr>
            <a:lvl3pPr marL="11430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3pPr>
            <a:lvl4pPr marL="16002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4pPr>
            <a:lvl5pPr marL="20574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00557D"/>
                </a:solidFill>
                <a:latin typeface="+mn-lt"/>
              </a:rPr>
              <a:t>Question 2:</a:t>
            </a:r>
            <a:r>
              <a:rPr lang="en-US" sz="2400" dirty="0">
                <a:solidFill>
                  <a:srgbClr val="00557D"/>
                </a:solidFill>
                <a:latin typeface="+mn-lt"/>
              </a:rPr>
              <a:t> Have you utilized </a:t>
            </a:r>
            <a:r>
              <a:rPr lang="en-US" sz="2400" dirty="0" err="1">
                <a:solidFill>
                  <a:srgbClr val="00557D"/>
                </a:solidFill>
                <a:latin typeface="+mn-lt"/>
              </a:rPr>
              <a:t>PhotoVoice</a:t>
            </a:r>
            <a:r>
              <a:rPr lang="en-US" sz="2400" dirty="0">
                <a:solidFill>
                  <a:srgbClr val="00557D"/>
                </a:solidFill>
                <a:latin typeface="+mn-lt"/>
              </a:rPr>
              <a:t> previously as a teaching strategy? </a:t>
            </a:r>
            <a:endParaRPr lang="en-US"/>
          </a:p>
          <a:p>
            <a:endParaRPr lang="en-US" dirty="0"/>
          </a:p>
        </p:txBody>
      </p:sp>
      <p:sp>
        <p:nvSpPr>
          <p:cNvPr id="5" name="Content Placeholder 2">
            <a:extLst>
              <a:ext uri="{FF2B5EF4-FFF2-40B4-BE49-F238E27FC236}">
                <a16:creationId xmlns:a16="http://schemas.microsoft.com/office/drawing/2014/main" id="{4A0867B7-1ADE-4BE8-A0BD-A45614210FC1}"/>
              </a:ext>
            </a:extLst>
          </p:cNvPr>
          <p:cNvSpPr txBox="1">
            <a:spLocks/>
          </p:cNvSpPr>
          <p:nvPr/>
        </p:nvSpPr>
        <p:spPr bwMode="auto">
          <a:xfrm>
            <a:off x="385230" y="2762518"/>
            <a:ext cx="11485160" cy="7069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1pPr>
            <a:lvl2pPr marL="742950" indent="-28575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2pPr>
            <a:lvl3pPr marL="11430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3pPr>
            <a:lvl4pPr marL="16002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4pPr>
            <a:lvl5pPr marL="20574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00557D"/>
                </a:solidFill>
                <a:latin typeface="+mn-lt"/>
              </a:rPr>
              <a:t>Question 3:</a:t>
            </a:r>
            <a:r>
              <a:rPr lang="en-US" sz="2400" dirty="0">
                <a:solidFill>
                  <a:srgbClr val="00557D"/>
                </a:solidFill>
                <a:latin typeface="+mn-lt"/>
              </a:rPr>
              <a:t> How would you rate your comfort level with implementing new teaching strategies? (post the letter for the best description) </a:t>
            </a:r>
            <a:endParaRPr lang="en-US"/>
          </a:p>
          <a:p>
            <a:pPr marL="857250" lvl="1" indent="-457200">
              <a:buAutoNum type="alphaLcPeriod"/>
            </a:pPr>
            <a:r>
              <a:rPr lang="en-US" sz="2400" dirty="0">
                <a:solidFill>
                  <a:srgbClr val="00557D"/>
                </a:solidFill>
                <a:latin typeface="+mn-lt"/>
              </a:rPr>
              <a:t>Very uncomfortable</a:t>
            </a:r>
            <a:endParaRPr lang="en-US" sz="2400" dirty="0">
              <a:solidFill>
                <a:srgbClr val="00557D"/>
              </a:solidFill>
              <a:latin typeface="+mn-lt"/>
              <a:cs typeface="Calibri"/>
            </a:endParaRPr>
          </a:p>
          <a:p>
            <a:pPr marL="857250" lvl="1" indent="-457200">
              <a:buAutoNum type="alphaLcPeriod"/>
            </a:pPr>
            <a:r>
              <a:rPr lang="en-US" sz="2400" dirty="0">
                <a:solidFill>
                  <a:srgbClr val="00557D"/>
                </a:solidFill>
                <a:latin typeface="+mn-lt"/>
              </a:rPr>
              <a:t>Uncomfortable</a:t>
            </a:r>
            <a:endParaRPr lang="en-US" sz="2400" dirty="0">
              <a:solidFill>
                <a:srgbClr val="00557D"/>
              </a:solidFill>
              <a:latin typeface="+mn-lt"/>
              <a:cs typeface="Calibri"/>
            </a:endParaRPr>
          </a:p>
          <a:p>
            <a:pPr marL="857250" lvl="1" indent="-457200">
              <a:buAutoNum type="alphaLcPeriod"/>
            </a:pPr>
            <a:r>
              <a:rPr lang="en-US" sz="2400" dirty="0">
                <a:solidFill>
                  <a:srgbClr val="00557D"/>
                </a:solidFill>
                <a:latin typeface="+mn-lt"/>
              </a:rPr>
              <a:t>Indifferent</a:t>
            </a:r>
            <a:endParaRPr lang="en-US" sz="2400" dirty="0">
              <a:solidFill>
                <a:srgbClr val="00557D"/>
              </a:solidFill>
              <a:latin typeface="+mn-lt"/>
              <a:cs typeface="Calibri"/>
            </a:endParaRPr>
          </a:p>
          <a:p>
            <a:pPr marL="857250" lvl="1" indent="-457200">
              <a:buAutoNum type="alphaLcPeriod"/>
            </a:pPr>
            <a:r>
              <a:rPr lang="en-US" sz="2400" dirty="0">
                <a:solidFill>
                  <a:srgbClr val="00557D"/>
                </a:solidFill>
                <a:latin typeface="+mn-lt"/>
              </a:rPr>
              <a:t>Comfortable</a:t>
            </a:r>
            <a:endParaRPr lang="en-US" sz="2400" dirty="0">
              <a:solidFill>
                <a:srgbClr val="00557D"/>
              </a:solidFill>
              <a:latin typeface="+mn-lt"/>
              <a:cs typeface="Calibri"/>
            </a:endParaRPr>
          </a:p>
          <a:p>
            <a:pPr marL="857250" lvl="1" indent="-457200">
              <a:buAutoNum type="alphaLcPeriod"/>
            </a:pPr>
            <a:r>
              <a:rPr lang="en-US" sz="2400" dirty="0">
                <a:solidFill>
                  <a:srgbClr val="00557D"/>
                </a:solidFill>
                <a:latin typeface="+mn-lt"/>
              </a:rPr>
              <a:t>Very Comfortable)</a:t>
            </a:r>
            <a:endParaRPr lang="en-US" sz="2400" dirty="0">
              <a:solidFill>
                <a:srgbClr val="00557D"/>
              </a:solidFill>
              <a:latin typeface="+mn-lt"/>
              <a:cs typeface="Calibri"/>
            </a:endParaRPr>
          </a:p>
          <a:p>
            <a:pPr lvl="0"/>
            <a:endParaRPr lang="en-US" sz="2400" dirty="0">
              <a:solidFill>
                <a:srgbClr val="00557D"/>
              </a:solidFill>
              <a:latin typeface="+mn-lt"/>
            </a:endParaRPr>
          </a:p>
          <a:p>
            <a:endParaRPr lang="en-US" dirty="0"/>
          </a:p>
        </p:txBody>
      </p:sp>
      <p:sp>
        <p:nvSpPr>
          <p:cNvPr id="7" name="Content Placeholder 2">
            <a:extLst>
              <a:ext uri="{FF2B5EF4-FFF2-40B4-BE49-F238E27FC236}">
                <a16:creationId xmlns:a16="http://schemas.microsoft.com/office/drawing/2014/main" id="{92646108-C306-44F6-902D-32BCE49D3ED6}"/>
              </a:ext>
            </a:extLst>
          </p:cNvPr>
          <p:cNvSpPr txBox="1">
            <a:spLocks/>
          </p:cNvSpPr>
          <p:nvPr/>
        </p:nvSpPr>
        <p:spPr bwMode="auto">
          <a:xfrm>
            <a:off x="352038" y="5964776"/>
            <a:ext cx="11485160" cy="7069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1pPr>
            <a:lvl2pPr marL="742950" indent="-28575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2pPr>
            <a:lvl3pPr marL="11430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3pPr>
            <a:lvl4pPr marL="16002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4pPr>
            <a:lvl5pPr marL="20574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400" b="1" dirty="0">
                <a:solidFill>
                  <a:srgbClr val="00557D"/>
                </a:solidFill>
                <a:latin typeface="+mn-lt"/>
              </a:rPr>
              <a:t>Please share your answers using the Zoom Chat feature</a:t>
            </a:r>
          </a:p>
          <a:p>
            <a:pPr lvl="0"/>
            <a:endParaRPr lang="en-US" sz="2400" dirty="0">
              <a:solidFill>
                <a:srgbClr val="00557D"/>
              </a:solidFill>
              <a:latin typeface="+mn-lt"/>
            </a:endParaRPr>
          </a:p>
          <a:p>
            <a:endParaRPr lang="en-US" dirty="0"/>
          </a:p>
        </p:txBody>
      </p:sp>
    </p:spTree>
    <p:extLst>
      <p:ext uri="{BB962C8B-B14F-4D97-AF65-F5344CB8AC3E}">
        <p14:creationId xmlns:p14="http://schemas.microsoft.com/office/powerpoint/2010/main" val="134824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2408-0462-417D-8E4A-CDC5DED7CAD9}"/>
              </a:ext>
            </a:extLst>
          </p:cNvPr>
          <p:cNvSpPr>
            <a:spLocks noGrp="1"/>
          </p:cNvSpPr>
          <p:nvPr>
            <p:ph type="title"/>
          </p:nvPr>
        </p:nvSpPr>
        <p:spPr/>
        <p:txBody>
          <a:bodyPr/>
          <a:lstStyle/>
          <a:p>
            <a:r>
              <a:rPr lang="en-US" dirty="0">
                <a:latin typeface="+mj-lt"/>
              </a:rPr>
              <a:t>Getting to Know You</a:t>
            </a:r>
          </a:p>
        </p:txBody>
      </p:sp>
      <p:sp>
        <p:nvSpPr>
          <p:cNvPr id="6" name="Content Placeholder 2">
            <a:extLst>
              <a:ext uri="{FF2B5EF4-FFF2-40B4-BE49-F238E27FC236}">
                <a16:creationId xmlns:a16="http://schemas.microsoft.com/office/drawing/2014/main" id="{D0AC5A01-8FC3-409F-95FF-DA3281CFF5CB}"/>
              </a:ext>
            </a:extLst>
          </p:cNvPr>
          <p:cNvSpPr txBox="1">
            <a:spLocks/>
          </p:cNvSpPr>
          <p:nvPr/>
        </p:nvSpPr>
        <p:spPr bwMode="auto">
          <a:xfrm>
            <a:off x="620344" y="1668064"/>
            <a:ext cx="11485160" cy="7069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1pPr>
            <a:lvl2pPr marL="742950" indent="-28575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2pPr>
            <a:lvl3pPr marL="11430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3pPr>
            <a:lvl4pPr marL="16002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4pPr>
            <a:lvl5pPr marL="20574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2400" b="1" dirty="0">
                <a:solidFill>
                  <a:srgbClr val="00557D"/>
                </a:solidFill>
                <a:latin typeface="+mn-lt"/>
              </a:rPr>
              <a:t>Question 4:</a:t>
            </a:r>
            <a:r>
              <a:rPr lang="en-US" sz="2400" dirty="0">
                <a:solidFill>
                  <a:srgbClr val="00557D"/>
                </a:solidFill>
                <a:latin typeface="+mn-lt"/>
              </a:rPr>
              <a:t> What would you like to walk away with at the end of the session? </a:t>
            </a:r>
            <a:br>
              <a:rPr lang="en-US" sz="2400" dirty="0">
                <a:solidFill>
                  <a:srgbClr val="00557D"/>
                </a:solidFill>
                <a:latin typeface="+mn-lt"/>
              </a:rPr>
            </a:br>
            <a:r>
              <a:rPr lang="en-US" sz="2400" dirty="0">
                <a:solidFill>
                  <a:srgbClr val="00557D"/>
                </a:solidFill>
                <a:latin typeface="+mn-lt"/>
              </a:rPr>
              <a:t>(post letter for all that apply)</a:t>
            </a:r>
            <a:endParaRPr lang="en-US"/>
          </a:p>
          <a:p>
            <a:pPr lvl="1">
              <a:buFont typeface="+mj-lt"/>
              <a:buAutoNum type="alphaLcPeriod"/>
            </a:pPr>
            <a:r>
              <a:rPr lang="en-US" sz="2400" dirty="0">
                <a:solidFill>
                  <a:srgbClr val="00557D"/>
                </a:solidFill>
                <a:latin typeface="+mn-lt"/>
              </a:rPr>
              <a:t>Strategy for motivating critical thinking; </a:t>
            </a:r>
          </a:p>
          <a:p>
            <a:pPr lvl="1">
              <a:buFont typeface="+mj-lt"/>
              <a:buAutoNum type="alphaLcPeriod"/>
            </a:pPr>
            <a:r>
              <a:rPr lang="en-US" sz="2400" dirty="0">
                <a:solidFill>
                  <a:srgbClr val="00557D"/>
                </a:solidFill>
                <a:latin typeface="+mn-lt"/>
              </a:rPr>
              <a:t>Strategy for motivating empathy; </a:t>
            </a:r>
          </a:p>
          <a:p>
            <a:pPr lvl="1">
              <a:buFont typeface="+mj-lt"/>
              <a:buAutoNum type="alphaLcPeriod"/>
            </a:pPr>
            <a:r>
              <a:rPr lang="en-US" sz="2400" dirty="0">
                <a:solidFill>
                  <a:srgbClr val="00557D"/>
                </a:solidFill>
                <a:latin typeface="+mn-lt"/>
              </a:rPr>
              <a:t>“Step by step” instructions for implementing </a:t>
            </a:r>
            <a:r>
              <a:rPr lang="en-US" sz="2400" dirty="0" err="1">
                <a:solidFill>
                  <a:srgbClr val="00557D"/>
                </a:solidFill>
                <a:latin typeface="+mn-lt"/>
              </a:rPr>
              <a:t>PhotoVoice</a:t>
            </a:r>
            <a:r>
              <a:rPr lang="en-US" sz="2400" dirty="0">
                <a:solidFill>
                  <a:srgbClr val="00557D"/>
                </a:solidFill>
                <a:latin typeface="+mn-lt"/>
              </a:rPr>
              <a:t>; </a:t>
            </a:r>
          </a:p>
          <a:p>
            <a:pPr lvl="1">
              <a:buFont typeface="+mj-lt"/>
              <a:buAutoNum type="alphaLcPeriod"/>
            </a:pPr>
            <a:r>
              <a:rPr lang="en-US" sz="2400" dirty="0">
                <a:solidFill>
                  <a:srgbClr val="00557D"/>
                </a:solidFill>
                <a:latin typeface="+mn-lt"/>
              </a:rPr>
              <a:t>Template for developing </a:t>
            </a:r>
            <a:r>
              <a:rPr lang="en-US" sz="2400" dirty="0" err="1">
                <a:solidFill>
                  <a:srgbClr val="00557D"/>
                </a:solidFill>
                <a:latin typeface="+mn-lt"/>
              </a:rPr>
              <a:t>PhotoVoice</a:t>
            </a:r>
            <a:r>
              <a:rPr lang="en-US" sz="2400" dirty="0">
                <a:solidFill>
                  <a:srgbClr val="00557D"/>
                </a:solidFill>
                <a:latin typeface="+mn-lt"/>
              </a:rPr>
              <a:t> prompt; </a:t>
            </a:r>
          </a:p>
          <a:p>
            <a:pPr lvl="1">
              <a:buFont typeface="+mj-lt"/>
              <a:buAutoNum type="alphaLcPeriod"/>
            </a:pPr>
            <a:r>
              <a:rPr lang="en-US" sz="2400" dirty="0">
                <a:solidFill>
                  <a:srgbClr val="00557D"/>
                </a:solidFill>
                <a:latin typeface="+mn-lt"/>
              </a:rPr>
              <a:t>Examples of how Photovoice can be used in various subjects</a:t>
            </a:r>
          </a:p>
          <a:p>
            <a:pPr lvl="1">
              <a:buFont typeface="+mj-lt"/>
              <a:buAutoNum type="alphaLcPeriod"/>
            </a:pPr>
            <a:r>
              <a:rPr lang="en-US" sz="2400" dirty="0">
                <a:solidFill>
                  <a:srgbClr val="00557D"/>
                </a:solidFill>
                <a:latin typeface="+mn-lt"/>
              </a:rPr>
              <a:t>Other (Post in Chat)</a:t>
            </a:r>
          </a:p>
          <a:p>
            <a:pPr lvl="0"/>
            <a:endParaRPr lang="en-US" sz="2400" dirty="0">
              <a:solidFill>
                <a:srgbClr val="00557D"/>
              </a:solidFill>
              <a:latin typeface="+mn-lt"/>
            </a:endParaRPr>
          </a:p>
          <a:p>
            <a:endParaRPr lang="en-US" dirty="0"/>
          </a:p>
        </p:txBody>
      </p:sp>
      <p:sp>
        <p:nvSpPr>
          <p:cNvPr id="7" name="Content Placeholder 2">
            <a:extLst>
              <a:ext uri="{FF2B5EF4-FFF2-40B4-BE49-F238E27FC236}">
                <a16:creationId xmlns:a16="http://schemas.microsoft.com/office/drawing/2014/main" id="{92646108-C306-44F6-902D-32BCE49D3ED6}"/>
              </a:ext>
            </a:extLst>
          </p:cNvPr>
          <p:cNvSpPr txBox="1">
            <a:spLocks/>
          </p:cNvSpPr>
          <p:nvPr/>
        </p:nvSpPr>
        <p:spPr bwMode="auto">
          <a:xfrm>
            <a:off x="352038" y="5703519"/>
            <a:ext cx="11485160" cy="7069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1pPr>
            <a:lvl2pPr marL="742950" indent="-28575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2pPr>
            <a:lvl3pPr marL="11430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3pPr>
            <a:lvl4pPr marL="16002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4pPr>
            <a:lvl5pPr marL="2057400" indent="-228600" algn="l" defTabSz="457200" rtl="0" eaLnBrk="0" fontAlgn="base" hangingPunct="0">
              <a:spcBef>
                <a:spcPts val="600"/>
              </a:spcBef>
              <a:spcAft>
                <a:spcPct val="0"/>
              </a:spcAft>
              <a:buClr>
                <a:srgbClr val="B09A70"/>
              </a:buClr>
              <a:buFont typeface="Arial" charset="0"/>
              <a:buChar char="•"/>
              <a:defRPr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2400" b="1" dirty="0">
                <a:solidFill>
                  <a:srgbClr val="00557D"/>
                </a:solidFill>
                <a:latin typeface="+mn-lt"/>
              </a:rPr>
              <a:t>Please share your answers using the Zoom Chat feature</a:t>
            </a:r>
          </a:p>
          <a:p>
            <a:pPr lvl="0"/>
            <a:endParaRPr lang="en-US" sz="2400" dirty="0">
              <a:solidFill>
                <a:srgbClr val="00557D"/>
              </a:solidFill>
              <a:latin typeface="+mn-lt"/>
            </a:endParaRPr>
          </a:p>
          <a:p>
            <a:endParaRPr lang="en-US" dirty="0"/>
          </a:p>
        </p:txBody>
      </p:sp>
    </p:spTree>
    <p:extLst>
      <p:ext uri="{BB962C8B-B14F-4D97-AF65-F5344CB8AC3E}">
        <p14:creationId xmlns:p14="http://schemas.microsoft.com/office/powerpoint/2010/main" val="2375959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C9BC-63EC-47CD-B670-031CF72CD090}"/>
              </a:ext>
            </a:extLst>
          </p:cNvPr>
          <p:cNvSpPr>
            <a:spLocks noGrp="1"/>
          </p:cNvSpPr>
          <p:nvPr>
            <p:ph type="title"/>
          </p:nvPr>
        </p:nvSpPr>
        <p:spPr/>
        <p:txBody>
          <a:bodyPr/>
          <a:lstStyle/>
          <a:p>
            <a:r>
              <a:rPr lang="en-US" dirty="0">
                <a:latin typeface="+mj-lt"/>
              </a:rPr>
              <a:t>Session Objectives </a:t>
            </a:r>
          </a:p>
        </p:txBody>
      </p:sp>
      <p:sp>
        <p:nvSpPr>
          <p:cNvPr id="4" name="Content Placeholder 3">
            <a:extLst>
              <a:ext uri="{FF2B5EF4-FFF2-40B4-BE49-F238E27FC236}">
                <a16:creationId xmlns:a16="http://schemas.microsoft.com/office/drawing/2014/main" id="{BFF73D58-807D-4EBD-8323-1BB2A83A9F71}"/>
              </a:ext>
            </a:extLst>
          </p:cNvPr>
          <p:cNvSpPr txBox="1">
            <a:spLocks noGrp="1"/>
          </p:cNvSpPr>
          <p:nvPr>
            <p:ph idx="1"/>
          </p:nvPr>
        </p:nvSpPr>
        <p:spPr>
          <a:xfrm>
            <a:off x="733234" y="1628507"/>
            <a:ext cx="10725531" cy="1800493"/>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solidFill>
                  <a:srgbClr val="00557D"/>
                </a:solidFill>
                <a:latin typeface="+mn-lt"/>
              </a:rPr>
              <a:t>Identify </a:t>
            </a:r>
            <a:r>
              <a:rPr lang="en-US" sz="2400" b="1" dirty="0">
                <a:solidFill>
                  <a:srgbClr val="00557D"/>
                </a:solidFill>
                <a:latin typeface="+mn-lt"/>
              </a:rPr>
              <a:t>origins</a:t>
            </a:r>
            <a:r>
              <a:rPr lang="en-US" sz="2400" dirty="0">
                <a:solidFill>
                  <a:srgbClr val="00557D"/>
                </a:solidFill>
                <a:latin typeface="+mn-lt"/>
              </a:rPr>
              <a:t> and </a:t>
            </a:r>
            <a:r>
              <a:rPr lang="en-US" sz="2400" b="1" dirty="0">
                <a:solidFill>
                  <a:srgbClr val="00557D"/>
                </a:solidFill>
                <a:latin typeface="+mn-lt"/>
              </a:rPr>
              <a:t>uses</a:t>
            </a:r>
            <a:r>
              <a:rPr lang="en-US" sz="2400" dirty="0">
                <a:solidFill>
                  <a:srgbClr val="00557D"/>
                </a:solidFill>
                <a:latin typeface="+mn-lt"/>
              </a:rPr>
              <a:t> of Photovoice strategy for teaching and learning</a:t>
            </a:r>
          </a:p>
          <a:p>
            <a:pPr marL="342900" indent="-342900">
              <a:buFont typeface="Wingdings" panose="05000000000000000000" pitchFamily="2" charset="2"/>
              <a:buChar char="ü"/>
            </a:pPr>
            <a:endParaRPr lang="en-US" sz="2400" dirty="0">
              <a:solidFill>
                <a:srgbClr val="00557D"/>
              </a:solidFill>
              <a:latin typeface="+mn-lt"/>
            </a:endParaRPr>
          </a:p>
          <a:p>
            <a:pPr marL="342900" indent="-342900">
              <a:buFont typeface="Wingdings" panose="05000000000000000000" pitchFamily="2" charset="2"/>
              <a:buChar char="ü"/>
            </a:pPr>
            <a:r>
              <a:rPr lang="en-US" sz="2400" dirty="0">
                <a:solidFill>
                  <a:srgbClr val="00557D"/>
                </a:solidFill>
                <a:latin typeface="+mn-lt"/>
              </a:rPr>
              <a:t>Discuss Photovoice </a:t>
            </a:r>
            <a:r>
              <a:rPr lang="en-US" sz="2400" b="1" dirty="0">
                <a:solidFill>
                  <a:srgbClr val="00557D"/>
                </a:solidFill>
                <a:latin typeface="+mn-lt"/>
              </a:rPr>
              <a:t>prompts </a:t>
            </a:r>
            <a:r>
              <a:rPr lang="en-US" sz="2400" dirty="0">
                <a:solidFill>
                  <a:srgbClr val="00557D"/>
                </a:solidFill>
                <a:latin typeface="+mn-lt"/>
              </a:rPr>
              <a:t>and</a:t>
            </a:r>
            <a:r>
              <a:rPr lang="en-US" sz="2400" b="1" dirty="0">
                <a:solidFill>
                  <a:srgbClr val="00557D"/>
                </a:solidFill>
                <a:latin typeface="+mn-lt"/>
              </a:rPr>
              <a:t> best practices</a:t>
            </a:r>
          </a:p>
          <a:p>
            <a:pPr marL="0" indent="0">
              <a:buNone/>
            </a:pPr>
            <a:endParaRPr lang="en-US" sz="2400" dirty="0">
              <a:solidFill>
                <a:srgbClr val="00557D"/>
              </a:solidFill>
            </a:endParaRPr>
          </a:p>
        </p:txBody>
      </p:sp>
      <p:sp>
        <p:nvSpPr>
          <p:cNvPr id="5" name="Rectangle 4">
            <a:extLst>
              <a:ext uri="{FF2B5EF4-FFF2-40B4-BE49-F238E27FC236}">
                <a16:creationId xmlns:a16="http://schemas.microsoft.com/office/drawing/2014/main" id="{878205D4-8B57-4BAD-B5B5-DF60B8C6FD26}"/>
              </a:ext>
              <a:ext uri="{C183D7F6-B498-43B3-948B-1728B52AA6E4}">
                <adec:decorative xmlns:adec="http://schemas.microsoft.com/office/drawing/2017/decorative" val="1"/>
              </a:ext>
            </a:extLst>
          </p:cNvPr>
          <p:cNvSpPr/>
          <p:nvPr/>
        </p:nvSpPr>
        <p:spPr>
          <a:xfrm>
            <a:off x="304800" y="3505200"/>
            <a:ext cx="5832478" cy="24644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Shape 1">
            <a:extLst>
              <a:ext uri="{FF2B5EF4-FFF2-40B4-BE49-F238E27FC236}">
                <a16:creationId xmlns:a16="http://schemas.microsoft.com/office/drawing/2014/main" id="{53A1D933-D262-4BDB-BA24-034AF78B2342}"/>
              </a:ext>
            </a:extLst>
          </p:cNvPr>
          <p:cNvSpPr txBox="1"/>
          <p:nvPr/>
        </p:nvSpPr>
        <p:spPr>
          <a:xfrm>
            <a:off x="445301" y="3635646"/>
            <a:ext cx="5250851" cy="463846"/>
          </a:xfrm>
          <a:prstGeom prst="rect">
            <a:avLst/>
          </a:prstGeom>
          <a:noFill/>
          <a:ln>
            <a:noFill/>
          </a:ln>
        </p:spPr>
        <p:txBody>
          <a:bodyPr wrap="square" lIns="90000" tIns="46800" rIns="90000" bIns="46800">
            <a:spAutoFit/>
          </a:bodyPr>
          <a:lstStyle/>
          <a:p>
            <a:r>
              <a:rPr lang="en-US" sz="1200" spc="-1" dirty="0">
                <a:latin typeface="Arial"/>
              </a:rPr>
              <a:t>Arm raised and clenched fist as a symbol of strength working on the frontline in the COVID‐19 pandemic. </a:t>
            </a:r>
            <a:endParaRPr lang="en-US" sz="1200" spc="-1" dirty="0">
              <a:solidFill>
                <a:srgbClr val="000000"/>
              </a:solidFill>
              <a:latin typeface="Arial"/>
            </a:endParaRPr>
          </a:p>
        </p:txBody>
      </p:sp>
      <p:pic>
        <p:nvPicPr>
          <p:cNvPr id="7" name="Main graphic" descr="Nurses with arms raised and clenched fists as a symbol of strength working on the frontline in the COVID-19 Pandemic">
            <a:extLst>
              <a:ext uri="{FF2B5EF4-FFF2-40B4-BE49-F238E27FC236}">
                <a16:creationId xmlns:a16="http://schemas.microsoft.com/office/drawing/2014/main" id="{9866D3F8-0B86-495F-923B-FC86BB9B19D8}"/>
              </a:ext>
            </a:extLst>
          </p:cNvPr>
          <p:cNvPicPr/>
          <p:nvPr/>
        </p:nvPicPr>
        <p:blipFill>
          <a:blip r:embed="rId3"/>
          <a:stretch/>
        </p:blipFill>
        <p:spPr>
          <a:xfrm>
            <a:off x="708084" y="4227743"/>
            <a:ext cx="4988068" cy="1625115"/>
          </a:xfrm>
          <a:prstGeom prst="rect">
            <a:avLst/>
          </a:prstGeom>
          <a:ln>
            <a:noFill/>
          </a:ln>
        </p:spPr>
      </p:pic>
      <p:sp>
        <p:nvSpPr>
          <p:cNvPr id="3" name="Rectangle 2">
            <a:extLst>
              <a:ext uri="{FF2B5EF4-FFF2-40B4-BE49-F238E27FC236}">
                <a16:creationId xmlns:a16="http://schemas.microsoft.com/office/drawing/2014/main" id="{7D787E1D-C2E8-49B2-A07A-1317C80C95A8}"/>
              </a:ext>
            </a:extLst>
          </p:cNvPr>
          <p:cNvSpPr/>
          <p:nvPr/>
        </p:nvSpPr>
        <p:spPr>
          <a:xfrm>
            <a:off x="677651" y="6396841"/>
            <a:ext cx="10896600" cy="338554"/>
          </a:xfrm>
          <a:prstGeom prst="rect">
            <a:avLst/>
          </a:prstGeom>
        </p:spPr>
        <p:txBody>
          <a:bodyPr wrap="square">
            <a:spAutoFit/>
          </a:bodyPr>
          <a:lstStyle/>
          <a:p>
            <a:r>
              <a:rPr lang="en-US" sz="1600" spc="-1" dirty="0">
                <a:solidFill>
                  <a:srgbClr val="00557D"/>
                </a:solidFill>
              </a:rPr>
              <a:t>Journal of Clinical Nursing, Volume: 30, Issue: 23-24, Pages: 3657-3669, First published: 30 May 2021, DOI: (10.1111/jocn.15887) </a:t>
            </a:r>
          </a:p>
        </p:txBody>
      </p:sp>
      <p:sp>
        <p:nvSpPr>
          <p:cNvPr id="8" name="Rectangle 7">
            <a:extLst>
              <a:ext uri="{FF2B5EF4-FFF2-40B4-BE49-F238E27FC236}">
                <a16:creationId xmlns:a16="http://schemas.microsoft.com/office/drawing/2014/main" id="{4DF7A8F7-8E4D-49A4-82BF-2243C0D3A20B}"/>
              </a:ext>
              <a:ext uri="{C183D7F6-B498-43B3-948B-1728B52AA6E4}">
                <adec:decorative xmlns:adec="http://schemas.microsoft.com/office/drawing/2017/decorative" val="1"/>
              </a:ext>
            </a:extLst>
          </p:cNvPr>
          <p:cNvSpPr/>
          <p:nvPr/>
        </p:nvSpPr>
        <p:spPr>
          <a:xfrm>
            <a:off x="6540562" y="3505201"/>
            <a:ext cx="5319609" cy="24644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Main graphic" descr="Images of nurses represent humanization of care and daily attention to patients">
            <a:extLst>
              <a:ext uri="{FF2B5EF4-FFF2-40B4-BE49-F238E27FC236}">
                <a16:creationId xmlns:a16="http://schemas.microsoft.com/office/drawing/2014/main" id="{5D13451A-54AD-4F83-A623-70AEE6CBE5BF}"/>
              </a:ext>
            </a:extLst>
          </p:cNvPr>
          <p:cNvPicPr/>
          <p:nvPr/>
        </p:nvPicPr>
        <p:blipFill>
          <a:blip r:embed="rId4"/>
          <a:stretch/>
        </p:blipFill>
        <p:spPr>
          <a:xfrm>
            <a:off x="6961279" y="4144251"/>
            <a:ext cx="4635007" cy="1632408"/>
          </a:xfrm>
          <a:prstGeom prst="rect">
            <a:avLst/>
          </a:prstGeom>
          <a:ln>
            <a:noFill/>
          </a:ln>
        </p:spPr>
      </p:pic>
      <p:sp>
        <p:nvSpPr>
          <p:cNvPr id="10" name="Rectangle 9">
            <a:extLst>
              <a:ext uri="{FF2B5EF4-FFF2-40B4-BE49-F238E27FC236}">
                <a16:creationId xmlns:a16="http://schemas.microsoft.com/office/drawing/2014/main" id="{CEC051C2-05D9-41E0-9568-A096511BBD8A}"/>
              </a:ext>
            </a:extLst>
          </p:cNvPr>
          <p:cNvSpPr/>
          <p:nvPr/>
        </p:nvSpPr>
        <p:spPr>
          <a:xfrm>
            <a:off x="6983371" y="3687870"/>
            <a:ext cx="5105400" cy="276999"/>
          </a:xfrm>
          <a:prstGeom prst="rect">
            <a:avLst/>
          </a:prstGeom>
        </p:spPr>
        <p:txBody>
          <a:bodyPr wrap="square">
            <a:spAutoFit/>
          </a:bodyPr>
          <a:lstStyle/>
          <a:p>
            <a:r>
              <a:rPr lang="en-US" sz="1200" dirty="0">
                <a:solidFill>
                  <a:srgbClr val="1C1D1E"/>
                </a:solidFill>
                <a:latin typeface="Arial" panose="020B0604020202020204" pitchFamily="34" charset="0"/>
                <a:cs typeface="Arial" panose="020B0604020202020204" pitchFamily="34" charset="0"/>
              </a:rPr>
              <a:t>Humanization of care and daily attention to patients.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45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B710-A104-4879-9882-29BC75416F4D}"/>
              </a:ext>
            </a:extLst>
          </p:cNvPr>
          <p:cNvSpPr>
            <a:spLocks noGrp="1"/>
          </p:cNvSpPr>
          <p:nvPr>
            <p:ph type="title"/>
          </p:nvPr>
        </p:nvSpPr>
        <p:spPr/>
        <p:txBody>
          <a:bodyPr>
            <a:normAutofit/>
          </a:bodyPr>
          <a:lstStyle/>
          <a:p>
            <a:r>
              <a:rPr lang="en-US" dirty="0">
                <a:latin typeface="+mn-lt"/>
              </a:rPr>
              <a:t>Photovoice as a Qualitative Research Method</a:t>
            </a:r>
          </a:p>
        </p:txBody>
      </p:sp>
      <p:pic>
        <p:nvPicPr>
          <p:cNvPr id="7" name="Content Placeholder 6" descr="Infographic depicts steps of conducting a Photovoice Research Project. Step 1 - Recruit a group of photovoice participants. Step 2 - Introduce the photovoice methodology to participants and facilitate a group discussion. Step 3 - Obtain informed consent. Step 4 - Pose an initial theme for taking pictures. Step 5 - Distribute cameras to participants and review how to use them. Step 6 - Provide time for participants to take pictures. Step 7 - Meet to discuss photographs. Step 8 - select and recruit a target audience of policy makers or community leaders. Step 9 - Plan with participants a format to share photographs and stories with policy makers or community leaders. Step 10 - Participants write their stories and prepare for exhibit. Step 11 - Village exhibit. Step 12 - Stakeholders' dialogue.">
            <a:hlinkClick r:id="rId3"/>
            <a:extLst>
              <a:ext uri="{FF2B5EF4-FFF2-40B4-BE49-F238E27FC236}">
                <a16:creationId xmlns:a16="http://schemas.microsoft.com/office/drawing/2014/main" id="{6C32471C-ABA9-4883-8629-92BA89395333}"/>
              </a:ext>
            </a:extLst>
          </p:cNvPr>
          <p:cNvPicPr>
            <a:picLocks noGrp="1" noChangeAspect="1"/>
          </p:cNvPicPr>
          <p:nvPr>
            <p:ph idx="1"/>
          </p:nvPr>
        </p:nvPicPr>
        <p:blipFill>
          <a:blip r:embed="rId4"/>
          <a:stretch>
            <a:fillRect/>
          </a:stretch>
        </p:blipFill>
        <p:spPr>
          <a:xfrm>
            <a:off x="1143000" y="1143000"/>
            <a:ext cx="7525384" cy="5375275"/>
          </a:xfrm>
        </p:spPr>
      </p:pic>
      <p:pic>
        <p:nvPicPr>
          <p:cNvPr id="4" name="Picture 3">
            <a:extLst>
              <a:ext uri="{FF2B5EF4-FFF2-40B4-BE49-F238E27FC236}">
                <a16:creationId xmlns:a16="http://schemas.microsoft.com/office/drawing/2014/main" id="{9BFFA031-0932-497F-86C6-B05B0581E458}"/>
              </a:ext>
            </a:extLst>
          </p:cNvPr>
          <p:cNvPicPr>
            <a:picLocks noChangeAspect="1"/>
          </p:cNvPicPr>
          <p:nvPr/>
        </p:nvPicPr>
        <p:blipFill>
          <a:blip r:embed="rId5"/>
          <a:stretch>
            <a:fillRect/>
          </a:stretch>
        </p:blipFill>
        <p:spPr>
          <a:xfrm>
            <a:off x="9632495" y="1189589"/>
            <a:ext cx="2241612" cy="2641048"/>
          </a:xfrm>
          <a:prstGeom prst="rect">
            <a:avLst/>
          </a:prstGeom>
        </p:spPr>
      </p:pic>
      <p:pic>
        <p:nvPicPr>
          <p:cNvPr id="5" name="Picture 4">
            <a:extLst>
              <a:ext uri="{FF2B5EF4-FFF2-40B4-BE49-F238E27FC236}">
                <a16:creationId xmlns:a16="http://schemas.microsoft.com/office/drawing/2014/main" id="{CDF7085F-1AAE-44E1-87CF-9A3E571ECB6C}"/>
              </a:ext>
            </a:extLst>
          </p:cNvPr>
          <p:cNvPicPr>
            <a:picLocks noChangeAspect="1"/>
          </p:cNvPicPr>
          <p:nvPr/>
        </p:nvPicPr>
        <p:blipFill>
          <a:blip r:embed="rId6"/>
          <a:stretch>
            <a:fillRect/>
          </a:stretch>
        </p:blipFill>
        <p:spPr>
          <a:xfrm>
            <a:off x="9569714" y="3948085"/>
            <a:ext cx="2367173" cy="2620392"/>
          </a:xfrm>
          <a:prstGeom prst="rect">
            <a:avLst/>
          </a:prstGeom>
        </p:spPr>
      </p:pic>
      <p:sp>
        <p:nvSpPr>
          <p:cNvPr id="3" name="Rectangle 2">
            <a:extLst>
              <a:ext uri="{FF2B5EF4-FFF2-40B4-BE49-F238E27FC236}">
                <a16:creationId xmlns:a16="http://schemas.microsoft.com/office/drawing/2014/main" id="{039758CD-1080-4EC5-8309-8D9CBD14163C}"/>
              </a:ext>
            </a:extLst>
          </p:cNvPr>
          <p:cNvSpPr/>
          <p:nvPr/>
        </p:nvSpPr>
        <p:spPr>
          <a:xfrm>
            <a:off x="9115260" y="6629400"/>
            <a:ext cx="3076740" cy="276999"/>
          </a:xfrm>
          <a:prstGeom prst="rect">
            <a:avLst/>
          </a:prstGeom>
        </p:spPr>
        <p:txBody>
          <a:bodyPr wrap="none">
            <a:spAutoFit/>
          </a:bodyPr>
          <a:lstStyle/>
          <a:p>
            <a:pPr algn="ctr"/>
            <a:r>
              <a:rPr lang="en-US" sz="1200" dirty="0"/>
              <a:t>Images from </a:t>
            </a:r>
            <a:r>
              <a:rPr lang="en-US" sz="1200" dirty="0" err="1"/>
              <a:t>Rutgers.international</a:t>
            </a:r>
            <a:r>
              <a:rPr lang="en-US" sz="1200" dirty="0"/>
              <a:t>/photovoice</a:t>
            </a:r>
          </a:p>
        </p:txBody>
      </p:sp>
    </p:spTree>
    <p:extLst>
      <p:ext uri="{BB962C8B-B14F-4D97-AF65-F5344CB8AC3E}">
        <p14:creationId xmlns:p14="http://schemas.microsoft.com/office/powerpoint/2010/main" val="10352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7C248-2018-4A81-8C90-1343F4F3D756}"/>
              </a:ext>
            </a:extLst>
          </p:cNvPr>
          <p:cNvSpPr>
            <a:spLocks noGrp="1"/>
          </p:cNvSpPr>
          <p:nvPr>
            <p:ph type="title"/>
          </p:nvPr>
        </p:nvSpPr>
        <p:spPr/>
        <p:txBody>
          <a:bodyPr/>
          <a:lstStyle/>
          <a:p>
            <a:r>
              <a:rPr lang="en-US" dirty="0">
                <a:latin typeface="+mn-lt"/>
              </a:rPr>
              <a:t>Photovoice as an Instructional Strategy</a:t>
            </a:r>
          </a:p>
        </p:txBody>
      </p:sp>
      <p:sp>
        <p:nvSpPr>
          <p:cNvPr id="13" name="Rectangle 12">
            <a:extLst>
              <a:ext uri="{FF2B5EF4-FFF2-40B4-BE49-F238E27FC236}">
                <a16:creationId xmlns:a16="http://schemas.microsoft.com/office/drawing/2014/main" id="{4A87998B-762D-44FF-8032-9975AE51A0DB}"/>
              </a:ext>
            </a:extLst>
          </p:cNvPr>
          <p:cNvSpPr/>
          <p:nvPr/>
        </p:nvSpPr>
        <p:spPr>
          <a:xfrm>
            <a:off x="346403" y="1371600"/>
            <a:ext cx="7315200" cy="400110"/>
          </a:xfrm>
          <a:prstGeom prst="rect">
            <a:avLst/>
          </a:prstGeom>
          <a:solidFill>
            <a:schemeClr val="bg1"/>
          </a:solidFill>
          <a:ln>
            <a:solidFill>
              <a:srgbClr val="00557D"/>
            </a:solidFill>
          </a:ln>
        </p:spPr>
        <p:txBody>
          <a:bodyPr wrap="square">
            <a:spAutoFit/>
          </a:bodyPr>
          <a:lstStyle/>
          <a:p>
            <a:pPr lvl="1">
              <a:spcBef>
                <a:spcPts val="600"/>
              </a:spcBef>
              <a:buSzPts val="2000"/>
            </a:pPr>
            <a:r>
              <a:rPr lang="en-US" sz="2000" b="1" dirty="0">
                <a:solidFill>
                  <a:srgbClr val="00557D"/>
                </a:solidFill>
              </a:rPr>
              <a:t>Instructor</a:t>
            </a:r>
            <a:r>
              <a:rPr lang="en-US" sz="2000" dirty="0">
                <a:solidFill>
                  <a:srgbClr val="00557D"/>
                </a:solidFill>
              </a:rPr>
              <a:t>: Craft a thoughtful prompt aligned with objective(s)</a:t>
            </a:r>
          </a:p>
        </p:txBody>
      </p:sp>
      <p:pic>
        <p:nvPicPr>
          <p:cNvPr id="19" name="Picture 18" descr="Beams of Hope - Woman with her PhotoVoice Display">
            <a:extLst>
              <a:ext uri="{FF2B5EF4-FFF2-40B4-BE49-F238E27FC236}">
                <a16:creationId xmlns:a16="http://schemas.microsoft.com/office/drawing/2014/main" id="{5F771D5C-CE1F-48CE-9493-5EBA3FE306A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686800" y="3958013"/>
            <a:ext cx="2971800" cy="1967129"/>
          </a:xfrm>
          <a:prstGeom prst="rect">
            <a:avLst/>
          </a:prstGeom>
        </p:spPr>
      </p:pic>
      <p:sp>
        <p:nvSpPr>
          <p:cNvPr id="20" name="TextBox 19">
            <a:extLst>
              <a:ext uri="{FF2B5EF4-FFF2-40B4-BE49-F238E27FC236}">
                <a16:creationId xmlns:a16="http://schemas.microsoft.com/office/drawing/2014/main" id="{259B1CAD-D01F-4595-841B-F5936A85D1BA}"/>
              </a:ext>
            </a:extLst>
          </p:cNvPr>
          <p:cNvSpPr txBox="1"/>
          <p:nvPr/>
        </p:nvSpPr>
        <p:spPr>
          <a:xfrm>
            <a:off x="8610600" y="6687114"/>
            <a:ext cx="3505200" cy="230832"/>
          </a:xfrm>
          <a:prstGeom prst="rect">
            <a:avLst/>
          </a:prstGeom>
          <a:noFill/>
        </p:spPr>
        <p:txBody>
          <a:bodyPr wrap="square" rtlCol="0">
            <a:spAutoFit/>
          </a:bodyPr>
          <a:lstStyle/>
          <a:p>
            <a:r>
              <a:rPr lang="en-US" sz="900" dirty="0">
                <a:hlinkClick r:id="rId4" tooltip="https://hiveonline.org/from-surviving-to-thriving-fighting-hiv-stigma-through-photovoice/me-photovoice/"/>
              </a:rPr>
              <a:t>This Photo</a:t>
            </a:r>
            <a:r>
              <a:rPr lang="en-US" sz="900" dirty="0"/>
              <a:t> by Unknown Author is licensed under </a:t>
            </a:r>
            <a:r>
              <a:rPr lang="en-US" sz="900" dirty="0">
                <a:hlinkClick r:id="rId5" tooltip="https://creativecommons.org/licenses/by-nc-sa/3.0/"/>
              </a:rPr>
              <a:t>CC BY-SA-NC</a:t>
            </a:r>
            <a:endParaRPr lang="en-US" sz="900" dirty="0"/>
          </a:p>
        </p:txBody>
      </p:sp>
      <p:sp>
        <p:nvSpPr>
          <p:cNvPr id="7" name="TextBox 6">
            <a:extLst>
              <a:ext uri="{FF2B5EF4-FFF2-40B4-BE49-F238E27FC236}">
                <a16:creationId xmlns:a16="http://schemas.microsoft.com/office/drawing/2014/main" id="{06A8876A-C389-4183-8E67-594A2846E86C}"/>
              </a:ext>
            </a:extLst>
          </p:cNvPr>
          <p:cNvSpPr txBox="1"/>
          <p:nvPr/>
        </p:nvSpPr>
        <p:spPr>
          <a:xfrm>
            <a:off x="9284765" y="6104904"/>
            <a:ext cx="2667000" cy="381000"/>
          </a:xfrm>
          <a:prstGeom prst="rect">
            <a:avLst/>
          </a:prstGeom>
          <a:noFill/>
        </p:spPr>
        <p:txBody>
          <a:bodyPr wrap="square" rtlCol="0">
            <a:spAutoFit/>
          </a:bodyPr>
          <a:lstStyle/>
          <a:p>
            <a:r>
              <a:rPr lang="en-US" dirty="0"/>
              <a:t>Beams of Hope</a:t>
            </a:r>
          </a:p>
        </p:txBody>
      </p:sp>
      <p:sp>
        <p:nvSpPr>
          <p:cNvPr id="3" name="Rectangle 2">
            <a:extLst>
              <a:ext uri="{FF2B5EF4-FFF2-40B4-BE49-F238E27FC236}">
                <a16:creationId xmlns:a16="http://schemas.microsoft.com/office/drawing/2014/main" id="{788DE792-6BCC-40E7-B984-B5C8C4245030}"/>
              </a:ext>
            </a:extLst>
          </p:cNvPr>
          <p:cNvSpPr/>
          <p:nvPr/>
        </p:nvSpPr>
        <p:spPr>
          <a:xfrm>
            <a:off x="331535" y="2180699"/>
            <a:ext cx="7315200" cy="1477328"/>
          </a:xfrm>
          <a:prstGeom prst="rect">
            <a:avLst/>
          </a:prstGeom>
          <a:solidFill>
            <a:schemeClr val="bg1"/>
          </a:solidFill>
          <a:ln>
            <a:solidFill>
              <a:srgbClr val="00557D"/>
            </a:solidFill>
          </a:ln>
        </p:spPr>
        <p:txBody>
          <a:bodyPr wrap="square">
            <a:spAutoFit/>
          </a:bodyPr>
          <a:lstStyle/>
          <a:p>
            <a:pPr lvl="1">
              <a:spcBef>
                <a:spcPts val="600"/>
              </a:spcBef>
              <a:buSzPts val="2000"/>
            </a:pPr>
            <a:r>
              <a:rPr lang="en-US" sz="2000" b="1" dirty="0">
                <a:solidFill>
                  <a:srgbClr val="00557D"/>
                </a:solidFill>
              </a:rPr>
              <a:t>Students</a:t>
            </a:r>
            <a:r>
              <a:rPr lang="en-US" sz="2000" dirty="0">
                <a:solidFill>
                  <a:srgbClr val="00557D"/>
                </a:solidFill>
              </a:rPr>
              <a:t>: Respond by sharing a photo</a:t>
            </a:r>
            <a:r>
              <a:rPr lang="en-US" sz="2000" b="1" dirty="0">
                <a:solidFill>
                  <a:srgbClr val="00557D"/>
                </a:solidFill>
              </a:rPr>
              <a:t> </a:t>
            </a:r>
            <a:r>
              <a:rPr lang="en-US" sz="2000" dirty="0">
                <a:solidFill>
                  <a:srgbClr val="00557D"/>
                </a:solidFill>
              </a:rPr>
              <a:t>that they took or located.</a:t>
            </a:r>
          </a:p>
          <a:p>
            <a:pPr marL="1200150" lvl="2" indent="-285750">
              <a:spcBef>
                <a:spcPts val="600"/>
              </a:spcBef>
              <a:buSzPts val="2000"/>
              <a:buChar char="•"/>
            </a:pPr>
            <a:r>
              <a:rPr lang="en-US" sz="2000" b="1" dirty="0">
                <a:solidFill>
                  <a:srgbClr val="00557D"/>
                </a:solidFill>
              </a:rPr>
              <a:t>Title</a:t>
            </a:r>
            <a:r>
              <a:rPr lang="en-US" sz="2000" dirty="0">
                <a:solidFill>
                  <a:srgbClr val="00557D"/>
                </a:solidFill>
              </a:rPr>
              <a:t> the photo</a:t>
            </a:r>
          </a:p>
          <a:p>
            <a:pPr marL="1200150" lvl="2" indent="-285750">
              <a:spcBef>
                <a:spcPts val="600"/>
              </a:spcBef>
              <a:buSzPts val="2000"/>
              <a:buChar char="•"/>
            </a:pPr>
            <a:r>
              <a:rPr lang="en-US" sz="2000" dirty="0">
                <a:solidFill>
                  <a:srgbClr val="00557D"/>
                </a:solidFill>
              </a:rPr>
              <a:t>Include a </a:t>
            </a:r>
            <a:r>
              <a:rPr lang="en-US" sz="2000" b="1" dirty="0">
                <a:solidFill>
                  <a:srgbClr val="00557D"/>
                </a:solidFill>
              </a:rPr>
              <a:t>brief paragraph</a:t>
            </a:r>
            <a:r>
              <a:rPr lang="en-US" sz="2000" dirty="0">
                <a:solidFill>
                  <a:srgbClr val="00557D"/>
                </a:solidFill>
              </a:rPr>
              <a:t> indicating how the photo connects to the question prompt.</a:t>
            </a:r>
          </a:p>
        </p:txBody>
      </p:sp>
      <p:grpSp>
        <p:nvGrpSpPr>
          <p:cNvPr id="8" name="Group 7">
            <a:extLst>
              <a:ext uri="{FF2B5EF4-FFF2-40B4-BE49-F238E27FC236}">
                <a16:creationId xmlns:a16="http://schemas.microsoft.com/office/drawing/2014/main" id="{5F47E6B7-C40E-43EC-8F1D-2ED9545EC9A8}"/>
              </a:ext>
              <a:ext uri="{C183D7F6-B498-43B3-948B-1728B52AA6E4}">
                <adec:decorative xmlns:adec="http://schemas.microsoft.com/office/drawing/2017/decorative" val="1"/>
              </a:ext>
            </a:extLst>
          </p:cNvPr>
          <p:cNvGrpSpPr/>
          <p:nvPr/>
        </p:nvGrpSpPr>
        <p:grpSpPr>
          <a:xfrm>
            <a:off x="9486899" y="1782928"/>
            <a:ext cx="1371601" cy="1406888"/>
            <a:chOff x="9448799" y="1717312"/>
            <a:chExt cx="1371601" cy="1406888"/>
          </a:xfrm>
        </p:grpSpPr>
        <p:sp>
          <p:nvSpPr>
            <p:cNvPr id="5" name="Rectangle 4">
              <a:extLst>
                <a:ext uri="{FF2B5EF4-FFF2-40B4-BE49-F238E27FC236}">
                  <a16:creationId xmlns:a16="http://schemas.microsoft.com/office/drawing/2014/main" id="{DC8491BC-1A70-4BF0-A40E-20B8ED3B529B}"/>
                </a:ext>
              </a:extLst>
            </p:cNvPr>
            <p:cNvSpPr/>
            <p:nvPr/>
          </p:nvSpPr>
          <p:spPr>
            <a:xfrm>
              <a:off x="9448799" y="1717312"/>
              <a:ext cx="1371601" cy="1406888"/>
            </a:xfrm>
            <a:prstGeom prst="rect">
              <a:avLst/>
            </a:prstGeom>
            <a:solidFill>
              <a:srgbClr val="0055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Graphic 5" descr="Venn diagram">
              <a:extLst>
                <a:ext uri="{FF2B5EF4-FFF2-40B4-BE49-F238E27FC236}">
                  <a16:creationId xmlns:a16="http://schemas.microsoft.com/office/drawing/2014/main" id="{F2A2E4C3-6A5C-4C23-A0D7-67E56E58FA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06681" y="1875598"/>
              <a:ext cx="1132037" cy="1132037"/>
            </a:xfrm>
            <a:prstGeom prst="rect">
              <a:avLst/>
            </a:prstGeom>
          </p:spPr>
        </p:pic>
      </p:grpSp>
      <p:sp>
        <p:nvSpPr>
          <p:cNvPr id="12" name="Rectangle 11">
            <a:extLst>
              <a:ext uri="{FF2B5EF4-FFF2-40B4-BE49-F238E27FC236}">
                <a16:creationId xmlns:a16="http://schemas.microsoft.com/office/drawing/2014/main" id="{0C3D4822-497E-4C02-A7DF-5AE5F47B38D1}"/>
              </a:ext>
            </a:extLst>
          </p:cNvPr>
          <p:cNvSpPr/>
          <p:nvPr/>
        </p:nvSpPr>
        <p:spPr>
          <a:xfrm>
            <a:off x="346403" y="4067016"/>
            <a:ext cx="7315200" cy="1938992"/>
          </a:xfrm>
          <a:prstGeom prst="rect">
            <a:avLst/>
          </a:prstGeom>
          <a:solidFill>
            <a:schemeClr val="bg1"/>
          </a:solidFill>
          <a:ln>
            <a:solidFill>
              <a:srgbClr val="00557D"/>
            </a:solidFill>
          </a:ln>
        </p:spPr>
        <p:txBody>
          <a:bodyPr wrap="square">
            <a:spAutoFit/>
          </a:bodyPr>
          <a:lstStyle/>
          <a:p>
            <a:pPr lvl="1">
              <a:spcBef>
                <a:spcPts val="600"/>
              </a:spcBef>
              <a:buSzPts val="2000"/>
            </a:pPr>
            <a:r>
              <a:rPr lang="en-US" sz="2000" b="1" dirty="0">
                <a:solidFill>
                  <a:srgbClr val="00557D"/>
                </a:solidFill>
              </a:rPr>
              <a:t>Options</a:t>
            </a:r>
            <a:r>
              <a:rPr lang="en-US" sz="2000" dirty="0">
                <a:solidFill>
                  <a:srgbClr val="00557D"/>
                </a:solidFill>
              </a:rPr>
              <a:t>:</a:t>
            </a:r>
          </a:p>
          <a:p>
            <a:pPr marL="1257300" lvl="2" indent="-342900">
              <a:spcBef>
                <a:spcPts val="600"/>
              </a:spcBef>
              <a:buSzPts val="2000"/>
              <a:buFont typeface="Arial" panose="020B0604020202020204" pitchFamily="34" charset="0"/>
              <a:buChar char="•"/>
            </a:pPr>
            <a:r>
              <a:rPr lang="en-US" sz="2000" dirty="0">
                <a:solidFill>
                  <a:srgbClr val="00557D"/>
                </a:solidFill>
              </a:rPr>
              <a:t>Discussion (Synchronous or Asynchronous)</a:t>
            </a:r>
          </a:p>
          <a:p>
            <a:pPr marL="1257300" lvl="2" indent="-342900">
              <a:spcBef>
                <a:spcPts val="600"/>
              </a:spcBef>
              <a:buSzPts val="2000"/>
              <a:buFont typeface="Arial" panose="020B0604020202020204" pitchFamily="34" charset="0"/>
              <a:buChar char="•"/>
            </a:pPr>
            <a:r>
              <a:rPr lang="en-US" sz="2000" dirty="0">
                <a:solidFill>
                  <a:srgbClr val="00557D"/>
                </a:solidFill>
              </a:rPr>
              <a:t>Assignment (Group or Individual)</a:t>
            </a:r>
          </a:p>
          <a:p>
            <a:pPr marL="1257300" lvl="2" indent="-342900">
              <a:spcBef>
                <a:spcPts val="600"/>
              </a:spcBef>
              <a:buSzPts val="2000"/>
              <a:buFont typeface="Arial" panose="020B0604020202020204" pitchFamily="34" charset="0"/>
              <a:buChar char="•"/>
            </a:pPr>
            <a:r>
              <a:rPr lang="en-US" sz="2000" dirty="0">
                <a:solidFill>
                  <a:srgbClr val="00557D"/>
                </a:solidFill>
              </a:rPr>
              <a:t>Digital Story</a:t>
            </a:r>
          </a:p>
          <a:p>
            <a:pPr marL="1257300" lvl="2" indent="-342900">
              <a:spcBef>
                <a:spcPts val="600"/>
              </a:spcBef>
              <a:buSzPts val="2000"/>
              <a:buFont typeface="Arial" panose="020B0604020202020204" pitchFamily="34" charset="0"/>
              <a:buChar char="•"/>
            </a:pPr>
            <a:endParaRPr lang="en-US" sz="2000" dirty="0">
              <a:solidFill>
                <a:srgbClr val="00557D"/>
              </a:solidFill>
            </a:endParaRPr>
          </a:p>
        </p:txBody>
      </p:sp>
    </p:spTree>
    <p:extLst>
      <p:ext uri="{BB962C8B-B14F-4D97-AF65-F5344CB8AC3E}">
        <p14:creationId xmlns:p14="http://schemas.microsoft.com/office/powerpoint/2010/main" val="175539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8630-BC6D-43E7-BB58-ED4AC73C0397}"/>
              </a:ext>
            </a:extLst>
          </p:cNvPr>
          <p:cNvSpPr>
            <a:spLocks noGrp="1"/>
          </p:cNvSpPr>
          <p:nvPr>
            <p:ph type="title"/>
          </p:nvPr>
        </p:nvSpPr>
        <p:spPr/>
        <p:txBody>
          <a:bodyPr>
            <a:normAutofit/>
          </a:bodyPr>
          <a:lstStyle/>
          <a:p>
            <a:r>
              <a:rPr lang="en-US" dirty="0">
                <a:latin typeface="+mj-lt"/>
              </a:rPr>
              <a:t>Photovoice Outcomes</a:t>
            </a:r>
          </a:p>
        </p:txBody>
      </p:sp>
      <p:sp>
        <p:nvSpPr>
          <p:cNvPr id="3" name="Content Placeholder 2">
            <a:extLst>
              <a:ext uri="{FF2B5EF4-FFF2-40B4-BE49-F238E27FC236}">
                <a16:creationId xmlns:a16="http://schemas.microsoft.com/office/drawing/2014/main" id="{934E163E-5BA8-43FF-8815-CB4A03486D11}"/>
              </a:ext>
            </a:extLst>
          </p:cNvPr>
          <p:cNvSpPr>
            <a:spLocks noGrp="1"/>
          </p:cNvSpPr>
          <p:nvPr>
            <p:ph idx="1"/>
          </p:nvPr>
        </p:nvSpPr>
        <p:spPr>
          <a:xfrm>
            <a:off x="3116050" y="1905000"/>
            <a:ext cx="6019801" cy="3886200"/>
          </a:xfrm>
        </p:spPr>
        <p:txBody>
          <a:bodyPr/>
          <a:lstStyle/>
          <a:p>
            <a:pPr marL="0" indent="0">
              <a:buNone/>
            </a:pPr>
            <a:r>
              <a:rPr lang="en-US" sz="2400" b="1" dirty="0">
                <a:solidFill>
                  <a:srgbClr val="00557D"/>
                </a:solidFill>
                <a:latin typeface="+mn-lt"/>
              </a:rPr>
              <a:t>Students have the opportunity to:</a:t>
            </a:r>
          </a:p>
          <a:p>
            <a:pPr>
              <a:buFont typeface="Wingdings" panose="05000000000000000000" pitchFamily="2" charset="2"/>
              <a:buChar char="ü"/>
            </a:pPr>
            <a:r>
              <a:rPr lang="en-US" sz="2000" dirty="0">
                <a:solidFill>
                  <a:srgbClr val="00557D"/>
                </a:solidFill>
                <a:latin typeface="+mn-lt"/>
              </a:rPr>
              <a:t>Draw attention to Social Problems</a:t>
            </a:r>
          </a:p>
          <a:p>
            <a:pPr>
              <a:buFont typeface="Wingdings" panose="05000000000000000000" pitchFamily="2" charset="2"/>
              <a:buChar char="ü"/>
            </a:pPr>
            <a:r>
              <a:rPr lang="en-US" sz="2000" dirty="0">
                <a:solidFill>
                  <a:srgbClr val="00557D"/>
                </a:solidFill>
                <a:latin typeface="+mn-lt"/>
              </a:rPr>
              <a:t>Stimulate Critical Thinking &amp; Creativity</a:t>
            </a:r>
          </a:p>
          <a:p>
            <a:pPr>
              <a:buFont typeface="Wingdings" panose="05000000000000000000" pitchFamily="2" charset="2"/>
              <a:buChar char="ü"/>
            </a:pPr>
            <a:r>
              <a:rPr lang="en-US" sz="2000" dirty="0">
                <a:solidFill>
                  <a:srgbClr val="00557D"/>
                </a:solidFill>
                <a:latin typeface="+mn-lt"/>
              </a:rPr>
              <a:t>Strengthen ties with others; Empathize</a:t>
            </a:r>
          </a:p>
          <a:p>
            <a:pPr>
              <a:buFont typeface="Wingdings" panose="05000000000000000000" pitchFamily="2" charset="2"/>
              <a:buChar char="ü"/>
            </a:pPr>
            <a:r>
              <a:rPr lang="en-US" sz="2000" dirty="0">
                <a:solidFill>
                  <a:srgbClr val="00557D"/>
                </a:solidFill>
                <a:latin typeface="+mn-lt"/>
              </a:rPr>
              <a:t>Express Beliefs and Values</a:t>
            </a:r>
          </a:p>
          <a:p>
            <a:pPr>
              <a:buFont typeface="Wingdings" panose="05000000000000000000" pitchFamily="2" charset="2"/>
              <a:buChar char="ü"/>
            </a:pPr>
            <a:r>
              <a:rPr lang="en-US" sz="2000" dirty="0">
                <a:solidFill>
                  <a:srgbClr val="00557D"/>
                </a:solidFill>
                <a:latin typeface="+mn-lt"/>
              </a:rPr>
              <a:t>Develop Research Skills</a:t>
            </a:r>
          </a:p>
        </p:txBody>
      </p:sp>
      <p:sp>
        <p:nvSpPr>
          <p:cNvPr id="4" name="Rectangle 3">
            <a:extLst>
              <a:ext uri="{FF2B5EF4-FFF2-40B4-BE49-F238E27FC236}">
                <a16:creationId xmlns:a16="http://schemas.microsoft.com/office/drawing/2014/main" id="{1E0B1C9F-D680-4997-A0A8-0520842B3716}"/>
              </a:ext>
            </a:extLst>
          </p:cNvPr>
          <p:cNvSpPr/>
          <p:nvPr/>
        </p:nvSpPr>
        <p:spPr>
          <a:xfrm>
            <a:off x="228600" y="6019800"/>
            <a:ext cx="11734800" cy="646331"/>
          </a:xfrm>
          <a:prstGeom prst="rect">
            <a:avLst/>
          </a:prstGeom>
        </p:spPr>
        <p:txBody>
          <a:bodyPr wrap="square">
            <a:spAutoFit/>
          </a:bodyPr>
          <a:lstStyle/>
          <a:p>
            <a:r>
              <a:rPr lang="en-US" dirty="0"/>
              <a:t>Andina-Díaz, E. (2020). Using Photovoice to stimulate critical thinking: An exploratory study with Nursing students.</a:t>
            </a:r>
            <a:r>
              <a:rPr lang="en-US" i="1" dirty="0"/>
              <a:t> </a:t>
            </a:r>
            <a:r>
              <a:rPr lang="en-US" i="1" dirty="0" err="1"/>
              <a:t>Revista</a:t>
            </a:r>
            <a:r>
              <a:rPr lang="en-US" i="1" dirty="0"/>
              <a:t> Latino-Americana De </a:t>
            </a:r>
            <a:r>
              <a:rPr lang="en-US" i="1" dirty="0" err="1"/>
              <a:t>Enfermagem</a:t>
            </a:r>
            <a:r>
              <a:rPr lang="en-US" i="1" dirty="0"/>
              <a:t>; </a:t>
            </a:r>
            <a:r>
              <a:rPr lang="en-US" i="1" dirty="0" err="1"/>
              <a:t>Rev.Latino-Am.Enfermagem</a:t>
            </a:r>
            <a:r>
              <a:rPr lang="en-US" i="1" dirty="0"/>
              <a:t>, 28</a:t>
            </a:r>
            <a:r>
              <a:rPr lang="en-US" dirty="0"/>
              <a:t>, e3314. https://doi.org/10.1590/1518-8345.3625.3314</a:t>
            </a:r>
          </a:p>
        </p:txBody>
      </p:sp>
    </p:spTree>
    <p:extLst>
      <p:ext uri="{BB962C8B-B14F-4D97-AF65-F5344CB8AC3E}">
        <p14:creationId xmlns:p14="http://schemas.microsoft.com/office/powerpoint/2010/main" val="3540817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F29C-E23D-4457-87AF-16358E4A7A0A}"/>
              </a:ext>
            </a:extLst>
          </p:cNvPr>
          <p:cNvSpPr>
            <a:spLocks noGrp="1"/>
          </p:cNvSpPr>
          <p:nvPr>
            <p:ph type="title"/>
          </p:nvPr>
        </p:nvSpPr>
        <p:spPr/>
        <p:txBody>
          <a:bodyPr/>
          <a:lstStyle/>
          <a:p>
            <a:r>
              <a:rPr lang="en-US" dirty="0">
                <a:latin typeface="+mj-lt"/>
              </a:rPr>
              <a:t>Photovoice and the QM Rubric</a:t>
            </a:r>
          </a:p>
        </p:txBody>
      </p:sp>
      <p:pic>
        <p:nvPicPr>
          <p:cNvPr id="10" name="Content Placeholder 9" descr="HE Higher Education - Quality In Action - A Quality Matters Event">
            <a:extLst>
              <a:ext uri="{FF2B5EF4-FFF2-40B4-BE49-F238E27FC236}">
                <a16:creationId xmlns:a16="http://schemas.microsoft.com/office/drawing/2014/main" id="{C3477054-CFA1-456B-A977-122F536F3C03}"/>
              </a:ext>
            </a:extLst>
          </p:cNvPr>
          <p:cNvPicPr>
            <a:picLocks noGrp="1" noChangeAspect="1"/>
          </p:cNvPicPr>
          <p:nvPr>
            <p:ph idx="1"/>
          </p:nvPr>
        </p:nvPicPr>
        <p:blipFill>
          <a:blip r:embed="rId3"/>
          <a:stretch>
            <a:fillRect/>
          </a:stretch>
        </p:blipFill>
        <p:spPr>
          <a:xfrm>
            <a:off x="8702090" y="2108695"/>
            <a:ext cx="2712905" cy="1510184"/>
          </a:xfrm>
        </p:spPr>
      </p:pic>
      <p:sp>
        <p:nvSpPr>
          <p:cNvPr id="14" name="Rectangle 13">
            <a:extLst>
              <a:ext uri="{FF2B5EF4-FFF2-40B4-BE49-F238E27FC236}">
                <a16:creationId xmlns:a16="http://schemas.microsoft.com/office/drawing/2014/main" id="{608048EE-0711-4B72-9636-A250C8500048}"/>
              </a:ext>
            </a:extLst>
          </p:cNvPr>
          <p:cNvSpPr/>
          <p:nvPr/>
        </p:nvSpPr>
        <p:spPr>
          <a:xfrm>
            <a:off x="685800" y="3251904"/>
            <a:ext cx="7543800" cy="68759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57D"/>
                </a:solidFill>
              </a:rPr>
              <a:t>SRS 6.2: Course tools promote learner engagement and active learning</a:t>
            </a:r>
          </a:p>
        </p:txBody>
      </p:sp>
      <p:sp>
        <p:nvSpPr>
          <p:cNvPr id="15" name="Rectangle 14">
            <a:extLst>
              <a:ext uri="{FF2B5EF4-FFF2-40B4-BE49-F238E27FC236}">
                <a16:creationId xmlns:a16="http://schemas.microsoft.com/office/drawing/2014/main" id="{564EF66D-7666-43FF-9A8C-F52A71827455}"/>
              </a:ext>
            </a:extLst>
          </p:cNvPr>
          <p:cNvSpPr/>
          <p:nvPr/>
        </p:nvSpPr>
        <p:spPr>
          <a:xfrm>
            <a:off x="668448" y="4334139"/>
            <a:ext cx="10752583" cy="807145"/>
          </a:xfrm>
          <a:prstGeom prst="rect">
            <a:avLst/>
          </a:prstGeom>
          <a:solidFill>
            <a:srgbClr val="0055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rPr>
              <a:t> ++ Promotes empathy as well as creative and critical thinking</a:t>
            </a:r>
            <a:endParaRPr lang="en-US" sz="3200" dirty="0">
              <a:solidFill>
                <a:schemeClr val="bg1"/>
              </a:solidFill>
            </a:endParaRPr>
          </a:p>
        </p:txBody>
      </p:sp>
      <p:sp>
        <p:nvSpPr>
          <p:cNvPr id="16" name="Rectangle 15">
            <a:extLst>
              <a:ext uri="{FF2B5EF4-FFF2-40B4-BE49-F238E27FC236}">
                <a16:creationId xmlns:a16="http://schemas.microsoft.com/office/drawing/2014/main" id="{EA03838C-6633-48DA-89B6-D171EB115548}"/>
              </a:ext>
            </a:extLst>
          </p:cNvPr>
          <p:cNvSpPr/>
          <p:nvPr/>
        </p:nvSpPr>
        <p:spPr>
          <a:xfrm>
            <a:off x="685800" y="1905000"/>
            <a:ext cx="7543800" cy="83819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57D"/>
                </a:solidFill>
              </a:rPr>
              <a:t>SRS 5.2: Learning activities provide opportunities for interaction that support active learning</a:t>
            </a:r>
          </a:p>
        </p:txBody>
      </p:sp>
    </p:spTree>
    <p:extLst>
      <p:ext uri="{BB962C8B-B14F-4D97-AF65-F5344CB8AC3E}">
        <p14:creationId xmlns:p14="http://schemas.microsoft.com/office/powerpoint/2010/main" val="139809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2_SON Theme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1294</TotalTime>
  <Words>3008</Words>
  <Application>Microsoft Office PowerPoint</Application>
  <PresentationFormat>Widescreen</PresentationFormat>
  <Paragraphs>268</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Roboto</vt:lpstr>
      <vt:lpstr>Segoe UI</vt:lpstr>
      <vt:lpstr>Wingdings</vt:lpstr>
      <vt:lpstr>2_SON Theme_1</vt:lpstr>
      <vt:lpstr>Photovoice </vt:lpstr>
      <vt:lpstr>Presenter Information</vt:lpstr>
      <vt:lpstr>Getting to Know You</vt:lpstr>
      <vt:lpstr>Getting to Know You</vt:lpstr>
      <vt:lpstr>Session Objectives </vt:lpstr>
      <vt:lpstr>Photovoice as a Qualitative Research Method</vt:lpstr>
      <vt:lpstr>Photovoice as an Instructional Strategy</vt:lpstr>
      <vt:lpstr>Photovoice Outcomes</vt:lpstr>
      <vt:lpstr>Photovoice and the QM Rubric</vt:lpstr>
      <vt:lpstr>Activity 1: Getting Started with Photovoice</vt:lpstr>
      <vt:lpstr>Prompt Example: EME 2040 - Educational Technology</vt:lpstr>
      <vt:lpstr>Prompt Example: EME 2040 - Educational Technology</vt:lpstr>
      <vt:lpstr>Prompt Example: SLS 1107 - Freshman Experience</vt:lpstr>
      <vt:lpstr>Prompt Example: EDF 2005 - Foundations of Education</vt:lpstr>
      <vt:lpstr>Disaster Preparedness for Underserved Communities</vt:lpstr>
      <vt:lpstr>Disaster in the News</vt:lpstr>
      <vt:lpstr>Community Disaster Preparedness</vt:lpstr>
      <vt:lpstr>Public Service Announcement – Disaster Preparedness </vt:lpstr>
      <vt:lpstr>Prompt Example: U.S. Global Health</vt:lpstr>
      <vt:lpstr>Faculty Implementation Considerations:</vt:lpstr>
      <vt:lpstr>Activity:  Getting Started with Photovoice</vt:lpstr>
      <vt:lpstr>PowerPoint Presentation</vt:lpstr>
      <vt:lpstr>References</vt:lpstr>
      <vt:lpstr>Thank you for participating!</vt:lpstr>
    </vt:vector>
  </TitlesOfParts>
  <Manager/>
  <Company>The George Washington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Ronna L. Halbgewachs</dc:creator>
  <cp:keywords/>
  <dc:description/>
  <cp:lastModifiedBy>Schroeder, Heidi</cp:lastModifiedBy>
  <cp:revision>728</cp:revision>
  <dcterms:created xsi:type="dcterms:W3CDTF">2013-02-08T20:14:58Z</dcterms:created>
  <dcterms:modified xsi:type="dcterms:W3CDTF">2022-04-21T13:02:15Z</dcterms:modified>
  <cp:category/>
</cp:coreProperties>
</file>