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notesMasterIdLst>
    <p:notesMasterId r:id="rId12"/>
  </p:notesMasterIdLst>
  <p:sldIdLst>
    <p:sldId id="256" r:id="rId2"/>
    <p:sldId id="257" r:id="rId3"/>
    <p:sldId id="258" r:id="rId4"/>
    <p:sldId id="259" r:id="rId5"/>
    <p:sldId id="263" r:id="rId6"/>
    <p:sldId id="260" r:id="rId7"/>
    <p:sldId id="261"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591A31-864E-40D6-A371-ED0F3D19B816}" v="38" dt="2022-04-22T17:05:26.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6" d="100"/>
          <a:sy n="46" d="100"/>
        </p:scale>
        <p:origin x="1114" y="43"/>
      </p:cViewPr>
      <p:guideLst/>
    </p:cSldViewPr>
  </p:slideViewPr>
  <p:notesTextViewPr>
    <p:cViewPr>
      <p:scale>
        <a:sx n="1" d="1"/>
        <a:sy n="1" d="1"/>
      </p:scale>
      <p:origin x="0" y="0"/>
    </p:cViewPr>
  </p:notesTextViewPr>
  <p:notesViewPr>
    <p:cSldViewPr snapToGrid="0">
      <p:cViewPr varScale="1">
        <p:scale>
          <a:sx n="66" d="100"/>
          <a:sy n="66" d="100"/>
        </p:scale>
        <p:origin x="313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F31D3-098D-4262-B66B-4CFE3846E166}"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9F83DC41-EB80-46F3-BFBA-531A6F3F5FF6}">
      <dgm:prSet/>
      <dgm:spPr/>
      <dgm:t>
        <a:bodyPr/>
        <a:lstStyle/>
        <a:p>
          <a:r>
            <a:rPr lang="en-US"/>
            <a:t>Choosing a plagiarism checker.</a:t>
          </a:r>
        </a:p>
      </dgm:t>
    </dgm:pt>
    <dgm:pt modelId="{08218DC4-4EF6-480F-907A-5724F64F7B0F}" type="parTrans" cxnId="{6070C96E-E64F-4019-97B2-0A26C4AA004C}">
      <dgm:prSet/>
      <dgm:spPr/>
      <dgm:t>
        <a:bodyPr/>
        <a:lstStyle/>
        <a:p>
          <a:endParaRPr lang="en-US"/>
        </a:p>
      </dgm:t>
    </dgm:pt>
    <dgm:pt modelId="{E97E8064-768C-43D9-BC8B-3F60C5113228}" type="sibTrans" cxnId="{6070C96E-E64F-4019-97B2-0A26C4AA004C}">
      <dgm:prSet/>
      <dgm:spPr/>
      <dgm:t>
        <a:bodyPr/>
        <a:lstStyle/>
        <a:p>
          <a:endParaRPr lang="en-US"/>
        </a:p>
      </dgm:t>
    </dgm:pt>
    <dgm:pt modelId="{60C977C6-3E35-49EF-A5CD-6CDCAFA26BD2}">
      <dgm:prSet/>
      <dgm:spPr/>
      <dgm:t>
        <a:bodyPr/>
        <a:lstStyle/>
        <a:p>
          <a:r>
            <a:rPr lang="en-US" b="0" i="0"/>
            <a:t>Define a student's perspective on what plagiarism is or is not. </a:t>
          </a:r>
          <a:endParaRPr lang="en-US"/>
        </a:p>
      </dgm:t>
    </dgm:pt>
    <dgm:pt modelId="{C2EAB411-0D3B-4C71-A5FF-33738B2D72E5}" type="parTrans" cxnId="{3C1FA9D0-1ADE-43EC-9605-4897ED7B3D48}">
      <dgm:prSet/>
      <dgm:spPr/>
      <dgm:t>
        <a:bodyPr/>
        <a:lstStyle/>
        <a:p>
          <a:endParaRPr lang="en-US"/>
        </a:p>
      </dgm:t>
    </dgm:pt>
    <dgm:pt modelId="{AF6F6C54-B06D-495F-8DF0-0F6A6D80D6CB}" type="sibTrans" cxnId="{3C1FA9D0-1ADE-43EC-9605-4897ED7B3D48}">
      <dgm:prSet/>
      <dgm:spPr/>
      <dgm:t>
        <a:bodyPr/>
        <a:lstStyle/>
        <a:p>
          <a:endParaRPr lang="en-US"/>
        </a:p>
      </dgm:t>
    </dgm:pt>
    <dgm:pt modelId="{27F0B4D0-ED0D-4148-AEF5-E2D70231ABD6}">
      <dgm:prSet/>
      <dgm:spPr/>
      <dgm:t>
        <a:bodyPr/>
        <a:lstStyle/>
        <a:p>
          <a:r>
            <a:rPr lang="en-US" dirty="0"/>
            <a:t>Working with faculty on use in an LMS.</a:t>
          </a:r>
        </a:p>
      </dgm:t>
    </dgm:pt>
    <dgm:pt modelId="{BD26A541-9056-4B5A-84E3-906CB4DA6431}" type="parTrans" cxnId="{96762B5C-694A-4C4B-939D-6EFC9ADA261D}">
      <dgm:prSet/>
      <dgm:spPr/>
      <dgm:t>
        <a:bodyPr/>
        <a:lstStyle/>
        <a:p>
          <a:endParaRPr lang="en-US"/>
        </a:p>
      </dgm:t>
    </dgm:pt>
    <dgm:pt modelId="{565C016A-97B4-4F21-ABD3-994E6F1F1616}" type="sibTrans" cxnId="{96762B5C-694A-4C4B-939D-6EFC9ADA261D}">
      <dgm:prSet/>
      <dgm:spPr/>
      <dgm:t>
        <a:bodyPr/>
        <a:lstStyle/>
        <a:p>
          <a:endParaRPr lang="en-US"/>
        </a:p>
      </dgm:t>
    </dgm:pt>
    <dgm:pt modelId="{664A206D-1220-4E5D-B473-46B3E3629979}">
      <dgm:prSet/>
      <dgm:spPr/>
      <dgm:t>
        <a:bodyPr/>
        <a:lstStyle/>
        <a:p>
          <a:r>
            <a:rPr lang="en-US" b="0" i="0" dirty="0"/>
            <a:t>Analyze what is submitted to a plagiarism checker and how it was missed. </a:t>
          </a:r>
          <a:endParaRPr lang="en-US" dirty="0"/>
        </a:p>
      </dgm:t>
    </dgm:pt>
    <dgm:pt modelId="{15253DC7-5A02-4ACB-8664-1EC5945A1E19}" type="parTrans" cxnId="{9014AEE1-7D37-4B90-99A9-2249F3BB0497}">
      <dgm:prSet/>
      <dgm:spPr/>
      <dgm:t>
        <a:bodyPr/>
        <a:lstStyle/>
        <a:p>
          <a:endParaRPr lang="en-US"/>
        </a:p>
      </dgm:t>
    </dgm:pt>
    <dgm:pt modelId="{CC94D3BD-A67E-4773-9897-57527E0FA6FE}" type="sibTrans" cxnId="{9014AEE1-7D37-4B90-99A9-2249F3BB0497}">
      <dgm:prSet/>
      <dgm:spPr/>
      <dgm:t>
        <a:bodyPr/>
        <a:lstStyle/>
        <a:p>
          <a:endParaRPr lang="en-US"/>
        </a:p>
      </dgm:t>
    </dgm:pt>
    <dgm:pt modelId="{44CA0B99-B77E-4BC7-AA8F-08C3327C15E0}">
      <dgm:prSet/>
      <dgm:spPr/>
      <dgm:t>
        <a:bodyPr/>
        <a:lstStyle/>
        <a:p>
          <a:r>
            <a:rPr lang="en-US" b="0" i="0"/>
            <a:t>Discuss creating content that will bring student awareness to the next level of understanding.</a:t>
          </a:r>
          <a:endParaRPr lang="en-US"/>
        </a:p>
      </dgm:t>
    </dgm:pt>
    <dgm:pt modelId="{77CFEA57-37A4-4168-BE11-3DF9CEFEE23A}" type="parTrans" cxnId="{B7D29654-FA05-4036-A0C2-663EC604DB6E}">
      <dgm:prSet/>
      <dgm:spPr/>
      <dgm:t>
        <a:bodyPr/>
        <a:lstStyle/>
        <a:p>
          <a:endParaRPr lang="en-US"/>
        </a:p>
      </dgm:t>
    </dgm:pt>
    <dgm:pt modelId="{7B5794A4-8626-441D-9596-1108F7373EB8}" type="sibTrans" cxnId="{B7D29654-FA05-4036-A0C2-663EC604DB6E}">
      <dgm:prSet/>
      <dgm:spPr/>
      <dgm:t>
        <a:bodyPr/>
        <a:lstStyle/>
        <a:p>
          <a:endParaRPr lang="en-US"/>
        </a:p>
      </dgm:t>
    </dgm:pt>
    <dgm:pt modelId="{7855DE5D-EB85-456B-A521-A88442928E51}" type="pres">
      <dgm:prSet presAssocID="{BD2F31D3-098D-4262-B66B-4CFE3846E166}" presName="vert0" presStyleCnt="0">
        <dgm:presLayoutVars>
          <dgm:dir/>
          <dgm:animOne val="branch"/>
          <dgm:animLvl val="lvl"/>
        </dgm:presLayoutVars>
      </dgm:prSet>
      <dgm:spPr/>
    </dgm:pt>
    <dgm:pt modelId="{D6DF6CAC-123D-4CF5-A92D-E0CBDC7E3586}" type="pres">
      <dgm:prSet presAssocID="{9F83DC41-EB80-46F3-BFBA-531A6F3F5FF6}" presName="thickLine" presStyleLbl="alignNode1" presStyleIdx="0" presStyleCnt="5"/>
      <dgm:spPr/>
    </dgm:pt>
    <dgm:pt modelId="{5DD97B06-10AA-43F2-97B4-BB62B0B4019C}" type="pres">
      <dgm:prSet presAssocID="{9F83DC41-EB80-46F3-BFBA-531A6F3F5FF6}" presName="horz1" presStyleCnt="0"/>
      <dgm:spPr/>
    </dgm:pt>
    <dgm:pt modelId="{C5AAA6EA-0E2D-4817-B9D4-0F767EE42A2D}" type="pres">
      <dgm:prSet presAssocID="{9F83DC41-EB80-46F3-BFBA-531A6F3F5FF6}" presName="tx1" presStyleLbl="revTx" presStyleIdx="0" presStyleCnt="5"/>
      <dgm:spPr/>
    </dgm:pt>
    <dgm:pt modelId="{E0002E1F-39B6-478F-B2F6-6C3BA8A67597}" type="pres">
      <dgm:prSet presAssocID="{9F83DC41-EB80-46F3-BFBA-531A6F3F5FF6}" presName="vert1" presStyleCnt="0"/>
      <dgm:spPr/>
    </dgm:pt>
    <dgm:pt modelId="{F276A814-0941-4267-B7C5-361659F385FC}" type="pres">
      <dgm:prSet presAssocID="{60C977C6-3E35-49EF-A5CD-6CDCAFA26BD2}" presName="thickLine" presStyleLbl="alignNode1" presStyleIdx="1" presStyleCnt="5"/>
      <dgm:spPr/>
    </dgm:pt>
    <dgm:pt modelId="{6E75035B-7D06-4C12-BF64-E56722399AA0}" type="pres">
      <dgm:prSet presAssocID="{60C977C6-3E35-49EF-A5CD-6CDCAFA26BD2}" presName="horz1" presStyleCnt="0"/>
      <dgm:spPr/>
    </dgm:pt>
    <dgm:pt modelId="{7E30B252-FF1B-4511-B772-5779FCC20F74}" type="pres">
      <dgm:prSet presAssocID="{60C977C6-3E35-49EF-A5CD-6CDCAFA26BD2}" presName="tx1" presStyleLbl="revTx" presStyleIdx="1" presStyleCnt="5"/>
      <dgm:spPr/>
    </dgm:pt>
    <dgm:pt modelId="{0FB86D07-A32F-4F9D-AB72-89EC4CCFE4ED}" type="pres">
      <dgm:prSet presAssocID="{60C977C6-3E35-49EF-A5CD-6CDCAFA26BD2}" presName="vert1" presStyleCnt="0"/>
      <dgm:spPr/>
    </dgm:pt>
    <dgm:pt modelId="{BD700BB9-6C23-4D0C-85E7-DAD63732CD80}" type="pres">
      <dgm:prSet presAssocID="{27F0B4D0-ED0D-4148-AEF5-E2D70231ABD6}" presName="thickLine" presStyleLbl="alignNode1" presStyleIdx="2" presStyleCnt="5"/>
      <dgm:spPr/>
    </dgm:pt>
    <dgm:pt modelId="{FB788648-078A-40A4-8EBA-D941988CEF20}" type="pres">
      <dgm:prSet presAssocID="{27F0B4D0-ED0D-4148-AEF5-E2D70231ABD6}" presName="horz1" presStyleCnt="0"/>
      <dgm:spPr/>
    </dgm:pt>
    <dgm:pt modelId="{CC0BFF07-2D8A-47FB-8692-EE34B782DF9D}" type="pres">
      <dgm:prSet presAssocID="{27F0B4D0-ED0D-4148-AEF5-E2D70231ABD6}" presName="tx1" presStyleLbl="revTx" presStyleIdx="2" presStyleCnt="5"/>
      <dgm:spPr/>
    </dgm:pt>
    <dgm:pt modelId="{E2013BFB-346B-4BEB-99D1-8368DACECE76}" type="pres">
      <dgm:prSet presAssocID="{27F0B4D0-ED0D-4148-AEF5-E2D70231ABD6}" presName="vert1" presStyleCnt="0"/>
      <dgm:spPr/>
    </dgm:pt>
    <dgm:pt modelId="{0C624D0D-7128-4615-8E3A-E07D3393A490}" type="pres">
      <dgm:prSet presAssocID="{664A206D-1220-4E5D-B473-46B3E3629979}" presName="thickLine" presStyleLbl="alignNode1" presStyleIdx="3" presStyleCnt="5"/>
      <dgm:spPr/>
    </dgm:pt>
    <dgm:pt modelId="{ED0887E3-E1ED-469A-88B7-CC19CC98169E}" type="pres">
      <dgm:prSet presAssocID="{664A206D-1220-4E5D-B473-46B3E3629979}" presName="horz1" presStyleCnt="0"/>
      <dgm:spPr/>
    </dgm:pt>
    <dgm:pt modelId="{1DB66449-EE09-4CF8-85DF-F3B6A4B9C049}" type="pres">
      <dgm:prSet presAssocID="{664A206D-1220-4E5D-B473-46B3E3629979}" presName="tx1" presStyleLbl="revTx" presStyleIdx="3" presStyleCnt="5"/>
      <dgm:spPr/>
    </dgm:pt>
    <dgm:pt modelId="{17B1E40B-50F3-4DD2-9ACA-2A45D6B345C8}" type="pres">
      <dgm:prSet presAssocID="{664A206D-1220-4E5D-B473-46B3E3629979}" presName="vert1" presStyleCnt="0"/>
      <dgm:spPr/>
    </dgm:pt>
    <dgm:pt modelId="{4FB34971-B657-49C8-BB8D-011EE12D9E09}" type="pres">
      <dgm:prSet presAssocID="{44CA0B99-B77E-4BC7-AA8F-08C3327C15E0}" presName="thickLine" presStyleLbl="alignNode1" presStyleIdx="4" presStyleCnt="5"/>
      <dgm:spPr/>
    </dgm:pt>
    <dgm:pt modelId="{6E33228D-5F14-4C51-9361-0272E2EDD5EF}" type="pres">
      <dgm:prSet presAssocID="{44CA0B99-B77E-4BC7-AA8F-08C3327C15E0}" presName="horz1" presStyleCnt="0"/>
      <dgm:spPr/>
    </dgm:pt>
    <dgm:pt modelId="{57F16541-E5EF-420D-8DFD-214D16B271C8}" type="pres">
      <dgm:prSet presAssocID="{44CA0B99-B77E-4BC7-AA8F-08C3327C15E0}" presName="tx1" presStyleLbl="revTx" presStyleIdx="4" presStyleCnt="5"/>
      <dgm:spPr/>
    </dgm:pt>
    <dgm:pt modelId="{6492C058-EDF3-497F-9590-48F820FC663D}" type="pres">
      <dgm:prSet presAssocID="{44CA0B99-B77E-4BC7-AA8F-08C3327C15E0}" presName="vert1" presStyleCnt="0"/>
      <dgm:spPr/>
    </dgm:pt>
  </dgm:ptLst>
  <dgm:cxnLst>
    <dgm:cxn modelId="{91677B36-B58F-44B3-87C3-506C73F35137}" type="presOf" srcId="{BD2F31D3-098D-4262-B66B-4CFE3846E166}" destId="{7855DE5D-EB85-456B-A521-A88442928E51}" srcOrd="0" destOrd="0" presId="urn:microsoft.com/office/officeart/2008/layout/LinedList"/>
    <dgm:cxn modelId="{96762B5C-694A-4C4B-939D-6EFC9ADA261D}" srcId="{BD2F31D3-098D-4262-B66B-4CFE3846E166}" destId="{27F0B4D0-ED0D-4148-AEF5-E2D70231ABD6}" srcOrd="2" destOrd="0" parTransId="{BD26A541-9056-4B5A-84E3-906CB4DA6431}" sibTransId="{565C016A-97B4-4F21-ABD3-994E6F1F1616}"/>
    <dgm:cxn modelId="{6070C96E-E64F-4019-97B2-0A26C4AA004C}" srcId="{BD2F31D3-098D-4262-B66B-4CFE3846E166}" destId="{9F83DC41-EB80-46F3-BFBA-531A6F3F5FF6}" srcOrd="0" destOrd="0" parTransId="{08218DC4-4EF6-480F-907A-5724F64F7B0F}" sibTransId="{E97E8064-768C-43D9-BC8B-3F60C5113228}"/>
    <dgm:cxn modelId="{B7D29654-FA05-4036-A0C2-663EC604DB6E}" srcId="{BD2F31D3-098D-4262-B66B-4CFE3846E166}" destId="{44CA0B99-B77E-4BC7-AA8F-08C3327C15E0}" srcOrd="4" destOrd="0" parTransId="{77CFEA57-37A4-4168-BE11-3DF9CEFEE23A}" sibTransId="{7B5794A4-8626-441D-9596-1108F7373EB8}"/>
    <dgm:cxn modelId="{62C686B9-4AA8-4471-A391-6A91A5B96003}" type="presOf" srcId="{60C977C6-3E35-49EF-A5CD-6CDCAFA26BD2}" destId="{7E30B252-FF1B-4511-B772-5779FCC20F74}" srcOrd="0" destOrd="0" presId="urn:microsoft.com/office/officeart/2008/layout/LinedList"/>
    <dgm:cxn modelId="{D57F56CA-8D95-48C1-AD5D-C642F2CADC60}" type="presOf" srcId="{9F83DC41-EB80-46F3-BFBA-531A6F3F5FF6}" destId="{C5AAA6EA-0E2D-4817-B9D4-0F767EE42A2D}" srcOrd="0" destOrd="0" presId="urn:microsoft.com/office/officeart/2008/layout/LinedList"/>
    <dgm:cxn modelId="{3C1FA9D0-1ADE-43EC-9605-4897ED7B3D48}" srcId="{BD2F31D3-098D-4262-B66B-4CFE3846E166}" destId="{60C977C6-3E35-49EF-A5CD-6CDCAFA26BD2}" srcOrd="1" destOrd="0" parTransId="{C2EAB411-0D3B-4C71-A5FF-33738B2D72E5}" sibTransId="{AF6F6C54-B06D-495F-8DF0-0F6A6D80D6CB}"/>
    <dgm:cxn modelId="{32B581DF-A436-4CFA-A9F5-6CAB3134A746}" type="presOf" srcId="{664A206D-1220-4E5D-B473-46B3E3629979}" destId="{1DB66449-EE09-4CF8-85DF-F3B6A4B9C049}" srcOrd="0" destOrd="0" presId="urn:microsoft.com/office/officeart/2008/layout/LinedList"/>
    <dgm:cxn modelId="{9014AEE1-7D37-4B90-99A9-2249F3BB0497}" srcId="{BD2F31D3-098D-4262-B66B-4CFE3846E166}" destId="{664A206D-1220-4E5D-B473-46B3E3629979}" srcOrd="3" destOrd="0" parTransId="{15253DC7-5A02-4ACB-8664-1EC5945A1E19}" sibTransId="{CC94D3BD-A67E-4773-9897-57527E0FA6FE}"/>
    <dgm:cxn modelId="{F74114EE-20FD-44C5-BE97-58981C269146}" type="presOf" srcId="{27F0B4D0-ED0D-4148-AEF5-E2D70231ABD6}" destId="{CC0BFF07-2D8A-47FB-8692-EE34B782DF9D}" srcOrd="0" destOrd="0" presId="urn:microsoft.com/office/officeart/2008/layout/LinedList"/>
    <dgm:cxn modelId="{23EF44F2-1B0F-4E7A-8D2E-ACB3AF06368C}" type="presOf" srcId="{44CA0B99-B77E-4BC7-AA8F-08C3327C15E0}" destId="{57F16541-E5EF-420D-8DFD-214D16B271C8}" srcOrd="0" destOrd="0" presId="urn:microsoft.com/office/officeart/2008/layout/LinedList"/>
    <dgm:cxn modelId="{D89D8734-771F-49AF-8851-ADF67F854DD3}" type="presParOf" srcId="{7855DE5D-EB85-456B-A521-A88442928E51}" destId="{D6DF6CAC-123D-4CF5-A92D-E0CBDC7E3586}" srcOrd="0" destOrd="0" presId="urn:microsoft.com/office/officeart/2008/layout/LinedList"/>
    <dgm:cxn modelId="{0C7D0E01-9D7B-411C-80C9-0FABC3DC2FF8}" type="presParOf" srcId="{7855DE5D-EB85-456B-A521-A88442928E51}" destId="{5DD97B06-10AA-43F2-97B4-BB62B0B4019C}" srcOrd="1" destOrd="0" presId="urn:microsoft.com/office/officeart/2008/layout/LinedList"/>
    <dgm:cxn modelId="{CFAF55E0-6912-4B80-AD2E-31D2182BA104}" type="presParOf" srcId="{5DD97B06-10AA-43F2-97B4-BB62B0B4019C}" destId="{C5AAA6EA-0E2D-4817-B9D4-0F767EE42A2D}" srcOrd="0" destOrd="0" presId="urn:microsoft.com/office/officeart/2008/layout/LinedList"/>
    <dgm:cxn modelId="{92DE5017-46C8-45FE-BE49-EDB949C53D4D}" type="presParOf" srcId="{5DD97B06-10AA-43F2-97B4-BB62B0B4019C}" destId="{E0002E1F-39B6-478F-B2F6-6C3BA8A67597}" srcOrd="1" destOrd="0" presId="urn:microsoft.com/office/officeart/2008/layout/LinedList"/>
    <dgm:cxn modelId="{6BD29A43-E5B1-4910-B3FB-92FBCCA33AD9}" type="presParOf" srcId="{7855DE5D-EB85-456B-A521-A88442928E51}" destId="{F276A814-0941-4267-B7C5-361659F385FC}" srcOrd="2" destOrd="0" presId="urn:microsoft.com/office/officeart/2008/layout/LinedList"/>
    <dgm:cxn modelId="{717F8EC6-A17A-4D0B-8D86-6D51BB27D55A}" type="presParOf" srcId="{7855DE5D-EB85-456B-A521-A88442928E51}" destId="{6E75035B-7D06-4C12-BF64-E56722399AA0}" srcOrd="3" destOrd="0" presId="urn:microsoft.com/office/officeart/2008/layout/LinedList"/>
    <dgm:cxn modelId="{83F0F326-E661-4B40-BC26-53FE8183B6D1}" type="presParOf" srcId="{6E75035B-7D06-4C12-BF64-E56722399AA0}" destId="{7E30B252-FF1B-4511-B772-5779FCC20F74}" srcOrd="0" destOrd="0" presId="urn:microsoft.com/office/officeart/2008/layout/LinedList"/>
    <dgm:cxn modelId="{786464E7-5017-4EC7-9C3C-1B97B58F8153}" type="presParOf" srcId="{6E75035B-7D06-4C12-BF64-E56722399AA0}" destId="{0FB86D07-A32F-4F9D-AB72-89EC4CCFE4ED}" srcOrd="1" destOrd="0" presId="urn:microsoft.com/office/officeart/2008/layout/LinedList"/>
    <dgm:cxn modelId="{ED200B5C-B856-45EF-A869-014AD9B9EAB7}" type="presParOf" srcId="{7855DE5D-EB85-456B-A521-A88442928E51}" destId="{BD700BB9-6C23-4D0C-85E7-DAD63732CD80}" srcOrd="4" destOrd="0" presId="urn:microsoft.com/office/officeart/2008/layout/LinedList"/>
    <dgm:cxn modelId="{10337939-3587-404E-9725-41F1FAFF4721}" type="presParOf" srcId="{7855DE5D-EB85-456B-A521-A88442928E51}" destId="{FB788648-078A-40A4-8EBA-D941988CEF20}" srcOrd="5" destOrd="0" presId="urn:microsoft.com/office/officeart/2008/layout/LinedList"/>
    <dgm:cxn modelId="{5F579E00-4969-4340-B42A-A61A38A1A92F}" type="presParOf" srcId="{FB788648-078A-40A4-8EBA-D941988CEF20}" destId="{CC0BFF07-2D8A-47FB-8692-EE34B782DF9D}" srcOrd="0" destOrd="0" presId="urn:microsoft.com/office/officeart/2008/layout/LinedList"/>
    <dgm:cxn modelId="{1D5D2619-32F1-4662-BB9B-9C9BF443CF25}" type="presParOf" srcId="{FB788648-078A-40A4-8EBA-D941988CEF20}" destId="{E2013BFB-346B-4BEB-99D1-8368DACECE76}" srcOrd="1" destOrd="0" presId="urn:microsoft.com/office/officeart/2008/layout/LinedList"/>
    <dgm:cxn modelId="{E1C7E312-9D9A-43A3-9613-5D49BDAD0244}" type="presParOf" srcId="{7855DE5D-EB85-456B-A521-A88442928E51}" destId="{0C624D0D-7128-4615-8E3A-E07D3393A490}" srcOrd="6" destOrd="0" presId="urn:microsoft.com/office/officeart/2008/layout/LinedList"/>
    <dgm:cxn modelId="{13021C82-E7DB-4584-806F-DE0DC6B7713C}" type="presParOf" srcId="{7855DE5D-EB85-456B-A521-A88442928E51}" destId="{ED0887E3-E1ED-469A-88B7-CC19CC98169E}" srcOrd="7" destOrd="0" presId="urn:microsoft.com/office/officeart/2008/layout/LinedList"/>
    <dgm:cxn modelId="{6DF166D0-5A53-4601-8E32-8AD1BBA4A25B}" type="presParOf" srcId="{ED0887E3-E1ED-469A-88B7-CC19CC98169E}" destId="{1DB66449-EE09-4CF8-85DF-F3B6A4B9C049}" srcOrd="0" destOrd="0" presId="urn:microsoft.com/office/officeart/2008/layout/LinedList"/>
    <dgm:cxn modelId="{47AABFDC-D924-4D8A-AF57-907B4D7EA3F9}" type="presParOf" srcId="{ED0887E3-E1ED-469A-88B7-CC19CC98169E}" destId="{17B1E40B-50F3-4DD2-9ACA-2A45D6B345C8}" srcOrd="1" destOrd="0" presId="urn:microsoft.com/office/officeart/2008/layout/LinedList"/>
    <dgm:cxn modelId="{F75EE5F0-D86D-4B2C-A04D-71F2010E85F5}" type="presParOf" srcId="{7855DE5D-EB85-456B-A521-A88442928E51}" destId="{4FB34971-B657-49C8-BB8D-011EE12D9E09}" srcOrd="8" destOrd="0" presId="urn:microsoft.com/office/officeart/2008/layout/LinedList"/>
    <dgm:cxn modelId="{C1CB8372-51AA-4195-87AA-213FEF6B4383}" type="presParOf" srcId="{7855DE5D-EB85-456B-A521-A88442928E51}" destId="{6E33228D-5F14-4C51-9361-0272E2EDD5EF}" srcOrd="9" destOrd="0" presId="urn:microsoft.com/office/officeart/2008/layout/LinedList"/>
    <dgm:cxn modelId="{0D102A46-9E3D-4459-AE72-E3E74F1FD38F}" type="presParOf" srcId="{6E33228D-5F14-4C51-9361-0272E2EDD5EF}" destId="{57F16541-E5EF-420D-8DFD-214D16B271C8}" srcOrd="0" destOrd="0" presId="urn:microsoft.com/office/officeart/2008/layout/LinedList"/>
    <dgm:cxn modelId="{084D14DE-B1BD-46B0-ADAB-F288D31469E8}" type="presParOf" srcId="{6E33228D-5F14-4C51-9361-0272E2EDD5EF}" destId="{6492C058-EDF3-497F-9590-48F820FC66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CA9EC5-63FE-4C7C-99F3-9BE717F67E4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1441FDE-D287-48F2-8EA0-87C9EF07F01F}">
      <dgm:prSet/>
      <dgm:spPr/>
      <dgm:t>
        <a:bodyPr/>
        <a:lstStyle/>
        <a:p>
          <a:pPr>
            <a:lnSpc>
              <a:spcPct val="100000"/>
            </a:lnSpc>
          </a:pPr>
          <a:r>
            <a:rPr lang="en-US" b="1"/>
            <a:t>Ask these questions:</a:t>
          </a:r>
          <a:endParaRPr lang="en-US"/>
        </a:p>
      </dgm:t>
    </dgm:pt>
    <dgm:pt modelId="{DF7AC23C-2C36-4219-8BB6-23E397B70E06}" type="parTrans" cxnId="{F95A8653-1D2F-4C42-A6E4-22ADF7C47220}">
      <dgm:prSet/>
      <dgm:spPr/>
      <dgm:t>
        <a:bodyPr/>
        <a:lstStyle/>
        <a:p>
          <a:endParaRPr lang="en-US"/>
        </a:p>
      </dgm:t>
    </dgm:pt>
    <dgm:pt modelId="{70A9BDD8-2E70-4FF7-A113-ACE3EFFB15DF}" type="sibTrans" cxnId="{F95A8653-1D2F-4C42-A6E4-22ADF7C47220}">
      <dgm:prSet/>
      <dgm:spPr/>
      <dgm:t>
        <a:bodyPr/>
        <a:lstStyle/>
        <a:p>
          <a:pPr>
            <a:lnSpc>
              <a:spcPct val="100000"/>
            </a:lnSpc>
          </a:pPr>
          <a:endParaRPr lang="en-US"/>
        </a:p>
      </dgm:t>
    </dgm:pt>
    <dgm:pt modelId="{1FD1FC67-F577-47E1-A18D-CBBA362A0A4B}">
      <dgm:prSet/>
      <dgm:spPr/>
      <dgm:t>
        <a:bodyPr/>
        <a:lstStyle/>
        <a:p>
          <a:pPr>
            <a:lnSpc>
              <a:spcPct val="100000"/>
            </a:lnSpc>
          </a:pPr>
          <a:r>
            <a:rPr lang="en-US"/>
            <a:t>Did you have the plagiarism checker on in your assignment?</a:t>
          </a:r>
          <a:br>
            <a:rPr lang="en-US"/>
          </a:br>
          <a:endParaRPr lang="en-US"/>
        </a:p>
      </dgm:t>
    </dgm:pt>
    <dgm:pt modelId="{4BFBF5C0-A0FA-4F36-9934-CFEC503A9EEC}" type="parTrans" cxnId="{5E9BC6E4-CA55-42EE-B448-901932D3AC90}">
      <dgm:prSet/>
      <dgm:spPr/>
      <dgm:t>
        <a:bodyPr/>
        <a:lstStyle/>
        <a:p>
          <a:endParaRPr lang="en-US"/>
        </a:p>
      </dgm:t>
    </dgm:pt>
    <dgm:pt modelId="{12F66619-83C0-4A02-BEEE-7B7DCD7E626B}" type="sibTrans" cxnId="{5E9BC6E4-CA55-42EE-B448-901932D3AC90}">
      <dgm:prSet/>
      <dgm:spPr/>
      <dgm:t>
        <a:bodyPr/>
        <a:lstStyle/>
        <a:p>
          <a:pPr>
            <a:lnSpc>
              <a:spcPct val="100000"/>
            </a:lnSpc>
          </a:pPr>
          <a:endParaRPr lang="en-US"/>
        </a:p>
      </dgm:t>
    </dgm:pt>
    <dgm:pt modelId="{78DCFBCA-45B1-4B0C-B365-0E2838EB0211}">
      <dgm:prSet/>
      <dgm:spPr/>
      <dgm:t>
        <a:bodyPr/>
        <a:lstStyle/>
        <a:p>
          <a:pPr>
            <a:lnSpc>
              <a:spcPct val="100000"/>
            </a:lnSpc>
          </a:pPr>
          <a:r>
            <a:rPr lang="en-US"/>
            <a:t>Why do you think they plagiarized?</a:t>
          </a:r>
          <a:br>
            <a:rPr lang="en-US"/>
          </a:br>
          <a:endParaRPr lang="en-US"/>
        </a:p>
      </dgm:t>
    </dgm:pt>
    <dgm:pt modelId="{019CE1B1-1CF7-41D6-9349-68ADC380109F}" type="parTrans" cxnId="{2D0297B2-831A-4BE7-8E0F-EE937CB8E997}">
      <dgm:prSet/>
      <dgm:spPr/>
      <dgm:t>
        <a:bodyPr/>
        <a:lstStyle/>
        <a:p>
          <a:endParaRPr lang="en-US"/>
        </a:p>
      </dgm:t>
    </dgm:pt>
    <dgm:pt modelId="{EE44457D-B5D9-44A0-B1EE-85340A9861F6}" type="sibTrans" cxnId="{2D0297B2-831A-4BE7-8E0F-EE937CB8E997}">
      <dgm:prSet/>
      <dgm:spPr/>
      <dgm:t>
        <a:bodyPr/>
        <a:lstStyle/>
        <a:p>
          <a:pPr>
            <a:lnSpc>
              <a:spcPct val="100000"/>
            </a:lnSpc>
          </a:pPr>
          <a:endParaRPr lang="en-US"/>
        </a:p>
      </dgm:t>
    </dgm:pt>
    <dgm:pt modelId="{3AF2A8CF-3D56-43BE-AC8E-499538DCF0F3}">
      <dgm:prSet/>
      <dgm:spPr/>
      <dgm:t>
        <a:bodyPr/>
        <a:lstStyle/>
        <a:p>
          <a:pPr>
            <a:lnSpc>
              <a:spcPct val="100000"/>
            </a:lnSpc>
          </a:pPr>
          <a:r>
            <a:rPr lang="en-US"/>
            <a:t>Have you posted the Academic Honesty Policy in your syllabus?</a:t>
          </a:r>
          <a:br>
            <a:rPr lang="en-US"/>
          </a:br>
          <a:endParaRPr lang="en-US"/>
        </a:p>
      </dgm:t>
    </dgm:pt>
    <dgm:pt modelId="{00430E9D-5670-4426-9277-C53AC9642FA0}" type="parTrans" cxnId="{64D16B3E-37D6-43BB-A622-3E2357C0D17D}">
      <dgm:prSet/>
      <dgm:spPr/>
      <dgm:t>
        <a:bodyPr/>
        <a:lstStyle/>
        <a:p>
          <a:endParaRPr lang="en-US"/>
        </a:p>
      </dgm:t>
    </dgm:pt>
    <dgm:pt modelId="{5E1EF254-022E-4AB1-9688-3B4E44B081B1}" type="sibTrans" cxnId="{64D16B3E-37D6-43BB-A622-3E2357C0D17D}">
      <dgm:prSet/>
      <dgm:spPr/>
      <dgm:t>
        <a:bodyPr/>
        <a:lstStyle/>
        <a:p>
          <a:pPr>
            <a:lnSpc>
              <a:spcPct val="100000"/>
            </a:lnSpc>
          </a:pPr>
          <a:endParaRPr lang="en-US"/>
        </a:p>
      </dgm:t>
    </dgm:pt>
    <dgm:pt modelId="{68330AC9-3E74-4534-B89B-046731AF591C}">
      <dgm:prSet/>
      <dgm:spPr/>
      <dgm:t>
        <a:bodyPr/>
        <a:lstStyle/>
        <a:p>
          <a:pPr>
            <a:lnSpc>
              <a:spcPct val="100000"/>
            </a:lnSpc>
          </a:pPr>
          <a:r>
            <a:rPr lang="en-US"/>
            <a:t>What is a way to work with students, so they know what is wrong</a:t>
          </a:r>
        </a:p>
      </dgm:t>
    </dgm:pt>
    <dgm:pt modelId="{A5AA5552-0F16-4AE6-B872-8F2B5B2296D0}" type="parTrans" cxnId="{1A91D670-9233-43C7-8E85-B04F97B7B548}">
      <dgm:prSet/>
      <dgm:spPr/>
      <dgm:t>
        <a:bodyPr/>
        <a:lstStyle/>
        <a:p>
          <a:endParaRPr lang="en-US"/>
        </a:p>
      </dgm:t>
    </dgm:pt>
    <dgm:pt modelId="{D1A071D0-9992-461D-98C2-D62A4D219C41}" type="sibTrans" cxnId="{1A91D670-9233-43C7-8E85-B04F97B7B548}">
      <dgm:prSet/>
      <dgm:spPr/>
      <dgm:t>
        <a:bodyPr/>
        <a:lstStyle/>
        <a:p>
          <a:pPr>
            <a:lnSpc>
              <a:spcPct val="100000"/>
            </a:lnSpc>
          </a:pPr>
          <a:endParaRPr lang="en-US"/>
        </a:p>
      </dgm:t>
    </dgm:pt>
    <dgm:pt modelId="{2C24B69A-E619-4341-945E-D62A65373DEA}">
      <dgm:prSet/>
      <dgm:spPr/>
      <dgm:t>
        <a:bodyPr/>
        <a:lstStyle/>
        <a:p>
          <a:pPr>
            <a:lnSpc>
              <a:spcPct val="100000"/>
            </a:lnSpc>
          </a:pPr>
          <a:r>
            <a:rPr lang="en-US"/>
            <a:t>and how to correct this? </a:t>
          </a:r>
        </a:p>
      </dgm:t>
    </dgm:pt>
    <dgm:pt modelId="{363AA423-B555-4E11-A01E-4E193857227C}" type="parTrans" cxnId="{74CF0B96-1B1C-49FA-B7D5-2F028F7B5E65}">
      <dgm:prSet/>
      <dgm:spPr/>
      <dgm:t>
        <a:bodyPr/>
        <a:lstStyle/>
        <a:p>
          <a:endParaRPr lang="en-US"/>
        </a:p>
      </dgm:t>
    </dgm:pt>
    <dgm:pt modelId="{4CE02CA6-4AF7-4309-A2E4-D6D7330F7C97}" type="sibTrans" cxnId="{74CF0B96-1B1C-49FA-B7D5-2F028F7B5E65}">
      <dgm:prSet/>
      <dgm:spPr/>
      <dgm:t>
        <a:bodyPr/>
        <a:lstStyle/>
        <a:p>
          <a:endParaRPr lang="en-US"/>
        </a:p>
      </dgm:t>
    </dgm:pt>
    <dgm:pt modelId="{4C39CE3C-32DD-43FE-9D86-6D1EE36F3057}" type="pres">
      <dgm:prSet presAssocID="{4ECA9EC5-63FE-4C7C-99F3-9BE717F67E4E}" presName="root" presStyleCnt="0">
        <dgm:presLayoutVars>
          <dgm:dir/>
          <dgm:resizeHandles val="exact"/>
        </dgm:presLayoutVars>
      </dgm:prSet>
      <dgm:spPr/>
    </dgm:pt>
    <dgm:pt modelId="{A7253567-CB89-4E48-AD54-2D5F350DBAEF}" type="pres">
      <dgm:prSet presAssocID="{4ECA9EC5-63FE-4C7C-99F3-9BE717F67E4E}" presName="container" presStyleCnt="0">
        <dgm:presLayoutVars>
          <dgm:dir/>
          <dgm:resizeHandles val="exact"/>
        </dgm:presLayoutVars>
      </dgm:prSet>
      <dgm:spPr/>
    </dgm:pt>
    <dgm:pt modelId="{9AA21636-B5F1-4A25-BF22-1B231D252E65}" type="pres">
      <dgm:prSet presAssocID="{11441FDE-D287-48F2-8EA0-87C9EF07F01F}" presName="compNode" presStyleCnt="0"/>
      <dgm:spPr/>
    </dgm:pt>
    <dgm:pt modelId="{28CD3DDF-86D7-4A39-8401-7CED23FF00FF}" type="pres">
      <dgm:prSet presAssocID="{11441FDE-D287-48F2-8EA0-87C9EF07F01F}" presName="iconBgRect" presStyleLbl="bgShp" presStyleIdx="0" presStyleCnt="6"/>
      <dgm:spPr/>
    </dgm:pt>
    <dgm:pt modelId="{92EDDE36-A2EF-416A-8DC4-BCE3740B5C6A}" type="pres">
      <dgm:prSet presAssocID="{11441FDE-D287-48F2-8EA0-87C9EF07F01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58BB2167-18F8-4122-B047-EDA3899259FC}" type="pres">
      <dgm:prSet presAssocID="{11441FDE-D287-48F2-8EA0-87C9EF07F01F}" presName="spaceRect" presStyleCnt="0"/>
      <dgm:spPr/>
    </dgm:pt>
    <dgm:pt modelId="{0BAE847E-5C27-40A0-8AEE-92912E9B4AF3}" type="pres">
      <dgm:prSet presAssocID="{11441FDE-D287-48F2-8EA0-87C9EF07F01F}" presName="textRect" presStyleLbl="revTx" presStyleIdx="0" presStyleCnt="6">
        <dgm:presLayoutVars>
          <dgm:chMax val="1"/>
          <dgm:chPref val="1"/>
        </dgm:presLayoutVars>
      </dgm:prSet>
      <dgm:spPr/>
    </dgm:pt>
    <dgm:pt modelId="{6C813F90-C938-4B38-AD0B-4D97693A3DB2}" type="pres">
      <dgm:prSet presAssocID="{70A9BDD8-2E70-4FF7-A113-ACE3EFFB15DF}" presName="sibTrans" presStyleLbl="sibTrans2D1" presStyleIdx="0" presStyleCnt="0"/>
      <dgm:spPr/>
    </dgm:pt>
    <dgm:pt modelId="{5C6CC028-BA13-4BFE-BE92-B4852B844536}" type="pres">
      <dgm:prSet presAssocID="{1FD1FC67-F577-47E1-A18D-CBBA362A0A4B}" presName="compNode" presStyleCnt="0"/>
      <dgm:spPr/>
    </dgm:pt>
    <dgm:pt modelId="{5D79CAF4-6251-4EBB-BACA-D43DB0B5B472}" type="pres">
      <dgm:prSet presAssocID="{1FD1FC67-F577-47E1-A18D-CBBA362A0A4B}" presName="iconBgRect" presStyleLbl="bgShp" presStyleIdx="1" presStyleCnt="6"/>
      <dgm:spPr/>
    </dgm:pt>
    <dgm:pt modelId="{907706E1-D3A0-418A-8258-B656905B1BC3}" type="pres">
      <dgm:prSet presAssocID="{1FD1FC67-F577-47E1-A18D-CBBA362A0A4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1C556098-1BB5-4086-89D4-F3258BC432E2}" type="pres">
      <dgm:prSet presAssocID="{1FD1FC67-F577-47E1-A18D-CBBA362A0A4B}" presName="spaceRect" presStyleCnt="0"/>
      <dgm:spPr/>
    </dgm:pt>
    <dgm:pt modelId="{728AA366-F246-4F91-A376-A761A4844ABD}" type="pres">
      <dgm:prSet presAssocID="{1FD1FC67-F577-47E1-A18D-CBBA362A0A4B}" presName="textRect" presStyleLbl="revTx" presStyleIdx="1" presStyleCnt="6">
        <dgm:presLayoutVars>
          <dgm:chMax val="1"/>
          <dgm:chPref val="1"/>
        </dgm:presLayoutVars>
      </dgm:prSet>
      <dgm:spPr/>
    </dgm:pt>
    <dgm:pt modelId="{88915C0E-E388-4A04-901D-6A4EA650DEEA}" type="pres">
      <dgm:prSet presAssocID="{12F66619-83C0-4A02-BEEE-7B7DCD7E626B}" presName="sibTrans" presStyleLbl="sibTrans2D1" presStyleIdx="0" presStyleCnt="0"/>
      <dgm:spPr/>
    </dgm:pt>
    <dgm:pt modelId="{4211DF29-3871-445D-AC93-9DB4F6EA260F}" type="pres">
      <dgm:prSet presAssocID="{78DCFBCA-45B1-4B0C-B365-0E2838EB0211}" presName="compNode" presStyleCnt="0"/>
      <dgm:spPr/>
    </dgm:pt>
    <dgm:pt modelId="{EB1FFC04-ED60-4808-89F6-8C73EBB3C0FB}" type="pres">
      <dgm:prSet presAssocID="{78DCFBCA-45B1-4B0C-B365-0E2838EB0211}" presName="iconBgRect" presStyleLbl="bgShp" presStyleIdx="2" presStyleCnt="6"/>
      <dgm:spPr/>
    </dgm:pt>
    <dgm:pt modelId="{A0DD1EB0-D06D-42F0-A480-E8C50D0B0825}" type="pres">
      <dgm:prSet presAssocID="{78DCFBCA-45B1-4B0C-B365-0E2838EB021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 mark"/>
        </a:ext>
      </dgm:extLst>
    </dgm:pt>
    <dgm:pt modelId="{07101A26-294D-4A1E-9412-6B20D496675A}" type="pres">
      <dgm:prSet presAssocID="{78DCFBCA-45B1-4B0C-B365-0E2838EB0211}" presName="spaceRect" presStyleCnt="0"/>
      <dgm:spPr/>
    </dgm:pt>
    <dgm:pt modelId="{C5C78309-C810-4702-AAD9-B7D0910485F0}" type="pres">
      <dgm:prSet presAssocID="{78DCFBCA-45B1-4B0C-B365-0E2838EB0211}" presName="textRect" presStyleLbl="revTx" presStyleIdx="2" presStyleCnt="6">
        <dgm:presLayoutVars>
          <dgm:chMax val="1"/>
          <dgm:chPref val="1"/>
        </dgm:presLayoutVars>
      </dgm:prSet>
      <dgm:spPr/>
    </dgm:pt>
    <dgm:pt modelId="{15EA0908-51A2-4050-9007-F7BEB9A193DE}" type="pres">
      <dgm:prSet presAssocID="{EE44457D-B5D9-44A0-B1EE-85340A9861F6}" presName="sibTrans" presStyleLbl="sibTrans2D1" presStyleIdx="0" presStyleCnt="0"/>
      <dgm:spPr/>
    </dgm:pt>
    <dgm:pt modelId="{3D6FA311-47FB-43EB-9977-75B3106E7179}" type="pres">
      <dgm:prSet presAssocID="{3AF2A8CF-3D56-43BE-AC8E-499538DCF0F3}" presName="compNode" presStyleCnt="0"/>
      <dgm:spPr/>
    </dgm:pt>
    <dgm:pt modelId="{59F049F1-C6C1-404D-B264-D4674A93E213}" type="pres">
      <dgm:prSet presAssocID="{3AF2A8CF-3D56-43BE-AC8E-499538DCF0F3}" presName="iconBgRect" presStyleLbl="bgShp" presStyleIdx="3" presStyleCnt="6"/>
      <dgm:spPr/>
    </dgm:pt>
    <dgm:pt modelId="{18F0D5E3-EA16-405F-BDCF-FA53332A8E49}" type="pres">
      <dgm:prSet presAssocID="{3AF2A8CF-3D56-43BE-AC8E-499538DCF0F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5EF9C187-1F46-4DC0-9352-FB03BA18AE14}" type="pres">
      <dgm:prSet presAssocID="{3AF2A8CF-3D56-43BE-AC8E-499538DCF0F3}" presName="spaceRect" presStyleCnt="0"/>
      <dgm:spPr/>
    </dgm:pt>
    <dgm:pt modelId="{AA24F7AD-7D31-443F-A598-B622D54EC960}" type="pres">
      <dgm:prSet presAssocID="{3AF2A8CF-3D56-43BE-AC8E-499538DCF0F3}" presName="textRect" presStyleLbl="revTx" presStyleIdx="3" presStyleCnt="6">
        <dgm:presLayoutVars>
          <dgm:chMax val="1"/>
          <dgm:chPref val="1"/>
        </dgm:presLayoutVars>
      </dgm:prSet>
      <dgm:spPr/>
    </dgm:pt>
    <dgm:pt modelId="{5A4B2166-C21D-4169-A564-C96343BDACBF}" type="pres">
      <dgm:prSet presAssocID="{5E1EF254-022E-4AB1-9688-3B4E44B081B1}" presName="sibTrans" presStyleLbl="sibTrans2D1" presStyleIdx="0" presStyleCnt="0"/>
      <dgm:spPr/>
    </dgm:pt>
    <dgm:pt modelId="{B8C88B5D-F33A-4CD6-923B-7C77217AAAA3}" type="pres">
      <dgm:prSet presAssocID="{68330AC9-3E74-4534-B89B-046731AF591C}" presName="compNode" presStyleCnt="0"/>
      <dgm:spPr/>
    </dgm:pt>
    <dgm:pt modelId="{DE36B33C-9050-4A83-A01F-6C8B7E825CFF}" type="pres">
      <dgm:prSet presAssocID="{68330AC9-3E74-4534-B89B-046731AF591C}" presName="iconBgRect" presStyleLbl="bgShp" presStyleIdx="4" presStyleCnt="6"/>
      <dgm:spPr/>
    </dgm:pt>
    <dgm:pt modelId="{F274FF38-C64C-4933-8C04-90D7508BD813}" type="pres">
      <dgm:prSet presAssocID="{68330AC9-3E74-4534-B89B-046731AF591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lassroom"/>
        </a:ext>
      </dgm:extLst>
    </dgm:pt>
    <dgm:pt modelId="{843E2F65-712D-449A-BD3E-F5ED7B817472}" type="pres">
      <dgm:prSet presAssocID="{68330AC9-3E74-4534-B89B-046731AF591C}" presName="spaceRect" presStyleCnt="0"/>
      <dgm:spPr/>
    </dgm:pt>
    <dgm:pt modelId="{5A57D4A1-1A06-46A9-A8EF-2CFB835C70C2}" type="pres">
      <dgm:prSet presAssocID="{68330AC9-3E74-4534-B89B-046731AF591C}" presName="textRect" presStyleLbl="revTx" presStyleIdx="4" presStyleCnt="6">
        <dgm:presLayoutVars>
          <dgm:chMax val="1"/>
          <dgm:chPref val="1"/>
        </dgm:presLayoutVars>
      </dgm:prSet>
      <dgm:spPr/>
    </dgm:pt>
    <dgm:pt modelId="{EB2B5EB2-ABB0-423C-A864-7761B3950AAD}" type="pres">
      <dgm:prSet presAssocID="{D1A071D0-9992-461D-98C2-D62A4D219C41}" presName="sibTrans" presStyleLbl="sibTrans2D1" presStyleIdx="0" presStyleCnt="0"/>
      <dgm:spPr/>
    </dgm:pt>
    <dgm:pt modelId="{DC272271-D243-4327-90CA-B664313A1D58}" type="pres">
      <dgm:prSet presAssocID="{2C24B69A-E619-4341-945E-D62A65373DEA}" presName="compNode" presStyleCnt="0"/>
      <dgm:spPr/>
    </dgm:pt>
    <dgm:pt modelId="{70FC2F34-A9D8-4DCC-BEF9-DE447ED64964}" type="pres">
      <dgm:prSet presAssocID="{2C24B69A-E619-4341-945E-D62A65373DEA}" presName="iconBgRect" presStyleLbl="bgShp" presStyleIdx="5" presStyleCnt="6"/>
      <dgm:spPr/>
    </dgm:pt>
    <dgm:pt modelId="{116AC978-CE95-467A-86F7-F599D29196BA}" type="pres">
      <dgm:prSet presAssocID="{2C24B69A-E619-4341-945E-D62A65373DE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eckmark"/>
        </a:ext>
      </dgm:extLst>
    </dgm:pt>
    <dgm:pt modelId="{98DA2A49-6EC1-4B2B-87DE-F13C1B8D6166}" type="pres">
      <dgm:prSet presAssocID="{2C24B69A-E619-4341-945E-D62A65373DEA}" presName="spaceRect" presStyleCnt="0"/>
      <dgm:spPr/>
    </dgm:pt>
    <dgm:pt modelId="{DF5D3352-BBA4-421A-8DC0-41D29C26E338}" type="pres">
      <dgm:prSet presAssocID="{2C24B69A-E619-4341-945E-D62A65373DEA}" presName="textRect" presStyleLbl="revTx" presStyleIdx="5" presStyleCnt="6">
        <dgm:presLayoutVars>
          <dgm:chMax val="1"/>
          <dgm:chPref val="1"/>
        </dgm:presLayoutVars>
      </dgm:prSet>
      <dgm:spPr/>
    </dgm:pt>
  </dgm:ptLst>
  <dgm:cxnLst>
    <dgm:cxn modelId="{77D08507-42D2-4417-8D1B-211954511C93}" type="presOf" srcId="{3AF2A8CF-3D56-43BE-AC8E-499538DCF0F3}" destId="{AA24F7AD-7D31-443F-A598-B622D54EC960}" srcOrd="0" destOrd="0" presId="urn:microsoft.com/office/officeart/2018/2/layout/IconCircleList"/>
    <dgm:cxn modelId="{E8C4D31F-DD7D-401D-A1E9-8CF64A980022}" type="presOf" srcId="{2C24B69A-E619-4341-945E-D62A65373DEA}" destId="{DF5D3352-BBA4-421A-8DC0-41D29C26E338}" srcOrd="0" destOrd="0" presId="urn:microsoft.com/office/officeart/2018/2/layout/IconCircleList"/>
    <dgm:cxn modelId="{0CF89938-91B8-4551-989D-E4EDCBAA967C}" type="presOf" srcId="{11441FDE-D287-48F2-8EA0-87C9EF07F01F}" destId="{0BAE847E-5C27-40A0-8AEE-92912E9B4AF3}" srcOrd="0" destOrd="0" presId="urn:microsoft.com/office/officeart/2018/2/layout/IconCircleList"/>
    <dgm:cxn modelId="{64D16B3E-37D6-43BB-A622-3E2357C0D17D}" srcId="{4ECA9EC5-63FE-4C7C-99F3-9BE717F67E4E}" destId="{3AF2A8CF-3D56-43BE-AC8E-499538DCF0F3}" srcOrd="3" destOrd="0" parTransId="{00430E9D-5670-4426-9277-C53AC9642FA0}" sibTransId="{5E1EF254-022E-4AB1-9688-3B4E44B081B1}"/>
    <dgm:cxn modelId="{A3875342-138C-4B58-B4E0-EFBA3CE62BE8}" type="presOf" srcId="{78DCFBCA-45B1-4B0C-B365-0E2838EB0211}" destId="{C5C78309-C810-4702-AAD9-B7D0910485F0}" srcOrd="0" destOrd="0" presId="urn:microsoft.com/office/officeart/2018/2/layout/IconCircleList"/>
    <dgm:cxn modelId="{92B3A262-AE8E-430A-A796-86E5CE268C1A}" type="presOf" srcId="{70A9BDD8-2E70-4FF7-A113-ACE3EFFB15DF}" destId="{6C813F90-C938-4B38-AD0B-4D97693A3DB2}" srcOrd="0" destOrd="0" presId="urn:microsoft.com/office/officeart/2018/2/layout/IconCircleList"/>
    <dgm:cxn modelId="{1A91D670-9233-43C7-8E85-B04F97B7B548}" srcId="{4ECA9EC5-63FE-4C7C-99F3-9BE717F67E4E}" destId="{68330AC9-3E74-4534-B89B-046731AF591C}" srcOrd="4" destOrd="0" parTransId="{A5AA5552-0F16-4AE6-B872-8F2B5B2296D0}" sibTransId="{D1A071D0-9992-461D-98C2-D62A4D219C41}"/>
    <dgm:cxn modelId="{F95A8653-1D2F-4C42-A6E4-22ADF7C47220}" srcId="{4ECA9EC5-63FE-4C7C-99F3-9BE717F67E4E}" destId="{11441FDE-D287-48F2-8EA0-87C9EF07F01F}" srcOrd="0" destOrd="0" parTransId="{DF7AC23C-2C36-4219-8BB6-23E397B70E06}" sibTransId="{70A9BDD8-2E70-4FF7-A113-ACE3EFFB15DF}"/>
    <dgm:cxn modelId="{AA243B92-1C37-4512-AB58-D9694C377923}" type="presOf" srcId="{68330AC9-3E74-4534-B89B-046731AF591C}" destId="{5A57D4A1-1A06-46A9-A8EF-2CFB835C70C2}" srcOrd="0" destOrd="0" presId="urn:microsoft.com/office/officeart/2018/2/layout/IconCircleList"/>
    <dgm:cxn modelId="{74CF0B96-1B1C-49FA-B7D5-2F028F7B5E65}" srcId="{4ECA9EC5-63FE-4C7C-99F3-9BE717F67E4E}" destId="{2C24B69A-E619-4341-945E-D62A65373DEA}" srcOrd="5" destOrd="0" parTransId="{363AA423-B555-4E11-A01E-4E193857227C}" sibTransId="{4CE02CA6-4AF7-4309-A2E4-D6D7330F7C97}"/>
    <dgm:cxn modelId="{6ED10897-F49D-4C71-8BAA-0098D24647BA}" type="presOf" srcId="{4ECA9EC5-63FE-4C7C-99F3-9BE717F67E4E}" destId="{4C39CE3C-32DD-43FE-9D86-6D1EE36F3057}" srcOrd="0" destOrd="0" presId="urn:microsoft.com/office/officeart/2018/2/layout/IconCircleList"/>
    <dgm:cxn modelId="{CEE51C9E-C540-4E38-9839-78B1FE8AC0C5}" type="presOf" srcId="{D1A071D0-9992-461D-98C2-D62A4D219C41}" destId="{EB2B5EB2-ABB0-423C-A864-7761B3950AAD}" srcOrd="0" destOrd="0" presId="urn:microsoft.com/office/officeart/2018/2/layout/IconCircleList"/>
    <dgm:cxn modelId="{4FDDFFA9-182C-456D-B84B-DE36015715D2}" type="presOf" srcId="{12F66619-83C0-4A02-BEEE-7B7DCD7E626B}" destId="{88915C0E-E388-4A04-901D-6A4EA650DEEA}" srcOrd="0" destOrd="0" presId="urn:microsoft.com/office/officeart/2018/2/layout/IconCircleList"/>
    <dgm:cxn modelId="{2D0297B2-831A-4BE7-8E0F-EE937CB8E997}" srcId="{4ECA9EC5-63FE-4C7C-99F3-9BE717F67E4E}" destId="{78DCFBCA-45B1-4B0C-B365-0E2838EB0211}" srcOrd="2" destOrd="0" parTransId="{019CE1B1-1CF7-41D6-9349-68ADC380109F}" sibTransId="{EE44457D-B5D9-44A0-B1EE-85340A9861F6}"/>
    <dgm:cxn modelId="{4CA59AD8-BBDF-4CBA-A025-AD8556E72DA8}" type="presOf" srcId="{EE44457D-B5D9-44A0-B1EE-85340A9861F6}" destId="{15EA0908-51A2-4050-9007-F7BEB9A193DE}" srcOrd="0" destOrd="0" presId="urn:microsoft.com/office/officeart/2018/2/layout/IconCircleList"/>
    <dgm:cxn modelId="{42A9C3DD-E8AA-47EF-923C-05EB4B6A1AA7}" type="presOf" srcId="{5E1EF254-022E-4AB1-9688-3B4E44B081B1}" destId="{5A4B2166-C21D-4169-A564-C96343BDACBF}" srcOrd="0" destOrd="0" presId="urn:microsoft.com/office/officeart/2018/2/layout/IconCircleList"/>
    <dgm:cxn modelId="{5E9BC6E4-CA55-42EE-B448-901932D3AC90}" srcId="{4ECA9EC5-63FE-4C7C-99F3-9BE717F67E4E}" destId="{1FD1FC67-F577-47E1-A18D-CBBA362A0A4B}" srcOrd="1" destOrd="0" parTransId="{4BFBF5C0-A0FA-4F36-9934-CFEC503A9EEC}" sibTransId="{12F66619-83C0-4A02-BEEE-7B7DCD7E626B}"/>
    <dgm:cxn modelId="{FD6CC1F0-9DC4-4089-A1A3-DF59E80B5EDF}" type="presOf" srcId="{1FD1FC67-F577-47E1-A18D-CBBA362A0A4B}" destId="{728AA366-F246-4F91-A376-A761A4844ABD}" srcOrd="0" destOrd="0" presId="urn:microsoft.com/office/officeart/2018/2/layout/IconCircleList"/>
    <dgm:cxn modelId="{976AB5B5-5D79-4B33-B56C-5B27EF643C0A}" type="presParOf" srcId="{4C39CE3C-32DD-43FE-9D86-6D1EE36F3057}" destId="{A7253567-CB89-4E48-AD54-2D5F350DBAEF}" srcOrd="0" destOrd="0" presId="urn:microsoft.com/office/officeart/2018/2/layout/IconCircleList"/>
    <dgm:cxn modelId="{7469DB9A-6391-49BC-B91F-CD36655D2AAF}" type="presParOf" srcId="{A7253567-CB89-4E48-AD54-2D5F350DBAEF}" destId="{9AA21636-B5F1-4A25-BF22-1B231D252E65}" srcOrd="0" destOrd="0" presId="urn:microsoft.com/office/officeart/2018/2/layout/IconCircleList"/>
    <dgm:cxn modelId="{8D865D3C-ED1D-4B86-9B41-3A2E05D2EEC4}" type="presParOf" srcId="{9AA21636-B5F1-4A25-BF22-1B231D252E65}" destId="{28CD3DDF-86D7-4A39-8401-7CED23FF00FF}" srcOrd="0" destOrd="0" presId="urn:microsoft.com/office/officeart/2018/2/layout/IconCircleList"/>
    <dgm:cxn modelId="{0DFDC250-E6F0-4C3F-86B9-B0E610A6FBCA}" type="presParOf" srcId="{9AA21636-B5F1-4A25-BF22-1B231D252E65}" destId="{92EDDE36-A2EF-416A-8DC4-BCE3740B5C6A}" srcOrd="1" destOrd="0" presId="urn:microsoft.com/office/officeart/2018/2/layout/IconCircleList"/>
    <dgm:cxn modelId="{A3BC3751-4B96-43BB-8E5D-C5EDFEA66E6C}" type="presParOf" srcId="{9AA21636-B5F1-4A25-BF22-1B231D252E65}" destId="{58BB2167-18F8-4122-B047-EDA3899259FC}" srcOrd="2" destOrd="0" presId="urn:microsoft.com/office/officeart/2018/2/layout/IconCircleList"/>
    <dgm:cxn modelId="{74762652-52DA-4A34-9AD8-2FF6BAFAD2F3}" type="presParOf" srcId="{9AA21636-B5F1-4A25-BF22-1B231D252E65}" destId="{0BAE847E-5C27-40A0-8AEE-92912E9B4AF3}" srcOrd="3" destOrd="0" presId="urn:microsoft.com/office/officeart/2018/2/layout/IconCircleList"/>
    <dgm:cxn modelId="{E0D6099C-50A3-492E-93C8-AAA8E31F45EF}" type="presParOf" srcId="{A7253567-CB89-4E48-AD54-2D5F350DBAEF}" destId="{6C813F90-C938-4B38-AD0B-4D97693A3DB2}" srcOrd="1" destOrd="0" presId="urn:microsoft.com/office/officeart/2018/2/layout/IconCircleList"/>
    <dgm:cxn modelId="{A3989B8E-C180-4569-947B-E1648C346F35}" type="presParOf" srcId="{A7253567-CB89-4E48-AD54-2D5F350DBAEF}" destId="{5C6CC028-BA13-4BFE-BE92-B4852B844536}" srcOrd="2" destOrd="0" presId="urn:microsoft.com/office/officeart/2018/2/layout/IconCircleList"/>
    <dgm:cxn modelId="{422E612C-C811-4A9F-B982-B2C2EDDAA4F4}" type="presParOf" srcId="{5C6CC028-BA13-4BFE-BE92-B4852B844536}" destId="{5D79CAF4-6251-4EBB-BACA-D43DB0B5B472}" srcOrd="0" destOrd="0" presId="urn:microsoft.com/office/officeart/2018/2/layout/IconCircleList"/>
    <dgm:cxn modelId="{3B5195CC-0403-41B6-95A6-77BE6CE0AA73}" type="presParOf" srcId="{5C6CC028-BA13-4BFE-BE92-B4852B844536}" destId="{907706E1-D3A0-418A-8258-B656905B1BC3}" srcOrd="1" destOrd="0" presId="urn:microsoft.com/office/officeart/2018/2/layout/IconCircleList"/>
    <dgm:cxn modelId="{5D0092F0-1A2E-4326-9B22-36E8437B4B24}" type="presParOf" srcId="{5C6CC028-BA13-4BFE-BE92-B4852B844536}" destId="{1C556098-1BB5-4086-89D4-F3258BC432E2}" srcOrd="2" destOrd="0" presId="urn:microsoft.com/office/officeart/2018/2/layout/IconCircleList"/>
    <dgm:cxn modelId="{1C9AE2CE-A9A4-4777-8930-57FACEB4E15A}" type="presParOf" srcId="{5C6CC028-BA13-4BFE-BE92-B4852B844536}" destId="{728AA366-F246-4F91-A376-A761A4844ABD}" srcOrd="3" destOrd="0" presId="urn:microsoft.com/office/officeart/2018/2/layout/IconCircleList"/>
    <dgm:cxn modelId="{4FF93D6B-E341-4485-AD7A-0B93870FAACC}" type="presParOf" srcId="{A7253567-CB89-4E48-AD54-2D5F350DBAEF}" destId="{88915C0E-E388-4A04-901D-6A4EA650DEEA}" srcOrd="3" destOrd="0" presId="urn:microsoft.com/office/officeart/2018/2/layout/IconCircleList"/>
    <dgm:cxn modelId="{06E3C3BA-9432-429C-831F-75F58000F87F}" type="presParOf" srcId="{A7253567-CB89-4E48-AD54-2D5F350DBAEF}" destId="{4211DF29-3871-445D-AC93-9DB4F6EA260F}" srcOrd="4" destOrd="0" presId="urn:microsoft.com/office/officeart/2018/2/layout/IconCircleList"/>
    <dgm:cxn modelId="{DAAB0A32-1388-4C90-8469-6A780AFE67E4}" type="presParOf" srcId="{4211DF29-3871-445D-AC93-9DB4F6EA260F}" destId="{EB1FFC04-ED60-4808-89F6-8C73EBB3C0FB}" srcOrd="0" destOrd="0" presId="urn:microsoft.com/office/officeart/2018/2/layout/IconCircleList"/>
    <dgm:cxn modelId="{2DD007EB-2EA7-4A9D-AD04-7701D3C39D74}" type="presParOf" srcId="{4211DF29-3871-445D-AC93-9DB4F6EA260F}" destId="{A0DD1EB0-D06D-42F0-A480-E8C50D0B0825}" srcOrd="1" destOrd="0" presId="urn:microsoft.com/office/officeart/2018/2/layout/IconCircleList"/>
    <dgm:cxn modelId="{6643F1E9-E3E8-4C1D-BFAF-C724D3EC80E2}" type="presParOf" srcId="{4211DF29-3871-445D-AC93-9DB4F6EA260F}" destId="{07101A26-294D-4A1E-9412-6B20D496675A}" srcOrd="2" destOrd="0" presId="urn:microsoft.com/office/officeart/2018/2/layout/IconCircleList"/>
    <dgm:cxn modelId="{303109C1-912A-4115-A463-66B4BB47A0EB}" type="presParOf" srcId="{4211DF29-3871-445D-AC93-9DB4F6EA260F}" destId="{C5C78309-C810-4702-AAD9-B7D0910485F0}" srcOrd="3" destOrd="0" presId="urn:microsoft.com/office/officeart/2018/2/layout/IconCircleList"/>
    <dgm:cxn modelId="{2DFB6E33-1442-4734-BCEC-9DE580A0B09A}" type="presParOf" srcId="{A7253567-CB89-4E48-AD54-2D5F350DBAEF}" destId="{15EA0908-51A2-4050-9007-F7BEB9A193DE}" srcOrd="5" destOrd="0" presId="urn:microsoft.com/office/officeart/2018/2/layout/IconCircleList"/>
    <dgm:cxn modelId="{4E82B45F-9582-4617-98B4-2942A53CB168}" type="presParOf" srcId="{A7253567-CB89-4E48-AD54-2D5F350DBAEF}" destId="{3D6FA311-47FB-43EB-9977-75B3106E7179}" srcOrd="6" destOrd="0" presId="urn:microsoft.com/office/officeart/2018/2/layout/IconCircleList"/>
    <dgm:cxn modelId="{A306B19E-EBE4-4BD2-A55A-B916EFE0E2B2}" type="presParOf" srcId="{3D6FA311-47FB-43EB-9977-75B3106E7179}" destId="{59F049F1-C6C1-404D-B264-D4674A93E213}" srcOrd="0" destOrd="0" presId="urn:microsoft.com/office/officeart/2018/2/layout/IconCircleList"/>
    <dgm:cxn modelId="{8B3AD6E6-C7AF-4C11-88AD-6BE7BE6F1848}" type="presParOf" srcId="{3D6FA311-47FB-43EB-9977-75B3106E7179}" destId="{18F0D5E3-EA16-405F-BDCF-FA53332A8E49}" srcOrd="1" destOrd="0" presId="urn:microsoft.com/office/officeart/2018/2/layout/IconCircleList"/>
    <dgm:cxn modelId="{FE2EFBD8-BFE4-4CF6-99C6-845B706BBFB4}" type="presParOf" srcId="{3D6FA311-47FB-43EB-9977-75B3106E7179}" destId="{5EF9C187-1F46-4DC0-9352-FB03BA18AE14}" srcOrd="2" destOrd="0" presId="urn:microsoft.com/office/officeart/2018/2/layout/IconCircleList"/>
    <dgm:cxn modelId="{6FAE615F-BDE1-4779-A2F7-6A3B41C18E5D}" type="presParOf" srcId="{3D6FA311-47FB-43EB-9977-75B3106E7179}" destId="{AA24F7AD-7D31-443F-A598-B622D54EC960}" srcOrd="3" destOrd="0" presId="urn:microsoft.com/office/officeart/2018/2/layout/IconCircleList"/>
    <dgm:cxn modelId="{3DB7F630-39FD-4216-BCC4-19A1FBDA9BD9}" type="presParOf" srcId="{A7253567-CB89-4E48-AD54-2D5F350DBAEF}" destId="{5A4B2166-C21D-4169-A564-C96343BDACBF}" srcOrd="7" destOrd="0" presId="urn:microsoft.com/office/officeart/2018/2/layout/IconCircleList"/>
    <dgm:cxn modelId="{013A400D-018B-4DB0-B3C2-C0131AC3C423}" type="presParOf" srcId="{A7253567-CB89-4E48-AD54-2D5F350DBAEF}" destId="{B8C88B5D-F33A-4CD6-923B-7C77217AAAA3}" srcOrd="8" destOrd="0" presId="urn:microsoft.com/office/officeart/2018/2/layout/IconCircleList"/>
    <dgm:cxn modelId="{D45FE49B-7D1B-4003-AE2E-900F9E56614E}" type="presParOf" srcId="{B8C88B5D-F33A-4CD6-923B-7C77217AAAA3}" destId="{DE36B33C-9050-4A83-A01F-6C8B7E825CFF}" srcOrd="0" destOrd="0" presId="urn:microsoft.com/office/officeart/2018/2/layout/IconCircleList"/>
    <dgm:cxn modelId="{9F3FF8CD-33BB-433B-8730-556CDA5641B2}" type="presParOf" srcId="{B8C88B5D-F33A-4CD6-923B-7C77217AAAA3}" destId="{F274FF38-C64C-4933-8C04-90D7508BD813}" srcOrd="1" destOrd="0" presId="urn:microsoft.com/office/officeart/2018/2/layout/IconCircleList"/>
    <dgm:cxn modelId="{50354C54-1A50-4EF8-AA7C-4625F4590F20}" type="presParOf" srcId="{B8C88B5D-F33A-4CD6-923B-7C77217AAAA3}" destId="{843E2F65-712D-449A-BD3E-F5ED7B817472}" srcOrd="2" destOrd="0" presId="urn:microsoft.com/office/officeart/2018/2/layout/IconCircleList"/>
    <dgm:cxn modelId="{FF759F69-4D48-47A2-9154-7B1AA77F8EC9}" type="presParOf" srcId="{B8C88B5D-F33A-4CD6-923B-7C77217AAAA3}" destId="{5A57D4A1-1A06-46A9-A8EF-2CFB835C70C2}" srcOrd="3" destOrd="0" presId="urn:microsoft.com/office/officeart/2018/2/layout/IconCircleList"/>
    <dgm:cxn modelId="{6728621D-7C5B-42AA-87EE-E03587C5CFB0}" type="presParOf" srcId="{A7253567-CB89-4E48-AD54-2D5F350DBAEF}" destId="{EB2B5EB2-ABB0-423C-A864-7761B3950AAD}" srcOrd="9" destOrd="0" presId="urn:microsoft.com/office/officeart/2018/2/layout/IconCircleList"/>
    <dgm:cxn modelId="{B339AA8D-EAA0-4AD0-8756-DA786D2EF463}" type="presParOf" srcId="{A7253567-CB89-4E48-AD54-2D5F350DBAEF}" destId="{DC272271-D243-4327-90CA-B664313A1D58}" srcOrd="10" destOrd="0" presId="urn:microsoft.com/office/officeart/2018/2/layout/IconCircleList"/>
    <dgm:cxn modelId="{06B9B6ED-25F9-46D4-B0D6-69FD4645D8FC}" type="presParOf" srcId="{DC272271-D243-4327-90CA-B664313A1D58}" destId="{70FC2F34-A9D8-4DCC-BEF9-DE447ED64964}" srcOrd="0" destOrd="0" presId="urn:microsoft.com/office/officeart/2018/2/layout/IconCircleList"/>
    <dgm:cxn modelId="{4979CEAB-87B0-41F8-911C-9C224B4E3674}" type="presParOf" srcId="{DC272271-D243-4327-90CA-B664313A1D58}" destId="{116AC978-CE95-467A-86F7-F599D29196BA}" srcOrd="1" destOrd="0" presId="urn:microsoft.com/office/officeart/2018/2/layout/IconCircleList"/>
    <dgm:cxn modelId="{8174AEE0-3E61-4C81-98EA-9C5B54172C19}" type="presParOf" srcId="{DC272271-D243-4327-90CA-B664313A1D58}" destId="{98DA2A49-6EC1-4B2B-87DE-F13C1B8D6166}" srcOrd="2" destOrd="0" presId="urn:microsoft.com/office/officeart/2018/2/layout/IconCircleList"/>
    <dgm:cxn modelId="{2E324FE2-918B-4FB3-8431-AEA2FC44B1E9}" type="presParOf" srcId="{DC272271-D243-4327-90CA-B664313A1D58}" destId="{DF5D3352-BBA4-421A-8DC0-41D29C26E338}"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F6CAC-123D-4CF5-A92D-E0CBDC7E3586}">
      <dsp:nvSpPr>
        <dsp:cNvPr id="0" name=""/>
        <dsp:cNvSpPr/>
      </dsp:nvSpPr>
      <dsp:spPr>
        <a:xfrm>
          <a:off x="0" y="640"/>
          <a:ext cx="639127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AA6EA-0E2D-4817-B9D4-0F767EE42A2D}">
      <dsp:nvSpPr>
        <dsp:cNvPr id="0" name=""/>
        <dsp:cNvSpPr/>
      </dsp:nvSpPr>
      <dsp:spPr>
        <a:xfrm>
          <a:off x="0" y="640"/>
          <a:ext cx="6391275"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Choosing a plagiarism checker.</a:t>
          </a:r>
        </a:p>
      </dsp:txBody>
      <dsp:txXfrm>
        <a:off x="0" y="640"/>
        <a:ext cx="6391275" cy="1049081"/>
      </dsp:txXfrm>
    </dsp:sp>
    <dsp:sp modelId="{F276A814-0941-4267-B7C5-361659F385FC}">
      <dsp:nvSpPr>
        <dsp:cNvPr id="0" name=""/>
        <dsp:cNvSpPr/>
      </dsp:nvSpPr>
      <dsp:spPr>
        <a:xfrm>
          <a:off x="0" y="1049721"/>
          <a:ext cx="6391275" cy="0"/>
        </a:xfrm>
        <a:prstGeom prst="line">
          <a:avLst/>
        </a:prstGeom>
        <a:solidFill>
          <a:schemeClr val="accent5">
            <a:hueOff val="609606"/>
            <a:satOff val="-4861"/>
            <a:lumOff val="-3676"/>
            <a:alphaOff val="0"/>
          </a:schemeClr>
        </a:solidFill>
        <a:ln w="19050" cap="rnd" cmpd="sng" algn="ctr">
          <a:solidFill>
            <a:schemeClr val="accent5">
              <a:hueOff val="609606"/>
              <a:satOff val="-4861"/>
              <a:lumOff val="-36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0B252-FF1B-4511-B772-5779FCC20F74}">
      <dsp:nvSpPr>
        <dsp:cNvPr id="0" name=""/>
        <dsp:cNvSpPr/>
      </dsp:nvSpPr>
      <dsp:spPr>
        <a:xfrm>
          <a:off x="0" y="1049721"/>
          <a:ext cx="6391275"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Define a student's perspective on what plagiarism is or is not. </a:t>
          </a:r>
          <a:endParaRPr lang="en-US" sz="2100" kern="1200"/>
        </a:p>
      </dsp:txBody>
      <dsp:txXfrm>
        <a:off x="0" y="1049721"/>
        <a:ext cx="6391275" cy="1049081"/>
      </dsp:txXfrm>
    </dsp:sp>
    <dsp:sp modelId="{BD700BB9-6C23-4D0C-85E7-DAD63732CD80}">
      <dsp:nvSpPr>
        <dsp:cNvPr id="0" name=""/>
        <dsp:cNvSpPr/>
      </dsp:nvSpPr>
      <dsp:spPr>
        <a:xfrm>
          <a:off x="0" y="2098802"/>
          <a:ext cx="6391275" cy="0"/>
        </a:xfrm>
        <a:prstGeom prst="line">
          <a:avLst/>
        </a:prstGeom>
        <a:solidFill>
          <a:schemeClr val="accent5">
            <a:hueOff val="1219212"/>
            <a:satOff val="-9721"/>
            <a:lumOff val="-7353"/>
            <a:alphaOff val="0"/>
          </a:schemeClr>
        </a:solidFill>
        <a:ln w="19050" cap="rnd" cmpd="sng" algn="ctr">
          <a:solidFill>
            <a:schemeClr val="accent5">
              <a:hueOff val="1219212"/>
              <a:satOff val="-9721"/>
              <a:lumOff val="-7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BFF07-2D8A-47FB-8692-EE34B782DF9D}">
      <dsp:nvSpPr>
        <dsp:cNvPr id="0" name=""/>
        <dsp:cNvSpPr/>
      </dsp:nvSpPr>
      <dsp:spPr>
        <a:xfrm>
          <a:off x="0" y="2098802"/>
          <a:ext cx="6391275"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Working with faculty on use in an LMS.</a:t>
          </a:r>
        </a:p>
      </dsp:txBody>
      <dsp:txXfrm>
        <a:off x="0" y="2098802"/>
        <a:ext cx="6391275" cy="1049081"/>
      </dsp:txXfrm>
    </dsp:sp>
    <dsp:sp modelId="{0C624D0D-7128-4615-8E3A-E07D3393A490}">
      <dsp:nvSpPr>
        <dsp:cNvPr id="0" name=""/>
        <dsp:cNvSpPr/>
      </dsp:nvSpPr>
      <dsp:spPr>
        <a:xfrm>
          <a:off x="0" y="3147884"/>
          <a:ext cx="6391275" cy="0"/>
        </a:xfrm>
        <a:prstGeom prst="line">
          <a:avLst/>
        </a:prstGeom>
        <a:solidFill>
          <a:schemeClr val="accent5">
            <a:hueOff val="1828819"/>
            <a:satOff val="-14582"/>
            <a:lumOff val="-11029"/>
            <a:alphaOff val="0"/>
          </a:schemeClr>
        </a:solidFill>
        <a:ln w="19050" cap="rnd" cmpd="sng" algn="ctr">
          <a:solidFill>
            <a:schemeClr val="accent5">
              <a:hueOff val="1828819"/>
              <a:satOff val="-14582"/>
              <a:lumOff val="-110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66449-EE09-4CF8-85DF-F3B6A4B9C049}">
      <dsp:nvSpPr>
        <dsp:cNvPr id="0" name=""/>
        <dsp:cNvSpPr/>
      </dsp:nvSpPr>
      <dsp:spPr>
        <a:xfrm>
          <a:off x="0" y="3147884"/>
          <a:ext cx="6391275"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Analyze what is submitted to a plagiarism checker and how it was missed. </a:t>
          </a:r>
          <a:endParaRPr lang="en-US" sz="2100" kern="1200" dirty="0"/>
        </a:p>
      </dsp:txBody>
      <dsp:txXfrm>
        <a:off x="0" y="3147884"/>
        <a:ext cx="6391275" cy="1049081"/>
      </dsp:txXfrm>
    </dsp:sp>
    <dsp:sp modelId="{4FB34971-B657-49C8-BB8D-011EE12D9E09}">
      <dsp:nvSpPr>
        <dsp:cNvPr id="0" name=""/>
        <dsp:cNvSpPr/>
      </dsp:nvSpPr>
      <dsp:spPr>
        <a:xfrm>
          <a:off x="0" y="4196965"/>
          <a:ext cx="6391275" cy="0"/>
        </a:xfrm>
        <a:prstGeom prst="line">
          <a:avLst/>
        </a:prstGeom>
        <a:solidFill>
          <a:schemeClr val="accent5">
            <a:hueOff val="2438425"/>
            <a:satOff val="-19443"/>
            <a:lumOff val="-14705"/>
            <a:alphaOff val="0"/>
          </a:schemeClr>
        </a:solidFill>
        <a:ln w="19050" cap="rnd" cmpd="sng" algn="ctr">
          <a:solidFill>
            <a:schemeClr val="accent5">
              <a:hueOff val="2438425"/>
              <a:satOff val="-19443"/>
              <a:lumOff val="-147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16541-E5EF-420D-8DFD-214D16B271C8}">
      <dsp:nvSpPr>
        <dsp:cNvPr id="0" name=""/>
        <dsp:cNvSpPr/>
      </dsp:nvSpPr>
      <dsp:spPr>
        <a:xfrm>
          <a:off x="0" y="4196965"/>
          <a:ext cx="6391275"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Discuss creating content that will bring student awareness to the next level of understanding.</a:t>
          </a:r>
          <a:endParaRPr lang="en-US" sz="2100" kern="1200"/>
        </a:p>
      </dsp:txBody>
      <dsp:txXfrm>
        <a:off x="0" y="4196965"/>
        <a:ext cx="6391275" cy="1049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D3DDF-86D7-4A39-8401-7CED23FF00FF}">
      <dsp:nvSpPr>
        <dsp:cNvPr id="0" name=""/>
        <dsp:cNvSpPr/>
      </dsp:nvSpPr>
      <dsp:spPr>
        <a:xfrm>
          <a:off x="1213340" y="60824"/>
          <a:ext cx="650101" cy="6501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DDE36-A2EF-416A-8DC4-BCE3740B5C6A}">
      <dsp:nvSpPr>
        <dsp:cNvPr id="0" name=""/>
        <dsp:cNvSpPr/>
      </dsp:nvSpPr>
      <dsp:spPr>
        <a:xfrm>
          <a:off x="1349861" y="197345"/>
          <a:ext cx="377058" cy="3770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AE847E-5C27-40A0-8AEE-92912E9B4AF3}">
      <dsp:nvSpPr>
        <dsp:cNvPr id="0" name=""/>
        <dsp:cNvSpPr/>
      </dsp:nvSpPr>
      <dsp:spPr>
        <a:xfrm>
          <a:off x="2002748" y="60824"/>
          <a:ext cx="1532381" cy="65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Ask these questions:</a:t>
          </a:r>
          <a:endParaRPr lang="en-US" sz="1100" kern="1200"/>
        </a:p>
      </dsp:txBody>
      <dsp:txXfrm>
        <a:off x="2002748" y="60824"/>
        <a:ext cx="1532381" cy="650101"/>
      </dsp:txXfrm>
    </dsp:sp>
    <dsp:sp modelId="{5D79CAF4-6251-4EBB-BACA-D43DB0B5B472}">
      <dsp:nvSpPr>
        <dsp:cNvPr id="0" name=""/>
        <dsp:cNvSpPr/>
      </dsp:nvSpPr>
      <dsp:spPr>
        <a:xfrm>
          <a:off x="3802135" y="60824"/>
          <a:ext cx="650101" cy="6501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7706E1-D3A0-418A-8258-B656905B1BC3}">
      <dsp:nvSpPr>
        <dsp:cNvPr id="0" name=""/>
        <dsp:cNvSpPr/>
      </dsp:nvSpPr>
      <dsp:spPr>
        <a:xfrm>
          <a:off x="3938656" y="197345"/>
          <a:ext cx="377058" cy="3770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AA366-F246-4F91-A376-A761A4844ABD}">
      <dsp:nvSpPr>
        <dsp:cNvPr id="0" name=""/>
        <dsp:cNvSpPr/>
      </dsp:nvSpPr>
      <dsp:spPr>
        <a:xfrm>
          <a:off x="4591543" y="60824"/>
          <a:ext cx="1532381" cy="65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Did you have the plagiarism checker on in your assignment?</a:t>
          </a:r>
          <a:br>
            <a:rPr lang="en-US" sz="1100" kern="1200"/>
          </a:br>
          <a:endParaRPr lang="en-US" sz="1100" kern="1200"/>
        </a:p>
      </dsp:txBody>
      <dsp:txXfrm>
        <a:off x="4591543" y="60824"/>
        <a:ext cx="1532381" cy="650101"/>
      </dsp:txXfrm>
    </dsp:sp>
    <dsp:sp modelId="{EB1FFC04-ED60-4808-89F6-8C73EBB3C0FB}">
      <dsp:nvSpPr>
        <dsp:cNvPr id="0" name=""/>
        <dsp:cNvSpPr/>
      </dsp:nvSpPr>
      <dsp:spPr>
        <a:xfrm>
          <a:off x="1213340" y="1244609"/>
          <a:ext cx="650101" cy="6501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DD1EB0-D06D-42F0-A480-E8C50D0B0825}">
      <dsp:nvSpPr>
        <dsp:cNvPr id="0" name=""/>
        <dsp:cNvSpPr/>
      </dsp:nvSpPr>
      <dsp:spPr>
        <a:xfrm>
          <a:off x="1349861" y="1381131"/>
          <a:ext cx="377058" cy="3770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78309-C810-4702-AAD9-B7D0910485F0}">
      <dsp:nvSpPr>
        <dsp:cNvPr id="0" name=""/>
        <dsp:cNvSpPr/>
      </dsp:nvSpPr>
      <dsp:spPr>
        <a:xfrm>
          <a:off x="2002748" y="1244609"/>
          <a:ext cx="1532381" cy="65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Why do you think they plagiarized?</a:t>
          </a:r>
          <a:br>
            <a:rPr lang="en-US" sz="1100" kern="1200"/>
          </a:br>
          <a:endParaRPr lang="en-US" sz="1100" kern="1200"/>
        </a:p>
      </dsp:txBody>
      <dsp:txXfrm>
        <a:off x="2002748" y="1244609"/>
        <a:ext cx="1532381" cy="650101"/>
      </dsp:txXfrm>
    </dsp:sp>
    <dsp:sp modelId="{59F049F1-C6C1-404D-B264-D4674A93E213}">
      <dsp:nvSpPr>
        <dsp:cNvPr id="0" name=""/>
        <dsp:cNvSpPr/>
      </dsp:nvSpPr>
      <dsp:spPr>
        <a:xfrm>
          <a:off x="3802135" y="1244609"/>
          <a:ext cx="650101" cy="6501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0D5E3-EA16-405F-BDCF-FA53332A8E49}">
      <dsp:nvSpPr>
        <dsp:cNvPr id="0" name=""/>
        <dsp:cNvSpPr/>
      </dsp:nvSpPr>
      <dsp:spPr>
        <a:xfrm>
          <a:off x="3938656" y="1381131"/>
          <a:ext cx="377058" cy="3770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24F7AD-7D31-443F-A598-B622D54EC960}">
      <dsp:nvSpPr>
        <dsp:cNvPr id="0" name=""/>
        <dsp:cNvSpPr/>
      </dsp:nvSpPr>
      <dsp:spPr>
        <a:xfrm>
          <a:off x="4591543" y="1244609"/>
          <a:ext cx="1532381" cy="65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Have you posted the Academic Honesty Policy in your syllabus?</a:t>
          </a:r>
          <a:br>
            <a:rPr lang="en-US" sz="1100" kern="1200"/>
          </a:br>
          <a:endParaRPr lang="en-US" sz="1100" kern="1200"/>
        </a:p>
      </dsp:txBody>
      <dsp:txXfrm>
        <a:off x="4591543" y="1244609"/>
        <a:ext cx="1532381" cy="650101"/>
      </dsp:txXfrm>
    </dsp:sp>
    <dsp:sp modelId="{DE36B33C-9050-4A83-A01F-6C8B7E825CFF}">
      <dsp:nvSpPr>
        <dsp:cNvPr id="0" name=""/>
        <dsp:cNvSpPr/>
      </dsp:nvSpPr>
      <dsp:spPr>
        <a:xfrm>
          <a:off x="1213340" y="2428395"/>
          <a:ext cx="650101" cy="6501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74FF38-C64C-4933-8C04-90D7508BD813}">
      <dsp:nvSpPr>
        <dsp:cNvPr id="0" name=""/>
        <dsp:cNvSpPr/>
      </dsp:nvSpPr>
      <dsp:spPr>
        <a:xfrm>
          <a:off x="1349861" y="2564916"/>
          <a:ext cx="377058" cy="3770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7D4A1-1A06-46A9-A8EF-2CFB835C70C2}">
      <dsp:nvSpPr>
        <dsp:cNvPr id="0" name=""/>
        <dsp:cNvSpPr/>
      </dsp:nvSpPr>
      <dsp:spPr>
        <a:xfrm>
          <a:off x="2002748" y="2428395"/>
          <a:ext cx="1532381" cy="65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What is a way to work with students, so they know what is wrong</a:t>
          </a:r>
        </a:p>
      </dsp:txBody>
      <dsp:txXfrm>
        <a:off x="2002748" y="2428395"/>
        <a:ext cx="1532381" cy="650101"/>
      </dsp:txXfrm>
    </dsp:sp>
    <dsp:sp modelId="{70FC2F34-A9D8-4DCC-BEF9-DE447ED64964}">
      <dsp:nvSpPr>
        <dsp:cNvPr id="0" name=""/>
        <dsp:cNvSpPr/>
      </dsp:nvSpPr>
      <dsp:spPr>
        <a:xfrm>
          <a:off x="3802135" y="2428395"/>
          <a:ext cx="650101" cy="6501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6AC978-CE95-467A-86F7-F599D29196BA}">
      <dsp:nvSpPr>
        <dsp:cNvPr id="0" name=""/>
        <dsp:cNvSpPr/>
      </dsp:nvSpPr>
      <dsp:spPr>
        <a:xfrm>
          <a:off x="3938656" y="2564916"/>
          <a:ext cx="377058" cy="37705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D3352-BBA4-421A-8DC0-41D29C26E338}">
      <dsp:nvSpPr>
        <dsp:cNvPr id="0" name=""/>
        <dsp:cNvSpPr/>
      </dsp:nvSpPr>
      <dsp:spPr>
        <a:xfrm>
          <a:off x="4591543" y="2428395"/>
          <a:ext cx="1532381" cy="65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and how to correct this? </a:t>
          </a:r>
        </a:p>
      </dsp:txBody>
      <dsp:txXfrm>
        <a:off x="4591543" y="2428395"/>
        <a:ext cx="1532381" cy="6501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A9004-7AA6-4700-AE90-684F39628103}"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60142-75DB-4F98-BEB0-D2FD3DA59DAA}" type="slidenum">
              <a:rPr lang="en-US" smtClean="0"/>
              <a:t>‹#›</a:t>
            </a:fld>
            <a:endParaRPr lang="en-US"/>
          </a:p>
        </p:txBody>
      </p:sp>
    </p:spTree>
    <p:extLst>
      <p:ext uri="{BB962C8B-B14F-4D97-AF65-F5344CB8AC3E}">
        <p14:creationId xmlns:p14="http://schemas.microsoft.com/office/powerpoint/2010/main" val="295018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in chat who uses what tool</a:t>
            </a:r>
          </a:p>
        </p:txBody>
      </p:sp>
      <p:sp>
        <p:nvSpPr>
          <p:cNvPr id="4" name="Slide Number Placeholder 3"/>
          <p:cNvSpPr>
            <a:spLocks noGrp="1"/>
          </p:cNvSpPr>
          <p:nvPr>
            <p:ph type="sldNum" sz="quarter" idx="5"/>
          </p:nvPr>
        </p:nvSpPr>
        <p:spPr/>
        <p:txBody>
          <a:bodyPr/>
          <a:lstStyle/>
          <a:p>
            <a:fld id="{61460142-75DB-4F98-BEB0-D2FD3DA59DAA}" type="slidenum">
              <a:rPr lang="en-US" smtClean="0"/>
              <a:t>4</a:t>
            </a:fld>
            <a:endParaRPr lang="en-US"/>
          </a:p>
        </p:txBody>
      </p:sp>
    </p:spTree>
    <p:extLst>
      <p:ext uri="{BB962C8B-B14F-4D97-AF65-F5344CB8AC3E}">
        <p14:creationId xmlns:p14="http://schemas.microsoft.com/office/powerpoint/2010/main" val="94612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comment from a faculty member. Any other comments from faculty about plagiarism?</a:t>
            </a:r>
          </a:p>
          <a:p>
            <a:endParaRPr lang="en-US" dirty="0"/>
          </a:p>
        </p:txBody>
      </p:sp>
      <p:sp>
        <p:nvSpPr>
          <p:cNvPr id="4" name="Slide Number Placeholder 3"/>
          <p:cNvSpPr>
            <a:spLocks noGrp="1"/>
          </p:cNvSpPr>
          <p:nvPr>
            <p:ph type="sldNum" sz="quarter" idx="5"/>
          </p:nvPr>
        </p:nvSpPr>
        <p:spPr/>
        <p:txBody>
          <a:bodyPr/>
          <a:lstStyle/>
          <a:p>
            <a:fld id="{61460142-75DB-4F98-BEB0-D2FD3DA59DAA}" type="slidenum">
              <a:rPr lang="en-US" smtClean="0"/>
              <a:t>6</a:t>
            </a:fld>
            <a:endParaRPr lang="en-US"/>
          </a:p>
        </p:txBody>
      </p:sp>
    </p:spTree>
    <p:extLst>
      <p:ext uri="{BB962C8B-B14F-4D97-AF65-F5344CB8AC3E}">
        <p14:creationId xmlns:p14="http://schemas.microsoft.com/office/powerpoint/2010/main" val="254384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 on Course Hero, Chegg and Study Pool. </a:t>
            </a:r>
            <a:r>
              <a:rPr lang="en-US" dirty="0" err="1"/>
              <a:t>PapersOwls</a:t>
            </a:r>
            <a:endParaRPr lang="en-US" dirty="0"/>
          </a:p>
        </p:txBody>
      </p:sp>
      <p:sp>
        <p:nvSpPr>
          <p:cNvPr id="4" name="Slide Number Placeholder 3"/>
          <p:cNvSpPr>
            <a:spLocks noGrp="1"/>
          </p:cNvSpPr>
          <p:nvPr>
            <p:ph type="sldNum" sz="quarter" idx="5"/>
          </p:nvPr>
        </p:nvSpPr>
        <p:spPr/>
        <p:txBody>
          <a:bodyPr/>
          <a:lstStyle/>
          <a:p>
            <a:fld id="{61460142-75DB-4F98-BEB0-D2FD3DA59DAA}" type="slidenum">
              <a:rPr lang="en-US" smtClean="0"/>
              <a:t>7</a:t>
            </a:fld>
            <a:endParaRPr lang="en-US"/>
          </a:p>
        </p:txBody>
      </p:sp>
    </p:spTree>
    <p:extLst>
      <p:ext uri="{BB962C8B-B14F-4D97-AF65-F5344CB8AC3E}">
        <p14:creationId xmlns:p14="http://schemas.microsoft.com/office/powerpoint/2010/main" val="267044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 you introduce students to plagiarism?  How do you deliver the message to them?</a:t>
            </a:r>
          </a:p>
          <a:p>
            <a:endParaRPr lang="en-US" dirty="0"/>
          </a:p>
        </p:txBody>
      </p:sp>
      <p:sp>
        <p:nvSpPr>
          <p:cNvPr id="4" name="Slide Number Placeholder 3"/>
          <p:cNvSpPr>
            <a:spLocks noGrp="1"/>
          </p:cNvSpPr>
          <p:nvPr>
            <p:ph type="sldNum" sz="quarter" idx="5"/>
          </p:nvPr>
        </p:nvSpPr>
        <p:spPr/>
        <p:txBody>
          <a:bodyPr/>
          <a:lstStyle/>
          <a:p>
            <a:fld id="{61460142-75DB-4F98-BEB0-D2FD3DA59DAA}" type="slidenum">
              <a:rPr lang="en-US" smtClean="0"/>
              <a:t>8</a:t>
            </a:fld>
            <a:endParaRPr lang="en-US"/>
          </a:p>
        </p:txBody>
      </p:sp>
    </p:spTree>
    <p:extLst>
      <p:ext uri="{BB962C8B-B14F-4D97-AF65-F5344CB8AC3E}">
        <p14:creationId xmlns:p14="http://schemas.microsoft.com/office/powerpoint/2010/main" val="1815138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DAF61AA-5A98-4049-A93E-477E5505141A}" type="datetimeFigureOut">
              <a:rPr lang="en-US" smtClean="0"/>
              <a:t>4/22/2022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3413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4/22/2022</a:t>
            </a:fld>
            <a:endParaRPr lang="en-US" dirty="0"/>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09054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4/22/2022</a:t>
            </a:fld>
            <a:endParaRPr lang="en-US" dirty="0"/>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57990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4/22/2022</a:t>
            </a:fld>
            <a:endParaRPr lang="en-US" dirty="0"/>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591433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4/22/2022</a:t>
            </a:fld>
            <a:endParaRPr lang="en-US" dirty="0"/>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228950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DAF61AA-5A98-4049-A93E-477E5505141A}" type="datetimeFigureOut">
              <a:rPr lang="en-US" smtClean="0"/>
              <a:pPr/>
              <a:t>4/22/2022</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98168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DAF61AA-5A98-4049-A93E-477E5505141A}" type="datetimeFigureOut">
              <a:rPr lang="en-US" smtClean="0"/>
              <a:pPr/>
              <a:t>4/22/2022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222719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DAF61AA-5A98-4049-A93E-477E5505141A}"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25572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DAF61AA-5A98-4049-A93E-477E5505141A}"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5222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6306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0082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383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4412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3885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61AA-5A98-4049-A93E-477E5505141A}"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5434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0849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9068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DAF61AA-5A98-4049-A93E-477E5505141A}" type="datetimeFigureOut">
              <a:rPr lang="en-US" smtClean="0"/>
              <a:pPr/>
              <a:t>4/22/2022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333581224"/>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080/2194587X.2021.2017978"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mimiandeunice.com/2010/07/30/thief/" TargetMode="Externa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0.xml"/><Relationship Id="rId1" Type="http://schemas.openxmlformats.org/officeDocument/2006/relationships/video" Target="https://www.youtube.com/embed/efsDS2iuZnI?feature=oembed" TargetMode="Externa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8" name="Picture 3" descr="Orange and yellow paper stripes in a wave shape">
            <a:extLst>
              <a:ext uri="{FF2B5EF4-FFF2-40B4-BE49-F238E27FC236}">
                <a16:creationId xmlns:a16="http://schemas.microsoft.com/office/drawing/2014/main" id="{59B165B0-D262-ADBE-BB18-6A050D1429CA}"/>
              </a:ext>
            </a:extLst>
          </p:cNvPr>
          <p:cNvPicPr>
            <a:picLocks noChangeAspect="1"/>
          </p:cNvPicPr>
          <p:nvPr/>
        </p:nvPicPr>
        <p:blipFill rotWithShape="1">
          <a:blip r:embed="rId2"/>
          <a:srcRect l="28159" r="17652" b="-1"/>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62"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E7296B2-D85F-4A10-90E8-22FF79B43DDA}"/>
              </a:ext>
            </a:extLst>
          </p:cNvPr>
          <p:cNvSpPr>
            <a:spLocks noGrp="1"/>
          </p:cNvSpPr>
          <p:nvPr>
            <p:ph type="ctrTitle"/>
          </p:nvPr>
        </p:nvSpPr>
        <p:spPr>
          <a:xfrm>
            <a:off x="5695061" y="1241266"/>
            <a:ext cx="5428551" cy="3153753"/>
          </a:xfrm>
        </p:spPr>
        <p:txBody>
          <a:bodyPr>
            <a:normAutofit/>
          </a:bodyPr>
          <a:lstStyle/>
          <a:p>
            <a:r>
              <a:rPr lang="en-US" dirty="0"/>
              <a:t>Plagiarism:  </a:t>
            </a:r>
            <a:br>
              <a:rPr lang="en-US" dirty="0"/>
            </a:br>
            <a:r>
              <a:rPr lang="en-US" dirty="0"/>
              <a:t>The Devil is in the details</a:t>
            </a:r>
          </a:p>
        </p:txBody>
      </p:sp>
      <p:sp>
        <p:nvSpPr>
          <p:cNvPr id="3" name="Subtitle 2">
            <a:extLst>
              <a:ext uri="{FF2B5EF4-FFF2-40B4-BE49-F238E27FC236}">
                <a16:creationId xmlns:a16="http://schemas.microsoft.com/office/drawing/2014/main" id="{3155C686-3360-4EA1-AAE5-AAB664DBFAB7}"/>
              </a:ext>
            </a:extLst>
          </p:cNvPr>
          <p:cNvSpPr>
            <a:spLocks noGrp="1"/>
          </p:cNvSpPr>
          <p:nvPr>
            <p:ph type="subTitle" idx="1"/>
          </p:nvPr>
        </p:nvSpPr>
        <p:spPr>
          <a:xfrm>
            <a:off x="5695061" y="4591665"/>
            <a:ext cx="5428551" cy="1622322"/>
          </a:xfrm>
        </p:spPr>
        <p:txBody>
          <a:bodyPr>
            <a:normAutofit/>
          </a:bodyPr>
          <a:lstStyle/>
          <a:p>
            <a:r>
              <a:rPr lang="en-US"/>
              <a:t>Dr. Rebecca Graetz</a:t>
            </a:r>
          </a:p>
        </p:txBody>
      </p:sp>
      <p:sp>
        <p:nvSpPr>
          <p:cNvPr id="64" name="Rectangle 63">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3042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D873-40F5-4B3E-B0E7-3EE9DC0EE177}"/>
              </a:ext>
            </a:extLst>
          </p:cNvPr>
          <p:cNvSpPr>
            <a:spLocks noGrp="1"/>
          </p:cNvSpPr>
          <p:nvPr>
            <p:ph type="title"/>
          </p:nvPr>
        </p:nvSpPr>
        <p:spPr/>
        <p:txBody>
          <a:bodyPr/>
          <a:lstStyle/>
          <a:p>
            <a:r>
              <a:rPr lang="en-US" dirty="0"/>
              <a:t>References</a:t>
            </a:r>
          </a:p>
        </p:txBody>
      </p:sp>
      <p:sp>
        <p:nvSpPr>
          <p:cNvPr id="5" name="TextBox 4">
            <a:extLst>
              <a:ext uri="{FF2B5EF4-FFF2-40B4-BE49-F238E27FC236}">
                <a16:creationId xmlns:a16="http://schemas.microsoft.com/office/drawing/2014/main" id="{355126D6-FA65-444E-93B0-EDC6FA306368}"/>
              </a:ext>
            </a:extLst>
          </p:cNvPr>
          <p:cNvSpPr txBox="1"/>
          <p:nvPr/>
        </p:nvSpPr>
        <p:spPr>
          <a:xfrm>
            <a:off x="522514" y="2681005"/>
            <a:ext cx="11206066" cy="923330"/>
          </a:xfrm>
          <a:prstGeom prst="rect">
            <a:avLst/>
          </a:prstGeom>
          <a:noFill/>
        </p:spPr>
        <p:txBody>
          <a:bodyPr wrap="square">
            <a:spAutoFit/>
          </a:bodyPr>
          <a:lstStyle/>
          <a:p>
            <a:r>
              <a:rPr lang="en-US" b="0" i="0" dirty="0" err="1">
                <a:solidFill>
                  <a:srgbClr val="333333"/>
                </a:solidFill>
                <a:effectLst/>
                <a:latin typeface="Open Sans" panose="020B0606030504020204" pitchFamily="34" charset="0"/>
              </a:rPr>
              <a:t>Parnther</a:t>
            </a:r>
            <a:r>
              <a:rPr lang="en-US" b="0" i="0" dirty="0">
                <a:solidFill>
                  <a:srgbClr val="333333"/>
                </a:solidFill>
                <a:effectLst/>
                <a:latin typeface="Open Sans" panose="020B0606030504020204" pitchFamily="34" charset="0"/>
              </a:rPr>
              <a:t>, C.  (2022) International Students and Academic Misconduct: Considering Culture, Community, and Context, Journal of College and Character, 23:1, 60-75, DOI: </a:t>
            </a:r>
            <a:r>
              <a:rPr lang="en-US" b="0" i="0" u="sng" dirty="0">
                <a:solidFill>
                  <a:srgbClr val="333333"/>
                </a:solidFill>
                <a:effectLst/>
                <a:latin typeface="Open Sans" panose="020B0606030504020204" pitchFamily="34" charset="0"/>
                <a:hlinkClick r:id="rId2"/>
              </a:rPr>
              <a:t>10.1080/2194587X.2021.2017978</a:t>
            </a:r>
            <a:endParaRPr lang="en-US" b="0" i="0" u="sng" dirty="0">
              <a:solidFill>
                <a:srgbClr val="333333"/>
              </a:solidFill>
              <a:effectLst/>
              <a:latin typeface="Open Sans" panose="020B0606030504020204" pitchFamily="34" charset="0"/>
            </a:endParaRPr>
          </a:p>
          <a:p>
            <a:endParaRPr lang="en-US" dirty="0"/>
          </a:p>
        </p:txBody>
      </p:sp>
      <p:sp>
        <p:nvSpPr>
          <p:cNvPr id="3" name="TextBox 2">
            <a:extLst>
              <a:ext uri="{FF2B5EF4-FFF2-40B4-BE49-F238E27FC236}">
                <a16:creationId xmlns:a16="http://schemas.microsoft.com/office/drawing/2014/main" id="{894D3254-901C-4B70-AAA9-A93BBDA9D23F}"/>
              </a:ext>
            </a:extLst>
          </p:cNvPr>
          <p:cNvSpPr txBox="1"/>
          <p:nvPr/>
        </p:nvSpPr>
        <p:spPr>
          <a:xfrm>
            <a:off x="522514" y="3604335"/>
            <a:ext cx="11173252" cy="646331"/>
          </a:xfrm>
          <a:prstGeom prst="rect">
            <a:avLst/>
          </a:prstGeom>
          <a:noFill/>
        </p:spPr>
        <p:txBody>
          <a:bodyPr wrap="none" rtlCol="0">
            <a:spAutoFit/>
          </a:bodyPr>
          <a:lstStyle/>
          <a:p>
            <a:r>
              <a:rPr lang="en-US" dirty="0" err="1"/>
              <a:t>Lesisko</a:t>
            </a:r>
            <a:r>
              <a:rPr lang="en-US" dirty="0"/>
              <a:t>, L., Mauro, R., </a:t>
            </a:r>
            <a:r>
              <a:rPr lang="en-US" dirty="0" err="1"/>
              <a:t>Sebelin</a:t>
            </a:r>
            <a:r>
              <a:rPr lang="en-US" dirty="0"/>
              <a:t>, J. (2018) Plagiarism: A Guide for K-12 Online Learners. Retrieved from </a:t>
            </a:r>
          </a:p>
          <a:p>
            <a:r>
              <a:rPr lang="en-US" dirty="0"/>
              <a:t>ERIC on April 22, 2022, from https://eric.ed.gov/?id=ED608766</a:t>
            </a:r>
          </a:p>
        </p:txBody>
      </p:sp>
    </p:spTree>
    <p:extLst>
      <p:ext uri="{BB962C8B-B14F-4D97-AF65-F5344CB8AC3E}">
        <p14:creationId xmlns:p14="http://schemas.microsoft.com/office/powerpoint/2010/main" val="32645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BBFF-8A80-4DAB-9631-42D107607061}"/>
              </a:ext>
            </a:extLst>
          </p:cNvPr>
          <p:cNvSpPr>
            <a:spLocks noGrp="1"/>
          </p:cNvSpPr>
          <p:nvPr>
            <p:ph type="title"/>
          </p:nvPr>
        </p:nvSpPr>
        <p:spPr/>
        <p:txBody>
          <a:bodyPr/>
          <a:lstStyle/>
          <a:p>
            <a:r>
              <a:rPr lang="en-US" dirty="0"/>
              <a:t>Introduction</a:t>
            </a:r>
          </a:p>
        </p:txBody>
      </p:sp>
      <p:pic>
        <p:nvPicPr>
          <p:cNvPr id="7" name="Picture 6">
            <a:extLst>
              <a:ext uri="{FF2B5EF4-FFF2-40B4-BE49-F238E27FC236}">
                <a16:creationId xmlns:a16="http://schemas.microsoft.com/office/drawing/2014/main" id="{D58B8A0A-903B-46C6-9CEF-D639911F2FC6}"/>
              </a:ext>
            </a:extLst>
          </p:cNvPr>
          <p:cNvPicPr>
            <a:picLocks noChangeAspect="1"/>
          </p:cNvPicPr>
          <p:nvPr/>
        </p:nvPicPr>
        <p:blipFill>
          <a:blip r:embed="rId2"/>
          <a:stretch>
            <a:fillRect/>
          </a:stretch>
        </p:blipFill>
        <p:spPr>
          <a:xfrm>
            <a:off x="9468927" y="2501919"/>
            <a:ext cx="1566684" cy="1096678"/>
          </a:xfrm>
          <a:prstGeom prst="rect">
            <a:avLst/>
          </a:prstGeom>
        </p:spPr>
      </p:pic>
      <p:pic>
        <p:nvPicPr>
          <p:cNvPr id="9" name="Picture 8">
            <a:extLst>
              <a:ext uri="{FF2B5EF4-FFF2-40B4-BE49-F238E27FC236}">
                <a16:creationId xmlns:a16="http://schemas.microsoft.com/office/drawing/2014/main" id="{6DA70F5E-3A8E-490D-8E22-070C36273107}"/>
              </a:ext>
            </a:extLst>
          </p:cNvPr>
          <p:cNvPicPr>
            <a:picLocks noChangeAspect="1"/>
          </p:cNvPicPr>
          <p:nvPr/>
        </p:nvPicPr>
        <p:blipFill>
          <a:blip r:embed="rId3"/>
          <a:stretch>
            <a:fillRect/>
          </a:stretch>
        </p:blipFill>
        <p:spPr>
          <a:xfrm>
            <a:off x="7612031" y="4523420"/>
            <a:ext cx="6324601" cy="2059939"/>
          </a:xfrm>
          <a:prstGeom prst="rect">
            <a:avLst/>
          </a:prstGeom>
        </p:spPr>
      </p:pic>
      <p:sp>
        <p:nvSpPr>
          <p:cNvPr id="8" name="TextBox 7">
            <a:extLst>
              <a:ext uri="{FF2B5EF4-FFF2-40B4-BE49-F238E27FC236}">
                <a16:creationId xmlns:a16="http://schemas.microsoft.com/office/drawing/2014/main" id="{9F73CA09-8823-4F0F-80C9-ABF5F1C744F4}"/>
              </a:ext>
            </a:extLst>
          </p:cNvPr>
          <p:cNvSpPr txBox="1"/>
          <p:nvPr/>
        </p:nvSpPr>
        <p:spPr>
          <a:xfrm>
            <a:off x="6319138" y="3737843"/>
            <a:ext cx="4788490" cy="369332"/>
          </a:xfrm>
          <a:prstGeom prst="rect">
            <a:avLst/>
          </a:prstGeom>
          <a:noFill/>
        </p:spPr>
        <p:txBody>
          <a:bodyPr wrap="none" rtlCol="0">
            <a:spAutoFit/>
          </a:bodyPr>
          <a:lstStyle/>
          <a:p>
            <a:pPr marL="0" indent="0" algn="r">
              <a:buNone/>
            </a:pPr>
            <a:r>
              <a:rPr lang="en-US" dirty="0"/>
              <a:t>Sr. Online Instructional Design Consultant </a:t>
            </a:r>
          </a:p>
        </p:txBody>
      </p:sp>
      <p:sp>
        <p:nvSpPr>
          <p:cNvPr id="10" name="TextBox 9">
            <a:extLst>
              <a:ext uri="{FF2B5EF4-FFF2-40B4-BE49-F238E27FC236}">
                <a16:creationId xmlns:a16="http://schemas.microsoft.com/office/drawing/2014/main" id="{887C03B5-F237-41BD-87F8-7AB0A7CA09BF}"/>
              </a:ext>
            </a:extLst>
          </p:cNvPr>
          <p:cNvSpPr txBox="1"/>
          <p:nvPr/>
        </p:nvSpPr>
        <p:spPr>
          <a:xfrm>
            <a:off x="5616338" y="5655808"/>
            <a:ext cx="5620449" cy="646331"/>
          </a:xfrm>
          <a:prstGeom prst="rect">
            <a:avLst/>
          </a:prstGeom>
          <a:noFill/>
        </p:spPr>
        <p:txBody>
          <a:bodyPr wrap="none" rtlCol="0">
            <a:spAutoFit/>
          </a:bodyPr>
          <a:lstStyle/>
          <a:p>
            <a:pPr algn="ctr"/>
            <a:r>
              <a:rPr lang="en-US" dirty="0"/>
              <a:t>Sr. Instructional Designer and Canvas LMS Admin</a:t>
            </a:r>
          </a:p>
          <a:p>
            <a:pPr algn="ctr"/>
            <a:r>
              <a:rPr lang="en-US" dirty="0"/>
              <a:t>(contract)</a:t>
            </a:r>
          </a:p>
        </p:txBody>
      </p:sp>
      <p:pic>
        <p:nvPicPr>
          <p:cNvPr id="13" name="Picture 12" descr="A person wearing glasses&#10;&#10;Description automatically generated with medium confidence">
            <a:extLst>
              <a:ext uri="{FF2B5EF4-FFF2-40B4-BE49-F238E27FC236}">
                <a16:creationId xmlns:a16="http://schemas.microsoft.com/office/drawing/2014/main" id="{328EEBCB-67E4-4DF9-9C73-51E46BDD20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018" y="2608720"/>
            <a:ext cx="3529645" cy="3573656"/>
          </a:xfrm>
          <a:prstGeom prst="rect">
            <a:avLst/>
          </a:prstGeom>
        </p:spPr>
      </p:pic>
      <p:sp>
        <p:nvSpPr>
          <p:cNvPr id="14" name="TextBox 13">
            <a:extLst>
              <a:ext uri="{FF2B5EF4-FFF2-40B4-BE49-F238E27FC236}">
                <a16:creationId xmlns:a16="http://schemas.microsoft.com/office/drawing/2014/main" id="{9A9C8CC5-68E6-480F-954A-41FB3DBAEFB2}"/>
              </a:ext>
            </a:extLst>
          </p:cNvPr>
          <p:cNvSpPr txBox="1"/>
          <p:nvPr/>
        </p:nvSpPr>
        <p:spPr>
          <a:xfrm>
            <a:off x="1285875" y="6182376"/>
            <a:ext cx="2425664" cy="369332"/>
          </a:xfrm>
          <a:prstGeom prst="rect">
            <a:avLst/>
          </a:prstGeom>
          <a:noFill/>
        </p:spPr>
        <p:txBody>
          <a:bodyPr wrap="none" rtlCol="0">
            <a:spAutoFit/>
          </a:bodyPr>
          <a:lstStyle/>
          <a:p>
            <a:r>
              <a:rPr lang="en-US" dirty="0"/>
              <a:t>Dr. Rebecca Graetz</a:t>
            </a:r>
          </a:p>
        </p:txBody>
      </p:sp>
    </p:spTree>
    <p:extLst>
      <p:ext uri="{BB962C8B-B14F-4D97-AF65-F5344CB8AC3E}">
        <p14:creationId xmlns:p14="http://schemas.microsoft.com/office/powerpoint/2010/main" val="87534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9">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2" name="Rectangle 20">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3" name="Group 2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Oval 2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2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4F43114-AAD0-44D4-831D-377365919FE5}"/>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lang="en-US">
                <a:solidFill>
                  <a:srgbClr val="EBEBEB"/>
                </a:solidFill>
              </a:rPr>
              <a:t>Outcomes</a:t>
            </a:r>
          </a:p>
        </p:txBody>
      </p:sp>
      <p:sp>
        <p:nvSpPr>
          <p:cNvPr id="47" name="Rectangle 3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8" name="TextBox 3">
            <a:extLst>
              <a:ext uri="{FF2B5EF4-FFF2-40B4-BE49-F238E27FC236}">
                <a16:creationId xmlns:a16="http://schemas.microsoft.com/office/drawing/2014/main" id="{DD52697F-5643-5EA4-DBD4-CC7C2D3B5F2A}"/>
              </a:ext>
            </a:extLst>
          </p:cNvPr>
          <p:cNvGraphicFramePr/>
          <p:nvPr>
            <p:extLst>
              <p:ext uri="{D42A27DB-BD31-4B8C-83A1-F6EECF244321}">
                <p14:modId xmlns:p14="http://schemas.microsoft.com/office/powerpoint/2010/main" val="51595734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8122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16">
            <a:extLst>
              <a:ext uri="{FF2B5EF4-FFF2-40B4-BE49-F238E27FC236}">
                <a16:creationId xmlns:a16="http://schemas.microsoft.com/office/drawing/2014/main" id="{02692A53-0FE2-462A-9D11-1071D6DA0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8" name="Rectangle 17">
              <a:extLst>
                <a:ext uri="{FF2B5EF4-FFF2-40B4-BE49-F238E27FC236}">
                  <a16:creationId xmlns:a16="http://schemas.microsoft.com/office/drawing/2014/main" id="{5C9DC69B-AF3C-4F76-B52B-1788B4C90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Oval 18">
              <a:extLst>
                <a:ext uri="{FF2B5EF4-FFF2-40B4-BE49-F238E27FC236}">
                  <a16:creationId xmlns:a16="http://schemas.microsoft.com/office/drawing/2014/main" id="{33165C10-4BE8-4244-8E84-4A4E639FD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AD93B56-653D-4B7C-A752-7FB28E29B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3EF681FB-FF26-4678-94F6-DE3B0172B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649A2466-49EF-4AF8-B610-953AE846D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C02CAF29-11C9-4C27-91C4-621C72222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C06641CA-1F27-40B5-B717-F1E4F79475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5">
              <a:extLst>
                <a:ext uri="{FF2B5EF4-FFF2-40B4-BE49-F238E27FC236}">
                  <a16:creationId xmlns:a16="http://schemas.microsoft.com/office/drawing/2014/main" id="{8508DB2A-5AB9-4D0F-8324-B7F7DC5AB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6" name="Freeform 5">
              <a:extLst>
                <a:ext uri="{FF2B5EF4-FFF2-40B4-BE49-F238E27FC236}">
                  <a16:creationId xmlns:a16="http://schemas.microsoft.com/office/drawing/2014/main" id="{B9ACC37A-921A-4D5C-B477-2C5D0E136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1" name="Rectangle 27">
            <a:extLst>
              <a:ext uri="{FF2B5EF4-FFF2-40B4-BE49-F238E27FC236}">
                <a16:creationId xmlns:a16="http://schemas.microsoft.com/office/drawing/2014/main" id="{17707B28-2F38-4C84-9445-C1AA9A70D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29CB00F-086D-4FBF-8F30-B662FABF2465}"/>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b="0" i="0" kern="1200" dirty="0">
                <a:solidFill>
                  <a:schemeClr val="bg2"/>
                </a:solidFill>
                <a:latin typeface="+mj-lt"/>
                <a:ea typeface="+mj-ea"/>
                <a:cs typeface="+mj-cs"/>
              </a:rPr>
              <a:t>Choosing a Plagiarism Checker</a:t>
            </a:r>
          </a:p>
        </p:txBody>
      </p:sp>
      <p:sp>
        <p:nvSpPr>
          <p:cNvPr id="12" name="TextBox 11">
            <a:extLst>
              <a:ext uri="{FF2B5EF4-FFF2-40B4-BE49-F238E27FC236}">
                <a16:creationId xmlns:a16="http://schemas.microsoft.com/office/drawing/2014/main" id="{62A896C3-5A6C-40F3-A36E-66A7C692A554}"/>
              </a:ext>
            </a:extLst>
          </p:cNvPr>
          <p:cNvSpPr txBox="1"/>
          <p:nvPr/>
        </p:nvSpPr>
        <p:spPr>
          <a:xfrm>
            <a:off x="301367" y="2481227"/>
            <a:ext cx="5508389" cy="3416300"/>
          </a:xfrm>
          <a:prstGeom prst="rect">
            <a:avLst/>
          </a:prstGeom>
        </p:spPr>
        <p:txBody>
          <a:bodyPr vert="horz" lIns="91440" tIns="45720" rIns="91440" bIns="45720" rtlCol="0" anchor="ctr">
            <a:normAutofit/>
          </a:bodyPr>
          <a:lstStyle/>
          <a:p>
            <a:pPr marL="285750" indent="-285750">
              <a:spcBef>
                <a:spcPts val="1000"/>
              </a:spcBef>
              <a:buClr>
                <a:schemeClr val="accent1"/>
              </a:buClr>
              <a:buSzPct val="80000"/>
              <a:buFont typeface="Wingdings" panose="05000000000000000000" pitchFamily="2" charset="2"/>
              <a:buChar char="v"/>
            </a:pPr>
            <a:r>
              <a:rPr lang="en-US" dirty="0">
                <a:solidFill>
                  <a:schemeClr val="tx1">
                    <a:lumMod val="75000"/>
                    <a:lumOff val="25000"/>
                  </a:schemeClr>
                </a:solidFill>
              </a:rPr>
              <a:t>These are not equal, and each have different features.  </a:t>
            </a:r>
          </a:p>
          <a:p>
            <a:pPr marL="285750" indent="-285750">
              <a:spcBef>
                <a:spcPts val="1000"/>
              </a:spcBef>
              <a:buClr>
                <a:schemeClr val="accent1"/>
              </a:buClr>
              <a:buSzPct val="80000"/>
              <a:buFont typeface="Wingdings" panose="05000000000000000000" pitchFamily="2" charset="2"/>
              <a:buChar char="v"/>
            </a:pPr>
            <a:r>
              <a:rPr lang="en-US" dirty="0">
                <a:solidFill>
                  <a:schemeClr val="tx1">
                    <a:lumMod val="75000"/>
                    <a:lumOff val="25000"/>
                  </a:schemeClr>
                </a:solidFill>
              </a:rPr>
              <a:t>Create a group of faculty who can vet</a:t>
            </a:r>
            <a:br>
              <a:rPr lang="en-US" dirty="0">
                <a:solidFill>
                  <a:schemeClr val="tx1">
                    <a:lumMod val="75000"/>
                    <a:lumOff val="25000"/>
                  </a:schemeClr>
                </a:solidFill>
              </a:rPr>
            </a:br>
            <a:r>
              <a:rPr lang="en-US" dirty="0">
                <a:solidFill>
                  <a:schemeClr val="tx1">
                    <a:lumMod val="75000"/>
                    <a:lumOff val="25000"/>
                  </a:schemeClr>
                </a:solidFill>
              </a:rPr>
              <a:t>these tools.</a:t>
            </a:r>
          </a:p>
          <a:p>
            <a:pPr marL="285750" indent="-285750">
              <a:spcBef>
                <a:spcPts val="1000"/>
              </a:spcBef>
              <a:buClr>
                <a:schemeClr val="accent1"/>
              </a:buClr>
              <a:buSzPct val="80000"/>
              <a:buFont typeface="Wingdings" panose="05000000000000000000" pitchFamily="2" charset="2"/>
              <a:buChar char="v"/>
            </a:pPr>
            <a:r>
              <a:rPr lang="en-US" dirty="0">
                <a:solidFill>
                  <a:schemeClr val="tx1">
                    <a:lumMod val="75000"/>
                    <a:lumOff val="25000"/>
                  </a:schemeClr>
                </a:solidFill>
              </a:rPr>
              <a:t>Ask for demos from the companies.</a:t>
            </a:r>
          </a:p>
          <a:p>
            <a:pPr marL="285750" indent="-285750">
              <a:spcBef>
                <a:spcPts val="1000"/>
              </a:spcBef>
              <a:buClr>
                <a:schemeClr val="accent1"/>
              </a:buClr>
              <a:buSzPct val="80000"/>
              <a:buFont typeface="Wingdings" panose="05000000000000000000" pitchFamily="2" charset="2"/>
              <a:buChar char="v"/>
            </a:pPr>
            <a:r>
              <a:rPr lang="en-US" dirty="0">
                <a:solidFill>
                  <a:schemeClr val="tx1">
                    <a:lumMod val="75000"/>
                    <a:lumOff val="25000"/>
                  </a:schemeClr>
                </a:solidFill>
              </a:rPr>
              <a:t>Integrate into an LMS that you are using</a:t>
            </a:r>
            <a:r>
              <a:rPr lang="en-US" sz="1600" dirty="0">
                <a:solidFill>
                  <a:schemeClr val="tx1">
                    <a:lumMod val="75000"/>
                    <a:lumOff val="25000"/>
                  </a:schemeClr>
                </a:solidFill>
              </a:rPr>
              <a:t>.</a:t>
            </a:r>
          </a:p>
        </p:txBody>
      </p:sp>
      <p:pic>
        <p:nvPicPr>
          <p:cNvPr id="11" name="Picture 10">
            <a:extLst>
              <a:ext uri="{FF2B5EF4-FFF2-40B4-BE49-F238E27FC236}">
                <a16:creationId xmlns:a16="http://schemas.microsoft.com/office/drawing/2014/main" id="{B6288EAB-C47C-4382-827D-47EE401341F6}"/>
              </a:ext>
            </a:extLst>
          </p:cNvPr>
          <p:cNvPicPr>
            <a:picLocks noChangeAspect="1"/>
          </p:cNvPicPr>
          <p:nvPr/>
        </p:nvPicPr>
        <p:blipFill>
          <a:blip r:embed="rId4"/>
          <a:stretch>
            <a:fillRect/>
          </a:stretch>
        </p:blipFill>
        <p:spPr>
          <a:xfrm>
            <a:off x="6094411" y="3053857"/>
            <a:ext cx="2445605" cy="896163"/>
          </a:xfrm>
          <a:prstGeom prst="roundRect">
            <a:avLst>
              <a:gd name="adj" fmla="val 1858"/>
            </a:avLst>
          </a:prstGeom>
          <a:effectLst/>
        </p:spPr>
      </p:pic>
      <p:pic>
        <p:nvPicPr>
          <p:cNvPr id="5" name="Picture 4">
            <a:extLst>
              <a:ext uri="{FF2B5EF4-FFF2-40B4-BE49-F238E27FC236}">
                <a16:creationId xmlns:a16="http://schemas.microsoft.com/office/drawing/2014/main" id="{C989DFCA-4FB0-4FC7-8EFE-1483D0F46ACF}"/>
              </a:ext>
            </a:extLst>
          </p:cNvPr>
          <p:cNvPicPr>
            <a:picLocks noChangeAspect="1"/>
          </p:cNvPicPr>
          <p:nvPr/>
        </p:nvPicPr>
        <p:blipFill>
          <a:blip r:embed="rId5"/>
          <a:stretch>
            <a:fillRect/>
          </a:stretch>
        </p:blipFill>
        <p:spPr>
          <a:xfrm>
            <a:off x="8698153" y="3057808"/>
            <a:ext cx="2445605" cy="888262"/>
          </a:xfrm>
          <a:prstGeom prst="roundRect">
            <a:avLst>
              <a:gd name="adj" fmla="val 1858"/>
            </a:avLst>
          </a:prstGeom>
          <a:effectLst/>
        </p:spPr>
      </p:pic>
      <p:pic>
        <p:nvPicPr>
          <p:cNvPr id="7" name="Picture 6">
            <a:extLst>
              <a:ext uri="{FF2B5EF4-FFF2-40B4-BE49-F238E27FC236}">
                <a16:creationId xmlns:a16="http://schemas.microsoft.com/office/drawing/2014/main" id="{A9673DB0-6D69-4982-B28C-45BC4C835433}"/>
              </a:ext>
            </a:extLst>
          </p:cNvPr>
          <p:cNvPicPr>
            <a:picLocks noChangeAspect="1"/>
          </p:cNvPicPr>
          <p:nvPr/>
        </p:nvPicPr>
        <p:blipFill>
          <a:blip r:embed="rId6"/>
          <a:stretch>
            <a:fillRect/>
          </a:stretch>
        </p:blipFill>
        <p:spPr>
          <a:xfrm>
            <a:off x="6094411" y="4646817"/>
            <a:ext cx="2445604" cy="940616"/>
          </a:xfrm>
          <a:prstGeom prst="roundRect">
            <a:avLst>
              <a:gd name="adj" fmla="val 1858"/>
            </a:avLst>
          </a:prstGeom>
          <a:effectLst/>
        </p:spPr>
      </p:pic>
      <p:pic>
        <p:nvPicPr>
          <p:cNvPr id="9" name="Picture 8">
            <a:extLst>
              <a:ext uri="{FF2B5EF4-FFF2-40B4-BE49-F238E27FC236}">
                <a16:creationId xmlns:a16="http://schemas.microsoft.com/office/drawing/2014/main" id="{7D1EE979-B37A-4A2D-9393-6E2CAA392C7E}"/>
              </a:ext>
            </a:extLst>
          </p:cNvPr>
          <p:cNvPicPr>
            <a:picLocks noChangeAspect="1"/>
          </p:cNvPicPr>
          <p:nvPr/>
        </p:nvPicPr>
        <p:blipFill>
          <a:blip r:embed="rId7"/>
          <a:stretch>
            <a:fillRect/>
          </a:stretch>
        </p:blipFill>
        <p:spPr>
          <a:xfrm>
            <a:off x="8698153" y="4808066"/>
            <a:ext cx="2445606" cy="618119"/>
          </a:xfrm>
          <a:prstGeom prst="roundRect">
            <a:avLst>
              <a:gd name="adj" fmla="val 1858"/>
            </a:avLst>
          </a:prstGeom>
          <a:effectLst/>
        </p:spPr>
      </p:pic>
      <p:sp>
        <p:nvSpPr>
          <p:cNvPr id="3" name="TextBox 2">
            <a:extLst>
              <a:ext uri="{FF2B5EF4-FFF2-40B4-BE49-F238E27FC236}">
                <a16:creationId xmlns:a16="http://schemas.microsoft.com/office/drawing/2014/main" id="{DBA83B6E-38C0-455D-9296-987D95B6BA3C}"/>
              </a:ext>
            </a:extLst>
          </p:cNvPr>
          <p:cNvSpPr txBox="1"/>
          <p:nvPr/>
        </p:nvSpPr>
        <p:spPr>
          <a:xfrm>
            <a:off x="3253154" y="3006969"/>
            <a:ext cx="248786" cy="1077218"/>
          </a:xfrm>
          <a:prstGeom prst="rect">
            <a:avLst/>
          </a:prstGeom>
          <a:noFill/>
        </p:spPr>
        <p:txBody>
          <a:bodyPr wrap="none" rtlCol="0">
            <a:spAutoFit/>
          </a:bodyPr>
          <a:lstStyle/>
          <a:p>
            <a:pPr>
              <a:spcAft>
                <a:spcPts val="600"/>
              </a:spcAft>
            </a:pPr>
            <a:r>
              <a:rPr lang="en-US"/>
              <a:t> </a:t>
            </a:r>
          </a:p>
          <a:p>
            <a:pPr>
              <a:spcAft>
                <a:spcPts val="600"/>
              </a:spcAft>
            </a:pPr>
            <a:r>
              <a:rPr lang="en-US"/>
              <a:t> </a:t>
            </a:r>
          </a:p>
          <a:p>
            <a:pPr>
              <a:spcAft>
                <a:spcPts val="600"/>
              </a:spcAft>
            </a:pPr>
            <a:endParaRPr lang="en-US"/>
          </a:p>
        </p:txBody>
      </p:sp>
    </p:spTree>
    <p:extLst>
      <p:ext uri="{BB962C8B-B14F-4D97-AF65-F5344CB8AC3E}">
        <p14:creationId xmlns:p14="http://schemas.microsoft.com/office/powerpoint/2010/main" val="3916017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EEA69-1336-4C7E-9D2B-002BEEBB9857}"/>
              </a:ext>
            </a:extLst>
          </p:cNvPr>
          <p:cNvSpPr>
            <a:spLocks noGrp="1"/>
          </p:cNvSpPr>
          <p:nvPr>
            <p:ph type="title"/>
          </p:nvPr>
        </p:nvSpPr>
        <p:spPr/>
        <p:txBody>
          <a:bodyPr/>
          <a:lstStyle/>
          <a:p>
            <a:r>
              <a:rPr lang="en-US" dirty="0"/>
              <a:t>Defining a student’s perspective on Plagiarism</a:t>
            </a:r>
          </a:p>
        </p:txBody>
      </p:sp>
      <p:sp>
        <p:nvSpPr>
          <p:cNvPr id="3" name="TextBox 2">
            <a:extLst>
              <a:ext uri="{FF2B5EF4-FFF2-40B4-BE49-F238E27FC236}">
                <a16:creationId xmlns:a16="http://schemas.microsoft.com/office/drawing/2014/main" id="{98552C50-B993-4652-8EB0-B8FA284699C6}"/>
              </a:ext>
            </a:extLst>
          </p:cNvPr>
          <p:cNvSpPr txBox="1"/>
          <p:nvPr/>
        </p:nvSpPr>
        <p:spPr>
          <a:xfrm>
            <a:off x="326380" y="2432659"/>
            <a:ext cx="11374016" cy="3693319"/>
          </a:xfrm>
          <a:prstGeom prst="rect">
            <a:avLst/>
          </a:prstGeom>
          <a:noFill/>
        </p:spPr>
        <p:txBody>
          <a:bodyPr wrap="square" rtlCol="0">
            <a:spAutoFit/>
          </a:bodyPr>
          <a:lstStyle/>
          <a:p>
            <a:r>
              <a:rPr lang="en-US" b="1" dirty="0"/>
              <a:t>International Students perceive plagiarism in different ways. </a:t>
            </a:r>
            <a:r>
              <a:rPr lang="en-US" dirty="0"/>
              <a:t>Other countries see this as collaboration with peers and not plagiarism.  </a:t>
            </a:r>
            <a:r>
              <a:rPr lang="en-US" dirty="0" err="1"/>
              <a:t>Parnther</a:t>
            </a:r>
            <a:r>
              <a:rPr lang="en-US" dirty="0"/>
              <a:t> (2022) states “</a:t>
            </a:r>
            <a:r>
              <a:rPr lang="en-US" b="0" i="0" dirty="0">
                <a:solidFill>
                  <a:srgbClr val="333333"/>
                </a:solidFill>
                <a:effectLst/>
              </a:rPr>
              <a:t>International students experience unique challenges that place them at risk for academic misconduct violations, including language, academic expectations, cultural differences, academic preparedness, and policy understanding. “</a:t>
            </a:r>
          </a:p>
          <a:p>
            <a:endParaRPr lang="en-US" dirty="0"/>
          </a:p>
          <a:p>
            <a:r>
              <a:rPr lang="en-US" dirty="0"/>
              <a:t>Those coming from K-12 are taught to “Google it” and copy/paste. (conversation with a peer)</a:t>
            </a:r>
          </a:p>
          <a:p>
            <a:endParaRPr lang="en-US" dirty="0"/>
          </a:p>
          <a:p>
            <a:r>
              <a:rPr lang="en-US" b="1" dirty="0"/>
              <a:t>What does it look like for most students?</a:t>
            </a:r>
            <a:r>
              <a:rPr lang="en-US" dirty="0"/>
              <a:t> </a:t>
            </a:r>
            <a:r>
              <a:rPr lang="en-US" dirty="0" err="1"/>
              <a:t>Lesisko</a:t>
            </a:r>
            <a:r>
              <a:rPr lang="en-US" dirty="0"/>
              <a:t> (2018) states “Plagiarism can mean distinct things to different people, but ultimately, it is still cheating, and cheating is rife.  Family values can also play a factor.  If a brother or sister plagiarized successfully in the past, a sibling may feel allowed to do the same.”</a:t>
            </a:r>
          </a:p>
          <a:p>
            <a:r>
              <a:rPr lang="en-US" dirty="0"/>
              <a:t> </a:t>
            </a:r>
          </a:p>
          <a:p>
            <a:r>
              <a:rPr lang="en-US" dirty="0"/>
              <a:t>QM Standard 1.4 addresses course and institutional policies.  Is it posted in the syllabus? </a:t>
            </a:r>
          </a:p>
        </p:txBody>
      </p:sp>
    </p:spTree>
    <p:extLst>
      <p:ext uri="{BB962C8B-B14F-4D97-AF65-F5344CB8AC3E}">
        <p14:creationId xmlns:p14="http://schemas.microsoft.com/office/powerpoint/2010/main" val="5645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08A5-456C-4377-9219-C7BDDCE507E2}"/>
              </a:ext>
            </a:extLst>
          </p:cNvPr>
          <p:cNvSpPr>
            <a:spLocks noGrp="1"/>
          </p:cNvSpPr>
          <p:nvPr>
            <p:ph type="title"/>
          </p:nvPr>
        </p:nvSpPr>
        <p:spPr/>
        <p:txBody>
          <a:bodyPr/>
          <a:lstStyle/>
          <a:p>
            <a:r>
              <a:rPr lang="en-US" dirty="0"/>
              <a:t>Working with Faculty on Plagiarism</a:t>
            </a:r>
          </a:p>
        </p:txBody>
      </p:sp>
      <p:sp>
        <p:nvSpPr>
          <p:cNvPr id="3" name="TextBox 2">
            <a:extLst>
              <a:ext uri="{FF2B5EF4-FFF2-40B4-BE49-F238E27FC236}">
                <a16:creationId xmlns:a16="http://schemas.microsoft.com/office/drawing/2014/main" id="{B2D2D914-1BCA-4985-88A1-CADB584C18D6}"/>
              </a:ext>
            </a:extLst>
          </p:cNvPr>
          <p:cNvSpPr txBox="1"/>
          <p:nvPr/>
        </p:nvSpPr>
        <p:spPr>
          <a:xfrm>
            <a:off x="8167008" y="2483889"/>
            <a:ext cx="3875314" cy="1754326"/>
          </a:xfrm>
          <a:prstGeom prst="rect">
            <a:avLst/>
          </a:prstGeom>
          <a:noFill/>
        </p:spPr>
        <p:txBody>
          <a:bodyPr wrap="square" rtlCol="0">
            <a:spAutoFit/>
          </a:bodyPr>
          <a:lstStyle/>
          <a:p>
            <a:r>
              <a:rPr lang="en-US" dirty="0"/>
              <a:t>Actual comment from faculty:</a:t>
            </a:r>
          </a:p>
          <a:p>
            <a:endParaRPr lang="en-US" dirty="0"/>
          </a:p>
          <a:p>
            <a:r>
              <a:rPr lang="en-US" dirty="0"/>
              <a:t>My students don’t look like me, so they plagiarize. </a:t>
            </a:r>
          </a:p>
          <a:p>
            <a:br>
              <a:rPr lang="en-US" dirty="0"/>
            </a:br>
            <a:r>
              <a:rPr lang="en-US" dirty="0"/>
              <a:t>All online students plagiarize. </a:t>
            </a:r>
          </a:p>
        </p:txBody>
      </p:sp>
      <p:pic>
        <p:nvPicPr>
          <p:cNvPr id="1026" name="Picture 2" descr="350+ Group Of Friends Pictures | Download Free Images on Unsplash">
            <a:extLst>
              <a:ext uri="{FF2B5EF4-FFF2-40B4-BE49-F238E27FC236}">
                <a16:creationId xmlns:a16="http://schemas.microsoft.com/office/drawing/2014/main" id="{FED11C5B-5B6B-45AC-925A-BCB6A38E6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171" y="4449181"/>
            <a:ext cx="2571750" cy="17161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0" name="TextBox 6">
            <a:extLst>
              <a:ext uri="{FF2B5EF4-FFF2-40B4-BE49-F238E27FC236}">
                <a16:creationId xmlns:a16="http://schemas.microsoft.com/office/drawing/2014/main" id="{C2456634-98E1-691E-9539-88E210B3180D}"/>
              </a:ext>
            </a:extLst>
          </p:cNvPr>
          <p:cNvGraphicFramePr/>
          <p:nvPr/>
        </p:nvGraphicFramePr>
        <p:xfrm>
          <a:off x="410936" y="2668555"/>
          <a:ext cx="7337265" cy="3139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673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235B-C6F2-4931-A5A4-14903A00119B}"/>
              </a:ext>
            </a:extLst>
          </p:cNvPr>
          <p:cNvSpPr>
            <a:spLocks noGrp="1"/>
          </p:cNvSpPr>
          <p:nvPr>
            <p:ph type="title"/>
          </p:nvPr>
        </p:nvSpPr>
        <p:spPr/>
        <p:txBody>
          <a:bodyPr/>
          <a:lstStyle/>
          <a:p>
            <a:r>
              <a:rPr lang="en-US" dirty="0"/>
              <a:t>Two examples of plagiarism </a:t>
            </a:r>
          </a:p>
        </p:txBody>
      </p:sp>
      <p:sp>
        <p:nvSpPr>
          <p:cNvPr id="3" name="Content Placeholder 2">
            <a:extLst>
              <a:ext uri="{FF2B5EF4-FFF2-40B4-BE49-F238E27FC236}">
                <a16:creationId xmlns:a16="http://schemas.microsoft.com/office/drawing/2014/main" id="{12D53027-C99B-4250-9F3E-841049728097}"/>
              </a:ext>
            </a:extLst>
          </p:cNvPr>
          <p:cNvSpPr>
            <a:spLocks noGrp="1"/>
          </p:cNvSpPr>
          <p:nvPr>
            <p:ph sz="half" idx="4294967295"/>
          </p:nvPr>
        </p:nvSpPr>
        <p:spPr>
          <a:xfrm>
            <a:off x="269068" y="2445239"/>
            <a:ext cx="5266592" cy="4201746"/>
          </a:xfrm>
        </p:spPr>
        <p:txBody>
          <a:bodyPr>
            <a:normAutofit fontScale="25000" lnSpcReduction="20000"/>
          </a:bodyPr>
          <a:lstStyle/>
          <a:p>
            <a:pPr marL="0" marR="0" indent="0" algn="just">
              <a:lnSpc>
                <a:spcPct val="120000"/>
              </a:lnSpc>
              <a:spcBef>
                <a:spcPts val="0"/>
              </a:spcBef>
              <a:spcAft>
                <a:spcPts val="800"/>
              </a:spcAft>
              <a:buNone/>
            </a:pPr>
            <a:r>
              <a:rPr lang="en-US" sz="4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Even though Professor Ramirez deviated from the school's policy regarding plagiarism, </a:t>
            </a:r>
            <a:r>
              <a:rPr lang="en-US" sz="4000" b="1" dirty="0" err="1">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doyou</a:t>
            </a:r>
            <a:r>
              <a:rPr lang="en-US" sz="4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feel she acted ethically</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lnSpc>
                <a:spcPct val="120000"/>
              </a:lnSpc>
              <a:spcBef>
                <a:spcPts val="0"/>
              </a:spcBef>
              <a:spcAft>
                <a:spcPts val="800"/>
              </a:spcAft>
              <a:buNone/>
            </a:pP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Professor Julia Ramirez acted ethically although she deviated from the college’s policy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re-</a:t>
            </a:r>
            <a:r>
              <a:rPr lang="en-US" sz="4000" dirty="0" err="1">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garding</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plagiarism. The ethic played a major role in this case as Professor Ramirez showed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re-</a:t>
            </a:r>
            <a:r>
              <a:rPr lang="en-US" sz="4000" dirty="0" err="1">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sponsibility</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being considerate. Although she did not report the plagiarism to the student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re-view board</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but</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she has considered the school policy and graded Kelly’s assignment to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0</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She also considers Kelly’s difficult situation that she will be kicked out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if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school has confirmed plagiarism. Professor Ramirez also compassionate about how Kelly needs to spend a lot of time taking care of her mom who</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suffering</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cancer.</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Professor</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Ramirez</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acted</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ethically</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being</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con-</a:t>
            </a:r>
            <a:r>
              <a:rPr lang="en-US" sz="4000" dirty="0" err="1">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siderate</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compassionate.</a:t>
            </a:r>
            <a:endParaRPr lang="en-US"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20000"/>
              </a:lnSpc>
              <a:spcBef>
                <a:spcPts val="0"/>
              </a:spcBef>
              <a:spcAft>
                <a:spcPts val="800"/>
              </a:spcAft>
              <a:buNone/>
            </a:pPr>
            <a:r>
              <a:rPr lang="en-US" sz="4000" b="1" dirty="0">
                <a:effectLst/>
                <a:latin typeface="Calibri" panose="020F0502020204030204" pitchFamily="34" charset="0"/>
                <a:ea typeface="Times New Roman" panose="02020603050405020304" pitchFamily="18" charset="0"/>
                <a:cs typeface="Calibri" panose="020F0502020204030204" pitchFamily="34" charset="0"/>
              </a:rPr>
              <a:t>In Table 11.1 the Six Pillars of Character are detailed. Which of these six pillars did Professor Ramirez display in consideration for her student, and how?</a:t>
            </a:r>
            <a:endParaRPr lang="en-US" sz="4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20000"/>
              </a:lnSpc>
              <a:spcBef>
                <a:spcPts val="0"/>
              </a:spcBef>
              <a:spcAft>
                <a:spcPts val="800"/>
              </a:spcAft>
              <a:buNone/>
            </a:pP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Professor</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Ramirez is a leader will character. The six pillars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professor</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Ramirez displayed in the case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was: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trustworthiness, respect, responsibility, and caring.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Initially, She</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showed </a:t>
            </a:r>
            <a:r>
              <a:rPr lang="en-US" sz="4000" dirty="0" err="1">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trustworthi</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-ness</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from having the courage to do the right thing. Based on her own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value,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she did not report Kelly’s case to student review board even it against school’s policy. To show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the</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respect, one needs to be considerate of others. Before Professor Ramirez made the decision, she considered Kelly’s difficult situation as the cause of the issue.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Additionally,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Professor Ramirez considered the consequence of the reporting the issue, and then she decided not to report. Due to school’s policy, the student will be kicked out once plagiarism has confirmed by</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 review </a:t>
            </a:r>
            <a:r>
              <a:rPr lang="en-US" sz="4000" dirty="0" err="1">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borad</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Ejected from school will result</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Kelly to lose her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Job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offer</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which won’t benefit for both Kelly and the school. Responsibility was displayed</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Professor Ramirez</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also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being</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very caring by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show-</a:t>
            </a:r>
            <a:r>
              <a:rPr lang="en-US" sz="4000" dirty="0" err="1">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ing</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sympathy to Kelly’s hard situation and </a:t>
            </a:r>
            <a:r>
              <a:rPr lang="en-US" sz="40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forgive </a:t>
            </a:r>
            <a:r>
              <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mistake she had made. Professor Ramirez has a personal value of acknowledging the people make mistakes and deserve second chance.  </a:t>
            </a:r>
            <a:endParaRPr lang="en-US" sz="4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3250E3E3-2158-4BE1-B466-0CD747E084C0}"/>
              </a:ext>
            </a:extLst>
          </p:cNvPr>
          <p:cNvSpPr>
            <a:spLocks noGrp="1"/>
          </p:cNvSpPr>
          <p:nvPr>
            <p:ph sz="half" idx="4294967295"/>
          </p:nvPr>
        </p:nvSpPr>
        <p:spPr>
          <a:xfrm>
            <a:off x="6224954" y="2479920"/>
            <a:ext cx="5536223" cy="4132383"/>
          </a:xfrm>
        </p:spPr>
        <p:txBody>
          <a:bodyPr>
            <a:noAutofit/>
          </a:bodyPr>
          <a:lstStyle/>
          <a:p>
            <a:pPr marL="0" marR="0" indent="0">
              <a:spcBef>
                <a:spcPts val="0"/>
              </a:spcBef>
              <a:spcAft>
                <a:spcPts val="0"/>
              </a:spcAft>
              <a:buNone/>
            </a:pPr>
            <a:r>
              <a:rPr lang="en-US" sz="1000" b="1" dirty="0">
                <a:effectLst/>
                <a:latin typeface="Calibri" panose="020F0502020204030204" pitchFamily="34" charset="0"/>
                <a:ea typeface="Times New Roman" panose="02020603050405020304" pitchFamily="18" charset="0"/>
                <a:cs typeface="Calibri" panose="020F0502020204030204" pitchFamily="34" charset="0"/>
              </a:rPr>
              <a:t>Even though Professor Ramirez deviated from the school's policy regarding plagiarism, Do you feel she acted ethically?</a:t>
            </a:r>
            <a:endParaRPr lang="en-US" sz="1000" dirty="0">
              <a:effectLst/>
              <a:latin typeface="Calibri" panose="020F0502020204030204" pitchFamily="34" charset="0"/>
              <a:ea typeface="Arial" panose="020B0604020202020204" pitchFamily="34" charset="0"/>
              <a:cs typeface="Calibri" panose="020F0502020204030204" pitchFamily="34" charset="0"/>
            </a:endParaRPr>
          </a:p>
          <a:p>
            <a:pPr marL="0" marR="0" indent="0">
              <a:spcBef>
                <a:spcPts val="0"/>
              </a:spcBef>
              <a:spcAft>
                <a:spcPts val="0"/>
              </a:spcAft>
              <a:buNone/>
            </a:pP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effectLst/>
              <a:latin typeface="Calibri" panose="020F0502020204030204" pitchFamily="34" charset="0"/>
              <a:ea typeface="Arial" panose="020B0604020202020204" pitchFamily="34" charset="0"/>
              <a:cs typeface="Calibri" panose="020F0502020204030204" pitchFamily="34" charset="0"/>
            </a:endParaRPr>
          </a:p>
          <a:p>
            <a:pPr marL="0" marR="0" indent="0">
              <a:spcBef>
                <a:spcPts val="0"/>
              </a:spcBef>
              <a:spcAft>
                <a:spcPts val="0"/>
              </a:spcAft>
              <a:buNone/>
            </a:pPr>
            <a:r>
              <a:rPr lang="en-US" sz="1000" dirty="0">
                <a:effectLst/>
                <a:latin typeface="Calibri" panose="020F0502020204030204" pitchFamily="34" charset="0"/>
                <a:ea typeface="Times New Roman" panose="02020603050405020304" pitchFamily="18" charset="0"/>
                <a:cs typeface="Calibri" panose="020F0502020204030204" pitchFamily="34" charset="0"/>
              </a:rPr>
              <a:t>Professor Julia Ramirez acted ethically although she deviated from the college's policy regarding plagiarism. The ethic played a major role in this case as Professor Ramirez showed responsibility of being considerate. Although she did not report the plagiarism to the student review board, she has considered the school policy and graded Kelly's assignment to zero. She</a:t>
            </a:r>
            <a:r>
              <a:rPr lang="en-US" sz="1000" dirty="0">
                <a:latin typeface="Calibri" panose="020F0502020204030204" pitchFamily="34" charset="0"/>
                <a:ea typeface="Times New Roman" panose="02020603050405020304" pitchFamily="18" charset="0"/>
                <a:cs typeface="Calibri" panose="020F0502020204030204" pitchFamily="34"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rPr>
              <a:t>also considers Kelly's difficult situation that she will be kicked out if the school has confirmed</a:t>
            </a:r>
            <a:r>
              <a:rPr lang="en-US" sz="1000" dirty="0">
                <a:latin typeface="Calibri" panose="020F0502020204030204" pitchFamily="34" charset="0"/>
                <a:ea typeface="Times New Roman" panose="02020603050405020304" pitchFamily="18" charset="0"/>
                <a:cs typeface="Calibri" panose="020F0502020204030204" pitchFamily="34"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rPr>
              <a:t>plagiarism. Professor Ramirez also compassionate about how Kelly needs to spend a lot of time</a:t>
            </a:r>
            <a:r>
              <a:rPr lang="en-US" sz="1000" dirty="0">
                <a:latin typeface="Calibri" panose="020F0502020204030204" pitchFamily="34" charset="0"/>
                <a:ea typeface="Times New Roman" panose="02020603050405020304" pitchFamily="18" charset="0"/>
                <a:cs typeface="Calibri" panose="020F0502020204030204" pitchFamily="34"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rPr>
              <a:t>taking care of her mom who is suffering from cancer. Professor Ramirez acted ethically by being considerate and compassionate.</a:t>
            </a:r>
          </a:p>
          <a:p>
            <a:pPr marL="0" marR="0" indent="0">
              <a:spcBef>
                <a:spcPts val="0"/>
              </a:spcBef>
              <a:spcAft>
                <a:spcPts val="0"/>
              </a:spcAft>
              <a:buNone/>
            </a:pP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effectLst/>
              <a:latin typeface="Calibri" panose="020F0502020204030204" pitchFamily="34" charset="0"/>
              <a:ea typeface="Arial" panose="020B0604020202020204" pitchFamily="34" charset="0"/>
              <a:cs typeface="Calibri" panose="020F0502020204030204" pitchFamily="34" charset="0"/>
            </a:endParaRPr>
          </a:p>
          <a:p>
            <a:pPr marL="0" marR="0" indent="0">
              <a:spcBef>
                <a:spcPts val="0"/>
              </a:spcBef>
              <a:spcAft>
                <a:spcPts val="0"/>
              </a:spcAft>
              <a:buNone/>
            </a:pPr>
            <a:r>
              <a:rPr lang="en-US" sz="1000" b="1" dirty="0">
                <a:effectLst/>
                <a:latin typeface="Calibri" panose="020F0502020204030204" pitchFamily="34" charset="0"/>
                <a:ea typeface="Times New Roman" panose="02020603050405020304" pitchFamily="18" charset="0"/>
                <a:cs typeface="Calibri" panose="020F0502020204030204" pitchFamily="34" charset="0"/>
              </a:rPr>
              <a:t>In Table 11.1 the Six Pillars of Character are detailed. Which of these six pillars did Professor Ramirez display in consideration for her student, and how?</a:t>
            </a:r>
            <a:endParaRPr lang="en-US" sz="1000" dirty="0">
              <a:effectLst/>
              <a:latin typeface="Calibri" panose="020F0502020204030204" pitchFamily="34" charset="0"/>
              <a:ea typeface="Arial" panose="020B0604020202020204" pitchFamily="34" charset="0"/>
              <a:cs typeface="Calibri" panose="020F0502020204030204" pitchFamily="34" charset="0"/>
            </a:endParaRPr>
          </a:p>
          <a:p>
            <a:pPr marL="0" marR="0" indent="0">
              <a:spcBef>
                <a:spcPts val="0"/>
              </a:spcBef>
              <a:spcAft>
                <a:spcPts val="0"/>
              </a:spcAft>
              <a:buNone/>
            </a:pP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effectLst/>
              <a:latin typeface="Calibri" panose="020F0502020204030204" pitchFamily="34" charset="0"/>
              <a:ea typeface="Arial" panose="020B0604020202020204" pitchFamily="34" charset="0"/>
              <a:cs typeface="Calibri" panose="020F0502020204030204" pitchFamily="34" charset="0"/>
            </a:endParaRPr>
          </a:p>
          <a:p>
            <a:pPr marL="0" marR="0" indent="0">
              <a:spcBef>
                <a:spcPts val="0"/>
              </a:spcBef>
              <a:spcAft>
                <a:spcPts val="0"/>
              </a:spcAft>
              <a:buNone/>
            </a:pPr>
            <a:r>
              <a:rPr lang="en-US" sz="1000" dirty="0">
                <a:effectLst/>
                <a:latin typeface="Calibri" panose="020F0502020204030204" pitchFamily="34" charset="0"/>
                <a:ea typeface="Times New Roman" panose="02020603050405020304" pitchFamily="18" charset="0"/>
                <a:cs typeface="Calibri" panose="020F0502020204030204" pitchFamily="34" charset="0"/>
              </a:rPr>
              <a:t>Professor Ramirez is a leader of character. The six pillars professor Ramirez displayed in the case were trustworthiness, respect, responsibility, and caring. Initially she showed trustworthiness from having the courage to do the right thing. Based on her own values, she did not report Kelly's case to the student review board even against school's policy. To show respect, one needs to be considerate of others. Before Professor Ramirez made the decision, she considered Kelly's difficult situation as the cause of the issue. Professor Ramirez considered the consequence of reporting the issue, and then she decided not to report. Due to the school's policy, the student will be kicked out once plagiarism has been confirmed by the student review board. Ejected from school will result in Kelly to lose her Job offer which won't benefit both Kelly and the school. Responsibility was displayed and Professor Ramirez is also very caring by showing sympathy to Kelly's hard situation and forgiving the mistake she had made. Professor Ramirez has a personal value of acknowledging the people who make mistakes and deserve a second chance.</a:t>
            </a:r>
            <a:endParaRPr lang="en-US" sz="1000" dirty="0">
              <a:effectLst/>
              <a:latin typeface="Calibri" panose="020F0502020204030204" pitchFamily="34" charset="0"/>
              <a:ea typeface="Arial" panose="020B0604020202020204" pitchFamily="34" charset="0"/>
              <a:cs typeface="Calibri" panose="020F0502020204030204" pitchFamily="34" charset="0"/>
            </a:endParaRPr>
          </a:p>
          <a:p>
            <a:pPr marL="0" marR="0" indent="0">
              <a:lnSpc>
                <a:spcPct val="115000"/>
              </a:lnSpc>
              <a:spcBef>
                <a:spcPts val="0"/>
              </a:spcBef>
              <a:spcAft>
                <a:spcPts val="0"/>
              </a:spcAft>
              <a:buNone/>
            </a:pP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906586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 name="Rectangle 81">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50C4B1F-89C1-4617-8B2E-265240B8C0C6}"/>
              </a:ext>
            </a:extLst>
          </p:cNvPr>
          <p:cNvSpPr>
            <a:spLocks noGrp="1"/>
          </p:cNvSpPr>
          <p:nvPr>
            <p:ph type="title"/>
          </p:nvPr>
        </p:nvSpPr>
        <p:spPr>
          <a:xfrm>
            <a:off x="1154954" y="973668"/>
            <a:ext cx="8761413" cy="706964"/>
          </a:xfrm>
        </p:spPr>
        <p:txBody>
          <a:bodyPr vert="horz" lIns="91440" tIns="45720" rIns="91440" bIns="45720" rtlCol="0" anchor="ctr">
            <a:normAutofit/>
          </a:bodyPr>
          <a:lstStyle/>
          <a:p>
            <a:pPr>
              <a:lnSpc>
                <a:spcPct val="90000"/>
              </a:lnSpc>
            </a:pPr>
            <a:r>
              <a:rPr lang="en-US" sz="3100" b="0" i="0" kern="1200">
                <a:solidFill>
                  <a:srgbClr val="EBEBEB"/>
                </a:solidFill>
                <a:latin typeface="+mj-lt"/>
                <a:ea typeface="+mj-ea"/>
                <a:cs typeface="+mj-cs"/>
              </a:rPr>
              <a:t>Bringing content to students for awareness</a:t>
            </a:r>
          </a:p>
        </p:txBody>
      </p:sp>
      <p:sp>
        <p:nvSpPr>
          <p:cNvPr id="4" name="TextBox 3">
            <a:extLst>
              <a:ext uri="{FF2B5EF4-FFF2-40B4-BE49-F238E27FC236}">
                <a16:creationId xmlns:a16="http://schemas.microsoft.com/office/drawing/2014/main" id="{F364E7A7-43F5-4AFD-B854-3D1C798DD43C}"/>
              </a:ext>
            </a:extLst>
          </p:cNvPr>
          <p:cNvSpPr txBox="1"/>
          <p:nvPr/>
        </p:nvSpPr>
        <p:spPr>
          <a:xfrm>
            <a:off x="454894" y="2603500"/>
            <a:ext cx="4463393" cy="3416300"/>
          </a:xfrm>
          <a:prstGeom prst="rect">
            <a:avLst/>
          </a:prstGeom>
        </p:spPr>
        <p:txBody>
          <a:bodyPr vert="horz" lIns="91440" tIns="45720" rIns="91440" bIns="45720" rtlCol="0" anchor="ctr">
            <a:normAutofit/>
          </a:bodyPr>
          <a:lstStyle/>
          <a:p>
            <a:pPr marL="342900" indent="-342900">
              <a:spcBef>
                <a:spcPts val="1000"/>
              </a:spcBef>
              <a:buClr>
                <a:schemeClr val="accent1"/>
              </a:buClr>
              <a:buSzPct val="80000"/>
              <a:buFont typeface="Wingdings" panose="05000000000000000000" pitchFamily="2" charset="2"/>
              <a:buChar char="v"/>
            </a:pPr>
            <a:r>
              <a:rPr lang="en-US" sz="2000" dirty="0">
                <a:solidFill>
                  <a:schemeClr val="tx1">
                    <a:lumMod val="75000"/>
                    <a:lumOff val="25000"/>
                  </a:schemeClr>
                </a:solidFill>
              </a:rPr>
              <a:t>First Year Experience</a:t>
            </a:r>
          </a:p>
          <a:p>
            <a:pPr marL="342900" indent="-342900">
              <a:spcBef>
                <a:spcPts val="1000"/>
              </a:spcBef>
              <a:buClr>
                <a:schemeClr val="accent1"/>
              </a:buClr>
              <a:buSzPct val="80000"/>
              <a:buFont typeface="Wingdings" panose="05000000000000000000" pitchFamily="2" charset="2"/>
              <a:buChar char="v"/>
            </a:pPr>
            <a:r>
              <a:rPr lang="en-US" sz="2000" dirty="0">
                <a:solidFill>
                  <a:schemeClr val="tx1">
                    <a:lumMod val="75000"/>
                    <a:lumOff val="25000"/>
                  </a:schemeClr>
                </a:solidFill>
              </a:rPr>
              <a:t>Have students sign a contract stating the understanding of plagiarism</a:t>
            </a:r>
          </a:p>
          <a:p>
            <a:pPr marL="342900" indent="-342900">
              <a:spcBef>
                <a:spcPts val="1000"/>
              </a:spcBef>
              <a:buClr>
                <a:schemeClr val="accent1"/>
              </a:buClr>
              <a:buSzPct val="80000"/>
              <a:buFont typeface="Wingdings" panose="05000000000000000000" pitchFamily="2" charset="2"/>
              <a:buChar char="v"/>
            </a:pPr>
            <a:r>
              <a:rPr lang="en-US" sz="2000" dirty="0">
                <a:solidFill>
                  <a:schemeClr val="tx1">
                    <a:lumMod val="75000"/>
                    <a:lumOff val="25000"/>
                  </a:schemeClr>
                </a:solidFill>
              </a:rPr>
              <a:t>Post the campus policy in syllabi as well as an assignment</a:t>
            </a:r>
          </a:p>
          <a:p>
            <a:pPr marL="342900" indent="-342900">
              <a:spcBef>
                <a:spcPts val="1000"/>
              </a:spcBef>
              <a:buClr>
                <a:schemeClr val="accent1"/>
              </a:buClr>
              <a:buSzPct val="80000"/>
              <a:buFont typeface="Wingdings" panose="05000000000000000000" pitchFamily="2" charset="2"/>
              <a:buChar char="v"/>
            </a:pPr>
            <a:r>
              <a:rPr lang="en-US" sz="2000" dirty="0">
                <a:solidFill>
                  <a:schemeClr val="tx1">
                    <a:lumMod val="75000"/>
                    <a:lumOff val="25000"/>
                  </a:schemeClr>
                </a:solidFill>
              </a:rPr>
              <a:t>Use the plagiarism checker in an LMS</a:t>
            </a:r>
          </a:p>
        </p:txBody>
      </p:sp>
      <p:pic>
        <p:nvPicPr>
          <p:cNvPr id="1026" name="Picture 2" descr="Text&#10;&#10;Description automatically generated">
            <a:extLst>
              <a:ext uri="{FF2B5EF4-FFF2-40B4-BE49-F238E27FC236}">
                <a16:creationId xmlns:a16="http://schemas.microsoft.com/office/drawing/2014/main" id="{87F5318E-5D1D-40EE-8B50-D3D68301F53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98133" y="3349337"/>
            <a:ext cx="6158802" cy="1924625"/>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F7447B6-1654-4559-817E-0DCB409B4F3D}"/>
              </a:ext>
            </a:extLst>
          </p:cNvPr>
          <p:cNvSpPr txBox="1"/>
          <p:nvPr/>
        </p:nvSpPr>
        <p:spPr>
          <a:xfrm>
            <a:off x="7092654" y="5338954"/>
            <a:ext cx="6096000" cy="369332"/>
          </a:xfrm>
          <a:prstGeom prst="rect">
            <a:avLst/>
          </a:prstGeom>
          <a:noFill/>
        </p:spPr>
        <p:txBody>
          <a:bodyPr wrap="square">
            <a:spAutoFit/>
          </a:bodyPr>
          <a:lstStyle/>
          <a:p>
            <a:r>
              <a:rPr lang="en-US" b="0" i="0" dirty="0">
                <a:solidFill>
                  <a:srgbClr val="444444"/>
                </a:solidFill>
                <a:effectLst/>
                <a:latin typeface="Lato Extended"/>
              </a:rPr>
              <a:t>Resource:  </a:t>
            </a:r>
            <a:r>
              <a:rPr lang="en-US" b="0" i="0" u="sng" dirty="0">
                <a:solidFill>
                  <a:srgbClr val="444444"/>
                </a:solidFill>
                <a:effectLst/>
                <a:latin typeface="Lato Extended"/>
                <a:hlinkClick r:id="rId5"/>
              </a:rPr>
              <a:t>Mimi and Eunice</a:t>
            </a:r>
            <a:endParaRPr lang="en-US" dirty="0"/>
          </a:p>
        </p:txBody>
      </p:sp>
    </p:spTree>
    <p:extLst>
      <p:ext uri="{BB962C8B-B14F-4D97-AF65-F5344CB8AC3E}">
        <p14:creationId xmlns:p14="http://schemas.microsoft.com/office/powerpoint/2010/main" val="239242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C4B1F-89C1-4617-8B2E-265240B8C0C6}"/>
              </a:ext>
            </a:extLst>
          </p:cNvPr>
          <p:cNvSpPr>
            <a:spLocks noGrp="1"/>
          </p:cNvSpPr>
          <p:nvPr>
            <p:ph type="title"/>
          </p:nvPr>
        </p:nvSpPr>
        <p:spPr>
          <a:xfrm>
            <a:off x="1326003" y="5618068"/>
            <a:ext cx="8825659" cy="566738"/>
          </a:xfrm>
        </p:spPr>
        <p:txBody>
          <a:bodyPr/>
          <a:lstStyle/>
          <a:p>
            <a:r>
              <a:rPr lang="en-US" dirty="0"/>
              <a:t>Bringing content to students for awareness</a:t>
            </a:r>
          </a:p>
        </p:txBody>
      </p:sp>
      <p:pic>
        <p:nvPicPr>
          <p:cNvPr id="3" name="Online Media 2" title="An Incredibly Important, Researched, Very Serious Discussion About Plagiarism, Now with Real Fire">
            <a:hlinkClick r:id="" action="ppaction://media"/>
            <a:extLst>
              <a:ext uri="{FF2B5EF4-FFF2-40B4-BE49-F238E27FC236}">
                <a16:creationId xmlns:a16="http://schemas.microsoft.com/office/drawing/2014/main" id="{D90F75FF-55D2-401B-B008-133BE9653F23}"/>
              </a:ext>
            </a:extLst>
          </p:cNvPr>
          <p:cNvPicPr>
            <a:picLocks noRot="1" noChangeAspect="1"/>
          </p:cNvPicPr>
          <p:nvPr>
            <a:videoFile r:link="rId1"/>
          </p:nvPr>
        </p:nvPicPr>
        <p:blipFill>
          <a:blip r:embed="rId3"/>
          <a:stretch>
            <a:fillRect/>
          </a:stretch>
        </p:blipFill>
        <p:spPr>
          <a:xfrm>
            <a:off x="1399708" y="226243"/>
            <a:ext cx="7926270" cy="4809275"/>
          </a:xfrm>
          <a:prstGeom prst="rect">
            <a:avLst/>
          </a:prstGeom>
        </p:spPr>
      </p:pic>
      <p:sp>
        <p:nvSpPr>
          <p:cNvPr id="4" name="TextBox 3">
            <a:extLst>
              <a:ext uri="{FF2B5EF4-FFF2-40B4-BE49-F238E27FC236}">
                <a16:creationId xmlns:a16="http://schemas.microsoft.com/office/drawing/2014/main" id="{F364E7A7-43F5-4AFD-B854-3D1C798DD43C}"/>
              </a:ext>
            </a:extLst>
          </p:cNvPr>
          <p:cNvSpPr txBox="1"/>
          <p:nvPr/>
        </p:nvSpPr>
        <p:spPr>
          <a:xfrm>
            <a:off x="3197112" y="6858000"/>
            <a:ext cx="5083443" cy="369332"/>
          </a:xfrm>
          <a:prstGeom prst="rect">
            <a:avLst/>
          </a:prstGeom>
          <a:noFill/>
        </p:spPr>
        <p:txBody>
          <a:bodyPr wrap="none" rtlCol="0">
            <a:spAutoFit/>
          </a:bodyPr>
          <a:lstStyle/>
          <a:p>
            <a:r>
              <a:rPr lang="en-US" dirty="0"/>
              <a:t>Create content that students will remember</a:t>
            </a:r>
          </a:p>
        </p:txBody>
      </p:sp>
      <p:sp>
        <p:nvSpPr>
          <p:cNvPr id="5" name="TextBox 4">
            <a:extLst>
              <a:ext uri="{FF2B5EF4-FFF2-40B4-BE49-F238E27FC236}">
                <a16:creationId xmlns:a16="http://schemas.microsoft.com/office/drawing/2014/main" id="{09971576-4DED-4884-9439-D1181C074AE7}"/>
              </a:ext>
            </a:extLst>
          </p:cNvPr>
          <p:cNvSpPr txBox="1"/>
          <p:nvPr/>
        </p:nvSpPr>
        <p:spPr>
          <a:xfrm>
            <a:off x="9739048" y="3532718"/>
            <a:ext cx="2223686" cy="769441"/>
          </a:xfrm>
          <a:prstGeom prst="rect">
            <a:avLst/>
          </a:prstGeom>
          <a:noFill/>
        </p:spPr>
        <p:txBody>
          <a:bodyPr wrap="none" rtlCol="0">
            <a:spAutoFit/>
          </a:bodyPr>
          <a:lstStyle/>
          <a:p>
            <a:pPr algn="r"/>
            <a:r>
              <a:rPr lang="en-US" sz="1100" b="1" dirty="0"/>
              <a:t>Dr. Jerome </a:t>
            </a:r>
            <a:r>
              <a:rPr lang="en-US" sz="1100" b="1" dirty="0" err="1"/>
              <a:t>Stueart</a:t>
            </a:r>
            <a:r>
              <a:rPr lang="en-US" sz="1100" b="1" dirty="0"/>
              <a:t>, </a:t>
            </a:r>
          </a:p>
          <a:p>
            <a:pPr algn="r"/>
            <a:r>
              <a:rPr lang="en-US" sz="1100" b="1" dirty="0"/>
              <a:t>Creative Arts Writing Instructor</a:t>
            </a:r>
          </a:p>
          <a:p>
            <a:pPr algn="r"/>
            <a:r>
              <a:rPr lang="en-US" sz="1100" b="1" dirty="0"/>
              <a:t>Thomas More University </a:t>
            </a:r>
          </a:p>
          <a:p>
            <a:pPr algn="r"/>
            <a:r>
              <a:rPr lang="en-US" sz="1100" b="1" dirty="0"/>
              <a:t>(used with permission)</a:t>
            </a:r>
          </a:p>
        </p:txBody>
      </p:sp>
      <p:pic>
        <p:nvPicPr>
          <p:cNvPr id="9" name="Picture 8" descr="A person with a beard and glasses&#10;&#10;Description automatically generated with medium confidence">
            <a:extLst>
              <a:ext uri="{FF2B5EF4-FFF2-40B4-BE49-F238E27FC236}">
                <a16:creationId xmlns:a16="http://schemas.microsoft.com/office/drawing/2014/main" id="{9F117719-D118-4907-B40C-5806D9DF9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9048" y="4452969"/>
            <a:ext cx="1851376" cy="1851376"/>
          </a:xfrm>
          <a:prstGeom prst="rect">
            <a:avLst/>
          </a:prstGeom>
        </p:spPr>
      </p:pic>
    </p:spTree>
    <p:extLst>
      <p:ext uri="{BB962C8B-B14F-4D97-AF65-F5344CB8AC3E}">
        <p14:creationId xmlns:p14="http://schemas.microsoft.com/office/powerpoint/2010/main" val="196126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1097</TotalTime>
  <Words>1328</Words>
  <Application>Microsoft Office PowerPoint</Application>
  <PresentationFormat>Widescreen</PresentationFormat>
  <Paragraphs>76</Paragraphs>
  <Slides>10</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Century Gothic</vt:lpstr>
      <vt:lpstr>Lato Extended</vt:lpstr>
      <vt:lpstr>Open Sans</vt:lpstr>
      <vt:lpstr>Wingdings</vt:lpstr>
      <vt:lpstr>Wingdings 3</vt:lpstr>
      <vt:lpstr>Ion Boardroom</vt:lpstr>
      <vt:lpstr>Plagiarism:   The Devil is in the details</vt:lpstr>
      <vt:lpstr>Introduction</vt:lpstr>
      <vt:lpstr>Outcomes</vt:lpstr>
      <vt:lpstr>Choosing a Plagiarism Checker</vt:lpstr>
      <vt:lpstr>Defining a student’s perspective on Plagiarism</vt:lpstr>
      <vt:lpstr>Working with Faculty on Plagiarism</vt:lpstr>
      <vt:lpstr>Two examples of plagiarism </vt:lpstr>
      <vt:lpstr>Bringing content to students for awareness</vt:lpstr>
      <vt:lpstr>Bringing content to students for awareness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Plagiarism:   The Devil is in the details</dc:title>
  <dc:creator>Rebecca Graetz</dc:creator>
  <cp:lastModifiedBy>Rebecca Graetz</cp:lastModifiedBy>
  <cp:revision>2</cp:revision>
  <dcterms:created xsi:type="dcterms:W3CDTF">2022-04-12T19:41:40Z</dcterms:created>
  <dcterms:modified xsi:type="dcterms:W3CDTF">2022-04-22T20:33:46Z</dcterms:modified>
</cp:coreProperties>
</file>