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58" r:id="rId4"/>
    <p:sldId id="266" r:id="rId5"/>
    <p:sldId id="267" r:id="rId6"/>
    <p:sldId id="260" r:id="rId7"/>
    <p:sldId id="265" r:id="rId8"/>
    <p:sldId id="261" r:id="rId9"/>
    <p:sldId id="259" r:id="rId10"/>
    <p:sldId id="263" r:id="rId11"/>
    <p:sldId id="262" r:id="rId12"/>
    <p:sldId id="264" r:id="rId13"/>
    <p:sldId id="268" r:id="rId14"/>
    <p:sldId id="269" r:id="rId1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3" autoAdjust="0"/>
    <p:restoredTop sz="72707" autoAdjust="0"/>
  </p:normalViewPr>
  <p:slideViewPr>
    <p:cSldViewPr snapToGrid="0">
      <p:cViewPr varScale="1">
        <p:scale>
          <a:sx n="87" d="100"/>
          <a:sy n="87" d="100"/>
        </p:scale>
        <p:origin x="139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D0ECA5E-2ACF-4CE5-AC8A-70DD5C49D504}" type="datetimeFigureOut">
              <a:rPr lang="en-US" smtClean="0"/>
              <a:t>10/31/2024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D087A18-6AF2-46B2-BDA8-A8C56A8E00EB}" type="slidenum">
              <a:rPr lang="en-US" smtClean="0"/>
              <a:t>‹#›</a:t>
            </a:fld>
            <a:endParaRPr lang="en-US"/>
          </a:p>
        </p:txBody>
      </p:sp>
    </p:spTree>
    <p:extLst>
      <p:ext uri="{BB962C8B-B14F-4D97-AF65-F5344CB8AC3E}">
        <p14:creationId xmlns:p14="http://schemas.microsoft.com/office/powerpoint/2010/main" val="1183729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“Critical course components reinforce one another to ensure that learners achieve the desired learning outcomes.”</a:t>
            </a:r>
          </a:p>
          <a:p>
            <a:endParaRPr lang="en-US" dirty="0"/>
          </a:p>
        </p:txBody>
      </p:sp>
      <p:sp>
        <p:nvSpPr>
          <p:cNvPr id="4" name="Slide Number Placeholder 3"/>
          <p:cNvSpPr>
            <a:spLocks noGrp="1"/>
          </p:cNvSpPr>
          <p:nvPr>
            <p:ph type="sldNum" sz="quarter" idx="5"/>
          </p:nvPr>
        </p:nvSpPr>
        <p:spPr/>
        <p:txBody>
          <a:bodyPr/>
          <a:lstStyle/>
          <a:p>
            <a:fld id="{5D087A18-6AF2-46B2-BDA8-A8C56A8E00EB}" type="slidenum">
              <a:rPr lang="en-US" smtClean="0"/>
              <a:t>3</a:t>
            </a:fld>
            <a:endParaRPr lang="en-US"/>
          </a:p>
        </p:txBody>
      </p:sp>
    </p:spTree>
    <p:extLst>
      <p:ext uri="{BB962C8B-B14F-4D97-AF65-F5344CB8AC3E}">
        <p14:creationId xmlns:p14="http://schemas.microsoft.com/office/powerpoint/2010/main" val="1987222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Purpose of Assessment Alignment</a:t>
            </a:r>
            <a:r>
              <a:rPr lang="en-US" dirty="0"/>
              <a:t>: If assessments align with the objectives, students are evaluated fairly and consistently on what they were taught. This alignment ensures that assessments are purposeful and accurately reflect the intended learning outcomes, reducing student frustration and improving the reliability of assessment data.</a:t>
            </a:r>
          </a:p>
        </p:txBody>
      </p:sp>
      <p:sp>
        <p:nvSpPr>
          <p:cNvPr id="4" name="Slide Number Placeholder 3"/>
          <p:cNvSpPr>
            <a:spLocks noGrp="1"/>
          </p:cNvSpPr>
          <p:nvPr>
            <p:ph type="sldNum" sz="quarter" idx="5"/>
          </p:nvPr>
        </p:nvSpPr>
        <p:spPr/>
        <p:txBody>
          <a:bodyPr/>
          <a:lstStyle/>
          <a:p>
            <a:fld id="{5D087A18-6AF2-46B2-BDA8-A8C56A8E00EB}" type="slidenum">
              <a:rPr lang="en-US" smtClean="0"/>
              <a:t>5</a:t>
            </a:fld>
            <a:endParaRPr lang="en-US"/>
          </a:p>
        </p:txBody>
      </p:sp>
    </p:spTree>
    <p:extLst>
      <p:ext uri="{BB962C8B-B14F-4D97-AF65-F5344CB8AC3E}">
        <p14:creationId xmlns:p14="http://schemas.microsoft.com/office/powerpoint/2010/main" val="1818037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Clear Expectations</a:t>
            </a:r>
            <a:r>
              <a:rPr lang="en-US" dirty="0"/>
              <a:t>: Aligned courses provide students with clear expectations about what they will learn and how they will be evaluated. This transparency helps reduce uncertainty, making students more likely to engage with the course content and focus on what truly matters.</a:t>
            </a:r>
          </a:p>
          <a:p>
            <a:endParaRPr lang="en-US" dirty="0"/>
          </a:p>
          <a:p>
            <a:r>
              <a:rPr lang="en-US" b="1" dirty="0"/>
              <a:t>Efficient Use of Time</a:t>
            </a:r>
            <a:r>
              <a:rPr lang="en-US" dirty="0"/>
              <a:t>: When all components are aligned, instructional time is used efficiently. Instructors avoid spending time on content or activities that don’t contribute to course goals, and students focus on what’s most relevant, increasing the overall effectiveness of the course.</a:t>
            </a:r>
          </a:p>
        </p:txBody>
      </p:sp>
      <p:sp>
        <p:nvSpPr>
          <p:cNvPr id="4" name="Slide Number Placeholder 3"/>
          <p:cNvSpPr>
            <a:spLocks noGrp="1"/>
          </p:cNvSpPr>
          <p:nvPr>
            <p:ph type="sldNum" sz="quarter" idx="5"/>
          </p:nvPr>
        </p:nvSpPr>
        <p:spPr/>
        <p:txBody>
          <a:bodyPr/>
          <a:lstStyle/>
          <a:p>
            <a:fld id="{5D087A18-6AF2-46B2-BDA8-A8C56A8E00EB}" type="slidenum">
              <a:rPr lang="en-US" smtClean="0"/>
              <a:t>6</a:t>
            </a:fld>
            <a:endParaRPr lang="en-US"/>
          </a:p>
        </p:txBody>
      </p:sp>
    </p:spTree>
    <p:extLst>
      <p:ext uri="{BB962C8B-B14F-4D97-AF65-F5344CB8AC3E}">
        <p14:creationId xmlns:p14="http://schemas.microsoft.com/office/powerpoint/2010/main" val="27962056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Use this setup to show how misalignment in one part of the course affects other areas, potentially undermining the entire learning experience.</a:t>
            </a:r>
            <a:endParaRPr lang="en-US" sz="1100" dirty="0"/>
          </a:p>
          <a:p>
            <a:pPr lvl="1"/>
            <a:r>
              <a:rPr lang="en-US" dirty="0"/>
              <a:t>Reinforce how interconnected course components are.</a:t>
            </a:r>
            <a:endParaRPr lang="en-US" sz="1100" dirty="0"/>
          </a:p>
          <a:p>
            <a:endParaRPr lang="en-US" dirty="0"/>
          </a:p>
        </p:txBody>
      </p:sp>
      <p:sp>
        <p:nvSpPr>
          <p:cNvPr id="4" name="Slide Number Placeholder 3"/>
          <p:cNvSpPr>
            <a:spLocks noGrp="1"/>
          </p:cNvSpPr>
          <p:nvPr>
            <p:ph type="sldNum" sz="quarter" idx="5"/>
          </p:nvPr>
        </p:nvSpPr>
        <p:spPr/>
        <p:txBody>
          <a:bodyPr/>
          <a:lstStyle/>
          <a:p>
            <a:fld id="{5D087A18-6AF2-46B2-BDA8-A8C56A8E00EB}" type="slidenum">
              <a:rPr lang="en-US" smtClean="0"/>
              <a:t>7</a:t>
            </a:fld>
            <a:endParaRPr lang="en-US"/>
          </a:p>
        </p:txBody>
      </p:sp>
    </p:spTree>
    <p:extLst>
      <p:ext uri="{BB962C8B-B14F-4D97-AF65-F5344CB8AC3E}">
        <p14:creationId xmlns:p14="http://schemas.microsoft.com/office/powerpoint/2010/main" val="18587556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Split Path: Use this to show the consequences of choices in course design: when alignment is strong, the course stays on track (one path); when alignment is weak, it veers off and doesn’t reach the intended outcomes (the other path).</a:t>
            </a:r>
            <a:r>
              <a:rPr lang="en-US" sz="1100" dirty="0"/>
              <a:t> </a:t>
            </a:r>
            <a:r>
              <a:rPr lang="en-US" dirty="0"/>
              <a:t>This visual can reinforce the importance of making thoughtful design decisions to keep everything on the right track.</a:t>
            </a:r>
            <a:endParaRPr lang="en-US" sz="1100" dirty="0"/>
          </a:p>
          <a:p>
            <a:endParaRPr lang="en-US" dirty="0"/>
          </a:p>
        </p:txBody>
      </p:sp>
      <p:sp>
        <p:nvSpPr>
          <p:cNvPr id="4" name="Slide Number Placeholder 3"/>
          <p:cNvSpPr>
            <a:spLocks noGrp="1"/>
          </p:cNvSpPr>
          <p:nvPr>
            <p:ph type="sldNum" sz="quarter" idx="5"/>
          </p:nvPr>
        </p:nvSpPr>
        <p:spPr/>
        <p:txBody>
          <a:bodyPr/>
          <a:lstStyle/>
          <a:p>
            <a:fld id="{5D087A18-6AF2-46B2-BDA8-A8C56A8E00EB}" type="slidenum">
              <a:rPr lang="en-US" smtClean="0"/>
              <a:t>8</a:t>
            </a:fld>
            <a:endParaRPr lang="en-US"/>
          </a:p>
        </p:txBody>
      </p:sp>
    </p:spTree>
    <p:extLst>
      <p:ext uri="{BB962C8B-B14F-4D97-AF65-F5344CB8AC3E}">
        <p14:creationId xmlns:p14="http://schemas.microsoft.com/office/powerpoint/2010/main" val="38197077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dirty="0"/>
              <a:t>Initial Action</a:t>
            </a:r>
            <a:r>
              <a:rPr lang="en-US" dirty="0"/>
              <a:t>: The first "domino" is tipped, which starts the chain reaction. This represents an initial event or decision.</a:t>
            </a:r>
          </a:p>
          <a:p>
            <a:pPr lvl="0"/>
            <a:r>
              <a:rPr lang="en-US" b="1" dirty="0"/>
              <a:t>Interconnectedness</a:t>
            </a:r>
            <a:r>
              <a:rPr lang="en-US" dirty="0"/>
              <a:t>: Each subsequent domino is placed in such a way that it depends on the one before it to fall. This shows how one event can influence or depend on others.</a:t>
            </a:r>
          </a:p>
          <a:p>
            <a:pPr lvl="0"/>
            <a:r>
              <a:rPr lang="en-US" b="1" dirty="0"/>
              <a:t>Chain Reaction</a:t>
            </a:r>
            <a:r>
              <a:rPr lang="en-US" dirty="0"/>
              <a:t>: Once the first domino falls, it causes a ripple effect that continues down the line, affecting everything connected to it.</a:t>
            </a:r>
          </a:p>
          <a:p>
            <a:endParaRPr lang="en-US" dirty="0"/>
          </a:p>
        </p:txBody>
      </p:sp>
      <p:sp>
        <p:nvSpPr>
          <p:cNvPr id="4" name="Slide Number Placeholder 3"/>
          <p:cNvSpPr>
            <a:spLocks noGrp="1"/>
          </p:cNvSpPr>
          <p:nvPr>
            <p:ph type="sldNum" sz="quarter" idx="5"/>
          </p:nvPr>
        </p:nvSpPr>
        <p:spPr/>
        <p:txBody>
          <a:bodyPr/>
          <a:lstStyle/>
          <a:p>
            <a:fld id="{5D087A18-6AF2-46B2-BDA8-A8C56A8E00EB}" type="slidenum">
              <a:rPr lang="en-US" smtClean="0"/>
              <a:t>9</a:t>
            </a:fld>
            <a:endParaRPr lang="en-US"/>
          </a:p>
        </p:txBody>
      </p:sp>
    </p:spTree>
    <p:extLst>
      <p:ext uri="{BB962C8B-B14F-4D97-AF65-F5344CB8AC3E}">
        <p14:creationId xmlns:p14="http://schemas.microsoft.com/office/powerpoint/2010/main" val="4477155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B21F4-5983-4BBF-A81D-DE2EE120AC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969E2BE-D7B1-4883-B541-25060754B6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488E6B3-4EC2-4FBA-B745-0A1F0627D9C8}"/>
              </a:ext>
            </a:extLst>
          </p:cNvPr>
          <p:cNvSpPr>
            <a:spLocks noGrp="1"/>
          </p:cNvSpPr>
          <p:nvPr>
            <p:ph type="dt" sz="half" idx="10"/>
          </p:nvPr>
        </p:nvSpPr>
        <p:spPr/>
        <p:txBody>
          <a:bodyPr/>
          <a:lstStyle/>
          <a:p>
            <a:fld id="{07F9CCCD-3F8C-467D-93DB-F08518712F56}" type="datetimeFigureOut">
              <a:rPr lang="en-US" smtClean="0"/>
              <a:t>10/31/2024</a:t>
            </a:fld>
            <a:endParaRPr lang="en-US"/>
          </a:p>
        </p:txBody>
      </p:sp>
      <p:sp>
        <p:nvSpPr>
          <p:cNvPr id="5" name="Footer Placeholder 4">
            <a:extLst>
              <a:ext uri="{FF2B5EF4-FFF2-40B4-BE49-F238E27FC236}">
                <a16:creationId xmlns:a16="http://schemas.microsoft.com/office/drawing/2014/main" id="{F36002FC-502E-4DF1-B868-D120CA7483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A75DB4-F80F-466A-898A-14FFAA5FAF76}"/>
              </a:ext>
            </a:extLst>
          </p:cNvPr>
          <p:cNvSpPr>
            <a:spLocks noGrp="1"/>
          </p:cNvSpPr>
          <p:nvPr>
            <p:ph type="sldNum" sz="quarter" idx="12"/>
          </p:nvPr>
        </p:nvSpPr>
        <p:spPr/>
        <p:txBody>
          <a:bodyPr/>
          <a:lstStyle/>
          <a:p>
            <a:fld id="{FBD3BF6E-2021-40B5-8D14-6EC69028D163}" type="slidenum">
              <a:rPr lang="en-US" smtClean="0"/>
              <a:t>‹#›</a:t>
            </a:fld>
            <a:endParaRPr lang="en-US"/>
          </a:p>
        </p:txBody>
      </p:sp>
    </p:spTree>
    <p:extLst>
      <p:ext uri="{BB962C8B-B14F-4D97-AF65-F5344CB8AC3E}">
        <p14:creationId xmlns:p14="http://schemas.microsoft.com/office/powerpoint/2010/main" val="8423271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EFF54-AFB8-4344-AF36-11D4F60EF21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FB1CE64-3640-46A9-B1A1-98684BF87AE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213007-0277-4F86-B3CE-5A31CC0D88C5}"/>
              </a:ext>
            </a:extLst>
          </p:cNvPr>
          <p:cNvSpPr>
            <a:spLocks noGrp="1"/>
          </p:cNvSpPr>
          <p:nvPr>
            <p:ph type="dt" sz="half" idx="10"/>
          </p:nvPr>
        </p:nvSpPr>
        <p:spPr/>
        <p:txBody>
          <a:bodyPr/>
          <a:lstStyle/>
          <a:p>
            <a:fld id="{07F9CCCD-3F8C-467D-93DB-F08518712F56}" type="datetimeFigureOut">
              <a:rPr lang="en-US" smtClean="0"/>
              <a:t>10/31/2024</a:t>
            </a:fld>
            <a:endParaRPr lang="en-US"/>
          </a:p>
        </p:txBody>
      </p:sp>
      <p:sp>
        <p:nvSpPr>
          <p:cNvPr id="5" name="Footer Placeholder 4">
            <a:extLst>
              <a:ext uri="{FF2B5EF4-FFF2-40B4-BE49-F238E27FC236}">
                <a16:creationId xmlns:a16="http://schemas.microsoft.com/office/drawing/2014/main" id="{ED6DA3F9-BFA3-4508-A04B-F8AF55C84E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C1D272-638A-48C6-B6BC-3580E4F8408B}"/>
              </a:ext>
            </a:extLst>
          </p:cNvPr>
          <p:cNvSpPr>
            <a:spLocks noGrp="1"/>
          </p:cNvSpPr>
          <p:nvPr>
            <p:ph type="sldNum" sz="quarter" idx="12"/>
          </p:nvPr>
        </p:nvSpPr>
        <p:spPr/>
        <p:txBody>
          <a:bodyPr/>
          <a:lstStyle/>
          <a:p>
            <a:fld id="{FBD3BF6E-2021-40B5-8D14-6EC69028D163}" type="slidenum">
              <a:rPr lang="en-US" smtClean="0"/>
              <a:t>‹#›</a:t>
            </a:fld>
            <a:endParaRPr lang="en-US"/>
          </a:p>
        </p:txBody>
      </p:sp>
    </p:spTree>
    <p:extLst>
      <p:ext uri="{BB962C8B-B14F-4D97-AF65-F5344CB8AC3E}">
        <p14:creationId xmlns:p14="http://schemas.microsoft.com/office/powerpoint/2010/main" val="1015650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CC02C1B-583B-4119-9292-7F9F559F717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9A49A17-340D-4B12-A188-51C952007FD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BD2920-672B-45F8-8619-C7AAA3753030}"/>
              </a:ext>
            </a:extLst>
          </p:cNvPr>
          <p:cNvSpPr>
            <a:spLocks noGrp="1"/>
          </p:cNvSpPr>
          <p:nvPr>
            <p:ph type="dt" sz="half" idx="10"/>
          </p:nvPr>
        </p:nvSpPr>
        <p:spPr/>
        <p:txBody>
          <a:bodyPr/>
          <a:lstStyle/>
          <a:p>
            <a:fld id="{07F9CCCD-3F8C-467D-93DB-F08518712F56}" type="datetimeFigureOut">
              <a:rPr lang="en-US" smtClean="0"/>
              <a:t>10/31/2024</a:t>
            </a:fld>
            <a:endParaRPr lang="en-US"/>
          </a:p>
        </p:txBody>
      </p:sp>
      <p:sp>
        <p:nvSpPr>
          <p:cNvPr id="5" name="Footer Placeholder 4">
            <a:extLst>
              <a:ext uri="{FF2B5EF4-FFF2-40B4-BE49-F238E27FC236}">
                <a16:creationId xmlns:a16="http://schemas.microsoft.com/office/drawing/2014/main" id="{5B811D86-9D4F-4C5F-81E8-B641DA38B1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6C0E13-E9AE-43B5-B409-1272E42A709B}"/>
              </a:ext>
            </a:extLst>
          </p:cNvPr>
          <p:cNvSpPr>
            <a:spLocks noGrp="1"/>
          </p:cNvSpPr>
          <p:nvPr>
            <p:ph type="sldNum" sz="quarter" idx="12"/>
          </p:nvPr>
        </p:nvSpPr>
        <p:spPr/>
        <p:txBody>
          <a:bodyPr/>
          <a:lstStyle/>
          <a:p>
            <a:fld id="{FBD3BF6E-2021-40B5-8D14-6EC69028D163}" type="slidenum">
              <a:rPr lang="en-US" smtClean="0"/>
              <a:t>‹#›</a:t>
            </a:fld>
            <a:endParaRPr lang="en-US"/>
          </a:p>
        </p:txBody>
      </p:sp>
    </p:spTree>
    <p:extLst>
      <p:ext uri="{BB962C8B-B14F-4D97-AF65-F5344CB8AC3E}">
        <p14:creationId xmlns:p14="http://schemas.microsoft.com/office/powerpoint/2010/main" val="5022372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368D1BE-0438-411E-A83A-F05402C982C4}"/>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404992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AEE43-F945-4963-A5C2-D54CC3FC4E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A8BD25-DDC9-49BF-AAD1-2122FCCB355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6703A6-9C96-4117-8196-3EFB108E0D15}"/>
              </a:ext>
            </a:extLst>
          </p:cNvPr>
          <p:cNvSpPr>
            <a:spLocks noGrp="1"/>
          </p:cNvSpPr>
          <p:nvPr>
            <p:ph type="dt" sz="half" idx="10"/>
          </p:nvPr>
        </p:nvSpPr>
        <p:spPr/>
        <p:txBody>
          <a:bodyPr/>
          <a:lstStyle/>
          <a:p>
            <a:fld id="{07F9CCCD-3F8C-467D-93DB-F08518712F56}" type="datetimeFigureOut">
              <a:rPr lang="en-US" smtClean="0"/>
              <a:t>10/31/2024</a:t>
            </a:fld>
            <a:endParaRPr lang="en-US"/>
          </a:p>
        </p:txBody>
      </p:sp>
      <p:sp>
        <p:nvSpPr>
          <p:cNvPr id="5" name="Footer Placeholder 4">
            <a:extLst>
              <a:ext uri="{FF2B5EF4-FFF2-40B4-BE49-F238E27FC236}">
                <a16:creationId xmlns:a16="http://schemas.microsoft.com/office/drawing/2014/main" id="{D95B2CE7-B1DD-446D-9086-9B628536D3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AA50FF-C591-4E10-90C5-30D2F0B5AB6B}"/>
              </a:ext>
            </a:extLst>
          </p:cNvPr>
          <p:cNvSpPr>
            <a:spLocks noGrp="1"/>
          </p:cNvSpPr>
          <p:nvPr>
            <p:ph type="sldNum" sz="quarter" idx="12"/>
          </p:nvPr>
        </p:nvSpPr>
        <p:spPr/>
        <p:txBody>
          <a:bodyPr/>
          <a:lstStyle/>
          <a:p>
            <a:fld id="{FBD3BF6E-2021-40B5-8D14-6EC69028D163}" type="slidenum">
              <a:rPr lang="en-US" smtClean="0"/>
              <a:t>‹#›</a:t>
            </a:fld>
            <a:endParaRPr lang="en-US"/>
          </a:p>
        </p:txBody>
      </p:sp>
    </p:spTree>
    <p:extLst>
      <p:ext uri="{BB962C8B-B14F-4D97-AF65-F5344CB8AC3E}">
        <p14:creationId xmlns:p14="http://schemas.microsoft.com/office/powerpoint/2010/main" val="28367576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61CC4-D332-4888-B1A8-786250BB4C3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FF6E239-1340-4057-A80B-A2BEA72CABD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C9497E2-CA2C-4E2B-B50F-C7FC56CD5852}"/>
              </a:ext>
            </a:extLst>
          </p:cNvPr>
          <p:cNvSpPr>
            <a:spLocks noGrp="1"/>
          </p:cNvSpPr>
          <p:nvPr>
            <p:ph type="dt" sz="half" idx="10"/>
          </p:nvPr>
        </p:nvSpPr>
        <p:spPr/>
        <p:txBody>
          <a:bodyPr/>
          <a:lstStyle/>
          <a:p>
            <a:fld id="{07F9CCCD-3F8C-467D-93DB-F08518712F56}" type="datetimeFigureOut">
              <a:rPr lang="en-US" smtClean="0"/>
              <a:t>10/31/2024</a:t>
            </a:fld>
            <a:endParaRPr lang="en-US"/>
          </a:p>
        </p:txBody>
      </p:sp>
      <p:sp>
        <p:nvSpPr>
          <p:cNvPr id="5" name="Footer Placeholder 4">
            <a:extLst>
              <a:ext uri="{FF2B5EF4-FFF2-40B4-BE49-F238E27FC236}">
                <a16:creationId xmlns:a16="http://schemas.microsoft.com/office/drawing/2014/main" id="{946A4DDF-7626-46B7-988F-DBE591B283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B2D093-7A07-4897-B9AA-C5D12B276097}"/>
              </a:ext>
            </a:extLst>
          </p:cNvPr>
          <p:cNvSpPr>
            <a:spLocks noGrp="1"/>
          </p:cNvSpPr>
          <p:nvPr>
            <p:ph type="sldNum" sz="quarter" idx="12"/>
          </p:nvPr>
        </p:nvSpPr>
        <p:spPr/>
        <p:txBody>
          <a:bodyPr/>
          <a:lstStyle/>
          <a:p>
            <a:fld id="{FBD3BF6E-2021-40B5-8D14-6EC69028D163}" type="slidenum">
              <a:rPr lang="en-US" smtClean="0"/>
              <a:t>‹#›</a:t>
            </a:fld>
            <a:endParaRPr lang="en-US"/>
          </a:p>
        </p:txBody>
      </p:sp>
    </p:spTree>
    <p:extLst>
      <p:ext uri="{BB962C8B-B14F-4D97-AF65-F5344CB8AC3E}">
        <p14:creationId xmlns:p14="http://schemas.microsoft.com/office/powerpoint/2010/main" val="3176724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C5A75-75EC-4D1B-8475-A986FBDF783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080CBE2-5A05-40E0-A3B2-934CECF003F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C734EF9-01AA-4DFF-8011-DFDF0F54E3F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0B9D310-7440-4974-83A1-3EA296841C8A}"/>
              </a:ext>
            </a:extLst>
          </p:cNvPr>
          <p:cNvSpPr>
            <a:spLocks noGrp="1"/>
          </p:cNvSpPr>
          <p:nvPr>
            <p:ph type="dt" sz="half" idx="10"/>
          </p:nvPr>
        </p:nvSpPr>
        <p:spPr/>
        <p:txBody>
          <a:bodyPr/>
          <a:lstStyle/>
          <a:p>
            <a:fld id="{07F9CCCD-3F8C-467D-93DB-F08518712F56}" type="datetimeFigureOut">
              <a:rPr lang="en-US" smtClean="0"/>
              <a:t>10/31/2024</a:t>
            </a:fld>
            <a:endParaRPr lang="en-US"/>
          </a:p>
        </p:txBody>
      </p:sp>
      <p:sp>
        <p:nvSpPr>
          <p:cNvPr id="6" name="Footer Placeholder 5">
            <a:extLst>
              <a:ext uri="{FF2B5EF4-FFF2-40B4-BE49-F238E27FC236}">
                <a16:creationId xmlns:a16="http://schemas.microsoft.com/office/drawing/2014/main" id="{38E8E2FF-916E-4B22-8CDD-1BB530C5B5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31F891-B922-4744-A5B6-FF45877FD2E4}"/>
              </a:ext>
            </a:extLst>
          </p:cNvPr>
          <p:cNvSpPr>
            <a:spLocks noGrp="1"/>
          </p:cNvSpPr>
          <p:nvPr>
            <p:ph type="sldNum" sz="quarter" idx="12"/>
          </p:nvPr>
        </p:nvSpPr>
        <p:spPr/>
        <p:txBody>
          <a:bodyPr/>
          <a:lstStyle/>
          <a:p>
            <a:fld id="{FBD3BF6E-2021-40B5-8D14-6EC69028D163}" type="slidenum">
              <a:rPr lang="en-US" smtClean="0"/>
              <a:t>‹#›</a:t>
            </a:fld>
            <a:endParaRPr lang="en-US"/>
          </a:p>
        </p:txBody>
      </p:sp>
    </p:spTree>
    <p:extLst>
      <p:ext uri="{BB962C8B-B14F-4D97-AF65-F5344CB8AC3E}">
        <p14:creationId xmlns:p14="http://schemas.microsoft.com/office/powerpoint/2010/main" val="4206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E96E1-E981-490C-9014-F9837C7CD8F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D872F6A-4D50-4380-BEEC-B96E03F03CC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B8BFC7E-3549-4C92-9E22-AAEEEDEFE95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5CA877F-896A-4C5E-92B9-3FC5E644B0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8E05CB7-942B-4B0A-A81B-3168B949E83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621591E-17BF-432E-967E-689C4A828F7A}"/>
              </a:ext>
            </a:extLst>
          </p:cNvPr>
          <p:cNvSpPr>
            <a:spLocks noGrp="1"/>
          </p:cNvSpPr>
          <p:nvPr>
            <p:ph type="dt" sz="half" idx="10"/>
          </p:nvPr>
        </p:nvSpPr>
        <p:spPr/>
        <p:txBody>
          <a:bodyPr/>
          <a:lstStyle/>
          <a:p>
            <a:fld id="{07F9CCCD-3F8C-467D-93DB-F08518712F56}" type="datetimeFigureOut">
              <a:rPr lang="en-US" smtClean="0"/>
              <a:t>10/31/2024</a:t>
            </a:fld>
            <a:endParaRPr lang="en-US"/>
          </a:p>
        </p:txBody>
      </p:sp>
      <p:sp>
        <p:nvSpPr>
          <p:cNvPr id="8" name="Footer Placeholder 7">
            <a:extLst>
              <a:ext uri="{FF2B5EF4-FFF2-40B4-BE49-F238E27FC236}">
                <a16:creationId xmlns:a16="http://schemas.microsoft.com/office/drawing/2014/main" id="{EDD79B86-ECA8-44C3-BF9F-4A96C0AD048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230F4D1-0B4F-4268-8DA7-6ABEDFA0DD32}"/>
              </a:ext>
            </a:extLst>
          </p:cNvPr>
          <p:cNvSpPr>
            <a:spLocks noGrp="1"/>
          </p:cNvSpPr>
          <p:nvPr>
            <p:ph type="sldNum" sz="quarter" idx="12"/>
          </p:nvPr>
        </p:nvSpPr>
        <p:spPr/>
        <p:txBody>
          <a:bodyPr/>
          <a:lstStyle/>
          <a:p>
            <a:fld id="{FBD3BF6E-2021-40B5-8D14-6EC69028D163}" type="slidenum">
              <a:rPr lang="en-US" smtClean="0"/>
              <a:t>‹#›</a:t>
            </a:fld>
            <a:endParaRPr lang="en-US"/>
          </a:p>
        </p:txBody>
      </p:sp>
    </p:spTree>
    <p:extLst>
      <p:ext uri="{BB962C8B-B14F-4D97-AF65-F5344CB8AC3E}">
        <p14:creationId xmlns:p14="http://schemas.microsoft.com/office/powerpoint/2010/main" val="3224858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60967-4640-4C2E-9B31-CB90EEADA34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0541E10-4C68-471E-B96D-E691665F1E37}"/>
              </a:ext>
            </a:extLst>
          </p:cNvPr>
          <p:cNvSpPr>
            <a:spLocks noGrp="1"/>
          </p:cNvSpPr>
          <p:nvPr>
            <p:ph type="dt" sz="half" idx="10"/>
          </p:nvPr>
        </p:nvSpPr>
        <p:spPr/>
        <p:txBody>
          <a:bodyPr/>
          <a:lstStyle/>
          <a:p>
            <a:fld id="{07F9CCCD-3F8C-467D-93DB-F08518712F56}" type="datetimeFigureOut">
              <a:rPr lang="en-US" smtClean="0"/>
              <a:t>10/31/2024</a:t>
            </a:fld>
            <a:endParaRPr lang="en-US"/>
          </a:p>
        </p:txBody>
      </p:sp>
      <p:sp>
        <p:nvSpPr>
          <p:cNvPr id="4" name="Footer Placeholder 3">
            <a:extLst>
              <a:ext uri="{FF2B5EF4-FFF2-40B4-BE49-F238E27FC236}">
                <a16:creationId xmlns:a16="http://schemas.microsoft.com/office/drawing/2014/main" id="{7B118543-E681-4D83-95D3-4E7E967BF83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3F44C5A-E9AA-424D-8682-C5C8996F6808}"/>
              </a:ext>
            </a:extLst>
          </p:cNvPr>
          <p:cNvSpPr>
            <a:spLocks noGrp="1"/>
          </p:cNvSpPr>
          <p:nvPr>
            <p:ph type="sldNum" sz="quarter" idx="12"/>
          </p:nvPr>
        </p:nvSpPr>
        <p:spPr/>
        <p:txBody>
          <a:bodyPr/>
          <a:lstStyle/>
          <a:p>
            <a:fld id="{FBD3BF6E-2021-40B5-8D14-6EC69028D163}" type="slidenum">
              <a:rPr lang="en-US" smtClean="0"/>
              <a:t>‹#›</a:t>
            </a:fld>
            <a:endParaRPr lang="en-US"/>
          </a:p>
        </p:txBody>
      </p:sp>
    </p:spTree>
    <p:extLst>
      <p:ext uri="{BB962C8B-B14F-4D97-AF65-F5344CB8AC3E}">
        <p14:creationId xmlns:p14="http://schemas.microsoft.com/office/powerpoint/2010/main" val="320718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F6521BC-E2C5-41B3-88C1-ABEF4814C75D}"/>
              </a:ext>
            </a:extLst>
          </p:cNvPr>
          <p:cNvSpPr>
            <a:spLocks noGrp="1"/>
          </p:cNvSpPr>
          <p:nvPr>
            <p:ph type="dt" sz="half" idx="10"/>
          </p:nvPr>
        </p:nvSpPr>
        <p:spPr/>
        <p:txBody>
          <a:bodyPr/>
          <a:lstStyle/>
          <a:p>
            <a:fld id="{07F9CCCD-3F8C-467D-93DB-F08518712F56}" type="datetimeFigureOut">
              <a:rPr lang="en-US" smtClean="0"/>
              <a:t>10/31/2024</a:t>
            </a:fld>
            <a:endParaRPr lang="en-US"/>
          </a:p>
        </p:txBody>
      </p:sp>
      <p:sp>
        <p:nvSpPr>
          <p:cNvPr id="3" name="Footer Placeholder 2">
            <a:extLst>
              <a:ext uri="{FF2B5EF4-FFF2-40B4-BE49-F238E27FC236}">
                <a16:creationId xmlns:a16="http://schemas.microsoft.com/office/drawing/2014/main" id="{4535EDB3-07C5-47C9-AB30-A586DDB8BEF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F86E6D2-4E44-44FF-BE95-D7763757F450}"/>
              </a:ext>
            </a:extLst>
          </p:cNvPr>
          <p:cNvSpPr>
            <a:spLocks noGrp="1"/>
          </p:cNvSpPr>
          <p:nvPr>
            <p:ph type="sldNum" sz="quarter" idx="12"/>
          </p:nvPr>
        </p:nvSpPr>
        <p:spPr/>
        <p:txBody>
          <a:bodyPr/>
          <a:lstStyle/>
          <a:p>
            <a:fld id="{FBD3BF6E-2021-40B5-8D14-6EC69028D163}" type="slidenum">
              <a:rPr lang="en-US" smtClean="0"/>
              <a:t>‹#›</a:t>
            </a:fld>
            <a:endParaRPr lang="en-US"/>
          </a:p>
        </p:txBody>
      </p:sp>
    </p:spTree>
    <p:extLst>
      <p:ext uri="{BB962C8B-B14F-4D97-AF65-F5344CB8AC3E}">
        <p14:creationId xmlns:p14="http://schemas.microsoft.com/office/powerpoint/2010/main" val="574701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18A13-F86F-4369-9AF5-64C6CB0368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D50FBAF-9748-4AA9-A425-7E35247C5A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6E8D538-6D57-4B72-8AAF-868581EC3A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9A2D787-2EB6-4A1F-9CB4-232C932212CA}"/>
              </a:ext>
            </a:extLst>
          </p:cNvPr>
          <p:cNvSpPr>
            <a:spLocks noGrp="1"/>
          </p:cNvSpPr>
          <p:nvPr>
            <p:ph type="dt" sz="half" idx="10"/>
          </p:nvPr>
        </p:nvSpPr>
        <p:spPr/>
        <p:txBody>
          <a:bodyPr/>
          <a:lstStyle/>
          <a:p>
            <a:fld id="{07F9CCCD-3F8C-467D-93DB-F08518712F56}" type="datetimeFigureOut">
              <a:rPr lang="en-US" smtClean="0"/>
              <a:t>10/31/2024</a:t>
            </a:fld>
            <a:endParaRPr lang="en-US"/>
          </a:p>
        </p:txBody>
      </p:sp>
      <p:sp>
        <p:nvSpPr>
          <p:cNvPr id="6" name="Footer Placeholder 5">
            <a:extLst>
              <a:ext uri="{FF2B5EF4-FFF2-40B4-BE49-F238E27FC236}">
                <a16:creationId xmlns:a16="http://schemas.microsoft.com/office/drawing/2014/main" id="{264D6321-847A-42D9-AEE4-D138856CFD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83226C-A583-4CC8-BD1B-D6075206CF78}"/>
              </a:ext>
            </a:extLst>
          </p:cNvPr>
          <p:cNvSpPr>
            <a:spLocks noGrp="1"/>
          </p:cNvSpPr>
          <p:nvPr>
            <p:ph type="sldNum" sz="quarter" idx="12"/>
          </p:nvPr>
        </p:nvSpPr>
        <p:spPr/>
        <p:txBody>
          <a:bodyPr/>
          <a:lstStyle/>
          <a:p>
            <a:fld id="{FBD3BF6E-2021-40B5-8D14-6EC69028D163}" type="slidenum">
              <a:rPr lang="en-US" smtClean="0"/>
              <a:t>‹#›</a:t>
            </a:fld>
            <a:endParaRPr lang="en-US"/>
          </a:p>
        </p:txBody>
      </p:sp>
    </p:spTree>
    <p:extLst>
      <p:ext uri="{BB962C8B-B14F-4D97-AF65-F5344CB8AC3E}">
        <p14:creationId xmlns:p14="http://schemas.microsoft.com/office/powerpoint/2010/main" val="1745233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39273-8D88-4EB3-BBB4-11EDB1EB40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F7FF363-1D53-4847-A98E-21BEE77CD90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9E841FA-96A3-4DB9-BE07-C7FEEE1386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D2C63A2-C1F7-42E8-891A-A4F4D1307890}"/>
              </a:ext>
            </a:extLst>
          </p:cNvPr>
          <p:cNvSpPr>
            <a:spLocks noGrp="1"/>
          </p:cNvSpPr>
          <p:nvPr>
            <p:ph type="dt" sz="half" idx="10"/>
          </p:nvPr>
        </p:nvSpPr>
        <p:spPr/>
        <p:txBody>
          <a:bodyPr/>
          <a:lstStyle/>
          <a:p>
            <a:fld id="{07F9CCCD-3F8C-467D-93DB-F08518712F56}" type="datetimeFigureOut">
              <a:rPr lang="en-US" smtClean="0"/>
              <a:t>10/31/2024</a:t>
            </a:fld>
            <a:endParaRPr lang="en-US"/>
          </a:p>
        </p:txBody>
      </p:sp>
      <p:sp>
        <p:nvSpPr>
          <p:cNvPr id="6" name="Footer Placeholder 5">
            <a:extLst>
              <a:ext uri="{FF2B5EF4-FFF2-40B4-BE49-F238E27FC236}">
                <a16:creationId xmlns:a16="http://schemas.microsoft.com/office/drawing/2014/main" id="{1D26BAE7-6382-4504-A81E-18A10FF866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548C48-4AD5-4C8E-AB88-93E8D2DB1377}"/>
              </a:ext>
            </a:extLst>
          </p:cNvPr>
          <p:cNvSpPr>
            <a:spLocks noGrp="1"/>
          </p:cNvSpPr>
          <p:nvPr>
            <p:ph type="sldNum" sz="quarter" idx="12"/>
          </p:nvPr>
        </p:nvSpPr>
        <p:spPr/>
        <p:txBody>
          <a:bodyPr/>
          <a:lstStyle/>
          <a:p>
            <a:fld id="{FBD3BF6E-2021-40B5-8D14-6EC69028D163}" type="slidenum">
              <a:rPr lang="en-US" smtClean="0"/>
              <a:t>‹#›</a:t>
            </a:fld>
            <a:endParaRPr lang="en-US"/>
          </a:p>
        </p:txBody>
      </p:sp>
    </p:spTree>
    <p:extLst>
      <p:ext uri="{BB962C8B-B14F-4D97-AF65-F5344CB8AC3E}">
        <p14:creationId xmlns:p14="http://schemas.microsoft.com/office/powerpoint/2010/main" val="34818955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4E6E019-1BC9-432D-AF10-7E0A0BBBE7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70E8A9D-1037-4E6D-A5BF-3AD9E54331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9C65E4-0B48-445F-ABED-725F1D99D5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F9CCCD-3F8C-467D-93DB-F08518712F56}" type="datetimeFigureOut">
              <a:rPr lang="en-US" smtClean="0"/>
              <a:t>10/31/2024</a:t>
            </a:fld>
            <a:endParaRPr lang="en-US"/>
          </a:p>
        </p:txBody>
      </p:sp>
      <p:sp>
        <p:nvSpPr>
          <p:cNvPr id="5" name="Footer Placeholder 4">
            <a:extLst>
              <a:ext uri="{FF2B5EF4-FFF2-40B4-BE49-F238E27FC236}">
                <a16:creationId xmlns:a16="http://schemas.microsoft.com/office/drawing/2014/main" id="{09AAE7EC-D7D3-47B6-9178-EDA434249A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C1FAC8D-A1D5-45D6-A6C5-FC22A8CF7E8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D3BF6E-2021-40B5-8D14-6EC69028D163}" type="slidenum">
              <a:rPr lang="en-US" smtClean="0"/>
              <a:t>‹#›</a:t>
            </a:fld>
            <a:endParaRPr lang="en-US"/>
          </a:p>
        </p:txBody>
      </p:sp>
    </p:spTree>
    <p:extLst>
      <p:ext uri="{BB962C8B-B14F-4D97-AF65-F5344CB8AC3E}">
        <p14:creationId xmlns:p14="http://schemas.microsoft.com/office/powerpoint/2010/main" val="3814212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video" Target="https://www.youtube.com/embed/7Nn7NZI_LN4?si=VKciqvP4sSO4yT7L" TargetMode="Externa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2C6E69D-B6D2-4005-B997-C884D353CB60}"/>
              </a:ext>
            </a:extLst>
          </p:cNvPr>
          <p:cNvPicPr>
            <a:picLocks noChangeAspect="1"/>
          </p:cNvPicPr>
          <p:nvPr/>
        </p:nvPicPr>
        <p:blipFill>
          <a:blip r:embed="rId2"/>
          <a:stretch>
            <a:fillRect/>
          </a:stretch>
        </p:blipFill>
        <p:spPr>
          <a:xfrm>
            <a:off x="-29309" y="1"/>
            <a:ext cx="12221310" cy="6858000"/>
          </a:xfrm>
          <a:prstGeom prst="rect">
            <a:avLst/>
          </a:prstGeom>
        </p:spPr>
      </p:pic>
      <p:sp>
        <p:nvSpPr>
          <p:cNvPr id="2" name="Title 1">
            <a:extLst>
              <a:ext uri="{FF2B5EF4-FFF2-40B4-BE49-F238E27FC236}">
                <a16:creationId xmlns:a16="http://schemas.microsoft.com/office/drawing/2014/main" id="{3E95E30D-6E8C-4412-AA29-B80EBBCC8467}"/>
              </a:ext>
            </a:extLst>
          </p:cNvPr>
          <p:cNvSpPr>
            <a:spLocks noGrp="1"/>
          </p:cNvSpPr>
          <p:nvPr>
            <p:ph type="ctrTitle"/>
          </p:nvPr>
        </p:nvSpPr>
        <p:spPr/>
        <p:txBody>
          <a:bodyPr/>
          <a:lstStyle/>
          <a:p>
            <a:r>
              <a:rPr lang="en-US" dirty="0"/>
              <a:t>Preventing a Domino Effect:</a:t>
            </a:r>
            <a:br>
              <a:rPr lang="en-US" dirty="0"/>
            </a:br>
            <a:r>
              <a:rPr lang="en-US" dirty="0"/>
              <a:t>Achieving Alignment</a:t>
            </a:r>
          </a:p>
        </p:txBody>
      </p:sp>
      <p:sp>
        <p:nvSpPr>
          <p:cNvPr id="3" name="Subtitle 2">
            <a:extLst>
              <a:ext uri="{FF2B5EF4-FFF2-40B4-BE49-F238E27FC236}">
                <a16:creationId xmlns:a16="http://schemas.microsoft.com/office/drawing/2014/main" id="{156DC9AC-685A-478C-84CC-2EFCA3E029C6}"/>
              </a:ext>
            </a:extLst>
          </p:cNvPr>
          <p:cNvSpPr>
            <a:spLocks noGrp="1"/>
          </p:cNvSpPr>
          <p:nvPr>
            <p:ph type="subTitle" idx="1"/>
          </p:nvPr>
        </p:nvSpPr>
        <p:spPr>
          <a:xfrm>
            <a:off x="1524000" y="4079875"/>
            <a:ext cx="9144000" cy="1655762"/>
          </a:xfrm>
        </p:spPr>
        <p:txBody>
          <a:bodyPr/>
          <a:lstStyle/>
          <a:p>
            <a:r>
              <a:rPr lang="en-US" dirty="0"/>
              <a:t>Anna Gonzalez </a:t>
            </a:r>
          </a:p>
          <a:p>
            <a:r>
              <a:rPr lang="en-US" dirty="0"/>
              <a:t>Lead Instructional Design Specialist</a:t>
            </a:r>
          </a:p>
          <a:p>
            <a:r>
              <a:rPr lang="en-US" dirty="0"/>
              <a:t>Laredo College</a:t>
            </a:r>
          </a:p>
        </p:txBody>
      </p:sp>
    </p:spTree>
    <p:extLst>
      <p:ext uri="{BB962C8B-B14F-4D97-AF65-F5344CB8AC3E}">
        <p14:creationId xmlns:p14="http://schemas.microsoft.com/office/powerpoint/2010/main" val="1165670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E0A9508-D749-4CA6-9FBC-FBB531DB3C07}"/>
              </a:ext>
            </a:extLst>
          </p:cNvPr>
          <p:cNvPicPr>
            <a:picLocks noChangeAspect="1"/>
          </p:cNvPicPr>
          <p:nvPr/>
        </p:nvPicPr>
        <p:blipFill>
          <a:blip r:embed="rId2"/>
          <a:stretch>
            <a:fillRect/>
          </a:stretch>
        </p:blipFill>
        <p:spPr>
          <a:xfrm>
            <a:off x="-97226" y="0"/>
            <a:ext cx="12289226" cy="6858001"/>
          </a:xfrm>
          <a:prstGeom prst="rect">
            <a:avLst/>
          </a:prstGeom>
        </p:spPr>
      </p:pic>
      <p:sp>
        <p:nvSpPr>
          <p:cNvPr id="2" name="Title 1">
            <a:extLst>
              <a:ext uri="{FF2B5EF4-FFF2-40B4-BE49-F238E27FC236}">
                <a16:creationId xmlns:a16="http://schemas.microsoft.com/office/drawing/2014/main" id="{89BD00ED-CA99-499F-B80D-908211EE675F}"/>
              </a:ext>
            </a:extLst>
          </p:cNvPr>
          <p:cNvSpPr>
            <a:spLocks noGrp="1"/>
          </p:cNvSpPr>
          <p:nvPr>
            <p:ph type="title"/>
          </p:nvPr>
        </p:nvSpPr>
        <p:spPr/>
        <p:txBody>
          <a:bodyPr/>
          <a:lstStyle/>
          <a:p>
            <a:pPr algn="ctr"/>
            <a:r>
              <a:rPr lang="en-US" dirty="0"/>
              <a:t>Preventing a Domino Effect </a:t>
            </a:r>
          </a:p>
        </p:txBody>
      </p:sp>
      <p:sp>
        <p:nvSpPr>
          <p:cNvPr id="3" name="Content Placeholder 2">
            <a:extLst>
              <a:ext uri="{FF2B5EF4-FFF2-40B4-BE49-F238E27FC236}">
                <a16:creationId xmlns:a16="http://schemas.microsoft.com/office/drawing/2014/main" id="{98E8CFD3-3823-4A29-BBFD-795CF9383983}"/>
              </a:ext>
            </a:extLst>
          </p:cNvPr>
          <p:cNvSpPr>
            <a:spLocks noGrp="1"/>
          </p:cNvSpPr>
          <p:nvPr>
            <p:ph idx="1"/>
          </p:nvPr>
        </p:nvSpPr>
        <p:spPr>
          <a:xfrm>
            <a:off x="838200" y="1825625"/>
            <a:ext cx="9717911" cy="4916698"/>
          </a:xfrm>
        </p:spPr>
        <p:txBody>
          <a:bodyPr>
            <a:normAutofit fontScale="92500" lnSpcReduction="10000"/>
          </a:bodyPr>
          <a:lstStyle/>
          <a:p>
            <a:r>
              <a:rPr lang="en-US" dirty="0"/>
              <a:t>Clear, Specific, and Measurable Learning Objectives</a:t>
            </a:r>
          </a:p>
          <a:p>
            <a:r>
              <a:rPr lang="en-US" dirty="0"/>
              <a:t>Alignment of Materials and Activities</a:t>
            </a:r>
          </a:p>
          <a:p>
            <a:r>
              <a:rPr lang="en-US" dirty="0"/>
              <a:t>Accurate and Relevant Assessments</a:t>
            </a:r>
          </a:p>
          <a:p>
            <a:endParaRPr lang="en-US" dirty="0"/>
          </a:p>
          <a:p>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sz="2600" dirty="0"/>
              <a:t>By ensuring that each critical course component is aligned with the others – </a:t>
            </a:r>
            <a:r>
              <a:rPr lang="en-US" sz="2600" i="1" dirty="0"/>
              <a:t>just as perfectly spaced dominoes </a:t>
            </a:r>
            <a:r>
              <a:rPr lang="en-US" sz="2600" dirty="0"/>
              <a:t>– you prevent the risk of a “domino effect” that could lead to a breakdown in the course structure and, ultimately, </a:t>
            </a:r>
            <a:r>
              <a:rPr lang="en-US" sz="2600" b="1" dirty="0"/>
              <a:t>student success</a:t>
            </a:r>
            <a:r>
              <a:rPr lang="en-US" sz="2600" dirty="0"/>
              <a:t>. </a:t>
            </a:r>
          </a:p>
        </p:txBody>
      </p:sp>
      <p:pic>
        <p:nvPicPr>
          <p:cNvPr id="6" name="Picture 5">
            <a:extLst>
              <a:ext uri="{FF2B5EF4-FFF2-40B4-BE49-F238E27FC236}">
                <a16:creationId xmlns:a16="http://schemas.microsoft.com/office/drawing/2014/main" id="{1F891B24-45FC-49D7-B864-A2BC72FA1B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3636" y="2290131"/>
            <a:ext cx="2876780" cy="2876780"/>
          </a:xfrm>
          <a:prstGeom prst="rect">
            <a:avLst/>
          </a:prstGeom>
        </p:spPr>
      </p:pic>
    </p:spTree>
    <p:extLst>
      <p:ext uri="{BB962C8B-B14F-4D97-AF65-F5344CB8AC3E}">
        <p14:creationId xmlns:p14="http://schemas.microsoft.com/office/powerpoint/2010/main" val="32496058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72F0CD1-A1BC-482A-95A2-D9F31E559B9E}"/>
              </a:ext>
            </a:extLst>
          </p:cNvPr>
          <p:cNvPicPr>
            <a:picLocks noChangeAspect="1"/>
          </p:cNvPicPr>
          <p:nvPr/>
        </p:nvPicPr>
        <p:blipFill>
          <a:blip r:embed="rId2"/>
          <a:stretch>
            <a:fillRect/>
          </a:stretch>
        </p:blipFill>
        <p:spPr>
          <a:xfrm>
            <a:off x="0" y="-2"/>
            <a:ext cx="12192000" cy="6858001"/>
          </a:xfrm>
          <a:prstGeom prst="rect">
            <a:avLst/>
          </a:prstGeom>
        </p:spPr>
      </p:pic>
      <p:sp>
        <p:nvSpPr>
          <p:cNvPr id="2" name="Title 1">
            <a:extLst>
              <a:ext uri="{FF2B5EF4-FFF2-40B4-BE49-F238E27FC236}">
                <a16:creationId xmlns:a16="http://schemas.microsoft.com/office/drawing/2014/main" id="{0F2930FC-5108-473D-B98E-929EF6DED6FB}"/>
              </a:ext>
            </a:extLst>
          </p:cNvPr>
          <p:cNvSpPr>
            <a:spLocks noGrp="1"/>
          </p:cNvSpPr>
          <p:nvPr>
            <p:ph type="title"/>
          </p:nvPr>
        </p:nvSpPr>
        <p:spPr/>
        <p:txBody>
          <a:bodyPr/>
          <a:lstStyle/>
          <a:p>
            <a:r>
              <a:rPr lang="en-US" dirty="0"/>
              <a:t>Visualize it!</a:t>
            </a:r>
          </a:p>
        </p:txBody>
      </p:sp>
      <p:sp>
        <p:nvSpPr>
          <p:cNvPr id="3" name="Content Placeholder 2">
            <a:extLst>
              <a:ext uri="{FF2B5EF4-FFF2-40B4-BE49-F238E27FC236}">
                <a16:creationId xmlns:a16="http://schemas.microsoft.com/office/drawing/2014/main" id="{0313559E-0A83-4610-A6FF-531CA4654D2C}"/>
              </a:ext>
            </a:extLst>
          </p:cNvPr>
          <p:cNvSpPr>
            <a:spLocks noGrp="1"/>
          </p:cNvSpPr>
          <p:nvPr>
            <p:ph idx="1"/>
          </p:nvPr>
        </p:nvSpPr>
        <p:spPr/>
        <p:txBody>
          <a:bodyPr/>
          <a:lstStyle/>
          <a:p>
            <a:r>
              <a:rPr lang="en-US" dirty="0"/>
              <a:t>Course Map</a:t>
            </a:r>
          </a:p>
          <a:p>
            <a:r>
              <a:rPr lang="en-US" dirty="0"/>
              <a:t>Infographics</a:t>
            </a:r>
          </a:p>
          <a:p>
            <a:r>
              <a:rPr lang="en-US" dirty="0"/>
              <a:t>Alignment Workshop</a:t>
            </a:r>
          </a:p>
        </p:txBody>
      </p:sp>
      <p:pic>
        <p:nvPicPr>
          <p:cNvPr id="4" name="Picture 3" descr="Laredo College Course Map Template">
            <a:extLst>
              <a:ext uri="{FF2B5EF4-FFF2-40B4-BE49-F238E27FC236}">
                <a16:creationId xmlns:a16="http://schemas.microsoft.com/office/drawing/2014/main" id="{4FF794B9-2A27-4AB4-853A-799016DBA817}"/>
              </a:ext>
            </a:extLst>
          </p:cNvPr>
          <p:cNvPicPr>
            <a:picLocks noChangeAspect="1"/>
          </p:cNvPicPr>
          <p:nvPr/>
        </p:nvPicPr>
        <p:blipFill>
          <a:blip r:embed="rId3"/>
          <a:stretch>
            <a:fillRect/>
          </a:stretch>
        </p:blipFill>
        <p:spPr>
          <a:xfrm>
            <a:off x="7378873" y="3256112"/>
            <a:ext cx="4461704" cy="3450808"/>
          </a:xfrm>
          <a:prstGeom prst="rect">
            <a:avLst/>
          </a:prstGeom>
          <a:ln>
            <a:solidFill>
              <a:schemeClr val="tx1"/>
            </a:solidFill>
          </a:ln>
        </p:spPr>
      </p:pic>
      <p:pic>
        <p:nvPicPr>
          <p:cNvPr id="5" name="Picture 4" descr="6 Standards of Alignment Infographic with the Specific Review Standards 2.2, 2.2, 3.1, 4.1, 5.1, and 6.1">
            <a:extLst>
              <a:ext uri="{FF2B5EF4-FFF2-40B4-BE49-F238E27FC236}">
                <a16:creationId xmlns:a16="http://schemas.microsoft.com/office/drawing/2014/main" id="{61D8F266-4954-4F58-9A6B-9B8985533A30}"/>
              </a:ext>
            </a:extLst>
          </p:cNvPr>
          <p:cNvPicPr>
            <a:picLocks noChangeAspect="1"/>
          </p:cNvPicPr>
          <p:nvPr/>
        </p:nvPicPr>
        <p:blipFill>
          <a:blip r:embed="rId4"/>
          <a:stretch>
            <a:fillRect/>
          </a:stretch>
        </p:blipFill>
        <p:spPr>
          <a:xfrm>
            <a:off x="5455887" y="365125"/>
            <a:ext cx="1731748" cy="4273420"/>
          </a:xfrm>
          <a:prstGeom prst="rect">
            <a:avLst/>
          </a:prstGeom>
          <a:ln>
            <a:solidFill>
              <a:schemeClr val="tx1"/>
            </a:solidFill>
          </a:ln>
        </p:spPr>
      </p:pic>
      <p:pic>
        <p:nvPicPr>
          <p:cNvPr id="6" name="Picture 5">
            <a:extLst>
              <a:ext uri="{FF2B5EF4-FFF2-40B4-BE49-F238E27FC236}">
                <a16:creationId xmlns:a16="http://schemas.microsoft.com/office/drawing/2014/main" id="{8212D378-9D34-41E3-9236-C8D089831EA0}"/>
              </a:ext>
            </a:extLst>
          </p:cNvPr>
          <p:cNvPicPr>
            <a:picLocks noChangeAspect="1"/>
          </p:cNvPicPr>
          <p:nvPr/>
        </p:nvPicPr>
        <p:blipFill>
          <a:blip r:embed="rId5"/>
          <a:stretch>
            <a:fillRect/>
          </a:stretch>
        </p:blipFill>
        <p:spPr>
          <a:xfrm>
            <a:off x="7342380" y="365125"/>
            <a:ext cx="4498197" cy="2529077"/>
          </a:xfrm>
          <a:prstGeom prst="rect">
            <a:avLst/>
          </a:prstGeom>
          <a:ln>
            <a:solidFill>
              <a:schemeClr val="tx1"/>
            </a:solidFill>
          </a:ln>
        </p:spPr>
      </p:pic>
    </p:spTree>
    <p:extLst>
      <p:ext uri="{BB962C8B-B14F-4D97-AF65-F5344CB8AC3E}">
        <p14:creationId xmlns:p14="http://schemas.microsoft.com/office/powerpoint/2010/main" val="18774015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6173EAC-0A7E-424E-869D-7067EBF8F532}"/>
              </a:ext>
            </a:extLst>
          </p:cNvPr>
          <p:cNvPicPr>
            <a:picLocks noChangeAspect="1"/>
          </p:cNvPicPr>
          <p:nvPr/>
        </p:nvPicPr>
        <p:blipFill>
          <a:blip r:embed="rId3"/>
          <a:stretch>
            <a:fillRect/>
          </a:stretch>
        </p:blipFill>
        <p:spPr>
          <a:xfrm>
            <a:off x="0" y="-1"/>
            <a:ext cx="12192000" cy="6858001"/>
          </a:xfrm>
          <a:prstGeom prst="rect">
            <a:avLst/>
          </a:prstGeom>
        </p:spPr>
      </p:pic>
      <p:sp>
        <p:nvSpPr>
          <p:cNvPr id="2" name="Title 1">
            <a:extLst>
              <a:ext uri="{FF2B5EF4-FFF2-40B4-BE49-F238E27FC236}">
                <a16:creationId xmlns:a16="http://schemas.microsoft.com/office/drawing/2014/main" id="{90374238-4DA2-4CEE-A8F6-B2E81CA69E66}"/>
              </a:ext>
            </a:extLst>
          </p:cNvPr>
          <p:cNvSpPr>
            <a:spLocks noGrp="1"/>
          </p:cNvSpPr>
          <p:nvPr>
            <p:ph type="title"/>
          </p:nvPr>
        </p:nvSpPr>
        <p:spPr>
          <a:xfrm>
            <a:off x="838200" y="-10180"/>
            <a:ext cx="10515600" cy="1325563"/>
          </a:xfrm>
        </p:spPr>
        <p:txBody>
          <a:bodyPr/>
          <a:lstStyle/>
          <a:p>
            <a:pPr algn="ctr"/>
            <a:r>
              <a:rPr lang="en-US" dirty="0"/>
              <a:t>Thank you!</a:t>
            </a:r>
          </a:p>
        </p:txBody>
      </p:sp>
      <p:pic>
        <p:nvPicPr>
          <p:cNvPr id="4" name="Online Media 3">
            <a:hlinkClick r:id="" action="ppaction://media"/>
            <a:extLst>
              <a:ext uri="{FF2B5EF4-FFF2-40B4-BE49-F238E27FC236}">
                <a16:creationId xmlns:a16="http://schemas.microsoft.com/office/drawing/2014/main" id="{28E69F1B-E89A-4FED-8543-B36BE36FD94F}"/>
              </a:ext>
            </a:extLst>
          </p:cNvPr>
          <p:cNvPicPr>
            <a:picLocks noGrp="1" noRot="1" noChangeAspect="1"/>
          </p:cNvPicPr>
          <p:nvPr>
            <p:ph idx="1"/>
            <a:videoFile r:link="rId1"/>
          </p:nvPr>
        </p:nvPicPr>
        <p:blipFill>
          <a:blip r:embed="rId4"/>
          <a:stretch>
            <a:fillRect/>
          </a:stretch>
        </p:blipFill>
        <p:spPr>
          <a:xfrm>
            <a:off x="3036983" y="1315383"/>
            <a:ext cx="6118034" cy="3441394"/>
          </a:xfrm>
          <a:prstGeom prst="rect">
            <a:avLst/>
          </a:prstGeom>
        </p:spPr>
      </p:pic>
    </p:spTree>
    <p:extLst>
      <p:ext uri="{BB962C8B-B14F-4D97-AF65-F5344CB8AC3E}">
        <p14:creationId xmlns:p14="http://schemas.microsoft.com/office/powerpoint/2010/main" val="901588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0E648-2229-4836-99BB-EFF655E0BFA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6F39840-866B-4BB9-AEA8-29D264FA6AE5}"/>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FF4EB1BE-3ED3-48A9-B266-0A3DA9D3799C}"/>
              </a:ext>
            </a:extLst>
          </p:cNvPr>
          <p:cNvPicPr>
            <a:picLocks noChangeAspect="1"/>
          </p:cNvPicPr>
          <p:nvPr/>
        </p:nvPicPr>
        <p:blipFill>
          <a:blip r:embed="rId2"/>
          <a:stretch>
            <a:fillRect/>
          </a:stretch>
        </p:blipFill>
        <p:spPr>
          <a:xfrm>
            <a:off x="3047736" y="1714351"/>
            <a:ext cx="6096528" cy="3429297"/>
          </a:xfrm>
          <a:prstGeom prst="rect">
            <a:avLst/>
          </a:prstGeom>
        </p:spPr>
      </p:pic>
    </p:spTree>
    <p:extLst>
      <p:ext uri="{BB962C8B-B14F-4D97-AF65-F5344CB8AC3E}">
        <p14:creationId xmlns:p14="http://schemas.microsoft.com/office/powerpoint/2010/main" val="8719354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C1F9B-D729-40D9-B500-48A4E9957B1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87989EE-E0C0-4BBF-8A6C-26F9DADE0926}"/>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5EB58D4E-BAC1-43F4-9399-3AAAE6BFBA4D}"/>
              </a:ext>
            </a:extLst>
          </p:cNvPr>
          <p:cNvPicPr>
            <a:picLocks noChangeAspect="1"/>
          </p:cNvPicPr>
          <p:nvPr/>
        </p:nvPicPr>
        <p:blipFill>
          <a:blip r:embed="rId2"/>
          <a:stretch>
            <a:fillRect/>
          </a:stretch>
        </p:blipFill>
        <p:spPr>
          <a:xfrm>
            <a:off x="3047736" y="1714351"/>
            <a:ext cx="6096528" cy="3429297"/>
          </a:xfrm>
          <a:prstGeom prst="rect">
            <a:avLst/>
          </a:prstGeom>
        </p:spPr>
      </p:pic>
    </p:spTree>
    <p:extLst>
      <p:ext uri="{BB962C8B-B14F-4D97-AF65-F5344CB8AC3E}">
        <p14:creationId xmlns:p14="http://schemas.microsoft.com/office/powerpoint/2010/main" val="12121247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DEA9EC5-CCC5-42BA-B808-CE22119DD489}"/>
              </a:ext>
            </a:extLst>
          </p:cNvPr>
          <p:cNvPicPr>
            <a:picLocks noChangeAspect="1"/>
          </p:cNvPicPr>
          <p:nvPr/>
        </p:nvPicPr>
        <p:blipFill>
          <a:blip r:embed="rId2"/>
          <a:stretch>
            <a:fillRect/>
          </a:stretch>
        </p:blipFill>
        <p:spPr>
          <a:xfrm>
            <a:off x="-2" y="1"/>
            <a:ext cx="12192002" cy="6858000"/>
          </a:xfrm>
          <a:prstGeom prst="rect">
            <a:avLst/>
          </a:prstGeom>
        </p:spPr>
      </p:pic>
      <p:sp>
        <p:nvSpPr>
          <p:cNvPr id="2" name="Title 1">
            <a:extLst>
              <a:ext uri="{FF2B5EF4-FFF2-40B4-BE49-F238E27FC236}">
                <a16:creationId xmlns:a16="http://schemas.microsoft.com/office/drawing/2014/main" id="{5CC455D5-CBE9-4BBC-BAE0-2E915D8BC7CE}"/>
              </a:ext>
            </a:extLst>
          </p:cNvPr>
          <p:cNvSpPr>
            <a:spLocks noGrp="1"/>
          </p:cNvSpPr>
          <p:nvPr>
            <p:ph type="title"/>
          </p:nvPr>
        </p:nvSpPr>
        <p:spPr/>
        <p:txBody>
          <a:bodyPr/>
          <a:lstStyle/>
          <a:p>
            <a:r>
              <a:rPr lang="en-US" dirty="0"/>
              <a:t>Learning Objectives:</a:t>
            </a:r>
          </a:p>
        </p:txBody>
      </p:sp>
      <p:sp>
        <p:nvSpPr>
          <p:cNvPr id="3" name="Content Placeholder 2">
            <a:extLst>
              <a:ext uri="{FF2B5EF4-FFF2-40B4-BE49-F238E27FC236}">
                <a16:creationId xmlns:a16="http://schemas.microsoft.com/office/drawing/2014/main" id="{ED28C59D-3CA6-4E33-94E8-3D8651B6E369}"/>
              </a:ext>
            </a:extLst>
          </p:cNvPr>
          <p:cNvSpPr>
            <a:spLocks noGrp="1"/>
          </p:cNvSpPr>
          <p:nvPr>
            <p:ph idx="1"/>
          </p:nvPr>
        </p:nvSpPr>
        <p:spPr>
          <a:xfrm>
            <a:off x="838200" y="1825625"/>
            <a:ext cx="5696824" cy="4351338"/>
          </a:xfrm>
        </p:spPr>
        <p:txBody>
          <a:bodyPr/>
          <a:lstStyle/>
          <a:p>
            <a:pPr marL="514350" indent="-514350">
              <a:buFont typeface="+mj-lt"/>
              <a:buAutoNum type="arabicPeriod"/>
            </a:pPr>
            <a:r>
              <a:rPr lang="en-US" dirty="0"/>
              <a:t>Define Alignment in the context of Quality Matters</a:t>
            </a:r>
          </a:p>
          <a:p>
            <a:pPr marL="514350" indent="-514350">
              <a:buFont typeface="+mj-lt"/>
              <a:buAutoNum type="arabicPeriod"/>
            </a:pPr>
            <a:r>
              <a:rPr lang="en-US" dirty="0"/>
              <a:t>Discuss the importance of alignment in quality assurance</a:t>
            </a:r>
          </a:p>
          <a:p>
            <a:pPr marL="514350" indent="-514350">
              <a:buFont typeface="+mj-lt"/>
              <a:buAutoNum type="arabicPeriod"/>
            </a:pPr>
            <a:r>
              <a:rPr lang="en-US" dirty="0"/>
              <a:t>Identify similarities between the domino effect and alignment in terms of stability, interconnectedness, and preventive measures </a:t>
            </a:r>
          </a:p>
          <a:p>
            <a:endParaRPr lang="en-US" dirty="0"/>
          </a:p>
        </p:txBody>
      </p:sp>
      <p:pic>
        <p:nvPicPr>
          <p:cNvPr id="4" name="Picture 3">
            <a:extLst>
              <a:ext uri="{FF2B5EF4-FFF2-40B4-BE49-F238E27FC236}">
                <a16:creationId xmlns:a16="http://schemas.microsoft.com/office/drawing/2014/main" id="{FADCD5BA-6575-4288-9A04-FD55A2541862}"/>
              </a:ext>
            </a:extLst>
          </p:cNvPr>
          <p:cNvPicPr>
            <a:picLocks noChangeAspect="1"/>
          </p:cNvPicPr>
          <p:nvPr/>
        </p:nvPicPr>
        <p:blipFill>
          <a:blip r:embed="rId3"/>
          <a:stretch>
            <a:fillRect/>
          </a:stretch>
        </p:blipFill>
        <p:spPr>
          <a:xfrm>
            <a:off x="7358543" y="1154293"/>
            <a:ext cx="4009938" cy="4009938"/>
          </a:xfrm>
          <a:prstGeom prst="rect">
            <a:avLst/>
          </a:prstGeom>
        </p:spPr>
      </p:pic>
    </p:spTree>
    <p:extLst>
      <p:ext uri="{BB962C8B-B14F-4D97-AF65-F5344CB8AC3E}">
        <p14:creationId xmlns:p14="http://schemas.microsoft.com/office/powerpoint/2010/main" val="23357315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E23FA28-6647-4FD7-9F6B-0A507E30626D}"/>
              </a:ext>
            </a:extLst>
          </p:cNvPr>
          <p:cNvPicPr>
            <a:picLocks noChangeAspect="1"/>
          </p:cNvPicPr>
          <p:nvPr/>
        </p:nvPicPr>
        <p:blipFill>
          <a:blip r:embed="rId3"/>
          <a:stretch>
            <a:fillRect/>
          </a:stretch>
        </p:blipFill>
        <p:spPr>
          <a:xfrm>
            <a:off x="7980" y="0"/>
            <a:ext cx="12184020" cy="6853512"/>
          </a:xfrm>
          <a:prstGeom prst="rect">
            <a:avLst/>
          </a:prstGeom>
        </p:spPr>
      </p:pic>
      <p:sp>
        <p:nvSpPr>
          <p:cNvPr id="2" name="Title 1">
            <a:extLst>
              <a:ext uri="{FF2B5EF4-FFF2-40B4-BE49-F238E27FC236}">
                <a16:creationId xmlns:a16="http://schemas.microsoft.com/office/drawing/2014/main" id="{8C97C5C1-12FA-4AB5-9D93-B372E7DA6F1C}"/>
              </a:ext>
            </a:extLst>
          </p:cNvPr>
          <p:cNvSpPr>
            <a:spLocks noGrp="1"/>
          </p:cNvSpPr>
          <p:nvPr>
            <p:ph type="title"/>
          </p:nvPr>
        </p:nvSpPr>
        <p:spPr>
          <a:xfrm>
            <a:off x="838200" y="365125"/>
            <a:ext cx="10515600" cy="1325563"/>
          </a:xfrm>
        </p:spPr>
        <p:txBody>
          <a:bodyPr/>
          <a:lstStyle/>
          <a:p>
            <a:r>
              <a:rPr lang="en-US" dirty="0"/>
              <a:t>What is Alignment?</a:t>
            </a:r>
          </a:p>
        </p:txBody>
      </p:sp>
      <p:sp>
        <p:nvSpPr>
          <p:cNvPr id="3" name="Content Placeholder 2">
            <a:extLst>
              <a:ext uri="{FF2B5EF4-FFF2-40B4-BE49-F238E27FC236}">
                <a16:creationId xmlns:a16="http://schemas.microsoft.com/office/drawing/2014/main" id="{2A81A1B1-BAD3-47BE-A2E2-98DCC312C146}"/>
              </a:ext>
            </a:extLst>
          </p:cNvPr>
          <p:cNvSpPr>
            <a:spLocks noGrp="1"/>
          </p:cNvSpPr>
          <p:nvPr>
            <p:ph idx="1"/>
          </p:nvPr>
        </p:nvSpPr>
        <p:spPr>
          <a:xfrm>
            <a:off x="838200" y="1469985"/>
            <a:ext cx="10515600" cy="4706978"/>
          </a:xfrm>
        </p:spPr>
        <p:txBody>
          <a:bodyPr/>
          <a:lstStyle/>
          <a:p>
            <a:pPr marL="0" indent="0">
              <a:buNone/>
            </a:pPr>
            <a:r>
              <a:rPr lang="en-US" dirty="0"/>
              <a:t>“Critical course components reinforce one another to ensure that learners achieve the desired learning outcomes.”</a:t>
            </a:r>
          </a:p>
          <a:p>
            <a:pPr marL="0" indent="0">
              <a:buNone/>
            </a:pPr>
            <a:endParaRPr lang="en-US" dirty="0"/>
          </a:p>
          <a:p>
            <a:pPr marL="0" indent="0">
              <a:buNone/>
            </a:pPr>
            <a:r>
              <a:rPr lang="en-US" dirty="0"/>
              <a:t>“arrangement in a straight line, or in correct or </a:t>
            </a:r>
          </a:p>
          <a:p>
            <a:pPr marL="0" indent="0">
              <a:buNone/>
            </a:pPr>
            <a:r>
              <a:rPr lang="en-US" dirty="0"/>
              <a:t>appropriate relative positions.”</a:t>
            </a:r>
          </a:p>
          <a:p>
            <a:pPr marL="0" indent="0">
              <a:buNone/>
            </a:pPr>
            <a:endParaRPr lang="en-US" dirty="0"/>
          </a:p>
          <a:p>
            <a:pPr marL="0" indent="0">
              <a:buNone/>
            </a:pPr>
            <a:r>
              <a:rPr lang="en-US" dirty="0"/>
              <a:t>“a position of agreement or alliance.”</a:t>
            </a:r>
          </a:p>
          <a:p>
            <a:pPr marL="0" indent="0">
              <a:buNone/>
            </a:pPr>
            <a:endParaRPr lang="en-US" dirty="0"/>
          </a:p>
        </p:txBody>
      </p:sp>
      <p:pic>
        <p:nvPicPr>
          <p:cNvPr id="5" name="Picture 4">
            <a:extLst>
              <a:ext uri="{FF2B5EF4-FFF2-40B4-BE49-F238E27FC236}">
                <a16:creationId xmlns:a16="http://schemas.microsoft.com/office/drawing/2014/main" id="{A3D0949F-D2E1-4789-AF21-41EA259902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52279" y="2660992"/>
            <a:ext cx="3520621" cy="3515971"/>
          </a:xfrm>
          <a:prstGeom prst="rect">
            <a:avLst/>
          </a:prstGeom>
        </p:spPr>
      </p:pic>
    </p:spTree>
    <p:extLst>
      <p:ext uri="{BB962C8B-B14F-4D97-AF65-F5344CB8AC3E}">
        <p14:creationId xmlns:p14="http://schemas.microsoft.com/office/powerpoint/2010/main" val="18803370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B96FBA5-20A7-47F4-B57C-519C6F9AEF5F}"/>
              </a:ext>
            </a:extLst>
          </p:cNvPr>
          <p:cNvPicPr>
            <a:picLocks noChangeAspect="1"/>
          </p:cNvPicPr>
          <p:nvPr/>
        </p:nvPicPr>
        <p:blipFill>
          <a:blip r:embed="rId2"/>
          <a:stretch>
            <a:fillRect/>
          </a:stretch>
        </p:blipFill>
        <p:spPr>
          <a:xfrm>
            <a:off x="-1" y="0"/>
            <a:ext cx="12191999" cy="6858000"/>
          </a:xfrm>
          <a:prstGeom prst="rect">
            <a:avLst/>
          </a:prstGeom>
        </p:spPr>
      </p:pic>
      <p:sp>
        <p:nvSpPr>
          <p:cNvPr id="2" name="Title 1">
            <a:extLst>
              <a:ext uri="{FF2B5EF4-FFF2-40B4-BE49-F238E27FC236}">
                <a16:creationId xmlns:a16="http://schemas.microsoft.com/office/drawing/2014/main" id="{468AA80B-1C02-4C1B-8644-3889FB7805BA}"/>
              </a:ext>
            </a:extLst>
          </p:cNvPr>
          <p:cNvSpPr>
            <a:spLocks noGrp="1"/>
          </p:cNvSpPr>
          <p:nvPr>
            <p:ph type="title"/>
          </p:nvPr>
        </p:nvSpPr>
        <p:spPr/>
        <p:txBody>
          <a:bodyPr/>
          <a:lstStyle/>
          <a:p>
            <a:r>
              <a:rPr lang="en-US" dirty="0"/>
              <a:t>Alignment with Course Objectives</a:t>
            </a:r>
          </a:p>
        </p:txBody>
      </p:sp>
      <p:sp>
        <p:nvSpPr>
          <p:cNvPr id="3" name="Content Placeholder 2">
            <a:extLst>
              <a:ext uri="{FF2B5EF4-FFF2-40B4-BE49-F238E27FC236}">
                <a16:creationId xmlns:a16="http://schemas.microsoft.com/office/drawing/2014/main" id="{7E9813C5-4065-4F5E-8FF4-8A4334D4BD50}"/>
              </a:ext>
            </a:extLst>
          </p:cNvPr>
          <p:cNvSpPr>
            <a:spLocks noGrp="1"/>
          </p:cNvSpPr>
          <p:nvPr>
            <p:ph idx="1"/>
          </p:nvPr>
        </p:nvSpPr>
        <p:spPr/>
        <p:txBody>
          <a:bodyPr/>
          <a:lstStyle/>
          <a:p>
            <a:pPr marL="0" indent="0">
              <a:buNone/>
            </a:pPr>
            <a:r>
              <a:rPr lang="en-US" b="1" dirty="0"/>
              <a:t>Defining the Destination.</a:t>
            </a:r>
          </a:p>
          <a:p>
            <a:pPr marL="0" indent="0">
              <a:buNone/>
            </a:pPr>
            <a:r>
              <a:rPr lang="en-US" b="1" dirty="0"/>
              <a:t>Role of Objectives: </a:t>
            </a:r>
          </a:p>
          <a:p>
            <a:r>
              <a:rPr lang="en-US" dirty="0"/>
              <a:t>Define what students are expected to learn by the end of the course. </a:t>
            </a:r>
          </a:p>
          <a:p>
            <a:r>
              <a:rPr lang="en-US" dirty="0"/>
              <a:t>Set the direction of the course and establish the foundation.</a:t>
            </a:r>
          </a:p>
        </p:txBody>
      </p:sp>
    </p:spTree>
    <p:extLst>
      <p:ext uri="{BB962C8B-B14F-4D97-AF65-F5344CB8AC3E}">
        <p14:creationId xmlns:p14="http://schemas.microsoft.com/office/powerpoint/2010/main" val="31077067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A825A9A-BE3A-4FEF-8C47-E6DD2D1015C3}"/>
              </a:ext>
            </a:extLst>
          </p:cNvPr>
          <p:cNvPicPr>
            <a:picLocks noChangeAspect="1"/>
          </p:cNvPicPr>
          <p:nvPr/>
        </p:nvPicPr>
        <p:blipFill>
          <a:blip r:embed="rId3"/>
          <a:stretch>
            <a:fillRect/>
          </a:stretch>
        </p:blipFill>
        <p:spPr>
          <a:xfrm>
            <a:off x="0" y="0"/>
            <a:ext cx="12192001" cy="6903575"/>
          </a:xfrm>
          <a:prstGeom prst="rect">
            <a:avLst/>
          </a:prstGeom>
        </p:spPr>
      </p:pic>
      <p:sp>
        <p:nvSpPr>
          <p:cNvPr id="2" name="Title 1">
            <a:extLst>
              <a:ext uri="{FF2B5EF4-FFF2-40B4-BE49-F238E27FC236}">
                <a16:creationId xmlns:a16="http://schemas.microsoft.com/office/drawing/2014/main" id="{1D77FD35-21E7-483D-9FBA-64AEE08324DD}"/>
              </a:ext>
            </a:extLst>
          </p:cNvPr>
          <p:cNvSpPr>
            <a:spLocks noGrp="1"/>
          </p:cNvSpPr>
          <p:nvPr>
            <p:ph type="title"/>
          </p:nvPr>
        </p:nvSpPr>
        <p:spPr/>
        <p:txBody>
          <a:bodyPr/>
          <a:lstStyle/>
          <a:p>
            <a:r>
              <a:rPr lang="en-US" dirty="0"/>
              <a:t>Alignment with Assessments:				</a:t>
            </a:r>
          </a:p>
        </p:txBody>
      </p:sp>
      <p:sp>
        <p:nvSpPr>
          <p:cNvPr id="3" name="Content Placeholder 2">
            <a:extLst>
              <a:ext uri="{FF2B5EF4-FFF2-40B4-BE49-F238E27FC236}">
                <a16:creationId xmlns:a16="http://schemas.microsoft.com/office/drawing/2014/main" id="{7CF08A17-C032-4F10-B8B4-53DC93E67DFE}"/>
              </a:ext>
            </a:extLst>
          </p:cNvPr>
          <p:cNvSpPr>
            <a:spLocks noGrp="1"/>
          </p:cNvSpPr>
          <p:nvPr>
            <p:ph idx="1"/>
          </p:nvPr>
        </p:nvSpPr>
        <p:spPr/>
        <p:txBody>
          <a:bodyPr>
            <a:normAutofit/>
          </a:bodyPr>
          <a:lstStyle/>
          <a:p>
            <a:pPr marL="0" indent="0">
              <a:buNone/>
            </a:pPr>
            <a:r>
              <a:rPr lang="en-US" b="1" dirty="0"/>
              <a:t>Measuring the Destination.</a:t>
            </a:r>
          </a:p>
          <a:p>
            <a:pPr marL="0" indent="0">
              <a:buNone/>
            </a:pPr>
            <a:r>
              <a:rPr lang="en-US" b="1" dirty="0"/>
              <a:t>Role of Assessments: </a:t>
            </a:r>
          </a:p>
          <a:p>
            <a:r>
              <a:rPr lang="en-US" dirty="0"/>
              <a:t>Measure students’ progress toward achieving the course objectives. </a:t>
            </a:r>
          </a:p>
          <a:p>
            <a:r>
              <a:rPr lang="en-US" dirty="0"/>
              <a:t>Directly test the skills and knowledge outlined in the objectives.</a:t>
            </a:r>
          </a:p>
          <a:p>
            <a:endParaRPr lang="en-US" dirty="0"/>
          </a:p>
          <a:p>
            <a:pPr marL="0" indent="0">
              <a:buNone/>
            </a:pPr>
            <a:r>
              <a:rPr lang="en-US" dirty="0"/>
              <a:t>If assessments align with the objectives, students are evaluated fairly and consistently on what they were taught. This alignment ensures that assessments are purposeful and accurately reflect the intended learning outcomes.</a:t>
            </a:r>
          </a:p>
        </p:txBody>
      </p:sp>
    </p:spTree>
    <p:extLst>
      <p:ext uri="{BB962C8B-B14F-4D97-AF65-F5344CB8AC3E}">
        <p14:creationId xmlns:p14="http://schemas.microsoft.com/office/powerpoint/2010/main" val="5966524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4900E0F-4DB9-421F-977B-BAAA7ADEFAFE}"/>
              </a:ext>
            </a:extLst>
          </p:cNvPr>
          <p:cNvPicPr>
            <a:picLocks noChangeAspect="1"/>
          </p:cNvPicPr>
          <p:nvPr/>
        </p:nvPicPr>
        <p:blipFill>
          <a:blip r:embed="rId3"/>
          <a:stretch>
            <a:fillRect/>
          </a:stretch>
        </p:blipFill>
        <p:spPr>
          <a:xfrm>
            <a:off x="-1" y="1"/>
            <a:ext cx="12192001" cy="6858000"/>
          </a:xfrm>
          <a:prstGeom prst="rect">
            <a:avLst/>
          </a:prstGeom>
        </p:spPr>
      </p:pic>
      <p:sp>
        <p:nvSpPr>
          <p:cNvPr id="2" name="Title 1">
            <a:extLst>
              <a:ext uri="{FF2B5EF4-FFF2-40B4-BE49-F238E27FC236}">
                <a16:creationId xmlns:a16="http://schemas.microsoft.com/office/drawing/2014/main" id="{8C97C5C1-12FA-4AB5-9D93-B372E7DA6F1C}"/>
              </a:ext>
            </a:extLst>
          </p:cNvPr>
          <p:cNvSpPr>
            <a:spLocks noGrp="1"/>
          </p:cNvSpPr>
          <p:nvPr>
            <p:ph type="title"/>
          </p:nvPr>
        </p:nvSpPr>
        <p:spPr/>
        <p:txBody>
          <a:bodyPr/>
          <a:lstStyle/>
          <a:p>
            <a:r>
              <a:rPr lang="en-US" dirty="0"/>
              <a:t>The Importance of Alignment</a:t>
            </a:r>
          </a:p>
        </p:txBody>
      </p:sp>
      <p:sp>
        <p:nvSpPr>
          <p:cNvPr id="3" name="Content Placeholder 2">
            <a:extLst>
              <a:ext uri="{FF2B5EF4-FFF2-40B4-BE49-F238E27FC236}">
                <a16:creationId xmlns:a16="http://schemas.microsoft.com/office/drawing/2014/main" id="{2A81A1B1-BAD3-47BE-A2E2-98DCC312C146}"/>
              </a:ext>
            </a:extLst>
          </p:cNvPr>
          <p:cNvSpPr>
            <a:spLocks noGrp="1"/>
          </p:cNvSpPr>
          <p:nvPr>
            <p:ph idx="1"/>
          </p:nvPr>
        </p:nvSpPr>
        <p:spPr/>
        <p:txBody>
          <a:bodyPr/>
          <a:lstStyle/>
          <a:p>
            <a:r>
              <a:rPr lang="en-US" dirty="0"/>
              <a:t>Clear expectations.</a:t>
            </a:r>
          </a:p>
          <a:p>
            <a:r>
              <a:rPr lang="en-US" dirty="0"/>
              <a:t>Efficient use of time.</a:t>
            </a:r>
          </a:p>
          <a:p>
            <a:r>
              <a:rPr lang="en-US" dirty="0"/>
              <a:t>Creates a cohesive, meaningful, and effective learning experience.</a:t>
            </a:r>
          </a:p>
          <a:p>
            <a:r>
              <a:rPr lang="en-US" dirty="0"/>
              <a:t>Each component has a purpose.</a:t>
            </a:r>
          </a:p>
          <a:p>
            <a:r>
              <a:rPr lang="en-US" dirty="0"/>
              <a:t>Each part of the course builds toward a shared goal.</a:t>
            </a:r>
          </a:p>
          <a:p>
            <a:endParaRPr lang="en-US" dirty="0"/>
          </a:p>
          <a:p>
            <a:endParaRPr lang="en-US" dirty="0"/>
          </a:p>
          <a:p>
            <a:r>
              <a:rPr lang="en-US" dirty="0"/>
              <a:t>Student success!</a:t>
            </a:r>
          </a:p>
        </p:txBody>
      </p:sp>
    </p:spTree>
    <p:extLst>
      <p:ext uri="{BB962C8B-B14F-4D97-AF65-F5344CB8AC3E}">
        <p14:creationId xmlns:p14="http://schemas.microsoft.com/office/powerpoint/2010/main" val="12511588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1D59FC2-6D84-4F72-8387-261EDC0ADDC9}"/>
              </a:ext>
            </a:extLst>
          </p:cNvPr>
          <p:cNvPicPr>
            <a:picLocks noChangeAspect="1"/>
          </p:cNvPicPr>
          <p:nvPr/>
        </p:nvPicPr>
        <p:blipFill>
          <a:blip r:embed="rId3"/>
          <a:stretch>
            <a:fillRect/>
          </a:stretch>
        </p:blipFill>
        <p:spPr>
          <a:xfrm>
            <a:off x="0" y="-1"/>
            <a:ext cx="12192000" cy="6858001"/>
          </a:xfrm>
          <a:prstGeom prst="rect">
            <a:avLst/>
          </a:prstGeom>
        </p:spPr>
      </p:pic>
      <p:sp>
        <p:nvSpPr>
          <p:cNvPr id="2" name="Title 1">
            <a:extLst>
              <a:ext uri="{FF2B5EF4-FFF2-40B4-BE49-F238E27FC236}">
                <a16:creationId xmlns:a16="http://schemas.microsoft.com/office/drawing/2014/main" id="{F1499FAF-9646-403F-9A30-45979AFD34C9}"/>
              </a:ext>
            </a:extLst>
          </p:cNvPr>
          <p:cNvSpPr>
            <a:spLocks noGrp="1"/>
          </p:cNvSpPr>
          <p:nvPr>
            <p:ph type="title"/>
          </p:nvPr>
        </p:nvSpPr>
        <p:spPr/>
        <p:txBody>
          <a:bodyPr/>
          <a:lstStyle/>
          <a:p>
            <a:r>
              <a:rPr lang="en-US" dirty="0"/>
              <a:t>Misalignment</a:t>
            </a:r>
          </a:p>
        </p:txBody>
      </p:sp>
      <p:sp>
        <p:nvSpPr>
          <p:cNvPr id="3" name="Content Placeholder 2">
            <a:extLst>
              <a:ext uri="{FF2B5EF4-FFF2-40B4-BE49-F238E27FC236}">
                <a16:creationId xmlns:a16="http://schemas.microsoft.com/office/drawing/2014/main" id="{88402381-A268-48FD-B759-6CC0E03A0FB8}"/>
              </a:ext>
            </a:extLst>
          </p:cNvPr>
          <p:cNvSpPr>
            <a:spLocks noGrp="1"/>
          </p:cNvSpPr>
          <p:nvPr>
            <p:ph idx="1"/>
          </p:nvPr>
        </p:nvSpPr>
        <p:spPr>
          <a:xfrm>
            <a:off x="838200" y="1825625"/>
            <a:ext cx="9764210" cy="4351338"/>
          </a:xfrm>
        </p:spPr>
        <p:txBody>
          <a:bodyPr>
            <a:normAutofit/>
          </a:bodyPr>
          <a:lstStyle/>
          <a:p>
            <a:pPr marL="0" indent="0">
              <a:buNone/>
            </a:pPr>
            <a:r>
              <a:rPr lang="en-US" dirty="0"/>
              <a:t>Some examples of misalignment are:</a:t>
            </a:r>
          </a:p>
          <a:p>
            <a:pPr lvl="0"/>
            <a:r>
              <a:rPr lang="en-US" sz="2000" dirty="0"/>
              <a:t>If </a:t>
            </a:r>
            <a:r>
              <a:rPr lang="en-US" sz="2000" b="1" dirty="0"/>
              <a:t>learning objectives</a:t>
            </a:r>
            <a:r>
              <a:rPr lang="en-US" sz="2000" dirty="0"/>
              <a:t> aren’t clearly defined, the </a:t>
            </a:r>
            <a:r>
              <a:rPr lang="en-US" sz="2000" b="1" dirty="0"/>
              <a:t>assessments</a:t>
            </a:r>
            <a:r>
              <a:rPr lang="en-US" sz="2000" dirty="0"/>
              <a:t> might not accurately measure student achievement.</a:t>
            </a:r>
          </a:p>
          <a:p>
            <a:pPr lvl="0"/>
            <a:r>
              <a:rPr lang="en-US" sz="2000" dirty="0"/>
              <a:t>If </a:t>
            </a:r>
            <a:r>
              <a:rPr lang="en-US" sz="2000" b="1" dirty="0"/>
              <a:t>instructional activities</a:t>
            </a:r>
            <a:r>
              <a:rPr lang="en-US" sz="2000" dirty="0"/>
              <a:t> don’t align with the objectives, students might not learn the intended skills, which will affect their performance in assessments.</a:t>
            </a:r>
          </a:p>
          <a:p>
            <a:endParaRPr lang="en-US" dirty="0"/>
          </a:p>
          <a:p>
            <a:endParaRPr lang="en-US" dirty="0"/>
          </a:p>
          <a:p>
            <a:pPr marL="0" indent="0">
              <a:buNone/>
            </a:pPr>
            <a:r>
              <a:rPr lang="en-US" sz="2600" dirty="0"/>
              <a:t>The domino effect demonstrates how small, seemingly isolated issues can lead to larger failures if all the elements in a system are not properly aligned.</a:t>
            </a:r>
          </a:p>
          <a:p>
            <a:endParaRPr lang="en-US" dirty="0"/>
          </a:p>
        </p:txBody>
      </p:sp>
    </p:spTree>
    <p:extLst>
      <p:ext uri="{BB962C8B-B14F-4D97-AF65-F5344CB8AC3E}">
        <p14:creationId xmlns:p14="http://schemas.microsoft.com/office/powerpoint/2010/main" val="37089324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32B22A3-8826-4583-B94D-A70B61E14175}"/>
              </a:ext>
            </a:extLst>
          </p:cNvPr>
          <p:cNvPicPr>
            <a:picLocks noChangeAspect="1"/>
          </p:cNvPicPr>
          <p:nvPr/>
        </p:nvPicPr>
        <p:blipFill>
          <a:blip r:embed="rId3"/>
          <a:stretch>
            <a:fillRect/>
          </a:stretch>
        </p:blipFill>
        <p:spPr>
          <a:xfrm>
            <a:off x="0" y="-1"/>
            <a:ext cx="12192000" cy="6858001"/>
          </a:xfrm>
          <a:prstGeom prst="rect">
            <a:avLst/>
          </a:prstGeom>
        </p:spPr>
      </p:pic>
      <p:sp>
        <p:nvSpPr>
          <p:cNvPr id="2" name="Title 1">
            <a:extLst>
              <a:ext uri="{FF2B5EF4-FFF2-40B4-BE49-F238E27FC236}">
                <a16:creationId xmlns:a16="http://schemas.microsoft.com/office/drawing/2014/main" id="{CC8B21CA-B30D-4F81-A284-E2FAF855F009}"/>
              </a:ext>
            </a:extLst>
          </p:cNvPr>
          <p:cNvSpPr>
            <a:spLocks noGrp="1"/>
          </p:cNvSpPr>
          <p:nvPr>
            <p:ph type="title"/>
          </p:nvPr>
        </p:nvSpPr>
        <p:spPr/>
        <p:txBody>
          <a:bodyPr/>
          <a:lstStyle/>
          <a:p>
            <a:r>
              <a:rPr lang="en-US" dirty="0"/>
              <a:t>Consequences of  Misalignment</a:t>
            </a:r>
          </a:p>
        </p:txBody>
      </p:sp>
      <p:pic>
        <p:nvPicPr>
          <p:cNvPr id="4" name="Content Placeholder 3">
            <a:extLst>
              <a:ext uri="{FF2B5EF4-FFF2-40B4-BE49-F238E27FC236}">
                <a16:creationId xmlns:a16="http://schemas.microsoft.com/office/drawing/2014/main" id="{75254AA1-A0FF-4671-BD82-5E8983B350DD}"/>
              </a:ext>
            </a:extLst>
          </p:cNvPr>
          <p:cNvPicPr>
            <a:picLocks noGrp="1" noChangeAspect="1"/>
          </p:cNvPicPr>
          <p:nvPr>
            <p:ph idx="1"/>
          </p:nvPr>
        </p:nvPicPr>
        <p:blipFill>
          <a:blip r:embed="rId4"/>
          <a:stretch>
            <a:fillRect/>
          </a:stretch>
        </p:blipFill>
        <p:spPr>
          <a:xfrm>
            <a:off x="8602897" y="1273449"/>
            <a:ext cx="3281160" cy="3281160"/>
          </a:xfrm>
          <a:prstGeom prst="rect">
            <a:avLst/>
          </a:prstGeom>
        </p:spPr>
      </p:pic>
      <p:sp>
        <p:nvSpPr>
          <p:cNvPr id="5" name="TextBox 4">
            <a:extLst>
              <a:ext uri="{FF2B5EF4-FFF2-40B4-BE49-F238E27FC236}">
                <a16:creationId xmlns:a16="http://schemas.microsoft.com/office/drawing/2014/main" id="{C6D4203C-8414-4D03-820F-0C412DF21882}"/>
              </a:ext>
            </a:extLst>
          </p:cNvPr>
          <p:cNvSpPr txBox="1"/>
          <p:nvPr/>
        </p:nvSpPr>
        <p:spPr>
          <a:xfrm>
            <a:off x="1661974" y="2229987"/>
            <a:ext cx="8581503" cy="4462760"/>
          </a:xfrm>
          <a:prstGeom prst="rect">
            <a:avLst/>
          </a:prstGeom>
          <a:noFill/>
        </p:spPr>
        <p:txBody>
          <a:bodyPr wrap="square" rtlCol="0">
            <a:spAutoFit/>
          </a:bodyPr>
          <a:lstStyle/>
          <a:p>
            <a:pPr marL="571500" indent="-571500">
              <a:lnSpc>
                <a:spcPct val="90000"/>
              </a:lnSpc>
              <a:spcBef>
                <a:spcPct val="0"/>
              </a:spcBef>
              <a:buFont typeface="Arial" panose="020B0604020202020204" pitchFamily="34" charset="0"/>
              <a:buChar char="•"/>
            </a:pPr>
            <a:r>
              <a:rPr lang="en-US" sz="4400" dirty="0">
                <a:latin typeface="+mj-lt"/>
                <a:ea typeface="+mj-ea"/>
                <a:cs typeface="+mj-cs"/>
              </a:rPr>
              <a:t>Collapse</a:t>
            </a:r>
          </a:p>
          <a:p>
            <a:pPr marL="571500" indent="-571500">
              <a:lnSpc>
                <a:spcPct val="90000"/>
              </a:lnSpc>
              <a:spcBef>
                <a:spcPct val="0"/>
              </a:spcBef>
              <a:buFont typeface="Arial" panose="020B0604020202020204" pitchFamily="34" charset="0"/>
              <a:buChar char="•"/>
            </a:pPr>
            <a:r>
              <a:rPr lang="en-US" sz="4400" dirty="0">
                <a:latin typeface="+mj-lt"/>
                <a:ea typeface="+mj-ea"/>
                <a:cs typeface="+mj-cs"/>
              </a:rPr>
              <a:t>Split Path</a:t>
            </a:r>
          </a:p>
          <a:p>
            <a:pPr marL="285750" indent="-285750">
              <a:buFont typeface="Arial" panose="020B0604020202020204" pitchFamily="34" charset="0"/>
              <a:buChar char="•"/>
            </a:pPr>
            <a:endParaRPr lang="en-US" sz="4000" dirty="0"/>
          </a:p>
          <a:p>
            <a:endParaRPr lang="en-US" sz="4000" dirty="0"/>
          </a:p>
          <a:p>
            <a:r>
              <a:rPr lang="en-US" sz="2800" dirty="0"/>
              <a:t>Misalignment can lead to confusion for students, poor outcomes, and an overall ineffective learning experience—like dominoes toppling in a chain reaction.</a:t>
            </a:r>
          </a:p>
          <a:p>
            <a:pPr marL="285750" indent="-285750">
              <a:buFont typeface="Arial" panose="020B0604020202020204" pitchFamily="34" charset="0"/>
              <a:buChar char="•"/>
            </a:pPr>
            <a:endParaRPr lang="en-US" sz="4000" dirty="0"/>
          </a:p>
        </p:txBody>
      </p:sp>
    </p:spTree>
    <p:extLst>
      <p:ext uri="{BB962C8B-B14F-4D97-AF65-F5344CB8AC3E}">
        <p14:creationId xmlns:p14="http://schemas.microsoft.com/office/powerpoint/2010/main" val="20580807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D1258F0-5DBB-47C6-A037-053A026ECB87}"/>
              </a:ext>
            </a:extLst>
          </p:cNvPr>
          <p:cNvPicPr>
            <a:picLocks noChangeAspect="1"/>
          </p:cNvPicPr>
          <p:nvPr/>
        </p:nvPicPr>
        <p:blipFill>
          <a:blip r:embed="rId3"/>
          <a:stretch>
            <a:fillRect/>
          </a:stretch>
        </p:blipFill>
        <p:spPr>
          <a:xfrm>
            <a:off x="-1" y="1"/>
            <a:ext cx="12192001" cy="6858000"/>
          </a:xfrm>
          <a:prstGeom prst="rect">
            <a:avLst/>
          </a:prstGeom>
        </p:spPr>
      </p:pic>
      <p:sp>
        <p:nvSpPr>
          <p:cNvPr id="2" name="Title 1">
            <a:extLst>
              <a:ext uri="{FF2B5EF4-FFF2-40B4-BE49-F238E27FC236}">
                <a16:creationId xmlns:a16="http://schemas.microsoft.com/office/drawing/2014/main" id="{18D7FD45-2D4B-4715-ADFE-7AE10883371E}"/>
              </a:ext>
            </a:extLst>
          </p:cNvPr>
          <p:cNvSpPr>
            <a:spLocks noGrp="1"/>
          </p:cNvSpPr>
          <p:nvPr>
            <p:ph type="title"/>
          </p:nvPr>
        </p:nvSpPr>
        <p:spPr/>
        <p:txBody>
          <a:bodyPr/>
          <a:lstStyle/>
          <a:p>
            <a:r>
              <a:rPr lang="en-US" dirty="0"/>
              <a:t>The Domino Effect</a:t>
            </a:r>
          </a:p>
        </p:txBody>
      </p:sp>
      <p:pic>
        <p:nvPicPr>
          <p:cNvPr id="6" name="Content Placeholder 5">
            <a:extLst>
              <a:ext uri="{FF2B5EF4-FFF2-40B4-BE49-F238E27FC236}">
                <a16:creationId xmlns:a16="http://schemas.microsoft.com/office/drawing/2014/main" id="{991E32F5-C8E6-4B13-A09E-D8F6A8C1585C}"/>
              </a:ext>
            </a:extLst>
          </p:cNvPr>
          <p:cNvPicPr>
            <a:picLocks noGrp="1" noChangeAspect="1"/>
          </p:cNvPicPr>
          <p:nvPr>
            <p:ph idx="1"/>
          </p:nvPr>
        </p:nvPicPr>
        <p:blipFill>
          <a:blip r:embed="rId4"/>
          <a:stretch>
            <a:fillRect/>
          </a:stretch>
        </p:blipFill>
        <p:spPr>
          <a:xfrm>
            <a:off x="2180758" y="4722116"/>
            <a:ext cx="7457743" cy="1923810"/>
          </a:xfrm>
          <a:prstGeom prst="rect">
            <a:avLst/>
          </a:prstGeom>
          <a:ln>
            <a:solidFill>
              <a:srgbClr val="FF0000"/>
            </a:solidFill>
          </a:ln>
        </p:spPr>
      </p:pic>
      <p:sp>
        <p:nvSpPr>
          <p:cNvPr id="7" name="TextBox 6">
            <a:extLst>
              <a:ext uri="{FF2B5EF4-FFF2-40B4-BE49-F238E27FC236}">
                <a16:creationId xmlns:a16="http://schemas.microsoft.com/office/drawing/2014/main" id="{47D2475E-6657-4CCA-AED5-417F30C16E11}"/>
              </a:ext>
            </a:extLst>
          </p:cNvPr>
          <p:cNvSpPr txBox="1"/>
          <p:nvPr/>
        </p:nvSpPr>
        <p:spPr>
          <a:xfrm>
            <a:off x="838200" y="1690688"/>
            <a:ext cx="6149130" cy="2308324"/>
          </a:xfrm>
          <a:prstGeom prst="rect">
            <a:avLst/>
          </a:prstGeom>
          <a:noFill/>
        </p:spPr>
        <p:txBody>
          <a:bodyPr wrap="square" rtlCol="0">
            <a:spAutoFit/>
          </a:bodyPr>
          <a:lstStyle/>
          <a:p>
            <a:r>
              <a:rPr lang="en-US" sz="3600" b="1" dirty="0"/>
              <a:t>Key Elements:</a:t>
            </a:r>
          </a:p>
          <a:p>
            <a:pPr marL="285750" indent="-285750">
              <a:buFont typeface="Arial" panose="020B0604020202020204" pitchFamily="34" charset="0"/>
              <a:buChar char="•"/>
            </a:pPr>
            <a:r>
              <a:rPr lang="en-US" sz="3600" dirty="0"/>
              <a:t>Initial Action </a:t>
            </a:r>
          </a:p>
          <a:p>
            <a:pPr marL="285750" indent="-285750">
              <a:buFont typeface="Arial" panose="020B0604020202020204" pitchFamily="34" charset="0"/>
              <a:buChar char="•"/>
            </a:pPr>
            <a:r>
              <a:rPr lang="en-US" sz="3600" dirty="0"/>
              <a:t>Interconnectedness</a:t>
            </a:r>
          </a:p>
          <a:p>
            <a:pPr marL="285750" indent="-285750">
              <a:buFont typeface="Arial" panose="020B0604020202020204" pitchFamily="34" charset="0"/>
              <a:buChar char="•"/>
            </a:pPr>
            <a:r>
              <a:rPr lang="en-US" sz="3600" dirty="0"/>
              <a:t>Chain Reaction</a:t>
            </a:r>
          </a:p>
        </p:txBody>
      </p:sp>
    </p:spTree>
    <p:extLst>
      <p:ext uri="{BB962C8B-B14F-4D97-AF65-F5344CB8AC3E}">
        <p14:creationId xmlns:p14="http://schemas.microsoft.com/office/powerpoint/2010/main" val="7638332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2287</TotalTime>
  <Words>793</Words>
  <Application>Microsoft Office PowerPoint</Application>
  <PresentationFormat>Widescreen</PresentationFormat>
  <Paragraphs>86</Paragraphs>
  <Slides>14</Slides>
  <Notes>6</Notes>
  <HiddenSlides>2</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Preventing a Domino Effect: Achieving Alignment</vt:lpstr>
      <vt:lpstr>Learning Objectives:</vt:lpstr>
      <vt:lpstr>What is Alignment?</vt:lpstr>
      <vt:lpstr>Alignment with Course Objectives</vt:lpstr>
      <vt:lpstr>Alignment with Assessments:    </vt:lpstr>
      <vt:lpstr>The Importance of Alignment</vt:lpstr>
      <vt:lpstr>Misalignment</vt:lpstr>
      <vt:lpstr>Consequences of  Misalignment</vt:lpstr>
      <vt:lpstr>The Domino Effect</vt:lpstr>
      <vt:lpstr>Preventing a Domino Effect </vt:lpstr>
      <vt:lpstr>Visualize it!</vt:lpstr>
      <vt:lpstr>Thank you!</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Preventing a Domino Effect Achieving Alignment</dc:title>
  <dc:creator>Anna Gonzalez</dc:creator>
  <cp:lastModifiedBy>Anna Gonzalez</cp:lastModifiedBy>
  <cp:revision>43</cp:revision>
  <cp:lastPrinted>2024-11-01T15:19:11Z</cp:lastPrinted>
  <dcterms:created xsi:type="dcterms:W3CDTF">2024-10-15T22:32:01Z</dcterms:created>
  <dcterms:modified xsi:type="dcterms:W3CDTF">2024-11-01T15:19:14Z</dcterms:modified>
</cp:coreProperties>
</file>