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Lst>
  <p:notesMasterIdLst>
    <p:notesMasterId r:id="rId15"/>
  </p:notesMasterIdLst>
  <p:sldIdLst>
    <p:sldId id="267" r:id="rId5"/>
    <p:sldId id="294" r:id="rId6"/>
    <p:sldId id="312" r:id="rId7"/>
    <p:sldId id="281" r:id="rId8"/>
    <p:sldId id="296" r:id="rId9"/>
    <p:sldId id="297" r:id="rId10"/>
    <p:sldId id="298" r:id="rId11"/>
    <p:sldId id="299" r:id="rId12"/>
    <p:sldId id="277" r:id="rId13"/>
    <p:sldId id="313" r:id="rId14"/>
  </p:sldIdLst>
  <p:sldSz cx="12192000" cy="6858000"/>
  <p:notesSz cx="6858000" cy="9144000"/>
  <p:embeddedFontLst>
    <p:embeddedFont>
      <p:font typeface="Acumin Pro" panose="020F0502020204030204" pitchFamily="34" charset="0"/>
      <p:regular r:id="rId16"/>
      <p:bold r:id="rId17"/>
      <p:italic r:id="rId18"/>
      <p:boldItalic r:id="rId19"/>
    </p:embeddedFont>
    <p:embeddedFont>
      <p:font typeface="Acumin Pro Condensed Semibold" panose="020B0706020202020204" pitchFamily="34" charset="77"/>
      <p:regular r:id="rId20"/>
      <p:bold r:id="rId21"/>
      <p:italic r:id="rId22"/>
      <p:boldItalic r:id="rId23"/>
    </p:embeddedFont>
    <p:embeddedFont>
      <p:font typeface="Franklin Gothic Book" panose="020B0503020102020204" pitchFamily="34" charset="0"/>
      <p:regular r:id="rId24"/>
      <p:italic r:id="rId25"/>
    </p:embeddedFont>
    <p:embeddedFont>
      <p:font typeface="Franklin Gothic Medium" panose="020B0603020102020204" pitchFamily="34" charset="0"/>
      <p:regular r:id="rId26"/>
      <p:italic r:id="rId27"/>
    </p:embeddedFont>
    <p:embeddedFont>
      <p:font typeface="Franklin Gothic Medium Cond" panose="020B0606030402020204" pitchFamily="3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3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6CE219-6CB4-4D82-2315-C217F06FFCCD}" name="Hiller, Kelly R" initials="HKR" userId="S::khiller@purdue.edu::b25b1487-7f5e-4b7f-a0b2-f8bcb0b1ea5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FBA91"/>
    <a:srgbClr val="EBD99F"/>
    <a:srgbClr val="CFB991"/>
    <a:srgbClr val="DDB9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9F4076-9DCA-5B85-659C-BF3B7DBB62CA}" v="589" dt="2025-10-20T14:51:03.622"/>
    <p1510:client id="{B70E0B80-9E60-47BB-BC3E-4D5147F20361}" v="1" vWet="2" dt="2025-10-20T19:25:47.390"/>
    <p1510:client id="{D067DD7D-E6C9-F047-9294-1E2D99F05810}" v="143" dt="2025-10-20T19:58:14.081"/>
    <p1510:client id="{DC5EAA38-89DB-43E9-F5B9-86901E7DD2FB}" v="236" dt="2025-10-20T18:54:06.3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22"/>
    <p:restoredTop sz="94689"/>
  </p:normalViewPr>
  <p:slideViewPr>
    <p:cSldViewPr snapToGrid="0">
      <p:cViewPr varScale="1">
        <p:scale>
          <a:sx n="116" d="100"/>
          <a:sy n="116" d="100"/>
        </p:scale>
        <p:origin x="200" y="432"/>
      </p:cViewPr>
      <p:guideLst>
        <p:guide orient="horz" pos="1080"/>
        <p:guide pos="3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font" Target="fonts/font6.fntdata"/><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26CF7-48D8-2F46-AFC8-8A5D2298DFDD}" type="datetimeFigureOut">
              <a:rPr lang="en-US" smtClean="0"/>
              <a:t>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BF745-0557-B241-863F-056113C7032A}" type="slidenum">
              <a:rPr lang="en-US" smtClean="0"/>
              <a:t>‹#›</a:t>
            </a:fld>
            <a:endParaRPr lang="en-US"/>
          </a:p>
        </p:txBody>
      </p:sp>
    </p:spTree>
    <p:extLst>
      <p:ext uri="{BB962C8B-B14F-4D97-AF65-F5344CB8AC3E}">
        <p14:creationId xmlns:p14="http://schemas.microsoft.com/office/powerpoint/2010/main" val="316567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7BF745-0557-B241-863F-056113C7032A}" type="slidenum">
              <a:rPr lang="en-US" smtClean="0"/>
              <a:t>1</a:t>
            </a:fld>
            <a:endParaRPr lang="en-US"/>
          </a:p>
        </p:txBody>
      </p:sp>
    </p:spTree>
    <p:extLst>
      <p:ext uri="{BB962C8B-B14F-4D97-AF65-F5344CB8AC3E}">
        <p14:creationId xmlns:p14="http://schemas.microsoft.com/office/powerpoint/2010/main" val="353233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Evolving the Process</a:t>
            </a:r>
          </a:p>
          <a:p>
            <a:r>
              <a:rPr lang="en-US"/>
              <a:t>Our course review process has evolved from a single-point evaluation into a continuous, feedback-driven system. Annual surveys, summit conversations, and leadership data reviews have guided this evolution toward a more iterative and meaningful model.</a:t>
            </a:r>
            <a:endParaRPr lang="en-US">
              <a:ea typeface="Calibri"/>
              <a:cs typeface="Calibri"/>
            </a:endParaRPr>
          </a:p>
          <a:p>
            <a:r>
              <a:rPr lang="en-US" b="1"/>
              <a:t>Data-Driven Revisions</a:t>
            </a:r>
            <a:endParaRPr lang="en-US" b="1">
              <a:ea typeface="Calibri"/>
              <a:cs typeface="Calibri"/>
            </a:endParaRPr>
          </a:p>
          <a:p>
            <a:r>
              <a:rPr lang="en-US"/>
              <a:t>Survey data directly informed targeted revisions to the rubric and process. We standardized the rating language to ‘Met/Not Met,’ added a non-credit exception for self-paced courses, unified the rubric and worksheet, and clarified QA and Course Production roles to reduce overlap.</a:t>
            </a:r>
            <a:endParaRPr lang="en-US">
              <a:ea typeface="Calibri"/>
              <a:cs typeface="Calibri"/>
            </a:endParaRPr>
          </a:p>
          <a:p>
            <a:r>
              <a:rPr lang="en-US" b="1"/>
              <a:t>Collaboration &amp; Culture</a:t>
            </a:r>
            <a:endParaRPr lang="en-US" b="1">
              <a:ea typeface="Calibri"/>
              <a:cs typeface="Calibri"/>
            </a:endParaRPr>
          </a:p>
          <a:p>
            <a:r>
              <a:rPr lang="en-US"/>
              <a:t>Collaboration is central to this process. Two instructional designers independently complete reviews and merge their findings into one unified report. Coordinators help ensure consistency and communication across teams, while the annual summit and surveys sustain a feedback loop that keeps the process responsive and collegial.</a:t>
            </a:r>
            <a:endParaRPr lang="en-US">
              <a:ea typeface="Calibri"/>
              <a:cs typeface="Calibri"/>
            </a:endParaRPr>
          </a:p>
        </p:txBody>
      </p:sp>
      <p:sp>
        <p:nvSpPr>
          <p:cNvPr id="4" name="Slide Number Placeholder 3"/>
          <p:cNvSpPr>
            <a:spLocks noGrp="1"/>
          </p:cNvSpPr>
          <p:nvPr>
            <p:ph type="sldNum" sz="quarter" idx="5"/>
          </p:nvPr>
        </p:nvSpPr>
        <p:spPr/>
        <p:txBody>
          <a:bodyPr/>
          <a:lstStyle/>
          <a:p>
            <a:fld id="{237BF745-0557-B241-863F-056113C7032A}" type="slidenum">
              <a:rPr lang="en-US" smtClean="0"/>
              <a:t>7</a:t>
            </a:fld>
            <a:endParaRPr lang="en-US"/>
          </a:p>
        </p:txBody>
      </p:sp>
    </p:spTree>
    <p:extLst>
      <p:ext uri="{BB962C8B-B14F-4D97-AF65-F5344CB8AC3E}">
        <p14:creationId xmlns:p14="http://schemas.microsoft.com/office/powerpoint/2010/main" val="2038236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i="0" cap="none">
                <a:solidFill>
                  <a:schemeClr val="bg1"/>
                </a:solidFill>
                <a:latin typeface="+mn-lt"/>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Franklin Gothic Book" panose="020B05030201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sp>
        <p:nvSpPr>
          <p:cNvPr id="4" name="Slide Number Placeholder 3">
            <a:extLst>
              <a:ext uri="{FF2B5EF4-FFF2-40B4-BE49-F238E27FC236}">
                <a16:creationId xmlns:a16="http://schemas.microsoft.com/office/drawing/2014/main" id="{58EC3163-7E89-C90A-4497-846BA4987D4E}"/>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21452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E1A7288C-38D9-0159-D0E4-B042D466D179}"/>
              </a:ext>
            </a:extLst>
          </p:cNvPr>
          <p:cNvSpPr>
            <a:spLocks noGrp="1"/>
          </p:cNvSpPr>
          <p:nvPr>
            <p:ph type="sldNum" sz="quarter" idx="1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72668508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4647B2B3-AD22-934B-7901-EF00010BA35F}"/>
              </a:ext>
            </a:extLst>
          </p:cNvPr>
          <p:cNvSpPr>
            <a:spLocks noGrp="1"/>
          </p:cNvSpPr>
          <p:nvPr>
            <p:ph type="sldNum" sz="quarter" idx="18"/>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46076719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A8C6DC60-EE89-734D-242E-5043417AC8BC}"/>
              </a:ext>
            </a:extLst>
          </p:cNvPr>
          <p:cNvSpPr>
            <a:spLocks noGrp="1"/>
          </p:cNvSpPr>
          <p:nvPr>
            <p:ph type="sldNum" sz="quarter" idx="1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6290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61DDC806-6E08-B58A-6B09-ECD209B759DB}"/>
              </a:ext>
            </a:extLst>
          </p:cNvPr>
          <p:cNvSpPr>
            <a:spLocks noGrp="1"/>
          </p:cNvSpPr>
          <p:nvPr>
            <p:ph type="sldNum" sz="quarter" idx="1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433354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70480C45-204B-0517-4FC2-236945E741BF}"/>
              </a:ext>
            </a:extLst>
          </p:cNvPr>
          <p:cNvSpPr>
            <a:spLocks noGrp="1"/>
          </p:cNvSpPr>
          <p:nvPr>
            <p:ph type="sldNum" sz="quarter" idx="14"/>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5941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6" name="Slide Number Placeholder 5">
            <a:extLst>
              <a:ext uri="{FF2B5EF4-FFF2-40B4-BE49-F238E27FC236}">
                <a16:creationId xmlns:a16="http://schemas.microsoft.com/office/drawing/2014/main" id="{ADA3C43D-3312-15BB-B055-F99C088EB6F8}"/>
              </a:ext>
            </a:extLst>
          </p:cNvPr>
          <p:cNvSpPr>
            <a:spLocks noGrp="1"/>
          </p:cNvSpPr>
          <p:nvPr>
            <p:ph type="sldNum" sz="quarter" idx="1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5882444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29"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720A2560-8530-94AA-9E7F-F5A56AB4E3D7}"/>
              </a:ext>
            </a:extLst>
          </p:cNvPr>
          <p:cNvSpPr>
            <a:spLocks noGrp="1"/>
          </p:cNvSpPr>
          <p:nvPr>
            <p:ph type="sldNum" sz="quarter" idx="2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750330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Slide Number Placeholder 4">
            <a:extLst>
              <a:ext uri="{FF2B5EF4-FFF2-40B4-BE49-F238E27FC236}">
                <a16:creationId xmlns:a16="http://schemas.microsoft.com/office/drawing/2014/main" id="{91B72767-6954-6B12-1677-BE947CE88EB8}"/>
              </a:ext>
            </a:extLst>
          </p:cNvPr>
          <p:cNvSpPr>
            <a:spLocks noGrp="1"/>
          </p:cNvSpPr>
          <p:nvPr>
            <p:ph type="sldNum" sz="quarter" idx="21"/>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68931317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C45827-5CB3-E873-7680-6D8C2AAB95D6}"/>
              </a:ext>
            </a:extLst>
          </p:cNvPr>
          <p:cNvSpPr>
            <a:spLocks noGrp="1"/>
          </p:cNvSpPr>
          <p:nvPr>
            <p:ph type="sldNum" sz="quarter" idx="2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885527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01CBD603-B977-E0E5-7C2E-C0061CD0B72C}"/>
              </a:ext>
            </a:extLst>
          </p:cNvPr>
          <p:cNvSpPr>
            <a:spLocks noGrp="1"/>
          </p:cNvSpPr>
          <p:nvPr>
            <p:ph type="sldNum" sz="quarter" idx="21"/>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703441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sp>
        <p:nvSpPr>
          <p:cNvPr id="3" name="Slide Number Placeholder 2">
            <a:extLst>
              <a:ext uri="{FF2B5EF4-FFF2-40B4-BE49-F238E27FC236}">
                <a16:creationId xmlns:a16="http://schemas.microsoft.com/office/drawing/2014/main" id="{BDC8F108-1702-5F20-3D95-B2102374CAB1}"/>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56992520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9" name="Slide Number Placeholder 8">
            <a:extLst>
              <a:ext uri="{FF2B5EF4-FFF2-40B4-BE49-F238E27FC236}">
                <a16:creationId xmlns:a16="http://schemas.microsoft.com/office/drawing/2014/main" id="{3752A11A-CEFD-01B7-2324-466BE85E97BA}"/>
              </a:ext>
            </a:extLst>
          </p:cNvPr>
          <p:cNvSpPr>
            <a:spLocks noGrp="1"/>
          </p:cNvSpPr>
          <p:nvPr>
            <p:ph type="sldNum" sz="quarter" idx="2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216712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4C556C0F-0FF4-1816-A9DC-60D03FBFCE53}"/>
              </a:ext>
            </a:extLst>
          </p:cNvPr>
          <p:cNvSpPr>
            <a:spLocks noGrp="1"/>
          </p:cNvSpPr>
          <p:nvPr>
            <p:ph type="sldNum" sz="quarter" idx="2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838946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3" name="Slide Number Placeholder 2">
            <a:extLst>
              <a:ext uri="{FF2B5EF4-FFF2-40B4-BE49-F238E27FC236}">
                <a16:creationId xmlns:a16="http://schemas.microsoft.com/office/drawing/2014/main" id="{35728143-5B5E-2F91-1A50-ECF61312F188}"/>
              </a:ext>
            </a:extLst>
          </p:cNvPr>
          <p:cNvSpPr>
            <a:spLocks noGrp="1"/>
          </p:cNvSpPr>
          <p:nvPr>
            <p:ph type="sldNum" sz="quarter" idx="3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347540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2E3836B8-46F8-6347-6A27-7BDA1D77E945}"/>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546374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3223C719-BBA8-8B6C-9920-142BDE7BBF5C}"/>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941502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703653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spTree>
    <p:extLst>
      <p:ext uri="{BB962C8B-B14F-4D97-AF65-F5344CB8AC3E}">
        <p14:creationId xmlns:p14="http://schemas.microsoft.com/office/powerpoint/2010/main" val="161802538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atin typeface="+mn-lt"/>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i="0">
                <a:solidFill>
                  <a:schemeClr val="tx1"/>
                </a:solidFill>
                <a:latin typeface="Franklin Gothic Book" panose="020B05030201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358661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67525"/>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6EFC2CE8-E7A7-5DA8-903C-7C61B21A6F1A}"/>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60421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mn-lt"/>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lvl1pPr>
              <a:defRPr>
                <a:latin typeface="+mn-lt"/>
              </a:defRPr>
            </a:lvl1p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C4ECEF9E-3A6E-C6FF-42DA-EDF0D1D988C2}"/>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6284325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5A85743F-DCAE-A9EE-5293-03DFB306B0F8}"/>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13199844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3AC54E73-61A3-FF0B-7F4C-17B1D97376A1}"/>
              </a:ext>
            </a:extLst>
          </p:cNvPr>
          <p:cNvSpPr>
            <a:spLocks noGrp="1"/>
          </p:cNvSpPr>
          <p:nvPr>
            <p:ph type="sldNum" sz="quarter" idx="15"/>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62690368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6659EA93-442C-59A0-2250-A5181989CDD4}"/>
              </a:ext>
            </a:extLst>
          </p:cNvPr>
          <p:cNvSpPr>
            <a:spLocks noGrp="1"/>
          </p:cNvSpPr>
          <p:nvPr>
            <p:ph type="sldNum" sz="quarter" idx="14"/>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63996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5" name="Slide Number Placeholder 4">
            <a:extLst>
              <a:ext uri="{FF2B5EF4-FFF2-40B4-BE49-F238E27FC236}">
                <a16:creationId xmlns:a16="http://schemas.microsoft.com/office/drawing/2014/main" id="{E377EB8B-3A4C-F880-133B-94D59A7B36B8}"/>
              </a:ext>
            </a:extLst>
          </p:cNvPr>
          <p:cNvSpPr>
            <a:spLocks noGrp="1"/>
          </p:cNvSpPr>
          <p:nvPr>
            <p:ph type="sldNum" sz="quarter" idx="19"/>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68171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DCC5ACE-5747-34C7-00B2-2E4EABE6A031}"/>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4776A-187E-9540-9EA4-8D5781AB769D}" type="slidenum">
              <a:rPr lang="en-US" smtClean="0"/>
              <a:pPr/>
              <a:t>‹#›</a:t>
            </a:fld>
            <a:endParaRPr lang="en-US"/>
          </a:p>
        </p:txBody>
      </p:sp>
    </p:spTree>
    <p:extLst>
      <p:ext uri="{BB962C8B-B14F-4D97-AF65-F5344CB8AC3E}">
        <p14:creationId xmlns:p14="http://schemas.microsoft.com/office/powerpoint/2010/main" val="3825614813"/>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702" r:id="rId3"/>
    <p:sldLayoutId id="2147483708" r:id="rId4"/>
    <p:sldLayoutId id="2147483687" r:id="rId5"/>
    <p:sldLayoutId id="2147483714" r:id="rId6"/>
    <p:sldLayoutId id="2147483688" r:id="rId7"/>
    <p:sldLayoutId id="2147483650" r:id="rId8"/>
    <p:sldLayoutId id="2147483701" r:id="rId9"/>
    <p:sldLayoutId id="2147483711" r:id="rId10"/>
    <p:sldLayoutId id="2147483712" r:id="rId11"/>
    <p:sldLayoutId id="2147483656" r:id="rId12"/>
    <p:sldLayoutId id="2147483657" r:id="rId13"/>
    <p:sldLayoutId id="2147483706" r:id="rId14"/>
    <p:sldLayoutId id="2147483705" r:id="rId15"/>
    <p:sldLayoutId id="2147483707" r:id="rId16"/>
    <p:sldLayoutId id="2147483713" r:id="rId17"/>
    <p:sldLayoutId id="2147483709" r:id="rId18"/>
    <p:sldLayoutId id="2147483710" r:id="rId19"/>
    <p:sldLayoutId id="2147483653" r:id="rId20"/>
    <p:sldLayoutId id="2147483690" r:id="rId21"/>
    <p:sldLayoutId id="2147483704" r:id="rId22"/>
    <p:sldLayoutId id="2147483692" r:id="rId23"/>
    <p:sldLayoutId id="2147483693" r:id="rId24"/>
    <p:sldLayoutId id="2147483691" r:id="rId25"/>
    <p:sldLayoutId id="2147483703" r:id="rId26"/>
  </p:sldLayoutIdLst>
  <p:hf hdr="0" ft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0.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a:xfrm>
            <a:off x="1023257" y="1559170"/>
            <a:ext cx="7763458" cy="1718673"/>
          </a:xfrm>
        </p:spPr>
        <p:txBody>
          <a:bodyPr/>
          <a:lstStyle/>
          <a:p>
            <a:r>
              <a:rPr lang="en-US" b="0" i="0">
                <a:latin typeface="Franklin Gothic Book" panose="020B0503020102020204" pitchFamily="34" charset="0"/>
                <a:cs typeface="Calibri" panose="020F0502020204030204" pitchFamily="34" charset="0"/>
              </a:rPr>
              <a:t>Promoting Relationships, Rubrics, and Robustness</a:t>
            </a:r>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a:xfrm>
            <a:off x="1166948" y="3429000"/>
            <a:ext cx="7763458" cy="449263"/>
          </a:xfrm>
        </p:spPr>
        <p:txBody>
          <a:bodyPr/>
          <a:lstStyle/>
          <a:p>
            <a:r>
              <a:rPr lang="en-US" sz="2800" b="0">
                <a:solidFill>
                  <a:srgbClr val="CFB991"/>
                </a:solidFill>
                <a:latin typeface="Franklin Gothic Book" panose="020B0503020102020204" pitchFamily="34" charset="0"/>
              </a:rPr>
              <a:t>Building a Collaborative Culture of Course Quality</a:t>
            </a:r>
          </a:p>
        </p:txBody>
      </p:sp>
    </p:spTree>
    <p:extLst>
      <p:ext uri="{BB962C8B-B14F-4D97-AF65-F5344CB8AC3E}">
        <p14:creationId xmlns:p14="http://schemas.microsoft.com/office/powerpoint/2010/main" val="415499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A974B-A13F-62DB-84AC-FEE4C534D7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4FBFB-6401-9494-0388-C9ED6400277B}"/>
              </a:ext>
            </a:extLst>
          </p:cNvPr>
          <p:cNvSpPr>
            <a:spLocks noGrp="1"/>
          </p:cNvSpPr>
          <p:nvPr>
            <p:ph type="title"/>
          </p:nvPr>
        </p:nvSpPr>
        <p:spPr>
          <a:xfrm>
            <a:off x="764058" y="1600006"/>
            <a:ext cx="7981645" cy="719757"/>
          </a:xfrm>
        </p:spPr>
        <p:txBody>
          <a:bodyPr/>
          <a:lstStyle/>
          <a:p>
            <a:r>
              <a:rPr lang="en-US" b="0" i="0">
                <a:latin typeface="+mj-lt"/>
              </a:rPr>
              <a:t>Thank You</a:t>
            </a:r>
          </a:p>
        </p:txBody>
      </p:sp>
      <p:sp>
        <p:nvSpPr>
          <p:cNvPr id="3" name="Text Placeholder 2">
            <a:extLst>
              <a:ext uri="{FF2B5EF4-FFF2-40B4-BE49-F238E27FC236}">
                <a16:creationId xmlns:a16="http://schemas.microsoft.com/office/drawing/2014/main" id="{77626F4A-20F0-D5CF-677E-51DB995543F9}"/>
              </a:ext>
            </a:extLst>
          </p:cNvPr>
          <p:cNvSpPr>
            <a:spLocks noGrp="1"/>
          </p:cNvSpPr>
          <p:nvPr>
            <p:ph type="body" sz="quarter" idx="10"/>
          </p:nvPr>
        </p:nvSpPr>
        <p:spPr>
          <a:xfrm>
            <a:off x="1030217" y="2649750"/>
            <a:ext cx="4302178" cy="449263"/>
          </a:xfrm>
        </p:spPr>
        <p:txBody>
          <a:bodyPr>
            <a:normAutofit/>
          </a:bodyPr>
          <a:lstStyle/>
          <a:p>
            <a:r>
              <a:rPr lang="en-US" sz="2400">
                <a:solidFill>
                  <a:srgbClr val="CFBA91"/>
                </a:solidFill>
                <a:latin typeface="+mn-lt"/>
              </a:rPr>
              <a:t>To continue to the conversation:</a:t>
            </a:r>
          </a:p>
        </p:txBody>
      </p:sp>
      <p:graphicFrame>
        <p:nvGraphicFramePr>
          <p:cNvPr id="5" name="Table 4">
            <a:extLst>
              <a:ext uri="{FF2B5EF4-FFF2-40B4-BE49-F238E27FC236}">
                <a16:creationId xmlns:a16="http://schemas.microsoft.com/office/drawing/2014/main" id="{A0E864B0-A9CA-16A9-CC60-8FC7CC509E98}"/>
              </a:ext>
            </a:extLst>
          </p:cNvPr>
          <p:cNvGraphicFramePr>
            <a:graphicFrameLocks noGrp="1"/>
          </p:cNvGraphicFramePr>
          <p:nvPr>
            <p:extLst>
              <p:ext uri="{D42A27DB-BD31-4B8C-83A1-F6EECF244321}">
                <p14:modId xmlns:p14="http://schemas.microsoft.com/office/powerpoint/2010/main" val="2779607626"/>
              </p:ext>
            </p:extLst>
          </p:nvPr>
        </p:nvGraphicFramePr>
        <p:xfrm>
          <a:off x="1268396" y="3429000"/>
          <a:ext cx="8127999" cy="8534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268209609"/>
                    </a:ext>
                  </a:extLst>
                </a:gridCol>
                <a:gridCol w="2709333">
                  <a:extLst>
                    <a:ext uri="{9D8B030D-6E8A-4147-A177-3AD203B41FA5}">
                      <a16:colId xmlns:a16="http://schemas.microsoft.com/office/drawing/2014/main" val="969620908"/>
                    </a:ext>
                  </a:extLst>
                </a:gridCol>
                <a:gridCol w="2709333">
                  <a:extLst>
                    <a:ext uri="{9D8B030D-6E8A-4147-A177-3AD203B41FA5}">
                      <a16:colId xmlns:a16="http://schemas.microsoft.com/office/drawing/2014/main" val="3323917834"/>
                    </a:ext>
                  </a:extLst>
                </a:gridCol>
              </a:tblGrid>
              <a:tr h="370840">
                <a:tc>
                  <a:txBody>
                    <a:bodyPr/>
                    <a:lstStyle/>
                    <a:p>
                      <a:r>
                        <a:rPr lang="en-US" sz="2400" b="0"/>
                        <a:t>Jason </a:t>
                      </a:r>
                      <a:r>
                        <a:rPr lang="en-US" sz="2400" b="0">
                          <a:solidFill>
                            <a:schemeClr val="bg1"/>
                          </a:solidFill>
                        </a:rPr>
                        <a:t>Garvey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b="0"/>
                        <a:t>Brian Becker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b="0"/>
                        <a:t>Ben Erwin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8160404"/>
                  </a:ext>
                </a:extLst>
              </a:tr>
              <a:tr h="370840">
                <a:tc>
                  <a:txBody>
                    <a:bodyPr/>
                    <a:lstStyle/>
                    <a:p>
                      <a:r>
                        <a:rPr lang="en-US" sz="2000" b="0" u="none">
                          <a:solidFill>
                            <a:schemeClr val="bg1"/>
                          </a:solidFill>
                        </a:rPr>
                        <a:t>jpgarvey@purdue.edu</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2000" b="0">
                          <a:solidFill>
                            <a:schemeClr val="bg1"/>
                          </a:solidFill>
                        </a:rPr>
                        <a:t>beckerbc@purdue.edu</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2000" b="0" err="1">
                          <a:solidFill>
                            <a:schemeClr val="bg1"/>
                          </a:solidFill>
                        </a:rPr>
                        <a:t>bmerwin@purdue.edu</a:t>
                      </a:r>
                      <a:endParaRPr lang="en-US" sz="2000" b="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4910016"/>
                  </a:ext>
                </a:extLst>
              </a:tr>
            </a:tbl>
          </a:graphicData>
        </a:graphic>
      </p:graphicFrame>
    </p:spTree>
    <p:extLst>
      <p:ext uri="{BB962C8B-B14F-4D97-AF65-F5344CB8AC3E}">
        <p14:creationId xmlns:p14="http://schemas.microsoft.com/office/powerpoint/2010/main" val="1488613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45">
            <a:extLst>
              <a:ext uri="{FF2B5EF4-FFF2-40B4-BE49-F238E27FC236}">
                <a16:creationId xmlns:a16="http://schemas.microsoft.com/office/drawing/2014/main" id="{AD2E440F-6205-4A80-3498-9BA4B12B1007}"/>
              </a:ext>
            </a:extLst>
          </p:cNvPr>
          <p:cNvSpPr>
            <a:spLocks noGrp="1"/>
          </p:cNvSpPr>
          <p:nvPr>
            <p:ph type="body" sz="quarter" idx="10"/>
          </p:nvPr>
        </p:nvSpPr>
        <p:spPr/>
        <p:txBody>
          <a:bodyPr/>
          <a:lstStyle/>
          <a:p>
            <a:r>
              <a:rPr lang="en-US" sz="2400">
                <a:solidFill>
                  <a:srgbClr val="CFB991"/>
                </a:solidFill>
                <a:latin typeface="+mn-lt"/>
              </a:rPr>
              <a:t>Jason Garvey</a:t>
            </a:r>
          </a:p>
        </p:txBody>
      </p:sp>
      <p:sp>
        <p:nvSpPr>
          <p:cNvPr id="48" name="Text Placeholder 47">
            <a:extLst>
              <a:ext uri="{FF2B5EF4-FFF2-40B4-BE49-F238E27FC236}">
                <a16:creationId xmlns:a16="http://schemas.microsoft.com/office/drawing/2014/main" id="{B1E0D05F-3ECB-7EBD-7548-31E320D802BF}"/>
              </a:ext>
            </a:extLst>
          </p:cNvPr>
          <p:cNvSpPr>
            <a:spLocks noGrp="1"/>
          </p:cNvSpPr>
          <p:nvPr>
            <p:ph type="body" sz="quarter" idx="13"/>
          </p:nvPr>
        </p:nvSpPr>
        <p:spPr/>
        <p:txBody>
          <a:bodyPr/>
          <a:lstStyle/>
          <a:p>
            <a:r>
              <a:rPr lang="en-US" sz="2400">
                <a:solidFill>
                  <a:srgbClr val="CFB991"/>
                </a:solidFill>
                <a:latin typeface="+mn-lt"/>
              </a:rPr>
              <a:t>Brian Becker</a:t>
            </a:r>
          </a:p>
        </p:txBody>
      </p:sp>
      <p:sp>
        <p:nvSpPr>
          <p:cNvPr id="50" name="Text Placeholder 49">
            <a:extLst>
              <a:ext uri="{FF2B5EF4-FFF2-40B4-BE49-F238E27FC236}">
                <a16:creationId xmlns:a16="http://schemas.microsoft.com/office/drawing/2014/main" id="{5953BE5F-A35D-7956-32DF-01503E8AEC9B}"/>
              </a:ext>
            </a:extLst>
          </p:cNvPr>
          <p:cNvSpPr>
            <a:spLocks noGrp="1"/>
          </p:cNvSpPr>
          <p:nvPr>
            <p:ph type="body" sz="quarter" idx="16"/>
          </p:nvPr>
        </p:nvSpPr>
        <p:spPr/>
        <p:txBody>
          <a:bodyPr/>
          <a:lstStyle/>
          <a:p>
            <a:r>
              <a:rPr lang="en-US" sz="2400">
                <a:solidFill>
                  <a:srgbClr val="CFB991"/>
                </a:solidFill>
                <a:latin typeface="+mn-lt"/>
              </a:rPr>
              <a:t>Ben Erwin</a:t>
            </a:r>
          </a:p>
        </p:txBody>
      </p:sp>
      <p:sp>
        <p:nvSpPr>
          <p:cNvPr id="52" name="Title 51">
            <a:extLst>
              <a:ext uri="{FF2B5EF4-FFF2-40B4-BE49-F238E27FC236}">
                <a16:creationId xmlns:a16="http://schemas.microsoft.com/office/drawing/2014/main" id="{87F5178C-0687-52A1-0F77-CFFA710DDD2B}"/>
              </a:ext>
            </a:extLst>
          </p:cNvPr>
          <p:cNvSpPr>
            <a:spLocks noGrp="1"/>
          </p:cNvSpPr>
          <p:nvPr>
            <p:ph type="title"/>
          </p:nvPr>
        </p:nvSpPr>
        <p:spPr/>
        <p:txBody>
          <a:bodyPr>
            <a:normAutofit fontScale="90000"/>
          </a:bodyPr>
          <a:lstStyle/>
          <a:p>
            <a:r>
              <a:rPr lang="en-US" i="0">
                <a:latin typeface="+mn-lt"/>
              </a:rPr>
              <a:t>Presenters</a:t>
            </a:r>
          </a:p>
        </p:txBody>
      </p:sp>
      <p:pic>
        <p:nvPicPr>
          <p:cNvPr id="56" name="Picture Placeholder 17" descr="A person smiling for the camera&#10;&#10;AI-generated content may be incorrect.">
            <a:extLst>
              <a:ext uri="{FF2B5EF4-FFF2-40B4-BE49-F238E27FC236}">
                <a16:creationId xmlns:a16="http://schemas.microsoft.com/office/drawing/2014/main" id="{932F4C27-672F-5465-BA0B-2EB7832F3F9B}"/>
              </a:ext>
            </a:extLst>
          </p:cNvPr>
          <p:cNvPicPr>
            <a:picLocks noGrp="1" noChangeAspect="1"/>
          </p:cNvPicPr>
          <p:nvPr>
            <p:ph type="pic" sz="quarter" idx="12"/>
          </p:nvPr>
        </p:nvPicPr>
        <p:blipFill>
          <a:blip r:embed="rId2">
            <a:extLst>
              <a:ext uri="{BEBA8EAE-BF5A-486C-A8C5-ECC9F3942E4B}">
                <a14:imgProps xmlns:a14="http://schemas.microsoft.com/office/drawing/2010/main">
                  <a14:imgLayer r:embed="rId3">
                    <a14:imgEffect>
                      <a14:saturation sat="104000"/>
                    </a14:imgEffect>
                    <a14:imgEffect>
                      <a14:brightnessContrast bright="17000" contrast="2000"/>
                    </a14:imgEffect>
                  </a14:imgLayer>
                </a14:imgProps>
              </a:ext>
            </a:extLst>
          </a:blip>
          <a:srcRect t="2174" r="541" b="21196"/>
          <a:stretch>
            <a:fillRect/>
          </a:stretch>
        </p:blipFill>
        <p:spPr>
          <a:xfrm>
            <a:off x="1288348" y="1900336"/>
            <a:ext cx="2536008" cy="1954212"/>
          </a:xfrm>
          <a:prstGeom prst="rect">
            <a:avLst/>
          </a:prstGeom>
        </p:spPr>
      </p:pic>
      <p:sp>
        <p:nvSpPr>
          <p:cNvPr id="57" name="TextBox 56">
            <a:extLst>
              <a:ext uri="{FF2B5EF4-FFF2-40B4-BE49-F238E27FC236}">
                <a16:creationId xmlns:a16="http://schemas.microsoft.com/office/drawing/2014/main" id="{4F3D4FD9-5323-6DEC-9484-D41C9C85A191}"/>
              </a:ext>
            </a:extLst>
          </p:cNvPr>
          <p:cNvSpPr txBox="1"/>
          <p:nvPr/>
        </p:nvSpPr>
        <p:spPr>
          <a:xfrm>
            <a:off x="1288348" y="4085253"/>
            <a:ext cx="2549777" cy="1477328"/>
          </a:xfrm>
          <a:prstGeom prst="rect">
            <a:avLst/>
          </a:prstGeom>
          <a:noFill/>
        </p:spPr>
        <p:txBody>
          <a:bodyPr wrap="square" rtlCol="0">
            <a:spAutoFit/>
          </a:bodyPr>
          <a:lstStyle/>
          <a:p>
            <a:pPr algn="ctr"/>
            <a:r>
              <a:rPr lang="en-US">
                <a:solidFill>
                  <a:schemeClr val="bg1"/>
                </a:solidFill>
              </a:rPr>
              <a:t>Lead Instructional Designer with Purdue University Online and manager of the Course Review Process.</a:t>
            </a:r>
          </a:p>
        </p:txBody>
      </p:sp>
      <p:sp>
        <p:nvSpPr>
          <p:cNvPr id="58" name="TextBox 57">
            <a:extLst>
              <a:ext uri="{FF2B5EF4-FFF2-40B4-BE49-F238E27FC236}">
                <a16:creationId xmlns:a16="http://schemas.microsoft.com/office/drawing/2014/main" id="{53B36888-782B-E06E-1A27-DC3B34907BE2}"/>
              </a:ext>
            </a:extLst>
          </p:cNvPr>
          <p:cNvSpPr txBox="1"/>
          <p:nvPr/>
        </p:nvSpPr>
        <p:spPr>
          <a:xfrm>
            <a:off x="4803251" y="4085253"/>
            <a:ext cx="2549777" cy="1477328"/>
          </a:xfrm>
          <a:prstGeom prst="rect">
            <a:avLst/>
          </a:prstGeom>
          <a:noFill/>
        </p:spPr>
        <p:txBody>
          <a:bodyPr wrap="square" rtlCol="0">
            <a:spAutoFit/>
          </a:bodyPr>
          <a:lstStyle/>
          <a:p>
            <a:pPr algn="ctr"/>
            <a:r>
              <a:rPr lang="en-US">
                <a:solidFill>
                  <a:schemeClr val="bg1"/>
                </a:solidFill>
              </a:rPr>
              <a:t>Senior Instructional Designer with Purdue University Online and a Course Review Coordinator.</a:t>
            </a:r>
          </a:p>
        </p:txBody>
      </p:sp>
      <p:sp>
        <p:nvSpPr>
          <p:cNvPr id="59" name="TextBox 58">
            <a:extLst>
              <a:ext uri="{FF2B5EF4-FFF2-40B4-BE49-F238E27FC236}">
                <a16:creationId xmlns:a16="http://schemas.microsoft.com/office/drawing/2014/main" id="{7A8394F4-68FD-C0CB-49EB-F282FB2B9B3B}"/>
              </a:ext>
            </a:extLst>
          </p:cNvPr>
          <p:cNvSpPr txBox="1"/>
          <p:nvPr/>
        </p:nvSpPr>
        <p:spPr>
          <a:xfrm>
            <a:off x="8353875" y="4085253"/>
            <a:ext cx="2549777" cy="1200329"/>
          </a:xfrm>
          <a:prstGeom prst="rect">
            <a:avLst/>
          </a:prstGeom>
          <a:noFill/>
        </p:spPr>
        <p:txBody>
          <a:bodyPr wrap="square" rtlCol="0">
            <a:spAutoFit/>
          </a:bodyPr>
          <a:lstStyle/>
          <a:p>
            <a:pPr algn="ctr"/>
            <a:r>
              <a:rPr lang="en-US">
                <a:solidFill>
                  <a:schemeClr val="bg1"/>
                </a:solidFill>
              </a:rPr>
              <a:t>Instructional Designer with Purdue University Online and a Course Review Coordinator.</a:t>
            </a:r>
          </a:p>
        </p:txBody>
      </p:sp>
      <p:pic>
        <p:nvPicPr>
          <p:cNvPr id="2" name="Picture Placeholder 9" descr="A person with a beard and glasses smiling for the camera&#10;&#10;AI-generated content may be incorrect.">
            <a:extLst>
              <a:ext uri="{FF2B5EF4-FFF2-40B4-BE49-F238E27FC236}">
                <a16:creationId xmlns:a16="http://schemas.microsoft.com/office/drawing/2014/main" id="{A87EF809-2EBD-5B55-0640-A3543B2C6124}"/>
              </a:ext>
            </a:extLst>
          </p:cNvPr>
          <p:cNvPicPr>
            <a:picLocks noChangeAspect="1"/>
          </p:cNvPicPr>
          <p:nvPr/>
        </p:nvPicPr>
        <p:blipFill>
          <a:blip r:embed="rId4"/>
          <a:srcRect t="13972" b="13972"/>
          <a:stretch>
            <a:fillRect/>
          </a:stretch>
        </p:blipFill>
        <p:spPr>
          <a:xfrm>
            <a:off x="8357267" y="1900336"/>
            <a:ext cx="2549777" cy="1953508"/>
          </a:xfrm>
          <a:prstGeom prst="rect">
            <a:avLst/>
          </a:prstGeom>
        </p:spPr>
      </p:pic>
      <p:pic>
        <p:nvPicPr>
          <p:cNvPr id="3" name="Picture Placeholder 9" descr="A person smiling for a picture&#10;&#10;AI-generated content may be incorrect.">
            <a:extLst>
              <a:ext uri="{FF2B5EF4-FFF2-40B4-BE49-F238E27FC236}">
                <a16:creationId xmlns:a16="http://schemas.microsoft.com/office/drawing/2014/main" id="{F55BD34D-1FD2-458E-5121-85AB0875999F}"/>
              </a:ext>
            </a:extLst>
          </p:cNvPr>
          <p:cNvPicPr>
            <a:picLocks noChangeAspect="1"/>
          </p:cNvPicPr>
          <p:nvPr/>
        </p:nvPicPr>
        <p:blipFill>
          <a:blip r:embed="rId5"/>
          <a:srcRect l="-585" t="9677" r="2924" b="15253"/>
          <a:stretch>
            <a:fillRect/>
          </a:stretch>
        </p:blipFill>
        <p:spPr>
          <a:xfrm>
            <a:off x="4803251" y="1900336"/>
            <a:ext cx="2549777" cy="1953508"/>
          </a:xfrm>
          <a:prstGeom prst="rect">
            <a:avLst/>
          </a:prstGeom>
        </p:spPr>
      </p:pic>
    </p:spTree>
    <p:extLst>
      <p:ext uri="{BB962C8B-B14F-4D97-AF65-F5344CB8AC3E}">
        <p14:creationId xmlns:p14="http://schemas.microsoft.com/office/powerpoint/2010/main" val="4170825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23E51-FD39-C28F-E389-207D624BA52E}"/>
            </a:ext>
          </a:extLst>
        </p:cNvPr>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6A40D1EE-55A2-9C54-D67C-838489FF326E}"/>
              </a:ext>
            </a:extLst>
          </p:cNvPr>
          <p:cNvSpPr>
            <a:spLocks noGrp="1"/>
          </p:cNvSpPr>
          <p:nvPr>
            <p:ph type="sldNum" sz="quarter" idx="16"/>
          </p:nvPr>
        </p:nvSpPr>
        <p:spPr/>
        <p:txBody>
          <a:bodyPr/>
          <a:lstStyle/>
          <a:p>
            <a:fld id="{F994776A-187E-9540-9EA4-8D5781AB769D}" type="slidenum">
              <a:rPr lang="en-US" smtClean="0"/>
              <a:pPr/>
              <a:t>3</a:t>
            </a:fld>
            <a:endParaRPr lang="en-US"/>
          </a:p>
        </p:txBody>
      </p:sp>
      <p:sp>
        <p:nvSpPr>
          <p:cNvPr id="7" name="Title 6">
            <a:extLst>
              <a:ext uri="{FF2B5EF4-FFF2-40B4-BE49-F238E27FC236}">
                <a16:creationId xmlns:a16="http://schemas.microsoft.com/office/drawing/2014/main" id="{64F7519B-BCD9-1FF5-F1DD-528122FA913E}"/>
              </a:ext>
            </a:extLst>
          </p:cNvPr>
          <p:cNvSpPr>
            <a:spLocks noGrp="1"/>
          </p:cNvSpPr>
          <p:nvPr>
            <p:ph type="title"/>
          </p:nvPr>
        </p:nvSpPr>
        <p:spPr>
          <a:xfrm>
            <a:off x="462643" y="673239"/>
            <a:ext cx="11266714" cy="589032"/>
          </a:xfrm>
        </p:spPr>
        <p:txBody>
          <a:bodyPr>
            <a:noAutofit/>
          </a:bodyPr>
          <a:lstStyle/>
          <a:p>
            <a:pPr algn="ctr"/>
            <a:r>
              <a:rPr lang="en-US" i="0">
                <a:latin typeface="+mn-lt"/>
              </a:rPr>
              <a:t>Session Objectives</a:t>
            </a:r>
          </a:p>
        </p:txBody>
      </p:sp>
      <p:sp>
        <p:nvSpPr>
          <p:cNvPr id="9" name="Text Placeholder 3">
            <a:extLst>
              <a:ext uri="{FF2B5EF4-FFF2-40B4-BE49-F238E27FC236}">
                <a16:creationId xmlns:a16="http://schemas.microsoft.com/office/drawing/2014/main" id="{59F816E0-5448-6E05-C68B-C1372A4E83E1}"/>
              </a:ext>
            </a:extLst>
          </p:cNvPr>
          <p:cNvSpPr txBox="1">
            <a:spLocks/>
          </p:cNvSpPr>
          <p:nvPr/>
        </p:nvSpPr>
        <p:spPr>
          <a:xfrm>
            <a:off x="2415691" y="1874270"/>
            <a:ext cx="8131795" cy="3558335"/>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1" i="0" kern="1200" baseline="0">
                <a:solidFill>
                  <a:schemeClr val="tx1"/>
                </a:solidFill>
                <a:latin typeface="Acumin Pro Semibold" panose="020B0504020202020204" pitchFamily="34" charset="77"/>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0">
                <a:latin typeface="+mn-lt"/>
              </a:rPr>
              <a:t>Describe how an internal course review rubric and process were developed and implemented to improve quality, facilitate collaboration, and improve the learner experience. </a:t>
            </a:r>
          </a:p>
          <a:p>
            <a:pPr algn="l"/>
            <a:endParaRPr lang="en-US" b="0"/>
          </a:p>
          <a:p>
            <a:pPr algn="l"/>
            <a:r>
              <a:rPr lang="en-US" b="0">
                <a:latin typeface="+mn-lt"/>
              </a:rPr>
              <a:t>Analyze the progression of the course review process into a continuous improvement model through stakeholder feedback and data-informed revisions. </a:t>
            </a:r>
          </a:p>
          <a:p>
            <a:pPr algn="l"/>
            <a:endParaRPr lang="en-US" b="0"/>
          </a:p>
          <a:p>
            <a:pPr algn="l"/>
            <a:r>
              <a:rPr lang="en-US" b="0">
                <a:latin typeface="+mn-lt"/>
              </a:rPr>
              <a:t>Identify transferable strategies for fostering a collegial course review process that improves buy-in from stakeholders, leadership, faculty, and instructional designers. </a:t>
            </a:r>
          </a:p>
        </p:txBody>
      </p:sp>
      <p:sp>
        <p:nvSpPr>
          <p:cNvPr id="11" name="Title 1">
            <a:extLst>
              <a:ext uri="{FF2B5EF4-FFF2-40B4-BE49-F238E27FC236}">
                <a16:creationId xmlns:a16="http://schemas.microsoft.com/office/drawing/2014/main" id="{44306057-8531-81D1-E8B3-1541A13AA1BD}"/>
              </a:ext>
            </a:extLst>
          </p:cNvPr>
          <p:cNvSpPr txBox="1">
            <a:spLocks/>
          </p:cNvSpPr>
          <p:nvPr/>
        </p:nvSpPr>
        <p:spPr>
          <a:xfrm>
            <a:off x="954073" y="1874270"/>
            <a:ext cx="1759792" cy="3707960"/>
          </a:xfrm>
          <a:prstGeom prst="rect">
            <a:avLst/>
          </a:prstGeom>
        </p:spPr>
        <p:txBody>
          <a:bodyPr vert="horz" lIns="91440" tIns="45720" rIns="91440" bIns="45720" rtlCol="0" anchor="ctr">
            <a:normAutofit lnSpcReduction="10000"/>
          </a:bodyPr>
          <a:lstStyle>
            <a:lvl1pPr algn="ctr" defTabSz="914400" rtl="0" eaLnBrk="1" fontAlgn="b" latinLnBrk="0" hangingPunct="1">
              <a:lnSpc>
                <a:spcPct val="90000"/>
              </a:lnSpc>
              <a:spcBef>
                <a:spcPct val="0"/>
              </a:spcBef>
              <a:buNone/>
              <a:defRPr lang="en-US" sz="4800" b="1" i="1" kern="1200" cap="none" baseline="0">
                <a:solidFill>
                  <a:schemeClr val="tx1"/>
                </a:solidFill>
                <a:latin typeface="Acumin Pro Condensed Semibold" panose="020B0506020202020204" pitchFamily="34" charset="77"/>
                <a:ea typeface="+mj-ea"/>
                <a:cs typeface="+mj-cs"/>
              </a:defRPr>
            </a:lvl1pPr>
          </a:lstStyle>
          <a:p>
            <a:r>
              <a:rPr lang="en-US" sz="6000" b="0" i="0">
                <a:solidFill>
                  <a:srgbClr val="CFB991"/>
                </a:solidFill>
                <a:latin typeface="Franklin Gothic Book" panose="020B0503020102020204" pitchFamily="34" charset="0"/>
              </a:rPr>
              <a:t>#1</a:t>
            </a:r>
          </a:p>
          <a:p>
            <a:endParaRPr lang="en-US">
              <a:solidFill>
                <a:srgbClr val="CFB991"/>
              </a:solidFill>
              <a:latin typeface="Franklin Gothic Book" panose="020B0503020102020204" pitchFamily="34" charset="0"/>
            </a:endParaRPr>
          </a:p>
          <a:p>
            <a:r>
              <a:rPr lang="en-US" sz="6000" b="0" i="0">
                <a:solidFill>
                  <a:srgbClr val="CFB991"/>
                </a:solidFill>
                <a:latin typeface="Franklin Gothic Book" panose="020B0503020102020204" pitchFamily="34" charset="0"/>
              </a:rPr>
              <a:t>#2</a:t>
            </a:r>
          </a:p>
          <a:p>
            <a:endParaRPr lang="en-US">
              <a:solidFill>
                <a:srgbClr val="CFB991"/>
              </a:solidFill>
              <a:latin typeface="Franklin Gothic Book" panose="020B0503020102020204" pitchFamily="34" charset="0"/>
            </a:endParaRPr>
          </a:p>
          <a:p>
            <a:r>
              <a:rPr lang="en-US" sz="6000" b="0" i="0">
                <a:solidFill>
                  <a:srgbClr val="CFB991"/>
                </a:solidFill>
                <a:latin typeface="Franklin Gothic Book" panose="020B0503020102020204" pitchFamily="34" charset="0"/>
              </a:rPr>
              <a:t>#3</a:t>
            </a:r>
          </a:p>
        </p:txBody>
      </p:sp>
    </p:spTree>
    <p:extLst>
      <p:ext uri="{BB962C8B-B14F-4D97-AF65-F5344CB8AC3E}">
        <p14:creationId xmlns:p14="http://schemas.microsoft.com/office/powerpoint/2010/main" val="2925206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E2D3B1-47AD-F42C-134A-898069BAADEC}"/>
              </a:ext>
            </a:extLst>
          </p:cNvPr>
          <p:cNvSpPr>
            <a:spLocks noGrp="1"/>
          </p:cNvSpPr>
          <p:nvPr>
            <p:ph type="title"/>
          </p:nvPr>
        </p:nvSpPr>
        <p:spPr/>
        <p:txBody>
          <a:bodyPr>
            <a:normAutofit fontScale="90000"/>
          </a:bodyPr>
          <a:lstStyle/>
          <a:p>
            <a:r>
              <a:rPr lang="en-US" i="0">
                <a:latin typeface="Franklin Gothic Book" panose="020B0503020102020204" pitchFamily="34" charset="0"/>
              </a:rPr>
              <a:t>Overview and Context</a:t>
            </a:r>
          </a:p>
        </p:txBody>
      </p:sp>
      <p:sp>
        <p:nvSpPr>
          <p:cNvPr id="8" name="Text Placeholder 7">
            <a:extLst>
              <a:ext uri="{FF2B5EF4-FFF2-40B4-BE49-F238E27FC236}">
                <a16:creationId xmlns:a16="http://schemas.microsoft.com/office/drawing/2014/main" id="{6A892E85-82A0-CAF6-F533-D334C924F27C}"/>
              </a:ext>
            </a:extLst>
          </p:cNvPr>
          <p:cNvSpPr>
            <a:spLocks noGrp="1"/>
          </p:cNvSpPr>
          <p:nvPr>
            <p:ph type="body" sz="quarter" idx="15"/>
          </p:nvPr>
        </p:nvSpPr>
        <p:spPr>
          <a:xfrm>
            <a:off x="731520" y="954291"/>
            <a:ext cx="11003280" cy="365760"/>
          </a:xfrm>
        </p:spPr>
        <p:txBody>
          <a:bodyPr/>
          <a:lstStyle/>
          <a:p>
            <a:r>
              <a:rPr lang="en-US" b="0">
                <a:solidFill>
                  <a:schemeClr val="accent1">
                    <a:lumMod val="75000"/>
                  </a:schemeClr>
                </a:solidFill>
                <a:latin typeface="+mn-lt"/>
              </a:rPr>
              <a:t>A grassroots approach to fostering quality and collaboration</a:t>
            </a:r>
          </a:p>
        </p:txBody>
      </p:sp>
      <p:sp>
        <p:nvSpPr>
          <p:cNvPr id="13" name="Slide Number Placeholder 12">
            <a:extLst>
              <a:ext uri="{FF2B5EF4-FFF2-40B4-BE49-F238E27FC236}">
                <a16:creationId xmlns:a16="http://schemas.microsoft.com/office/drawing/2014/main" id="{C7C8B7D2-01DB-70C5-D335-628D77A3F251}"/>
              </a:ext>
            </a:extLst>
          </p:cNvPr>
          <p:cNvSpPr>
            <a:spLocks noGrp="1"/>
          </p:cNvSpPr>
          <p:nvPr>
            <p:ph type="sldNum" sz="quarter" idx="16"/>
          </p:nvPr>
        </p:nvSpPr>
        <p:spPr/>
        <p:txBody>
          <a:bodyPr/>
          <a:lstStyle/>
          <a:p>
            <a:fld id="{F994776A-187E-9540-9EA4-8D5781AB769D}" type="slidenum">
              <a:rPr lang="en-US" smtClean="0"/>
              <a:pPr/>
              <a:t>4</a:t>
            </a:fld>
            <a:endParaRPr lang="en-US"/>
          </a:p>
        </p:txBody>
      </p:sp>
      <p:sp>
        <p:nvSpPr>
          <p:cNvPr id="2" name="Text Placeholder 3">
            <a:extLst>
              <a:ext uri="{FF2B5EF4-FFF2-40B4-BE49-F238E27FC236}">
                <a16:creationId xmlns:a16="http://schemas.microsoft.com/office/drawing/2014/main" id="{CB7B2625-0EDE-DDDD-CC89-8F52F22BB0C6}"/>
              </a:ext>
            </a:extLst>
          </p:cNvPr>
          <p:cNvSpPr txBox="1">
            <a:spLocks/>
          </p:cNvSpPr>
          <p:nvPr/>
        </p:nvSpPr>
        <p:spPr>
          <a:xfrm>
            <a:off x="800130" y="1420273"/>
            <a:ext cx="5512628" cy="448343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Wingdings" pitchFamily="2" charset="2"/>
              <a:buNone/>
              <a:defRPr sz="1600" b="0" i="0" kern="1200" baseline="0">
                <a:solidFill>
                  <a:schemeClr val="tx1"/>
                </a:solidFill>
                <a:latin typeface="Acumin Pro" panose="020B0504020202020204" pitchFamily="34" charset="77"/>
                <a:ea typeface="+mn-ea"/>
                <a:cs typeface="+mn-cs"/>
              </a:defRPr>
            </a:lvl1pPr>
            <a:lvl2pPr marL="457200" indent="0" algn="l" defTabSz="914400" rtl="0" eaLnBrk="1" latinLnBrk="0" hangingPunct="1">
              <a:lnSpc>
                <a:spcPct val="90000"/>
              </a:lnSpc>
              <a:spcBef>
                <a:spcPts val="500"/>
              </a:spcBef>
              <a:buFont typeface="Wingdings" pitchFamily="2" charset="2"/>
              <a:buNone/>
              <a:defRPr sz="14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 typeface="Wingdings" pitchFamily="2" charset="2"/>
              <a:buNone/>
              <a:defRPr sz="12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 typeface="Wingdings" pitchFamily="2" charset="2"/>
              <a:buNone/>
              <a:defRPr sz="10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 typeface="Wingdings" pitchFamily="2" charset="2"/>
              <a:buNone/>
              <a:defRPr sz="1000" b="0" i="0" kern="1200" baseline="0">
                <a:solidFill>
                  <a:schemeClr val="tx1"/>
                </a:solidFill>
                <a:latin typeface="Acumin Pro" panose="020B050402020202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a:latin typeface="+mn-lt"/>
              </a:rPr>
              <a:t>Origin, Purpose, Evolution</a:t>
            </a:r>
          </a:p>
          <a:p>
            <a:pPr marL="742950" lvl="1" indent="-285750">
              <a:buFont typeface="Arial" panose="020B0604020202020204" pitchFamily="34" charset="0"/>
              <a:buChar char="•"/>
            </a:pPr>
            <a:r>
              <a:rPr lang="en-US" sz="1800">
                <a:latin typeface="+mn-lt"/>
              </a:rPr>
              <a:t>Truncating QM to create an adaptable model​</a:t>
            </a:r>
          </a:p>
          <a:p>
            <a:pPr marL="742950" lvl="1" indent="-285750">
              <a:buFont typeface="Arial" panose="020B0604020202020204" pitchFamily="34" charset="0"/>
              <a:buChar char="•"/>
            </a:pPr>
            <a:r>
              <a:rPr lang="en-US" sz="1800">
                <a:latin typeface="+mn-lt"/>
              </a:rPr>
              <a:t>Alignment, Organization, Communication, Accessibility</a:t>
            </a:r>
          </a:p>
          <a:p>
            <a:pPr marL="285750" indent="-285750">
              <a:buFont typeface="Arial" panose="020B0604020202020204" pitchFamily="34" charset="0"/>
              <a:buChar char="•"/>
            </a:pPr>
            <a:r>
              <a:rPr lang="en-US" sz="2000" b="1">
                <a:latin typeface="+mn-lt"/>
                <a:cs typeface="Acumin Pro"/>
              </a:rPr>
              <a:t>Revision, Improvement, and Iteration​</a:t>
            </a:r>
          </a:p>
          <a:p>
            <a:pPr marL="742950" lvl="1" indent="-285750">
              <a:buFont typeface="Arial" panose="020B0604020202020204" pitchFamily="34" charset="0"/>
              <a:buChar char="•"/>
            </a:pPr>
            <a:r>
              <a:rPr lang="en-US" sz="1800">
                <a:latin typeface="+mn-lt"/>
                <a:cs typeface="Acumin Pro"/>
              </a:rPr>
              <a:t>Collaborative, iterative processes</a:t>
            </a:r>
          </a:p>
          <a:p>
            <a:pPr marL="742950" lvl="1" indent="-285750">
              <a:buFont typeface="Arial" panose="020B0604020202020204" pitchFamily="34" charset="0"/>
              <a:buChar char="•"/>
            </a:pPr>
            <a:r>
              <a:rPr lang="en-US" sz="1800">
                <a:latin typeface="+mn-lt"/>
                <a:cs typeface="Acumin Pro"/>
              </a:rPr>
              <a:t>Provide meaningful, substantive feedback</a:t>
            </a:r>
          </a:p>
          <a:p>
            <a:pPr marL="285750" indent="-285750">
              <a:buFont typeface="Arial" panose="020B0604020202020204" pitchFamily="34" charset="0"/>
              <a:buChar char="•"/>
            </a:pPr>
            <a:r>
              <a:rPr lang="en-US" sz="2000" b="1">
                <a:latin typeface="+mn-lt"/>
                <a:cs typeface="Acumin Pro"/>
              </a:rPr>
              <a:t>Feedback-Driven Processes</a:t>
            </a:r>
          </a:p>
          <a:p>
            <a:pPr marL="742950" lvl="1" indent="-285750">
              <a:buFont typeface="Arial" panose="020B0604020202020204" pitchFamily="34" charset="0"/>
              <a:buChar char="•"/>
            </a:pPr>
            <a:r>
              <a:rPr lang="en-US" sz="1800">
                <a:latin typeface="+mn-lt"/>
                <a:cs typeface="Acumin Pro"/>
              </a:rPr>
              <a:t>Stakeholders collaborate, provide input</a:t>
            </a:r>
          </a:p>
          <a:p>
            <a:pPr marL="742950" lvl="1" indent="-285750">
              <a:buFont typeface="Arial" panose="020B0604020202020204" pitchFamily="34" charset="0"/>
              <a:buChar char="•"/>
            </a:pPr>
            <a:r>
              <a:rPr lang="en-US" sz="1800">
                <a:latin typeface="+mn-lt"/>
                <a:cs typeface="Acumin Pro"/>
              </a:rPr>
              <a:t>Improve clarity, consistency, effectiveness</a:t>
            </a:r>
          </a:p>
          <a:p>
            <a:pPr marL="285750" indent="-285750">
              <a:buFont typeface="Arial" panose="020B0604020202020204" pitchFamily="34" charset="0"/>
              <a:buChar char="•"/>
            </a:pPr>
            <a:r>
              <a:rPr lang="en-US" sz="2000" b="1">
                <a:latin typeface="+mn-lt"/>
                <a:cs typeface="Acumin Pro"/>
              </a:rPr>
              <a:t>Outcomes and Continuous Improvement</a:t>
            </a:r>
          </a:p>
          <a:p>
            <a:pPr marL="742950" lvl="1" indent="-285750">
              <a:buFont typeface="Arial" panose="020B0604020202020204" pitchFamily="34" charset="0"/>
              <a:buChar char="•"/>
            </a:pPr>
            <a:r>
              <a:rPr lang="en-US" sz="1800">
                <a:latin typeface="+mn-lt"/>
                <a:cs typeface="Acumin Pro"/>
              </a:rPr>
              <a:t>Ongoing training, feedback, discussion loops</a:t>
            </a:r>
          </a:p>
          <a:p>
            <a:pPr marL="742950" lvl="1" indent="-285750">
              <a:buFont typeface="Arial" panose="020B0604020202020204" pitchFamily="34" charset="0"/>
              <a:buChar char="•"/>
            </a:pPr>
            <a:r>
              <a:rPr lang="en-US" sz="1800">
                <a:latin typeface="+mn-lt"/>
                <a:cs typeface="Acumin Pro"/>
              </a:rPr>
              <a:t>Enhance course quality and collaboration</a:t>
            </a:r>
          </a:p>
          <a:p>
            <a:pPr marL="285750" indent="-285750">
              <a:buFont typeface="Arial" panose="020B0604020202020204" pitchFamily="34" charset="0"/>
              <a:buChar char="•"/>
            </a:pPr>
            <a:endParaRPr lang="en-US" sz="2000">
              <a:latin typeface="+mn-lt"/>
            </a:endParaRPr>
          </a:p>
          <a:p>
            <a:pPr marL="285750" indent="-285750">
              <a:buFont typeface="Arial" panose="020B0604020202020204" pitchFamily="34" charset="0"/>
              <a:buChar char="•"/>
            </a:pPr>
            <a:endParaRPr lang="en-US" sz="2000">
              <a:latin typeface="+mn-lt"/>
            </a:endParaRPr>
          </a:p>
        </p:txBody>
      </p:sp>
      <p:pic>
        <p:nvPicPr>
          <p:cNvPr id="3" name="Picture Placeholder 2" descr="Hands forming circle">
            <a:extLst>
              <a:ext uri="{FF2B5EF4-FFF2-40B4-BE49-F238E27FC236}">
                <a16:creationId xmlns:a16="http://schemas.microsoft.com/office/drawing/2014/main" id="{0CC391CE-963E-AA6B-7A51-3948D9621278}"/>
              </a:ext>
            </a:extLst>
          </p:cNvPr>
          <p:cNvPicPr>
            <a:picLocks noGrp="1" noChangeAspect="1"/>
          </p:cNvPicPr>
          <p:nvPr>
            <p:ph type="pic" idx="1"/>
          </p:nvPr>
        </p:nvPicPr>
        <p:blipFill>
          <a:blip r:embed="rId2"/>
          <a:srcRect l="1365" r="1365"/>
          <a:stretch/>
        </p:blipFill>
        <p:spPr>
          <a:xfrm>
            <a:off x="6312758" y="1651539"/>
            <a:ext cx="5035550" cy="3786188"/>
          </a:xfrm>
          <a:prstGeom prst="rect">
            <a:avLst/>
          </a:prstGeom>
        </p:spPr>
      </p:pic>
    </p:spTree>
    <p:extLst>
      <p:ext uri="{BB962C8B-B14F-4D97-AF65-F5344CB8AC3E}">
        <p14:creationId xmlns:p14="http://schemas.microsoft.com/office/powerpoint/2010/main" val="2716960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192AE-EA5E-B61C-5BBE-353F21898D2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94A6DC2-3BF1-9F9E-6D0B-40B22389BA45}"/>
              </a:ext>
            </a:extLst>
          </p:cNvPr>
          <p:cNvSpPr>
            <a:spLocks noGrp="1"/>
          </p:cNvSpPr>
          <p:nvPr>
            <p:ph type="title"/>
          </p:nvPr>
        </p:nvSpPr>
        <p:spPr/>
        <p:txBody>
          <a:bodyPr>
            <a:normAutofit fontScale="90000"/>
          </a:bodyPr>
          <a:lstStyle/>
          <a:p>
            <a:r>
              <a:rPr lang="en-US" i="0">
                <a:latin typeface="Franklin Gothic Book" panose="020B0503020102020204" pitchFamily="34" charset="0"/>
              </a:rPr>
              <a:t>Development of the Internal Rubric</a:t>
            </a:r>
          </a:p>
        </p:txBody>
      </p:sp>
      <p:sp>
        <p:nvSpPr>
          <p:cNvPr id="8" name="Text Placeholder 7">
            <a:extLst>
              <a:ext uri="{FF2B5EF4-FFF2-40B4-BE49-F238E27FC236}">
                <a16:creationId xmlns:a16="http://schemas.microsoft.com/office/drawing/2014/main" id="{DF711511-50D3-7774-B73B-2580F9F1E280}"/>
              </a:ext>
            </a:extLst>
          </p:cNvPr>
          <p:cNvSpPr>
            <a:spLocks noGrp="1"/>
          </p:cNvSpPr>
          <p:nvPr>
            <p:ph type="body" sz="quarter" idx="15"/>
          </p:nvPr>
        </p:nvSpPr>
        <p:spPr>
          <a:xfrm>
            <a:off x="654518" y="954291"/>
            <a:ext cx="11080282" cy="365760"/>
          </a:xfrm>
        </p:spPr>
        <p:txBody>
          <a:bodyPr vert="horz" lIns="91440" tIns="45720" rIns="91440" bIns="45720" rtlCol="0">
            <a:noAutofit/>
          </a:bodyPr>
          <a:lstStyle/>
          <a:p>
            <a:r>
              <a:rPr lang="en-US" b="0">
                <a:solidFill>
                  <a:schemeClr val="accent1">
                    <a:lumMod val="75000"/>
                  </a:schemeClr>
                </a:solidFill>
                <a:latin typeface="+mn-lt"/>
              </a:rPr>
              <a:t>Structure, Purpose, and Unique Position of the Course Production Rubric</a:t>
            </a:r>
          </a:p>
        </p:txBody>
      </p:sp>
      <p:sp>
        <p:nvSpPr>
          <p:cNvPr id="13" name="Slide Number Placeholder 12">
            <a:extLst>
              <a:ext uri="{FF2B5EF4-FFF2-40B4-BE49-F238E27FC236}">
                <a16:creationId xmlns:a16="http://schemas.microsoft.com/office/drawing/2014/main" id="{6BAA85E5-0AC4-DF32-3161-E115597084F9}"/>
              </a:ext>
            </a:extLst>
          </p:cNvPr>
          <p:cNvSpPr>
            <a:spLocks noGrp="1"/>
          </p:cNvSpPr>
          <p:nvPr>
            <p:ph type="sldNum" sz="quarter" idx="16"/>
          </p:nvPr>
        </p:nvSpPr>
        <p:spPr/>
        <p:txBody>
          <a:bodyPr/>
          <a:lstStyle/>
          <a:p>
            <a:fld id="{F994776A-187E-9540-9EA4-8D5781AB769D}" type="slidenum">
              <a:rPr lang="en-US" smtClean="0"/>
              <a:pPr/>
              <a:t>5</a:t>
            </a:fld>
            <a:endParaRPr lang="en-US"/>
          </a:p>
        </p:txBody>
      </p:sp>
      <p:sp>
        <p:nvSpPr>
          <p:cNvPr id="2" name="Text Placeholder 3">
            <a:extLst>
              <a:ext uri="{FF2B5EF4-FFF2-40B4-BE49-F238E27FC236}">
                <a16:creationId xmlns:a16="http://schemas.microsoft.com/office/drawing/2014/main" id="{F748ACC0-E2EC-CE1F-4BBD-BACC2DE032A1}"/>
              </a:ext>
            </a:extLst>
          </p:cNvPr>
          <p:cNvSpPr txBox="1">
            <a:spLocks/>
          </p:cNvSpPr>
          <p:nvPr/>
        </p:nvSpPr>
        <p:spPr>
          <a:xfrm>
            <a:off x="800130" y="1420273"/>
            <a:ext cx="5512628" cy="448343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Wingdings" pitchFamily="2" charset="2"/>
              <a:buNone/>
              <a:defRPr sz="1600" b="0" i="0" kern="1200" baseline="0">
                <a:solidFill>
                  <a:schemeClr val="tx1"/>
                </a:solidFill>
                <a:latin typeface="Acumin Pro" panose="020B0504020202020204" pitchFamily="34" charset="77"/>
                <a:ea typeface="+mn-ea"/>
                <a:cs typeface="+mn-cs"/>
              </a:defRPr>
            </a:lvl1pPr>
            <a:lvl2pPr marL="457200" indent="0" algn="l" defTabSz="914400" rtl="0" eaLnBrk="1" latinLnBrk="0" hangingPunct="1">
              <a:lnSpc>
                <a:spcPct val="90000"/>
              </a:lnSpc>
              <a:spcBef>
                <a:spcPts val="500"/>
              </a:spcBef>
              <a:buFont typeface="Wingdings" pitchFamily="2" charset="2"/>
              <a:buNone/>
              <a:defRPr sz="14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 typeface="Wingdings" pitchFamily="2" charset="2"/>
              <a:buNone/>
              <a:defRPr sz="12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 typeface="Wingdings" pitchFamily="2" charset="2"/>
              <a:buNone/>
              <a:defRPr sz="10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 typeface="Wingdings" pitchFamily="2" charset="2"/>
              <a:buNone/>
              <a:defRPr sz="1000" b="0" i="0" kern="1200" baseline="0">
                <a:solidFill>
                  <a:schemeClr val="tx1"/>
                </a:solidFill>
                <a:latin typeface="Acumin Pro" panose="020B050402020202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a:latin typeface="+mn-lt"/>
              </a:rPr>
              <a:t>Previous Processes</a:t>
            </a:r>
          </a:p>
          <a:p>
            <a:pPr marL="742950" lvl="1" indent="-285750">
              <a:buFont typeface="Arial" panose="020B0604020202020204" pitchFamily="34" charset="0"/>
              <a:buChar char="•"/>
            </a:pPr>
            <a:r>
              <a:rPr lang="en-US" sz="1800">
                <a:latin typeface="+mn-lt"/>
              </a:rPr>
              <a:t>Confusion and Inconsistency</a:t>
            </a:r>
          </a:p>
          <a:p>
            <a:pPr marL="742950" lvl="1" indent="-285750">
              <a:buFont typeface="Arial" panose="020B0604020202020204" pitchFamily="34" charset="0"/>
              <a:buChar char="•"/>
            </a:pPr>
            <a:r>
              <a:rPr lang="en-US" sz="1800">
                <a:latin typeface="+mn-lt"/>
              </a:rPr>
              <a:t>ID Dissatisfaction </a:t>
            </a:r>
          </a:p>
          <a:p>
            <a:pPr marL="285750" indent="-285750">
              <a:buFont typeface="Arial" panose="020B0604020202020204" pitchFamily="34" charset="0"/>
              <a:buChar char="•"/>
            </a:pPr>
            <a:r>
              <a:rPr lang="en-US" sz="2000" b="1">
                <a:latin typeface="+mn-lt"/>
                <a:cs typeface="Acumin Pro"/>
              </a:rPr>
              <a:t>2019 to 2023</a:t>
            </a:r>
          </a:p>
          <a:p>
            <a:pPr marL="742950" lvl="1" indent="-285750">
              <a:buFont typeface="Arial" panose="020B0604020202020204" pitchFamily="34" charset="0"/>
              <a:buChar char="•"/>
            </a:pPr>
            <a:r>
              <a:rPr lang="en-US" sz="1800">
                <a:latin typeface="+mn-lt"/>
                <a:cs typeface="Acumin Pro"/>
              </a:rPr>
              <a:t>Assessment and Collaborative Feedback</a:t>
            </a:r>
          </a:p>
          <a:p>
            <a:pPr marL="742950" lvl="1" indent="-285750">
              <a:buFont typeface="Arial" panose="020B0604020202020204" pitchFamily="34" charset="0"/>
              <a:buChar char="•"/>
            </a:pPr>
            <a:r>
              <a:rPr lang="en-US" sz="1800">
                <a:latin typeface="+mn-lt"/>
                <a:cs typeface="Acumin Pro"/>
              </a:rPr>
              <a:t>Designing new Processes</a:t>
            </a:r>
          </a:p>
          <a:p>
            <a:pPr marL="285750" indent="-285750">
              <a:buFont typeface="Arial" panose="020B0604020202020204" pitchFamily="34" charset="0"/>
              <a:buChar char="•"/>
            </a:pPr>
            <a:r>
              <a:rPr lang="en-US" sz="2000" b="1">
                <a:latin typeface="+mn-lt"/>
                <a:cs typeface="Acumin Pro"/>
              </a:rPr>
              <a:t>Feedback and Revision</a:t>
            </a:r>
          </a:p>
          <a:p>
            <a:pPr marL="742950" lvl="1" indent="-285750">
              <a:buFont typeface="Arial" panose="020B0604020202020204" pitchFamily="34" charset="0"/>
              <a:buChar char="•"/>
            </a:pPr>
            <a:r>
              <a:rPr lang="en-US" sz="1800">
                <a:latin typeface="+mn-lt"/>
                <a:cs typeface="Acumin Pro"/>
              </a:rPr>
              <a:t>Truncating and streamlining processes</a:t>
            </a:r>
          </a:p>
          <a:p>
            <a:pPr marL="742950" lvl="1" indent="-285750">
              <a:buFont typeface="Arial" panose="020B0604020202020204" pitchFamily="34" charset="0"/>
              <a:buChar char="•"/>
            </a:pPr>
            <a:r>
              <a:rPr lang="en-US" sz="1800">
                <a:latin typeface="+mn-lt"/>
                <a:cs typeface="Acumin Pro"/>
              </a:rPr>
              <a:t>Promoting Collaboration</a:t>
            </a:r>
          </a:p>
          <a:p>
            <a:pPr marL="285750" indent="-285750">
              <a:buFont typeface="Arial" panose="020B0604020202020204" pitchFamily="34" charset="0"/>
              <a:buChar char="•"/>
            </a:pPr>
            <a:r>
              <a:rPr lang="en-US" sz="2000" b="1">
                <a:latin typeface="+mn-lt"/>
                <a:cs typeface="Acumin Pro"/>
              </a:rPr>
              <a:t>Transition and Trajectory</a:t>
            </a:r>
          </a:p>
          <a:p>
            <a:pPr marL="742950" lvl="1" indent="-285750">
              <a:buFont typeface="Arial" panose="020B0604020202020204" pitchFamily="34" charset="0"/>
              <a:buChar char="•"/>
            </a:pPr>
            <a:r>
              <a:rPr lang="en-US" sz="1800">
                <a:latin typeface="+mn-lt"/>
                <a:cs typeface="Acumin Pro"/>
              </a:rPr>
              <a:t>New Processes </a:t>
            </a:r>
          </a:p>
          <a:p>
            <a:pPr marL="742950" lvl="1" indent="-285750">
              <a:buFont typeface="Arial" panose="020B0604020202020204" pitchFamily="34" charset="0"/>
              <a:buChar char="•"/>
            </a:pPr>
            <a:r>
              <a:rPr lang="en-US" sz="1800">
                <a:latin typeface="+mn-lt"/>
                <a:cs typeface="Acumin Pro"/>
              </a:rPr>
              <a:t>New Perspectives </a:t>
            </a:r>
          </a:p>
          <a:p>
            <a:pPr marL="285750" indent="-285750">
              <a:buFont typeface="Arial" panose="020B0604020202020204" pitchFamily="34" charset="0"/>
              <a:buChar char="•"/>
            </a:pPr>
            <a:endParaRPr lang="en-US" sz="2000">
              <a:latin typeface="+mn-lt"/>
            </a:endParaRPr>
          </a:p>
          <a:p>
            <a:pPr marL="285750" indent="-285750">
              <a:buFont typeface="Arial" panose="020B0604020202020204" pitchFamily="34" charset="0"/>
              <a:buChar char="•"/>
            </a:pPr>
            <a:endParaRPr lang="en-US" sz="2000">
              <a:latin typeface="+mn-lt"/>
            </a:endParaRPr>
          </a:p>
        </p:txBody>
      </p:sp>
      <p:pic>
        <p:nvPicPr>
          <p:cNvPr id="4" name="Picture Placeholder 3">
            <a:extLst>
              <a:ext uri="{FF2B5EF4-FFF2-40B4-BE49-F238E27FC236}">
                <a16:creationId xmlns:a16="http://schemas.microsoft.com/office/drawing/2014/main" id="{E9CD7C09-AF61-10AD-2EB2-3DAA0224BA64}"/>
              </a:ext>
            </a:extLst>
          </p:cNvPr>
          <p:cNvPicPr>
            <a:picLocks noGrp="1" noChangeAspect="1"/>
          </p:cNvPicPr>
          <p:nvPr>
            <p:ph type="pic" idx="1"/>
          </p:nvPr>
        </p:nvPicPr>
        <p:blipFill>
          <a:blip r:embed="rId2"/>
          <a:srcRect l="5681" r="5681"/>
          <a:stretch/>
        </p:blipFill>
        <p:spPr>
          <a:xfrm>
            <a:off x="6313488" y="1768475"/>
            <a:ext cx="5033962" cy="3786188"/>
          </a:xfrm>
          <a:prstGeom prst="rect">
            <a:avLst/>
          </a:prstGeom>
        </p:spPr>
      </p:pic>
    </p:spTree>
    <p:extLst>
      <p:ext uri="{BB962C8B-B14F-4D97-AF65-F5344CB8AC3E}">
        <p14:creationId xmlns:p14="http://schemas.microsoft.com/office/powerpoint/2010/main" val="1912288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53E72-0707-66F7-918B-7E39665EE11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B2C3389-8E2C-3262-1C1B-D58E05223918}"/>
              </a:ext>
            </a:extLst>
          </p:cNvPr>
          <p:cNvSpPr>
            <a:spLocks noGrp="1"/>
          </p:cNvSpPr>
          <p:nvPr>
            <p:ph type="title"/>
          </p:nvPr>
        </p:nvSpPr>
        <p:spPr/>
        <p:txBody>
          <a:bodyPr>
            <a:normAutofit fontScale="90000"/>
          </a:bodyPr>
          <a:lstStyle/>
          <a:p>
            <a:r>
              <a:rPr lang="en-US" i="0">
                <a:latin typeface="+mn-lt"/>
              </a:rPr>
              <a:t>Implementation of the Review Process</a:t>
            </a:r>
          </a:p>
        </p:txBody>
      </p:sp>
      <p:sp>
        <p:nvSpPr>
          <p:cNvPr id="8" name="Text Placeholder 7">
            <a:extLst>
              <a:ext uri="{FF2B5EF4-FFF2-40B4-BE49-F238E27FC236}">
                <a16:creationId xmlns:a16="http://schemas.microsoft.com/office/drawing/2014/main" id="{2FE44CBD-D1A3-9D31-5869-85044396C02A}"/>
              </a:ext>
            </a:extLst>
          </p:cNvPr>
          <p:cNvSpPr>
            <a:spLocks noGrp="1"/>
          </p:cNvSpPr>
          <p:nvPr>
            <p:ph type="body" sz="quarter" idx="15"/>
          </p:nvPr>
        </p:nvSpPr>
        <p:spPr>
          <a:xfrm>
            <a:off x="644892" y="954291"/>
            <a:ext cx="11089907" cy="365760"/>
          </a:xfrm>
        </p:spPr>
        <p:txBody>
          <a:bodyPr vert="horz" lIns="91440" tIns="45720" rIns="91440" bIns="45720" rtlCol="0">
            <a:noAutofit/>
          </a:bodyPr>
          <a:lstStyle/>
          <a:p>
            <a:r>
              <a:rPr lang="en-US" b="0">
                <a:solidFill>
                  <a:schemeClr val="accent1">
                    <a:lumMod val="75000"/>
                  </a:schemeClr>
                </a:solidFill>
                <a:latin typeface="+mn-lt"/>
              </a:rPr>
              <a:t>Review Process and Logistics</a:t>
            </a:r>
          </a:p>
        </p:txBody>
      </p:sp>
      <p:sp>
        <p:nvSpPr>
          <p:cNvPr id="13" name="Slide Number Placeholder 12">
            <a:extLst>
              <a:ext uri="{FF2B5EF4-FFF2-40B4-BE49-F238E27FC236}">
                <a16:creationId xmlns:a16="http://schemas.microsoft.com/office/drawing/2014/main" id="{19D3E92F-A274-285A-EA0A-10ED2284A9CD}"/>
              </a:ext>
            </a:extLst>
          </p:cNvPr>
          <p:cNvSpPr>
            <a:spLocks noGrp="1"/>
          </p:cNvSpPr>
          <p:nvPr>
            <p:ph type="sldNum" sz="quarter" idx="16"/>
          </p:nvPr>
        </p:nvSpPr>
        <p:spPr/>
        <p:txBody>
          <a:bodyPr/>
          <a:lstStyle/>
          <a:p>
            <a:fld id="{F994776A-187E-9540-9EA4-8D5781AB769D}" type="slidenum">
              <a:rPr lang="en-US" smtClean="0"/>
              <a:pPr/>
              <a:t>6</a:t>
            </a:fld>
            <a:endParaRPr lang="en-US"/>
          </a:p>
        </p:txBody>
      </p:sp>
      <p:sp>
        <p:nvSpPr>
          <p:cNvPr id="2" name="Text Placeholder 3">
            <a:extLst>
              <a:ext uri="{FF2B5EF4-FFF2-40B4-BE49-F238E27FC236}">
                <a16:creationId xmlns:a16="http://schemas.microsoft.com/office/drawing/2014/main" id="{D2186B89-3E02-8DB9-8E0C-C5C958013292}"/>
              </a:ext>
            </a:extLst>
          </p:cNvPr>
          <p:cNvSpPr txBox="1">
            <a:spLocks/>
          </p:cNvSpPr>
          <p:nvPr/>
        </p:nvSpPr>
        <p:spPr>
          <a:xfrm>
            <a:off x="800130" y="1420273"/>
            <a:ext cx="5512628" cy="44834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1600" b="0" i="0" kern="1200" baseline="0">
                <a:solidFill>
                  <a:schemeClr val="tx1"/>
                </a:solidFill>
                <a:latin typeface="Acumin Pro" panose="020B0504020202020204" pitchFamily="34" charset="77"/>
                <a:ea typeface="+mn-ea"/>
                <a:cs typeface="+mn-cs"/>
              </a:defRPr>
            </a:lvl1pPr>
            <a:lvl2pPr marL="457200" indent="0" algn="l" defTabSz="914400" rtl="0" eaLnBrk="1" latinLnBrk="0" hangingPunct="1">
              <a:lnSpc>
                <a:spcPct val="90000"/>
              </a:lnSpc>
              <a:spcBef>
                <a:spcPts val="500"/>
              </a:spcBef>
              <a:buFont typeface="Wingdings" pitchFamily="2" charset="2"/>
              <a:buNone/>
              <a:defRPr sz="14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 typeface="Wingdings" pitchFamily="2" charset="2"/>
              <a:buNone/>
              <a:defRPr sz="12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 typeface="Wingdings" pitchFamily="2" charset="2"/>
              <a:buNone/>
              <a:defRPr sz="10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 typeface="Wingdings" pitchFamily="2" charset="2"/>
              <a:buNone/>
              <a:defRPr sz="1000" b="0" i="0" kern="1200" baseline="0">
                <a:solidFill>
                  <a:schemeClr val="tx1"/>
                </a:solidFill>
                <a:latin typeface="Acumin Pro" panose="020B050402020202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a:latin typeface="+mn-lt"/>
              </a:rPr>
              <a:t>Team Dynamics and Culture</a:t>
            </a:r>
          </a:p>
          <a:p>
            <a:pPr marL="742950" lvl="1" indent="-285750">
              <a:buFont typeface="Arial" panose="020B0604020202020204" pitchFamily="34" charset="0"/>
              <a:buChar char="•"/>
            </a:pPr>
            <a:r>
              <a:rPr lang="en-US" sz="1800">
                <a:latin typeface="+mn-lt"/>
              </a:rPr>
              <a:t>Course Review Coordinators</a:t>
            </a:r>
          </a:p>
          <a:p>
            <a:pPr marL="742950" lvl="1" indent="-285750">
              <a:buFont typeface="Arial" panose="020B0604020202020204" pitchFamily="34" charset="0"/>
              <a:buChar char="•"/>
            </a:pPr>
            <a:r>
              <a:rPr lang="en-US" sz="1800">
                <a:latin typeface="+mn-lt"/>
              </a:rPr>
              <a:t>Internal and external training</a:t>
            </a:r>
          </a:p>
          <a:p>
            <a:pPr marL="742950" lvl="1" indent="-285750">
              <a:buFont typeface="Arial" panose="020B0604020202020204" pitchFamily="34" charset="0"/>
              <a:buChar char="•"/>
            </a:pPr>
            <a:r>
              <a:rPr lang="en-US" sz="1800">
                <a:latin typeface="+mn-lt"/>
              </a:rPr>
              <a:t>Promoting professional trust</a:t>
            </a:r>
          </a:p>
          <a:p>
            <a:pPr marL="285750" indent="-285750">
              <a:buFont typeface="Arial" panose="020B0604020202020204" pitchFamily="34" charset="0"/>
              <a:buChar char="•"/>
            </a:pPr>
            <a:r>
              <a:rPr lang="en-US" sz="2000" b="1">
                <a:latin typeface="+mn-lt"/>
              </a:rPr>
              <a:t>Method to our Madness</a:t>
            </a:r>
          </a:p>
          <a:p>
            <a:pPr marL="742950" lvl="1" indent="-285750">
              <a:buFont typeface="Arial" panose="020B0604020202020204" pitchFamily="34" charset="0"/>
              <a:buChar char="•"/>
            </a:pPr>
            <a:r>
              <a:rPr lang="en-US" sz="1800">
                <a:latin typeface="+mn-lt"/>
              </a:rPr>
              <a:t>Number of reviewers, roles, quantity, time</a:t>
            </a:r>
          </a:p>
          <a:p>
            <a:pPr marL="742950" lvl="1" indent="-285750">
              <a:buFont typeface="Arial" panose="020B0604020202020204" pitchFamily="34" charset="0"/>
              <a:buChar char="•"/>
            </a:pPr>
            <a:r>
              <a:rPr lang="en-US" sz="1800">
                <a:latin typeface="+mn-lt"/>
              </a:rPr>
              <a:t>Shared resources</a:t>
            </a:r>
          </a:p>
          <a:p>
            <a:pPr marL="742950" lvl="1" indent="-285750">
              <a:buFont typeface="Arial" panose="020B0604020202020204" pitchFamily="34" charset="0"/>
              <a:buChar char="•"/>
            </a:pPr>
            <a:r>
              <a:rPr lang="en-US" sz="1800">
                <a:latin typeface="+mn-lt"/>
              </a:rPr>
              <a:t>Faculty/SME relationship</a:t>
            </a:r>
          </a:p>
          <a:p>
            <a:pPr marL="742950" lvl="1" indent="-285750">
              <a:buFont typeface="Arial" panose="020B0604020202020204" pitchFamily="34" charset="0"/>
              <a:buChar char="•"/>
            </a:pPr>
            <a:r>
              <a:rPr lang="en-US" sz="1800" err="1">
                <a:latin typeface="+mn-lt"/>
              </a:rPr>
              <a:t>Workzone</a:t>
            </a:r>
            <a:r>
              <a:rPr lang="en-US" sz="1800">
                <a:latin typeface="+mn-lt"/>
              </a:rPr>
              <a:t> and communication</a:t>
            </a:r>
          </a:p>
          <a:p>
            <a:pPr marL="285750" indent="-285750">
              <a:buFont typeface="Arial" panose="020B0604020202020204" pitchFamily="34" charset="0"/>
              <a:buChar char="•"/>
            </a:pPr>
            <a:r>
              <a:rPr lang="en-US" sz="2000" b="1">
                <a:latin typeface="+mn-lt"/>
              </a:rPr>
              <a:t>Engagement Strategies</a:t>
            </a:r>
          </a:p>
          <a:p>
            <a:pPr marL="742950" lvl="1" indent="-285750">
              <a:buFont typeface="Arial" panose="020B0604020202020204" pitchFamily="34" charset="0"/>
              <a:buChar char="•"/>
            </a:pPr>
            <a:r>
              <a:rPr lang="en-US" sz="1800">
                <a:latin typeface="+mn-lt"/>
              </a:rPr>
              <a:t>Team representation</a:t>
            </a:r>
          </a:p>
          <a:p>
            <a:pPr marL="742950" lvl="1" indent="-285750">
              <a:buFont typeface="Arial" panose="020B0604020202020204" pitchFamily="34" charset="0"/>
              <a:buChar char="•"/>
            </a:pPr>
            <a:r>
              <a:rPr lang="en-US" sz="1800">
                <a:latin typeface="+mn-lt"/>
              </a:rPr>
              <a:t>Yearly survey and Course Review Summit</a:t>
            </a:r>
          </a:p>
          <a:p>
            <a:pPr marL="742950" lvl="1" indent="-285750">
              <a:buFont typeface="Arial" panose="020B0604020202020204" pitchFamily="34" charset="0"/>
              <a:buChar char="•"/>
            </a:pPr>
            <a:r>
              <a:rPr lang="en-US" sz="1800">
                <a:latin typeface="+mn-lt"/>
              </a:rPr>
              <a:t>Monthly All-Team Meeting (5 minutes)</a:t>
            </a:r>
          </a:p>
          <a:p>
            <a:pPr marL="285750" indent="-285750">
              <a:buFont typeface="Arial" panose="020B0604020202020204" pitchFamily="34" charset="0"/>
              <a:buChar char="•"/>
            </a:pPr>
            <a:endParaRPr lang="en-US" sz="2000">
              <a:latin typeface="+mn-lt"/>
            </a:endParaRPr>
          </a:p>
          <a:p>
            <a:pPr marL="285750" indent="-285750">
              <a:buFont typeface="Arial" panose="020B0604020202020204" pitchFamily="34" charset="0"/>
              <a:buChar char="•"/>
            </a:pPr>
            <a:endParaRPr lang="en-US" sz="2000">
              <a:latin typeface="+mn-lt"/>
            </a:endParaRPr>
          </a:p>
        </p:txBody>
      </p:sp>
      <p:pic>
        <p:nvPicPr>
          <p:cNvPr id="4" name="Picture 3" descr="Hands holding a piece of puzzle&#10;&#10;AI-generated content may be incorrect.">
            <a:extLst>
              <a:ext uri="{FF2B5EF4-FFF2-40B4-BE49-F238E27FC236}">
                <a16:creationId xmlns:a16="http://schemas.microsoft.com/office/drawing/2014/main" id="{6FE520D4-D612-C627-7174-FD5C630510ED}"/>
              </a:ext>
            </a:extLst>
          </p:cNvPr>
          <p:cNvPicPr>
            <a:picLocks noChangeAspect="1"/>
          </p:cNvPicPr>
          <p:nvPr/>
        </p:nvPicPr>
        <p:blipFill>
          <a:blip r:embed="rId2"/>
          <a:srcRect l="31429" r="32212"/>
          <a:stretch>
            <a:fillRect/>
          </a:stretch>
        </p:blipFill>
        <p:spPr>
          <a:xfrm>
            <a:off x="6312758" y="1420273"/>
            <a:ext cx="4814588" cy="4446197"/>
          </a:xfrm>
          <a:prstGeom prst="rect">
            <a:avLst/>
          </a:prstGeom>
        </p:spPr>
      </p:pic>
    </p:spTree>
    <p:extLst>
      <p:ext uri="{BB962C8B-B14F-4D97-AF65-F5344CB8AC3E}">
        <p14:creationId xmlns:p14="http://schemas.microsoft.com/office/powerpoint/2010/main" val="3611574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D6620-EC68-F275-52C9-F02DCA8400F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EF6B14A-4775-56B7-A5FB-E290541238A1}"/>
              </a:ext>
            </a:extLst>
          </p:cNvPr>
          <p:cNvSpPr>
            <a:spLocks noGrp="1"/>
          </p:cNvSpPr>
          <p:nvPr>
            <p:ph type="title"/>
          </p:nvPr>
        </p:nvSpPr>
        <p:spPr/>
        <p:txBody>
          <a:bodyPr>
            <a:normAutofit fontScale="90000"/>
          </a:bodyPr>
          <a:lstStyle/>
          <a:p>
            <a:r>
              <a:rPr lang="en-US" i="0">
                <a:latin typeface="+mn-lt"/>
              </a:rPr>
              <a:t>From Static to Continuous</a:t>
            </a:r>
          </a:p>
        </p:txBody>
      </p:sp>
      <p:sp>
        <p:nvSpPr>
          <p:cNvPr id="8" name="Text Placeholder 7">
            <a:extLst>
              <a:ext uri="{FF2B5EF4-FFF2-40B4-BE49-F238E27FC236}">
                <a16:creationId xmlns:a16="http://schemas.microsoft.com/office/drawing/2014/main" id="{8A47AD0A-CE98-0FA3-FFAD-087744B4581A}"/>
              </a:ext>
            </a:extLst>
          </p:cNvPr>
          <p:cNvSpPr>
            <a:spLocks noGrp="1"/>
          </p:cNvSpPr>
          <p:nvPr>
            <p:ph type="body" sz="quarter" idx="15"/>
          </p:nvPr>
        </p:nvSpPr>
        <p:spPr>
          <a:xfrm>
            <a:off x="712268" y="954291"/>
            <a:ext cx="11022531" cy="365760"/>
          </a:xfrm>
        </p:spPr>
        <p:txBody>
          <a:bodyPr vert="horz" lIns="91440" tIns="45720" rIns="91440" bIns="45720" rtlCol="0">
            <a:noAutofit/>
          </a:bodyPr>
          <a:lstStyle/>
          <a:p>
            <a:r>
              <a:rPr lang="en-US" b="0">
                <a:solidFill>
                  <a:schemeClr val="accent1">
                    <a:lumMod val="75000"/>
                  </a:schemeClr>
                </a:solidFill>
                <a:latin typeface="+mn-lt"/>
              </a:rPr>
              <a:t>The shift from a one-time review model to a continuous improvement model</a:t>
            </a:r>
          </a:p>
        </p:txBody>
      </p:sp>
      <p:sp>
        <p:nvSpPr>
          <p:cNvPr id="13" name="Slide Number Placeholder 12">
            <a:extLst>
              <a:ext uri="{FF2B5EF4-FFF2-40B4-BE49-F238E27FC236}">
                <a16:creationId xmlns:a16="http://schemas.microsoft.com/office/drawing/2014/main" id="{FBAF1286-BE8E-5FE7-7F65-A6F734739065}"/>
              </a:ext>
            </a:extLst>
          </p:cNvPr>
          <p:cNvSpPr>
            <a:spLocks noGrp="1"/>
          </p:cNvSpPr>
          <p:nvPr>
            <p:ph type="sldNum" sz="quarter" idx="16"/>
          </p:nvPr>
        </p:nvSpPr>
        <p:spPr/>
        <p:txBody>
          <a:bodyPr/>
          <a:lstStyle/>
          <a:p>
            <a:fld id="{F994776A-187E-9540-9EA4-8D5781AB769D}" type="slidenum">
              <a:rPr lang="en-US" smtClean="0"/>
              <a:pPr/>
              <a:t>7</a:t>
            </a:fld>
            <a:endParaRPr lang="en-US"/>
          </a:p>
        </p:txBody>
      </p:sp>
      <p:sp>
        <p:nvSpPr>
          <p:cNvPr id="2" name="Text Placeholder 3">
            <a:extLst>
              <a:ext uri="{FF2B5EF4-FFF2-40B4-BE49-F238E27FC236}">
                <a16:creationId xmlns:a16="http://schemas.microsoft.com/office/drawing/2014/main" id="{D37B3638-22E9-61F7-E8DC-CD94E1ADF11A}"/>
              </a:ext>
            </a:extLst>
          </p:cNvPr>
          <p:cNvSpPr txBox="1">
            <a:spLocks/>
          </p:cNvSpPr>
          <p:nvPr/>
        </p:nvSpPr>
        <p:spPr>
          <a:xfrm>
            <a:off x="717003" y="1420273"/>
            <a:ext cx="5166265" cy="448343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Wingdings" pitchFamily="2" charset="2"/>
              <a:buNone/>
              <a:defRPr sz="1600" b="0" i="0" kern="1200" baseline="0">
                <a:solidFill>
                  <a:schemeClr val="tx1"/>
                </a:solidFill>
                <a:latin typeface="Acumin Pro" panose="020B0504020202020204" pitchFamily="34" charset="77"/>
                <a:ea typeface="+mn-ea"/>
                <a:cs typeface="+mn-cs"/>
              </a:defRPr>
            </a:lvl1pPr>
            <a:lvl2pPr marL="457200" indent="0" algn="l" defTabSz="914400" rtl="0" eaLnBrk="1" latinLnBrk="0" hangingPunct="1">
              <a:lnSpc>
                <a:spcPct val="90000"/>
              </a:lnSpc>
              <a:spcBef>
                <a:spcPts val="500"/>
              </a:spcBef>
              <a:buFont typeface="Wingdings" pitchFamily="2" charset="2"/>
              <a:buNone/>
              <a:defRPr sz="14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 typeface="Wingdings" pitchFamily="2" charset="2"/>
              <a:buNone/>
              <a:defRPr sz="12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 typeface="Wingdings" pitchFamily="2" charset="2"/>
              <a:buNone/>
              <a:defRPr sz="10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 typeface="Wingdings" pitchFamily="2" charset="2"/>
              <a:buNone/>
              <a:defRPr sz="1000" b="0" i="0" kern="1200" baseline="0">
                <a:solidFill>
                  <a:schemeClr val="tx1"/>
                </a:solidFill>
                <a:latin typeface="Acumin Pro" panose="020B050402020202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a:latin typeface="+mn-lt"/>
              </a:rPr>
              <a:t>Evolving the Process</a:t>
            </a:r>
            <a:endParaRPr lang="en-US">
              <a:latin typeface="+mn-lt"/>
              <a:cs typeface="Acumin Pro" panose="020B0504020202020204" pitchFamily="34" charset="77"/>
            </a:endParaRPr>
          </a:p>
          <a:p>
            <a:pPr marL="742950" lvl="1" indent="-285750">
              <a:buFont typeface="Arial" panose="020B0604020202020204" pitchFamily="34" charset="0"/>
              <a:buChar char="•"/>
            </a:pPr>
            <a:r>
              <a:rPr lang="en-US" sz="1800">
                <a:latin typeface="+mn-lt"/>
                <a:cs typeface="Acumin Pro"/>
              </a:rPr>
              <a:t>Feedback-driven transformation</a:t>
            </a:r>
          </a:p>
          <a:p>
            <a:pPr marL="742950" lvl="1" indent="-285750">
              <a:buFont typeface="Arial" panose="020B0604020202020204" pitchFamily="34" charset="0"/>
              <a:buChar char="•"/>
            </a:pPr>
            <a:r>
              <a:rPr lang="en-US" sz="1800">
                <a:latin typeface="+mn-lt"/>
                <a:cs typeface="Acumin Pro"/>
              </a:rPr>
              <a:t>Guided by survey &amp; summit feedback</a:t>
            </a:r>
            <a:endParaRPr lang="en-US" sz="1800">
              <a:latin typeface="+mn-lt"/>
              <a:cs typeface="Acumin Pro" panose="020B0504020202020204" pitchFamily="34" charset="77"/>
            </a:endParaRPr>
          </a:p>
          <a:p>
            <a:pPr marL="742950" lvl="1" indent="-285750">
              <a:buFont typeface="Arial" pitchFamily="2" charset="2"/>
              <a:buChar char="•"/>
            </a:pPr>
            <a:r>
              <a:rPr lang="en-US" sz="1800">
                <a:latin typeface="+mn-lt"/>
                <a:cs typeface="Acumin Pro"/>
              </a:rPr>
              <a:t>Leadership alignment through data</a:t>
            </a:r>
            <a:endParaRPr lang="en-US">
              <a:latin typeface="+mn-lt"/>
              <a:cs typeface="Acumin Pro" panose="020B0504020202020204" pitchFamily="34" charset="77"/>
            </a:endParaRPr>
          </a:p>
          <a:p>
            <a:pPr marL="285750" indent="-285750">
              <a:buFont typeface="Arial" panose="020B0604020202020204" pitchFamily="34" charset="0"/>
              <a:buChar char="•"/>
            </a:pPr>
            <a:r>
              <a:rPr lang="en-US" sz="2000" b="1">
                <a:latin typeface="+mn-lt"/>
              </a:rPr>
              <a:t>Data-Driven Revisions</a:t>
            </a:r>
          </a:p>
          <a:p>
            <a:pPr marL="742950" lvl="1" indent="-285750">
              <a:buFont typeface="Arial,Sans-Serif" panose="020B0604020202020204" pitchFamily="34" charset="0"/>
              <a:buChar char="•"/>
            </a:pPr>
            <a:r>
              <a:rPr lang="en-US" sz="1800">
                <a:latin typeface="+mn-lt"/>
                <a:cs typeface="Acumin Pro"/>
              </a:rPr>
              <a:t>"Met / Not Met” standardization</a:t>
            </a:r>
          </a:p>
          <a:p>
            <a:pPr marL="742950" lvl="1" indent="-285750">
              <a:buFont typeface="Arial,Sans-Serif" panose="020B0604020202020204" pitchFamily="34" charset="0"/>
              <a:buChar char="•"/>
            </a:pPr>
            <a:r>
              <a:rPr lang="en-US" sz="1800">
                <a:latin typeface="+mn-lt"/>
                <a:cs typeface="Acumin Pro"/>
              </a:rPr>
              <a:t>Non-credit exception added</a:t>
            </a:r>
          </a:p>
          <a:p>
            <a:pPr marL="742950" lvl="1" indent="-285750">
              <a:buFont typeface="Arial,Sans-Serif" panose="020B0604020202020204" pitchFamily="34" charset="0"/>
              <a:buChar char="•"/>
            </a:pPr>
            <a:r>
              <a:rPr lang="en-US" sz="1800">
                <a:latin typeface="+mn-lt"/>
                <a:cs typeface="Acumin Pro"/>
              </a:rPr>
              <a:t>Unified rubric + worksheet</a:t>
            </a:r>
            <a:endParaRPr lang="en-US">
              <a:latin typeface="+mn-lt"/>
            </a:endParaRPr>
          </a:p>
          <a:p>
            <a:pPr marL="742950" lvl="1" indent="-285750">
              <a:buFont typeface="Arial,Sans-Serif" panose="020B0604020202020204" pitchFamily="34" charset="0"/>
              <a:buChar char="•"/>
            </a:pPr>
            <a:r>
              <a:rPr lang="en-US" sz="1800">
                <a:latin typeface="+mn-lt"/>
                <a:cs typeface="Acumin Pro"/>
              </a:rPr>
              <a:t>Clarified QA vs. CP roles</a:t>
            </a:r>
          </a:p>
          <a:p>
            <a:pPr marL="285750" indent="-285750">
              <a:buFont typeface="Arial" panose="020B0604020202020204" pitchFamily="34" charset="0"/>
              <a:buChar char="•"/>
            </a:pPr>
            <a:r>
              <a:rPr lang="en-US" sz="2000" b="1">
                <a:latin typeface="+mn-lt"/>
              </a:rPr>
              <a:t>Collaboration &amp; Culture</a:t>
            </a:r>
          </a:p>
          <a:p>
            <a:pPr marL="742950" lvl="1" indent="-285750">
              <a:buFont typeface="Arial" panose="020B0604020202020204" pitchFamily="34" charset="0"/>
              <a:buChar char="•"/>
            </a:pPr>
            <a:r>
              <a:rPr lang="en-US" sz="1800">
                <a:latin typeface="+mn-lt"/>
                <a:cs typeface="Acumin Pro"/>
              </a:rPr>
              <a:t>Dual-reviewer, unified approach</a:t>
            </a:r>
          </a:p>
          <a:p>
            <a:pPr marL="742950" lvl="1" indent="-285750">
              <a:buFont typeface="Arial" panose="020B0604020202020204" pitchFamily="34" charset="0"/>
              <a:buChar char="•"/>
            </a:pPr>
            <a:r>
              <a:rPr lang="en-US" sz="1800">
                <a:latin typeface="+mn-lt"/>
                <a:cs typeface="Acumin Pro"/>
              </a:rPr>
              <a:t>Coordinator support structure</a:t>
            </a:r>
          </a:p>
          <a:p>
            <a:pPr marL="742950" lvl="1" indent="-285750">
              <a:buFont typeface="Arial" panose="020B0604020202020204" pitchFamily="34" charset="0"/>
              <a:buChar char="•"/>
            </a:pPr>
            <a:r>
              <a:rPr lang="en-US" sz="1800">
                <a:latin typeface="+mn-lt"/>
                <a:cs typeface="Acumin Pro"/>
              </a:rPr>
              <a:t>Annual summit + surveys</a:t>
            </a:r>
          </a:p>
        </p:txBody>
      </p:sp>
      <p:pic>
        <p:nvPicPr>
          <p:cNvPr id="11" name="Picture Placeholder 3" descr="A group of people on a mountain&#10;&#10;AI-generated content may be incorrect.">
            <a:extLst>
              <a:ext uri="{FF2B5EF4-FFF2-40B4-BE49-F238E27FC236}">
                <a16:creationId xmlns:a16="http://schemas.microsoft.com/office/drawing/2014/main" id="{ED850573-C145-8A03-84BD-E5A9AB5A3411}"/>
              </a:ext>
              <a:ext uri="{C183D7F6-B498-43B3-948B-1728B52AA6E4}">
                <adec:decorative xmlns:adec="http://schemas.microsoft.com/office/drawing/2017/decorative" val="0"/>
              </a:ext>
            </a:extLst>
          </p:cNvPr>
          <p:cNvPicPr>
            <a:picLocks noChangeAspect="1"/>
          </p:cNvPicPr>
          <p:nvPr/>
        </p:nvPicPr>
        <p:blipFill>
          <a:blip r:embed="rId3"/>
          <a:srcRect l="59071" r="4996"/>
          <a:stretch>
            <a:fillRect/>
          </a:stretch>
        </p:blipFill>
        <p:spPr>
          <a:xfrm flipH="1">
            <a:off x="5884748" y="1503400"/>
            <a:ext cx="5512426" cy="4327210"/>
          </a:xfrm>
          <a:prstGeom prst="rect">
            <a:avLst/>
          </a:prstGeom>
          <a:ln>
            <a:solidFill>
              <a:schemeClr val="bg2"/>
            </a:solidFill>
          </a:ln>
        </p:spPr>
      </p:pic>
    </p:spTree>
    <p:extLst>
      <p:ext uri="{BB962C8B-B14F-4D97-AF65-F5344CB8AC3E}">
        <p14:creationId xmlns:p14="http://schemas.microsoft.com/office/powerpoint/2010/main" val="3452808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4C563-AA88-3A2B-5541-4B1079426B0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6D42633-8291-9BCB-609A-90B0D5A39D05}"/>
              </a:ext>
            </a:extLst>
          </p:cNvPr>
          <p:cNvSpPr>
            <a:spLocks noGrp="1"/>
          </p:cNvSpPr>
          <p:nvPr>
            <p:ph type="title"/>
          </p:nvPr>
        </p:nvSpPr>
        <p:spPr/>
        <p:txBody>
          <a:bodyPr>
            <a:normAutofit fontScale="90000"/>
          </a:bodyPr>
          <a:lstStyle/>
          <a:p>
            <a:r>
              <a:rPr lang="en-US" i="0">
                <a:latin typeface="+mn-lt"/>
              </a:rPr>
              <a:t>Outcomes and Lessons Learned</a:t>
            </a:r>
          </a:p>
        </p:txBody>
      </p:sp>
      <p:sp>
        <p:nvSpPr>
          <p:cNvPr id="8" name="Text Placeholder 7">
            <a:extLst>
              <a:ext uri="{FF2B5EF4-FFF2-40B4-BE49-F238E27FC236}">
                <a16:creationId xmlns:a16="http://schemas.microsoft.com/office/drawing/2014/main" id="{8DFA9A9C-460E-398F-D9C5-A51508475EF0}"/>
              </a:ext>
            </a:extLst>
          </p:cNvPr>
          <p:cNvSpPr>
            <a:spLocks noGrp="1"/>
          </p:cNvSpPr>
          <p:nvPr>
            <p:ph type="body" sz="quarter" idx="15"/>
          </p:nvPr>
        </p:nvSpPr>
        <p:spPr>
          <a:xfrm>
            <a:off x="606392" y="954291"/>
            <a:ext cx="11128408" cy="365760"/>
          </a:xfrm>
        </p:spPr>
        <p:txBody>
          <a:bodyPr vert="horz" lIns="91440" tIns="45720" rIns="91440" bIns="45720" rtlCol="0">
            <a:noAutofit/>
          </a:bodyPr>
          <a:lstStyle/>
          <a:p>
            <a:r>
              <a:rPr lang="en-US" b="0">
                <a:solidFill>
                  <a:schemeClr val="accent1">
                    <a:lumMod val="75000"/>
                  </a:schemeClr>
                </a:solidFill>
                <a:latin typeface="+mn-lt"/>
              </a:rPr>
              <a:t>Measurable impacts and broader takeaways</a:t>
            </a:r>
          </a:p>
        </p:txBody>
      </p:sp>
      <p:sp>
        <p:nvSpPr>
          <p:cNvPr id="13" name="Slide Number Placeholder 12">
            <a:extLst>
              <a:ext uri="{FF2B5EF4-FFF2-40B4-BE49-F238E27FC236}">
                <a16:creationId xmlns:a16="http://schemas.microsoft.com/office/drawing/2014/main" id="{48F384A9-B31A-9C79-63B8-9FA2DDF535D5}"/>
              </a:ext>
            </a:extLst>
          </p:cNvPr>
          <p:cNvSpPr>
            <a:spLocks noGrp="1"/>
          </p:cNvSpPr>
          <p:nvPr>
            <p:ph type="sldNum" sz="quarter" idx="16"/>
          </p:nvPr>
        </p:nvSpPr>
        <p:spPr/>
        <p:txBody>
          <a:bodyPr/>
          <a:lstStyle/>
          <a:p>
            <a:fld id="{F994776A-187E-9540-9EA4-8D5781AB769D}" type="slidenum">
              <a:rPr lang="en-US" smtClean="0"/>
              <a:pPr/>
              <a:t>8</a:t>
            </a:fld>
            <a:endParaRPr lang="en-US"/>
          </a:p>
        </p:txBody>
      </p:sp>
      <p:sp>
        <p:nvSpPr>
          <p:cNvPr id="2" name="Text Placeholder 3">
            <a:extLst>
              <a:ext uri="{FF2B5EF4-FFF2-40B4-BE49-F238E27FC236}">
                <a16:creationId xmlns:a16="http://schemas.microsoft.com/office/drawing/2014/main" id="{4D9E516D-4C9B-FBD5-FB65-6BC9598C76A9}"/>
              </a:ext>
            </a:extLst>
          </p:cNvPr>
          <p:cNvSpPr txBox="1">
            <a:spLocks/>
          </p:cNvSpPr>
          <p:nvPr/>
        </p:nvSpPr>
        <p:spPr>
          <a:xfrm>
            <a:off x="800130" y="1420273"/>
            <a:ext cx="5512628" cy="448343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Wingdings" pitchFamily="2" charset="2"/>
              <a:buNone/>
              <a:defRPr sz="1600" b="0" i="0" kern="1200" baseline="0">
                <a:solidFill>
                  <a:schemeClr val="tx1"/>
                </a:solidFill>
                <a:latin typeface="Acumin Pro" panose="020B0504020202020204" pitchFamily="34" charset="77"/>
                <a:ea typeface="+mn-ea"/>
                <a:cs typeface="+mn-cs"/>
              </a:defRPr>
            </a:lvl1pPr>
            <a:lvl2pPr marL="457200" indent="0" algn="l" defTabSz="914400" rtl="0" eaLnBrk="1" latinLnBrk="0" hangingPunct="1">
              <a:lnSpc>
                <a:spcPct val="90000"/>
              </a:lnSpc>
              <a:spcBef>
                <a:spcPts val="500"/>
              </a:spcBef>
              <a:buFont typeface="Wingdings" pitchFamily="2" charset="2"/>
              <a:buNone/>
              <a:defRPr sz="14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 typeface="Wingdings" pitchFamily="2" charset="2"/>
              <a:buNone/>
              <a:defRPr sz="12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 typeface="Wingdings" pitchFamily="2" charset="2"/>
              <a:buNone/>
              <a:defRPr sz="10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 typeface="Wingdings" pitchFamily="2" charset="2"/>
              <a:buNone/>
              <a:defRPr sz="1000" b="0" i="0" kern="1200" baseline="0">
                <a:solidFill>
                  <a:schemeClr val="tx1"/>
                </a:solidFill>
                <a:latin typeface="Acumin Pro" panose="020B050402020202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200" b="1" dirty="0">
                <a:latin typeface="+mn-lt"/>
              </a:rPr>
              <a:t>Cultural shift from Resistance to Embrace</a:t>
            </a:r>
          </a:p>
          <a:p>
            <a:pPr marL="742950" lvl="1" indent="-285750">
              <a:buFont typeface="Arial" panose="020B0604020202020204" pitchFamily="34" charset="0"/>
              <a:buChar char="•"/>
            </a:pPr>
            <a:r>
              <a:rPr lang="en-US" sz="1800" dirty="0">
                <a:latin typeface="+mn-lt"/>
              </a:rPr>
              <a:t>Clear Definitions and Purpose</a:t>
            </a:r>
          </a:p>
          <a:p>
            <a:pPr marL="742950" lvl="1" indent="-285750">
              <a:buFont typeface="Arial" panose="020B0604020202020204" pitchFamily="34" charset="0"/>
              <a:buChar char="•"/>
            </a:pPr>
            <a:r>
              <a:rPr lang="en-US" sz="1800" dirty="0">
                <a:latin typeface="+mn-lt"/>
              </a:rPr>
              <a:t>Course Review Coordinators</a:t>
            </a:r>
          </a:p>
          <a:p>
            <a:pPr marL="285750" indent="-285750">
              <a:buFont typeface="Arial" panose="020B0604020202020204" pitchFamily="34" charset="0"/>
              <a:buChar char="•"/>
            </a:pPr>
            <a:r>
              <a:rPr lang="en-US" sz="2200" b="1" dirty="0">
                <a:latin typeface="+mn-lt"/>
              </a:rPr>
              <a:t>Survey Questions</a:t>
            </a:r>
          </a:p>
          <a:p>
            <a:pPr marL="742950" lvl="1" indent="-285750">
              <a:buFont typeface="Arial" panose="020B0604020202020204" pitchFamily="34" charset="0"/>
              <a:buChar char="•"/>
            </a:pPr>
            <a:r>
              <a:rPr lang="en-US" sz="1800" dirty="0">
                <a:latin typeface="+mn-lt"/>
              </a:rPr>
              <a:t>Indicate your level of satisfaction with the course </a:t>
            </a:r>
            <a:br>
              <a:rPr lang="en-US" sz="1800" dirty="0">
                <a:latin typeface="+mn-lt"/>
              </a:rPr>
            </a:br>
            <a:r>
              <a:rPr lang="en-US" sz="1800" dirty="0">
                <a:latin typeface="+mn-lt"/>
              </a:rPr>
              <a:t>review process.</a:t>
            </a:r>
          </a:p>
          <a:p>
            <a:pPr marL="742950" lvl="1" indent="-285750">
              <a:buFont typeface="Arial" panose="020B0604020202020204" pitchFamily="34" charset="0"/>
              <a:buChar char="•"/>
            </a:pPr>
            <a:r>
              <a:rPr lang="en-US" sz="1800" dirty="0">
                <a:latin typeface="+mn-lt"/>
              </a:rPr>
              <a:t>What is one area that works well?</a:t>
            </a:r>
          </a:p>
          <a:p>
            <a:pPr marL="742950" lvl="1" indent="-285750">
              <a:buFont typeface="Arial" panose="020B0604020202020204" pitchFamily="34" charset="0"/>
              <a:buChar char="•"/>
            </a:pPr>
            <a:r>
              <a:rPr lang="en-US" sz="1800" dirty="0">
                <a:latin typeface="+mn-lt"/>
              </a:rPr>
              <a:t>What is one area that does not work well?</a:t>
            </a:r>
          </a:p>
          <a:p>
            <a:pPr marL="742950" lvl="1" indent="-285750">
              <a:buFont typeface="Arial" panose="020B0604020202020204" pitchFamily="34" charset="0"/>
              <a:buChar char="•"/>
            </a:pPr>
            <a:r>
              <a:rPr lang="en-US" sz="1800" dirty="0">
                <a:latin typeface="+mn-lt"/>
              </a:rPr>
              <a:t>How would you improve this area?</a:t>
            </a:r>
          </a:p>
          <a:p>
            <a:pPr marL="742950" lvl="1" indent="-285750">
              <a:buFont typeface="Arial" panose="020B0604020202020204" pitchFamily="34" charset="0"/>
              <a:buChar char="•"/>
            </a:pPr>
            <a:r>
              <a:rPr lang="en-US" sz="1800" dirty="0">
                <a:latin typeface="+mn-lt"/>
              </a:rPr>
              <a:t>What needs to be clarified?</a:t>
            </a:r>
          </a:p>
          <a:p>
            <a:pPr marL="285750" indent="-285750">
              <a:buFont typeface="Arial" panose="020B0604020202020204" pitchFamily="34" charset="0"/>
              <a:buChar char="•"/>
            </a:pPr>
            <a:r>
              <a:rPr lang="en-US" sz="2200" b="1" dirty="0">
                <a:latin typeface="+mn-lt"/>
              </a:rPr>
              <a:t>Survey Results</a:t>
            </a:r>
          </a:p>
          <a:p>
            <a:pPr marL="742950" lvl="1" indent="-285750">
              <a:buFont typeface="Arial" panose="020B0604020202020204" pitchFamily="34" charset="0"/>
              <a:buChar char="•"/>
            </a:pPr>
            <a:r>
              <a:rPr lang="en-US" sz="1800" dirty="0">
                <a:latin typeface="+mn-lt"/>
              </a:rPr>
              <a:t>2024 = 33% satisfied</a:t>
            </a:r>
          </a:p>
          <a:p>
            <a:pPr marL="742950" lvl="1" indent="-285750">
              <a:buFont typeface="Arial" panose="020B0604020202020204" pitchFamily="34" charset="0"/>
              <a:buChar char="•"/>
            </a:pPr>
            <a:r>
              <a:rPr lang="en-US" sz="1800" dirty="0">
                <a:latin typeface="+mn-lt"/>
              </a:rPr>
              <a:t>2025 = 72% satisfied</a:t>
            </a:r>
          </a:p>
          <a:p>
            <a:pPr marL="285750" indent="-285750">
              <a:buFont typeface="Arial" panose="020B0604020202020204" pitchFamily="34" charset="0"/>
              <a:buChar char="•"/>
            </a:pPr>
            <a:r>
              <a:rPr lang="en-US" sz="2200" b="1" dirty="0">
                <a:latin typeface="+mn-lt"/>
              </a:rPr>
              <a:t>QA and CP Reviews</a:t>
            </a:r>
          </a:p>
          <a:p>
            <a:pPr marL="742950" lvl="1" indent="-285750">
              <a:buFont typeface="Arial" panose="020B0604020202020204" pitchFamily="34" charset="0"/>
              <a:buChar char="•"/>
            </a:pPr>
            <a:r>
              <a:rPr lang="en-US" sz="1800" dirty="0">
                <a:latin typeface="+mn-lt"/>
              </a:rPr>
              <a:t>Distinct and complementary</a:t>
            </a:r>
          </a:p>
          <a:p>
            <a:pPr marL="285750" indent="-285750">
              <a:buFont typeface="Arial" panose="020B0604020202020204" pitchFamily="34" charset="0"/>
              <a:buChar char="•"/>
            </a:pPr>
            <a:endParaRPr lang="en-US" sz="2000" dirty="0">
              <a:latin typeface="+mn-lt"/>
            </a:endParaRPr>
          </a:p>
          <a:p>
            <a:pPr marL="285750" indent="-285750">
              <a:buFont typeface="Arial" panose="020B0604020202020204" pitchFamily="34" charset="0"/>
              <a:buChar char="•"/>
            </a:pPr>
            <a:endParaRPr lang="en-US" sz="2000" dirty="0">
              <a:latin typeface="+mn-lt"/>
            </a:endParaRPr>
          </a:p>
        </p:txBody>
      </p:sp>
      <p:cxnSp>
        <p:nvCxnSpPr>
          <p:cNvPr id="14" name="Straight Connector 13">
            <a:extLst>
              <a:ext uri="{FF2B5EF4-FFF2-40B4-BE49-F238E27FC236}">
                <a16:creationId xmlns:a16="http://schemas.microsoft.com/office/drawing/2014/main" id="{5BC89F07-D8E7-0AAB-272E-782722DD8CC3}"/>
              </a:ext>
            </a:extLst>
          </p:cNvPr>
          <p:cNvCxnSpPr/>
          <p:nvPr/>
        </p:nvCxnSpPr>
        <p:spPr>
          <a:xfrm>
            <a:off x="7401826" y="5161644"/>
            <a:ext cx="3882343"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0B19275C-7694-B614-8D70-ACB73807C278}"/>
              </a:ext>
            </a:extLst>
          </p:cNvPr>
          <p:cNvSpPr txBox="1"/>
          <p:nvPr/>
        </p:nvSpPr>
        <p:spPr>
          <a:xfrm>
            <a:off x="7551851" y="5279598"/>
            <a:ext cx="3491802" cy="307777"/>
          </a:xfrm>
          <a:prstGeom prst="rect">
            <a:avLst/>
          </a:prstGeom>
          <a:noFill/>
        </p:spPr>
        <p:txBody>
          <a:bodyPr wrap="square" rtlCol="0">
            <a:spAutoFit/>
          </a:bodyPr>
          <a:lstStyle/>
          <a:p>
            <a:pPr algn="ctr">
              <a:spcAft>
                <a:spcPts val="450"/>
              </a:spcAft>
            </a:pPr>
            <a:r>
              <a:rPr lang="en-US" sz="1400" i="1">
                <a:solidFill>
                  <a:schemeClr val="tx2"/>
                </a:solidFill>
                <a:latin typeface="Franklin Gothic Book" panose="020B0503020102020204" pitchFamily="34" charset="0"/>
              </a:rPr>
              <a:t>Responses from the Annual Survey</a:t>
            </a:r>
            <a:endParaRPr lang="de-DE" sz="1400" i="1">
              <a:solidFill>
                <a:schemeClr val="tx2"/>
              </a:solidFill>
              <a:latin typeface="Franklin Gothic Book" panose="020B0503020102020204" pitchFamily="34" charset="0"/>
            </a:endParaRPr>
          </a:p>
        </p:txBody>
      </p:sp>
      <p:sp>
        <p:nvSpPr>
          <p:cNvPr id="16" name="TextBox 15">
            <a:extLst>
              <a:ext uri="{FF2B5EF4-FFF2-40B4-BE49-F238E27FC236}">
                <a16:creationId xmlns:a16="http://schemas.microsoft.com/office/drawing/2014/main" id="{0639EE1C-8036-18A8-6EC9-158DC43DF172}"/>
              </a:ext>
            </a:extLst>
          </p:cNvPr>
          <p:cNvSpPr txBox="1"/>
          <p:nvPr/>
        </p:nvSpPr>
        <p:spPr>
          <a:xfrm>
            <a:off x="7347975" y="1867998"/>
            <a:ext cx="3990043" cy="3170099"/>
          </a:xfrm>
          <a:prstGeom prst="rect">
            <a:avLst/>
          </a:prstGeom>
          <a:noFill/>
        </p:spPr>
        <p:txBody>
          <a:bodyPr wrap="square" rtlCol="0">
            <a:spAutoFit/>
          </a:bodyPr>
          <a:lstStyle/>
          <a:p>
            <a:pPr algn="ctr"/>
            <a:r>
              <a:rPr lang="en-US" i="1">
                <a:solidFill>
                  <a:schemeClr val="accent2">
                    <a:lumMod val="75000"/>
                  </a:schemeClr>
                </a:solidFill>
                <a:latin typeface="Franklin Gothic Book" panose="020B0503020102020204" pitchFamily="34" charset="0"/>
              </a:rPr>
              <a:t>The process is great! I love the transparency, instructions, and ease. It’s so easy. </a:t>
            </a:r>
          </a:p>
          <a:p>
            <a:pPr algn="ctr"/>
            <a:endParaRPr lang="en-US" sz="2000">
              <a:latin typeface="Acumin Pro" panose="020B0504020202020204" pitchFamily="34" charset="77"/>
            </a:endParaRPr>
          </a:p>
          <a:p>
            <a:pPr algn="ctr"/>
            <a:r>
              <a:rPr lang="en-US" i="1">
                <a:solidFill>
                  <a:schemeClr val="accent2">
                    <a:lumMod val="75000"/>
                  </a:schemeClr>
                </a:solidFill>
                <a:latin typeface="Franklin Gothic Book" panose="020B0503020102020204" pitchFamily="34" charset="0"/>
              </a:rPr>
              <a:t>I like to see how other courses are built and what type of approaches to design are being used.</a:t>
            </a:r>
          </a:p>
          <a:p>
            <a:pPr algn="ctr"/>
            <a:endParaRPr lang="en-US" i="1">
              <a:latin typeface="Franklin Gothic Book" panose="020B0503020102020204" pitchFamily="34" charset="0"/>
            </a:endParaRPr>
          </a:p>
          <a:p>
            <a:pPr algn="ctr"/>
            <a:r>
              <a:rPr lang="en-US" i="1">
                <a:solidFill>
                  <a:schemeClr val="accent2">
                    <a:lumMod val="75000"/>
                  </a:schemeClr>
                </a:solidFill>
                <a:latin typeface="Franklin Gothic Book" panose="020B0503020102020204" pitchFamily="34" charset="0"/>
              </a:rPr>
              <a:t>The combined format of the worksheet and rubric streamlines the process significantly.</a:t>
            </a:r>
          </a:p>
        </p:txBody>
      </p:sp>
      <p:grpSp>
        <p:nvGrpSpPr>
          <p:cNvPr id="17" name="Group 16">
            <a:extLst>
              <a:ext uri="{FF2B5EF4-FFF2-40B4-BE49-F238E27FC236}">
                <a16:creationId xmlns:a16="http://schemas.microsoft.com/office/drawing/2014/main" id="{B40DEE18-0BC8-0845-F3BE-ED406EAA28FA}"/>
              </a:ext>
            </a:extLst>
          </p:cNvPr>
          <p:cNvGrpSpPr/>
          <p:nvPr/>
        </p:nvGrpSpPr>
        <p:grpSpPr>
          <a:xfrm>
            <a:off x="7055748" y="885011"/>
            <a:ext cx="4597510" cy="4836216"/>
            <a:chOff x="6660495" y="1858802"/>
            <a:chExt cx="4597510" cy="3270586"/>
          </a:xfrm>
        </p:grpSpPr>
        <p:sp>
          <p:nvSpPr>
            <p:cNvPr id="18" name="Rectangle 17">
              <a:extLst>
                <a:ext uri="{FF2B5EF4-FFF2-40B4-BE49-F238E27FC236}">
                  <a16:creationId xmlns:a16="http://schemas.microsoft.com/office/drawing/2014/main" id="{9DA5AECA-4A7D-413D-5E00-B52CE439E842}"/>
                </a:ext>
              </a:extLst>
            </p:cNvPr>
            <p:cNvSpPr/>
            <p:nvPr/>
          </p:nvSpPr>
          <p:spPr>
            <a:xfrm>
              <a:off x="6660495" y="2233766"/>
              <a:ext cx="4597510" cy="2895622"/>
            </a:xfrm>
            <a:prstGeom prst="rect">
              <a:avLst/>
            </a:prstGeom>
            <a:noFill/>
            <a:ln w="1270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323D9922-94D7-4B2E-4783-916A1A3CAF58}"/>
                </a:ext>
              </a:extLst>
            </p:cNvPr>
            <p:cNvSpPr/>
            <p:nvPr/>
          </p:nvSpPr>
          <p:spPr>
            <a:xfrm>
              <a:off x="8441374" y="1858802"/>
              <a:ext cx="1191947" cy="651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20" name="Graphic 19" descr="Open quotation mark with solid fill">
            <a:extLst>
              <a:ext uri="{FF2B5EF4-FFF2-40B4-BE49-F238E27FC236}">
                <a16:creationId xmlns:a16="http://schemas.microsoft.com/office/drawing/2014/main" id="{393F2988-F2C1-6936-8FD3-D55208148B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87303" y="571495"/>
            <a:ext cx="1490593" cy="1490593"/>
          </a:xfrm>
          <a:prstGeom prst="rect">
            <a:avLst/>
          </a:prstGeom>
        </p:spPr>
      </p:pic>
      <p:cxnSp>
        <p:nvCxnSpPr>
          <p:cNvPr id="21" name="Straight Connector 20">
            <a:extLst>
              <a:ext uri="{FF2B5EF4-FFF2-40B4-BE49-F238E27FC236}">
                <a16:creationId xmlns:a16="http://schemas.microsoft.com/office/drawing/2014/main" id="{174F2382-8E3C-7E55-E8FF-6B90AC14DD1D}"/>
              </a:ext>
            </a:extLst>
          </p:cNvPr>
          <p:cNvCxnSpPr>
            <a:cxnSpLocks/>
          </p:cNvCxnSpPr>
          <p:nvPr/>
        </p:nvCxnSpPr>
        <p:spPr>
          <a:xfrm>
            <a:off x="8074343" y="3990121"/>
            <a:ext cx="2560320"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BC61886-EC00-25D6-E877-A0956C1EEF8B}"/>
              </a:ext>
            </a:extLst>
          </p:cNvPr>
          <p:cNvCxnSpPr>
            <a:cxnSpLocks/>
          </p:cNvCxnSpPr>
          <p:nvPr/>
        </p:nvCxnSpPr>
        <p:spPr>
          <a:xfrm>
            <a:off x="8074343" y="2882681"/>
            <a:ext cx="2560320"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495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2CBA-026F-7E96-546F-23B8813A83DA}"/>
              </a:ext>
            </a:extLst>
          </p:cNvPr>
          <p:cNvSpPr>
            <a:spLocks noGrp="1"/>
          </p:cNvSpPr>
          <p:nvPr>
            <p:ph type="title"/>
          </p:nvPr>
        </p:nvSpPr>
        <p:spPr>
          <a:xfrm>
            <a:off x="905726" y="1754553"/>
            <a:ext cx="7981645" cy="719757"/>
          </a:xfrm>
        </p:spPr>
        <p:txBody>
          <a:bodyPr/>
          <a:lstStyle/>
          <a:p>
            <a:r>
              <a:rPr lang="en-US" b="0" i="0">
                <a:latin typeface="+mj-lt"/>
              </a:rPr>
              <a:t>Questions?</a:t>
            </a:r>
          </a:p>
        </p:txBody>
      </p:sp>
    </p:spTree>
    <p:extLst>
      <p:ext uri="{BB962C8B-B14F-4D97-AF65-F5344CB8AC3E}">
        <p14:creationId xmlns:p14="http://schemas.microsoft.com/office/powerpoint/2010/main" val="355526623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Brand-Widescreen-20231110" id="{298B892F-2C42-8C4D-9C11-1897040FA823}" vid="{5A4260A0-2808-CB46-AD80-314349B89C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6656b4d-3fa0-4709-acfb-d5e813445d1e">
      <UserInfo>
        <DisplayName>Schott, Thomas H.</DisplayName>
        <AccountId>17</AccountId>
        <AccountType/>
      </UserInfo>
      <UserInfo>
        <DisplayName>Sarault, Olivia M</DisplayName>
        <AccountId>29</AccountId>
        <AccountType/>
      </UserInfo>
      <UserInfo>
        <DisplayName>Hiller, Kelly R</DisplayName>
        <AccountId>98</AccountId>
        <AccountType/>
      </UserInfo>
      <UserInfo>
        <DisplayName>Eddy, Abigail Ellen</DisplayName>
        <AccountId>46</AccountId>
        <AccountType/>
      </UserInfo>
      <UserInfo>
        <DisplayName>Gu, Yu Rain</DisplayName>
        <AccountId>77</AccountId>
        <AccountType/>
      </UserInfo>
      <UserInfo>
        <DisplayName>Reese, Kristy S</DisplayName>
        <AccountId>26</AccountId>
        <AccountType/>
      </UserInfo>
    </SharedWithUsers>
    <lcf76f155ced4ddcb4097134ff3c332f xmlns="37af3f4b-4b66-46f9-8456-831d9bc3e737">
      <Terms xmlns="http://schemas.microsoft.com/office/infopath/2007/PartnerControls"/>
    </lcf76f155ced4ddcb4097134ff3c332f>
    <TaxCatchAll xmlns="d6656b4d-3fa0-4709-acfb-d5e813445d1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E202481DC1CB46AA011D949D311478" ma:contentTypeVersion="14" ma:contentTypeDescription="Create a new document." ma:contentTypeScope="" ma:versionID="525164dac9297210c095a5bd80287f9a">
  <xsd:schema xmlns:xsd="http://www.w3.org/2001/XMLSchema" xmlns:xs="http://www.w3.org/2001/XMLSchema" xmlns:p="http://schemas.microsoft.com/office/2006/metadata/properties" xmlns:ns2="37af3f4b-4b66-46f9-8456-831d9bc3e737" xmlns:ns3="d6656b4d-3fa0-4709-acfb-d5e813445d1e" targetNamespace="http://schemas.microsoft.com/office/2006/metadata/properties" ma:root="true" ma:fieldsID="47e49e78aff16fc85174c3b1ac7b7e79" ns2:_="" ns3:_="">
    <xsd:import namespace="37af3f4b-4b66-46f9-8456-831d9bc3e737"/>
    <xsd:import namespace="d6656b4d-3fa0-4709-acfb-d5e813445d1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af3f4b-4b66-46f9-8456-831d9bc3e73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656b4d-3fa0-4709-acfb-d5e813445d1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ebcf308-42de-4d63-b51a-b2360cc04078}" ma:internalName="TaxCatchAll" ma:showField="CatchAllData" ma:web="d6656b4d-3fa0-4709-acfb-d5e813445d1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DE0D6C-581B-4814-98E7-EF172D5D46A1}">
  <ds:schemaRefs>
    <ds:schemaRef ds:uri="http://purl.org/dc/elements/1.1/"/>
    <ds:schemaRef ds:uri="http://schemas.microsoft.com/office/2006/documentManagement/types"/>
    <ds:schemaRef ds:uri="http://purl.org/dc/dcmitype/"/>
    <ds:schemaRef ds:uri="http://schemas.microsoft.com/office/2006/metadata/properties"/>
    <ds:schemaRef ds:uri="37af3f4b-4b66-46f9-8456-831d9bc3e737"/>
    <ds:schemaRef ds:uri="http://purl.org/dc/terms/"/>
    <ds:schemaRef ds:uri="http://schemas.openxmlformats.org/package/2006/metadata/core-properties"/>
    <ds:schemaRef ds:uri="http://schemas.microsoft.com/office/infopath/2007/PartnerControls"/>
    <ds:schemaRef ds:uri="d6656b4d-3fa0-4709-acfb-d5e813445d1e"/>
    <ds:schemaRef ds:uri="http://www.w3.org/XML/1998/namespace"/>
  </ds:schemaRefs>
</ds:datastoreItem>
</file>

<file path=customXml/itemProps2.xml><?xml version="1.0" encoding="utf-8"?>
<ds:datastoreItem xmlns:ds="http://schemas.openxmlformats.org/officeDocument/2006/customXml" ds:itemID="{427F8518-0786-4241-9955-5A8DAADF5AFF}">
  <ds:schemaRefs>
    <ds:schemaRef ds:uri="37af3f4b-4b66-46f9-8456-831d9bc3e737"/>
    <ds:schemaRef ds:uri="d6656b4d-3fa0-4709-acfb-d5e813445d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5B64EEB-1B4A-4920-AA44-E234D7D487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719</Words>
  <Application>Microsoft Macintosh PowerPoint</Application>
  <PresentationFormat>Widescreen</PresentationFormat>
  <Paragraphs>123</Paragraphs>
  <Slides>10</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Acumin Pro Condensed Semibold</vt:lpstr>
      <vt:lpstr>Wingdings</vt:lpstr>
      <vt:lpstr>Calibri</vt:lpstr>
      <vt:lpstr>Acumin Pro</vt:lpstr>
      <vt:lpstr>Franklin Gothic Book</vt:lpstr>
      <vt:lpstr>Arial,Sans-Serif</vt:lpstr>
      <vt:lpstr>Acumin Pro Semibold</vt:lpstr>
      <vt:lpstr>Arial</vt:lpstr>
      <vt:lpstr>Franklin Gothic Medium Cond</vt:lpstr>
      <vt:lpstr>Franklin Gothic Medium</vt:lpstr>
      <vt:lpstr>Acumin Pro Medium</vt:lpstr>
      <vt:lpstr>Office Theme</vt:lpstr>
      <vt:lpstr>Promoting Relationships, Rubrics, and Robustness</vt:lpstr>
      <vt:lpstr>Presenters</vt:lpstr>
      <vt:lpstr>Session Objectives</vt:lpstr>
      <vt:lpstr>Overview and Context</vt:lpstr>
      <vt:lpstr>Development of the Internal Rubric</vt:lpstr>
      <vt:lpstr>Implementation of the Review Process</vt:lpstr>
      <vt:lpstr>From Static to Continuous</vt:lpstr>
      <vt:lpstr>Outcomes and Lessons Learned</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Jason Garvey</dc:creator>
  <cp:lastModifiedBy>Jason Garvey</cp:lastModifiedBy>
  <cp:revision>2</cp:revision>
  <dcterms:created xsi:type="dcterms:W3CDTF">2025-09-23T13:38:48Z</dcterms:created>
  <dcterms:modified xsi:type="dcterms:W3CDTF">2025-10-20T20:09:16Z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2023-02-20T19:00:53Z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b33bf962-ed92-4dd9-bc75-9825fb79b2e3</vt:lpwstr>
  </property>
  <property fmtid="{D5CDD505-2E9C-101B-9397-08002B2CF9AE}" pid="8" name="MSIP_Label_4044bd30-2ed7-4c9d-9d12-46200872a97b_ContentBits">
    <vt:lpwstr>0</vt:lpwstr>
  </property>
  <property fmtid="{D5CDD505-2E9C-101B-9397-08002B2CF9AE}" pid="9" name="ContentTypeId">
    <vt:lpwstr>0x01010054E202481DC1CB46AA011D949D311478</vt:lpwstr>
  </property>
  <property fmtid="{D5CDD505-2E9C-101B-9397-08002B2CF9AE}" pid="10" name="MediaServiceImageTags">
    <vt:lpwstr/>
  </property>
</Properties>
</file>