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5" r:id="rId2"/>
    <p:sldMasterId id="2147483713" r:id="rId3"/>
    <p:sldMasterId id="2147483710" r:id="rId4"/>
  </p:sldMasterIdLst>
  <p:notesMasterIdLst>
    <p:notesMasterId r:id="rId22"/>
  </p:notesMasterIdLst>
  <p:sldIdLst>
    <p:sldId id="256" r:id="rId5"/>
    <p:sldId id="258" r:id="rId6"/>
    <p:sldId id="329" r:id="rId7"/>
    <p:sldId id="330" r:id="rId8"/>
    <p:sldId id="344" r:id="rId9"/>
    <p:sldId id="339" r:id="rId10"/>
    <p:sldId id="331" r:id="rId11"/>
    <p:sldId id="332" r:id="rId12"/>
    <p:sldId id="333" r:id="rId13"/>
    <p:sldId id="335" r:id="rId14"/>
    <p:sldId id="337" r:id="rId15"/>
    <p:sldId id="338" r:id="rId16"/>
    <p:sldId id="340" r:id="rId17"/>
    <p:sldId id="341" r:id="rId18"/>
    <p:sldId id="342" r:id="rId19"/>
    <p:sldId id="345" r:id="rId20"/>
    <p:sldId id="34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8BD447-535D-4042-9CA0-E114DD50ADEA}" type="doc">
      <dgm:prSet loTypeId="urn:microsoft.com/office/officeart/2005/8/layout/hList1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C82B1D-5C9A-4CB1-B901-D4DAB2AF2532}">
      <dgm:prSet phldrT="[Text]"/>
      <dgm:spPr/>
      <dgm:t>
        <a:bodyPr/>
        <a:lstStyle/>
        <a:p>
          <a:r>
            <a:rPr lang="en-US" dirty="0"/>
            <a:t>BSN</a:t>
          </a:r>
        </a:p>
      </dgm:t>
    </dgm:pt>
    <dgm:pt modelId="{0894F929-20B0-4EB6-8A89-F1710D6ECD1C}" type="parTrans" cxnId="{97FF400F-E67A-4576-8E88-DEF99D51D8D5}">
      <dgm:prSet/>
      <dgm:spPr/>
      <dgm:t>
        <a:bodyPr/>
        <a:lstStyle/>
        <a:p>
          <a:endParaRPr lang="en-US"/>
        </a:p>
      </dgm:t>
    </dgm:pt>
    <dgm:pt modelId="{7C32EC6D-F559-49AD-9C1E-984D46F2E880}" type="sibTrans" cxnId="{97FF400F-E67A-4576-8E88-DEF99D51D8D5}">
      <dgm:prSet/>
      <dgm:spPr/>
      <dgm:t>
        <a:bodyPr/>
        <a:lstStyle/>
        <a:p>
          <a:endParaRPr lang="en-US"/>
        </a:p>
      </dgm:t>
    </dgm:pt>
    <dgm:pt modelId="{0437BCFC-7ECD-4754-A0B7-D1239060A3BA}">
      <dgm:prSet phldrT="[Text]"/>
      <dgm:spPr/>
      <dgm:t>
        <a:bodyPr/>
        <a:lstStyle/>
        <a:p>
          <a:r>
            <a:rPr lang="en-US"/>
            <a:t>Traditional BSN</a:t>
          </a:r>
        </a:p>
      </dgm:t>
    </dgm:pt>
    <dgm:pt modelId="{974A81AD-50E8-4AE6-9838-714E86DDEC91}" type="parTrans" cxnId="{16F1918F-A3CC-43A4-8A8C-83C9C849D8BD}">
      <dgm:prSet/>
      <dgm:spPr/>
      <dgm:t>
        <a:bodyPr/>
        <a:lstStyle/>
        <a:p>
          <a:endParaRPr lang="en-US"/>
        </a:p>
      </dgm:t>
    </dgm:pt>
    <dgm:pt modelId="{2268534E-4482-4116-B1DA-3F721A2834B2}" type="sibTrans" cxnId="{16F1918F-A3CC-43A4-8A8C-83C9C849D8BD}">
      <dgm:prSet/>
      <dgm:spPr/>
      <dgm:t>
        <a:bodyPr/>
        <a:lstStyle/>
        <a:p>
          <a:endParaRPr lang="en-US"/>
        </a:p>
      </dgm:t>
    </dgm:pt>
    <dgm:pt modelId="{FC40C18D-8DE5-444E-8E1A-1180C5088574}">
      <dgm:prSet phldrT="[Text]"/>
      <dgm:spPr/>
      <dgm:t>
        <a:bodyPr/>
        <a:lstStyle/>
        <a:p>
          <a:r>
            <a:rPr lang="en-US"/>
            <a:t>RN-BSN</a:t>
          </a:r>
        </a:p>
      </dgm:t>
    </dgm:pt>
    <dgm:pt modelId="{F4EFFF3A-8D5A-4587-93E3-FDF5A2D92487}" type="parTrans" cxnId="{F183EDD2-3CB0-449E-8D04-C6C8D7D6AB26}">
      <dgm:prSet/>
      <dgm:spPr/>
      <dgm:t>
        <a:bodyPr/>
        <a:lstStyle/>
        <a:p>
          <a:endParaRPr lang="en-US"/>
        </a:p>
      </dgm:t>
    </dgm:pt>
    <dgm:pt modelId="{E33CCC18-9FA7-424A-BB0D-2A70F73354A0}" type="sibTrans" cxnId="{F183EDD2-3CB0-449E-8D04-C6C8D7D6AB26}">
      <dgm:prSet/>
      <dgm:spPr/>
      <dgm:t>
        <a:bodyPr/>
        <a:lstStyle/>
        <a:p>
          <a:endParaRPr lang="en-US"/>
        </a:p>
      </dgm:t>
    </dgm:pt>
    <dgm:pt modelId="{41D54D42-9AA5-4A79-932C-D4640A331CA0}">
      <dgm:prSet phldrT="[Text]"/>
      <dgm:spPr/>
      <dgm:t>
        <a:bodyPr/>
        <a:lstStyle/>
        <a:p>
          <a:r>
            <a:rPr lang="en-US" dirty="0"/>
            <a:t>MSN</a:t>
          </a:r>
        </a:p>
      </dgm:t>
    </dgm:pt>
    <dgm:pt modelId="{4C835F6E-53EA-40DA-B9AC-19890A346DD8}" type="parTrans" cxnId="{A4E09B18-6669-4E7A-B608-5F1DD4A8211A}">
      <dgm:prSet/>
      <dgm:spPr/>
      <dgm:t>
        <a:bodyPr/>
        <a:lstStyle/>
        <a:p>
          <a:endParaRPr lang="en-US"/>
        </a:p>
      </dgm:t>
    </dgm:pt>
    <dgm:pt modelId="{BD8CFC00-AAB9-40B2-9E30-A838E14FD1C4}" type="sibTrans" cxnId="{A4E09B18-6669-4E7A-B608-5F1DD4A8211A}">
      <dgm:prSet/>
      <dgm:spPr/>
      <dgm:t>
        <a:bodyPr/>
        <a:lstStyle/>
        <a:p>
          <a:endParaRPr lang="en-US"/>
        </a:p>
      </dgm:t>
    </dgm:pt>
    <dgm:pt modelId="{C1E1A565-C624-4BDA-9B83-7A53E108E25D}">
      <dgm:prSet phldrT="[Text]"/>
      <dgm:spPr/>
      <dgm:t>
        <a:bodyPr/>
        <a:lstStyle/>
        <a:p>
          <a:r>
            <a:rPr lang="en-US" dirty="0"/>
            <a:t>Multiple MSN Track Options</a:t>
          </a:r>
        </a:p>
      </dgm:t>
    </dgm:pt>
    <dgm:pt modelId="{43EF3E94-C41E-4159-9CC8-C1E2D4EB0463}" type="parTrans" cxnId="{6FDFF342-C2BF-4BC3-B793-F7C3DE794CF1}">
      <dgm:prSet/>
      <dgm:spPr/>
      <dgm:t>
        <a:bodyPr/>
        <a:lstStyle/>
        <a:p>
          <a:endParaRPr lang="en-US"/>
        </a:p>
      </dgm:t>
    </dgm:pt>
    <dgm:pt modelId="{5D3D0DBB-7134-4730-9791-7A42BE96341B}" type="sibTrans" cxnId="{6FDFF342-C2BF-4BC3-B793-F7C3DE794CF1}">
      <dgm:prSet/>
      <dgm:spPr/>
      <dgm:t>
        <a:bodyPr/>
        <a:lstStyle/>
        <a:p>
          <a:endParaRPr lang="en-US"/>
        </a:p>
      </dgm:t>
    </dgm:pt>
    <dgm:pt modelId="{7850FD33-527F-4FD1-8F24-5DE4673E87A9}">
      <dgm:prSet phldrT="[Text]"/>
      <dgm:spPr/>
      <dgm:t>
        <a:bodyPr/>
        <a:lstStyle/>
        <a:p>
          <a:r>
            <a:rPr lang="en-US"/>
            <a:t>RN-MSN</a:t>
          </a:r>
        </a:p>
      </dgm:t>
    </dgm:pt>
    <dgm:pt modelId="{E8F1BF7F-8A1F-45F1-9BDA-AF36FE78E629}" type="parTrans" cxnId="{A141330A-71B5-49F1-BC0A-AC0A569E6688}">
      <dgm:prSet/>
      <dgm:spPr/>
      <dgm:t>
        <a:bodyPr/>
        <a:lstStyle/>
        <a:p>
          <a:endParaRPr lang="en-US"/>
        </a:p>
      </dgm:t>
    </dgm:pt>
    <dgm:pt modelId="{36414014-2B21-46C9-A079-65C72B2659F8}" type="sibTrans" cxnId="{A141330A-71B5-49F1-BC0A-AC0A569E6688}">
      <dgm:prSet/>
      <dgm:spPr/>
      <dgm:t>
        <a:bodyPr/>
        <a:lstStyle/>
        <a:p>
          <a:endParaRPr lang="en-US"/>
        </a:p>
      </dgm:t>
    </dgm:pt>
    <dgm:pt modelId="{6A425E8D-F4AB-4CED-B835-2302997E2A05}">
      <dgm:prSet phldrT="[Text]"/>
      <dgm:spPr/>
      <dgm:t>
        <a:bodyPr/>
        <a:lstStyle/>
        <a:p>
          <a:r>
            <a:rPr lang="en-US"/>
            <a:t>Doctoral</a:t>
          </a:r>
        </a:p>
      </dgm:t>
    </dgm:pt>
    <dgm:pt modelId="{453E8627-1D2A-4F90-9538-3013556508F4}" type="parTrans" cxnId="{8FE13D44-2DF1-4A53-84DC-5A594B49D830}">
      <dgm:prSet/>
      <dgm:spPr/>
      <dgm:t>
        <a:bodyPr/>
        <a:lstStyle/>
        <a:p>
          <a:endParaRPr lang="en-US"/>
        </a:p>
      </dgm:t>
    </dgm:pt>
    <dgm:pt modelId="{E3BFA20D-9F18-40CC-93F3-1431BF4D9206}" type="sibTrans" cxnId="{8FE13D44-2DF1-4A53-84DC-5A594B49D830}">
      <dgm:prSet/>
      <dgm:spPr/>
      <dgm:t>
        <a:bodyPr/>
        <a:lstStyle/>
        <a:p>
          <a:endParaRPr lang="en-US"/>
        </a:p>
      </dgm:t>
    </dgm:pt>
    <dgm:pt modelId="{8C04F64F-7937-42B3-BD77-37797665442C}">
      <dgm:prSet phldrT="[Text]"/>
      <dgm:spPr/>
      <dgm:t>
        <a:bodyPr/>
        <a:lstStyle/>
        <a:p>
          <a:r>
            <a:rPr lang="en-US"/>
            <a:t>DNP</a:t>
          </a:r>
        </a:p>
      </dgm:t>
    </dgm:pt>
    <dgm:pt modelId="{6D90902B-73B0-4286-B487-D12784867BF5}" type="parTrans" cxnId="{285253E2-E3F5-4465-BAE8-9E3EB0ECC673}">
      <dgm:prSet/>
      <dgm:spPr/>
      <dgm:t>
        <a:bodyPr/>
        <a:lstStyle/>
        <a:p>
          <a:endParaRPr lang="en-US"/>
        </a:p>
      </dgm:t>
    </dgm:pt>
    <dgm:pt modelId="{A9F6EE48-27D8-48E7-A14B-F01277F61234}" type="sibTrans" cxnId="{285253E2-E3F5-4465-BAE8-9E3EB0ECC673}">
      <dgm:prSet/>
      <dgm:spPr/>
      <dgm:t>
        <a:bodyPr/>
        <a:lstStyle/>
        <a:p>
          <a:endParaRPr lang="en-US"/>
        </a:p>
      </dgm:t>
    </dgm:pt>
    <dgm:pt modelId="{A5DE5F02-732D-4A8E-ACD7-0431993C0C93}">
      <dgm:prSet phldrT="[Text]"/>
      <dgm:spPr/>
      <dgm:t>
        <a:bodyPr/>
        <a:lstStyle/>
        <a:p>
          <a:r>
            <a:rPr lang="en-US"/>
            <a:t>BSN-DNP</a:t>
          </a:r>
        </a:p>
      </dgm:t>
    </dgm:pt>
    <dgm:pt modelId="{6131AF86-71F4-4373-9DE5-5E34C1762C21}" type="parTrans" cxnId="{1E3256D8-51EC-4906-A471-D481B637422F}">
      <dgm:prSet/>
      <dgm:spPr/>
      <dgm:t>
        <a:bodyPr/>
        <a:lstStyle/>
        <a:p>
          <a:endParaRPr lang="en-US"/>
        </a:p>
      </dgm:t>
    </dgm:pt>
    <dgm:pt modelId="{F40B0DEE-DC69-4F2C-AF81-C1F295662399}" type="sibTrans" cxnId="{1E3256D8-51EC-4906-A471-D481B637422F}">
      <dgm:prSet/>
      <dgm:spPr/>
      <dgm:t>
        <a:bodyPr/>
        <a:lstStyle/>
        <a:p>
          <a:endParaRPr lang="en-US"/>
        </a:p>
      </dgm:t>
    </dgm:pt>
    <dgm:pt modelId="{46FD8080-B6EC-4888-A905-D9C04DA67638}">
      <dgm:prSet phldrT="[Text]"/>
      <dgm:spPr/>
      <dgm:t>
        <a:bodyPr/>
        <a:lstStyle/>
        <a:p>
          <a:r>
            <a:rPr lang="en-US"/>
            <a:t>Accelerated BSN	</a:t>
          </a:r>
        </a:p>
      </dgm:t>
    </dgm:pt>
    <dgm:pt modelId="{A1423931-DBBA-4E89-8092-3859FEB751A4}" type="parTrans" cxnId="{C41361F1-3098-4B33-9914-099E4D7498DE}">
      <dgm:prSet/>
      <dgm:spPr/>
      <dgm:t>
        <a:bodyPr/>
        <a:lstStyle/>
        <a:p>
          <a:endParaRPr lang="en-US"/>
        </a:p>
      </dgm:t>
    </dgm:pt>
    <dgm:pt modelId="{BCCE09E8-6B40-443B-8C11-1667BE54D6A7}" type="sibTrans" cxnId="{C41361F1-3098-4B33-9914-099E4D7498DE}">
      <dgm:prSet/>
      <dgm:spPr/>
      <dgm:t>
        <a:bodyPr/>
        <a:lstStyle/>
        <a:p>
          <a:endParaRPr lang="en-US"/>
        </a:p>
      </dgm:t>
    </dgm:pt>
    <dgm:pt modelId="{4D146B15-0057-4EA0-B7F8-7D8C767C244F}">
      <dgm:prSet phldrT="[Text]"/>
      <dgm:spPr/>
      <dgm:t>
        <a:bodyPr/>
        <a:lstStyle/>
        <a:p>
          <a:r>
            <a:rPr lang="en-US"/>
            <a:t>PhD</a:t>
          </a:r>
        </a:p>
      </dgm:t>
    </dgm:pt>
    <dgm:pt modelId="{22561F96-997E-47DE-B444-1E98B57DB189}" type="parTrans" cxnId="{E7DA4D00-8A84-4891-95AD-2F96F480535C}">
      <dgm:prSet/>
      <dgm:spPr/>
      <dgm:t>
        <a:bodyPr/>
        <a:lstStyle/>
        <a:p>
          <a:endParaRPr lang="en-US"/>
        </a:p>
      </dgm:t>
    </dgm:pt>
    <dgm:pt modelId="{307FB23B-412C-4D99-B581-F7710D47EED8}" type="sibTrans" cxnId="{E7DA4D00-8A84-4891-95AD-2F96F480535C}">
      <dgm:prSet/>
      <dgm:spPr/>
      <dgm:t>
        <a:bodyPr/>
        <a:lstStyle/>
        <a:p>
          <a:endParaRPr lang="en-US"/>
        </a:p>
      </dgm:t>
    </dgm:pt>
    <dgm:pt modelId="{4F0F2E71-1A4F-4011-B9B9-95C8DA98A287}">
      <dgm:prSet phldrT="[Text]"/>
      <dgm:spPr/>
      <dgm:t>
        <a:bodyPr/>
        <a:lstStyle/>
        <a:p>
          <a:r>
            <a:rPr lang="en-US"/>
            <a:t>BSN-PhD</a:t>
          </a:r>
        </a:p>
      </dgm:t>
    </dgm:pt>
    <dgm:pt modelId="{88B94502-864F-4495-9CDF-2AC5758017CB}" type="parTrans" cxnId="{4BCC6B49-2BA5-4766-A600-4E6BF6D9F862}">
      <dgm:prSet/>
      <dgm:spPr/>
      <dgm:t>
        <a:bodyPr/>
        <a:lstStyle/>
        <a:p>
          <a:endParaRPr lang="en-US"/>
        </a:p>
      </dgm:t>
    </dgm:pt>
    <dgm:pt modelId="{8FEEDB5C-CA57-47F6-96B4-B710D1FE5F36}" type="sibTrans" cxnId="{4BCC6B49-2BA5-4766-A600-4E6BF6D9F862}">
      <dgm:prSet/>
      <dgm:spPr/>
      <dgm:t>
        <a:bodyPr/>
        <a:lstStyle/>
        <a:p>
          <a:endParaRPr lang="en-US"/>
        </a:p>
      </dgm:t>
    </dgm:pt>
    <dgm:pt modelId="{5E0461A4-54BA-469D-9AF3-7A12DA85017B}" type="pres">
      <dgm:prSet presAssocID="{518BD447-535D-4042-9CA0-E114DD50ADEA}" presName="Name0" presStyleCnt="0">
        <dgm:presLayoutVars>
          <dgm:dir/>
          <dgm:animLvl val="lvl"/>
          <dgm:resizeHandles val="exact"/>
        </dgm:presLayoutVars>
      </dgm:prSet>
      <dgm:spPr/>
    </dgm:pt>
    <dgm:pt modelId="{4C1147DD-D581-4E28-A6A3-AAFBFEF81F95}" type="pres">
      <dgm:prSet presAssocID="{C1C82B1D-5C9A-4CB1-B901-D4DAB2AF2532}" presName="composite" presStyleCnt="0"/>
      <dgm:spPr/>
    </dgm:pt>
    <dgm:pt modelId="{6BAB0B64-B89E-440E-8B28-3141FEACFEFD}" type="pres">
      <dgm:prSet presAssocID="{C1C82B1D-5C9A-4CB1-B901-D4DAB2AF25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3911C88-4DE1-45DD-BA96-21B9A7A498C8}" type="pres">
      <dgm:prSet presAssocID="{C1C82B1D-5C9A-4CB1-B901-D4DAB2AF2532}" presName="desTx" presStyleLbl="alignAccFollowNode1" presStyleIdx="0" presStyleCnt="3">
        <dgm:presLayoutVars>
          <dgm:bulletEnabled val="1"/>
        </dgm:presLayoutVars>
      </dgm:prSet>
      <dgm:spPr/>
    </dgm:pt>
    <dgm:pt modelId="{1B57F4AA-3633-48C6-AC67-000E279BFF67}" type="pres">
      <dgm:prSet presAssocID="{7C32EC6D-F559-49AD-9C1E-984D46F2E880}" presName="space" presStyleCnt="0"/>
      <dgm:spPr/>
    </dgm:pt>
    <dgm:pt modelId="{EB9E565A-AFF0-48E2-9BB0-095AE961B989}" type="pres">
      <dgm:prSet presAssocID="{41D54D42-9AA5-4A79-932C-D4640A331CA0}" presName="composite" presStyleCnt="0"/>
      <dgm:spPr/>
    </dgm:pt>
    <dgm:pt modelId="{FE93BCF5-8761-4FB1-BA02-BD8F7ED32C09}" type="pres">
      <dgm:prSet presAssocID="{41D54D42-9AA5-4A79-932C-D4640A331C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BB76CE3-4BC9-4A45-B6DA-976F193B7FB6}" type="pres">
      <dgm:prSet presAssocID="{41D54D42-9AA5-4A79-932C-D4640A331CA0}" presName="desTx" presStyleLbl="alignAccFollowNode1" presStyleIdx="1" presStyleCnt="3">
        <dgm:presLayoutVars>
          <dgm:bulletEnabled val="1"/>
        </dgm:presLayoutVars>
      </dgm:prSet>
      <dgm:spPr/>
    </dgm:pt>
    <dgm:pt modelId="{250F5C9A-88C6-402D-B1CA-3A629B05FF8C}" type="pres">
      <dgm:prSet presAssocID="{BD8CFC00-AAB9-40B2-9E30-A838E14FD1C4}" presName="space" presStyleCnt="0"/>
      <dgm:spPr/>
    </dgm:pt>
    <dgm:pt modelId="{2550301F-F9FA-4451-A13E-DD214E00B6AF}" type="pres">
      <dgm:prSet presAssocID="{6A425E8D-F4AB-4CED-B835-2302997E2A05}" presName="composite" presStyleCnt="0"/>
      <dgm:spPr/>
    </dgm:pt>
    <dgm:pt modelId="{5B59542F-893C-42FD-B6E1-39AB01CE7E32}" type="pres">
      <dgm:prSet presAssocID="{6A425E8D-F4AB-4CED-B835-2302997E2A0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A65A69E-6D3D-4F1B-B115-27CD518FCCD5}" type="pres">
      <dgm:prSet presAssocID="{6A425E8D-F4AB-4CED-B835-2302997E2A0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74A1200-EF95-4558-AABE-337C6B4FF627}" type="presOf" srcId="{0437BCFC-7ECD-4754-A0B7-D1239060A3BA}" destId="{83911C88-4DE1-45DD-BA96-21B9A7A498C8}" srcOrd="0" destOrd="0" presId="urn:microsoft.com/office/officeart/2005/8/layout/hList1"/>
    <dgm:cxn modelId="{E7DA4D00-8A84-4891-95AD-2F96F480535C}" srcId="{6A425E8D-F4AB-4CED-B835-2302997E2A05}" destId="{4D146B15-0057-4EA0-B7F8-7D8C767C244F}" srcOrd="2" destOrd="0" parTransId="{22561F96-997E-47DE-B444-1E98B57DB189}" sibTransId="{307FB23B-412C-4D99-B581-F7710D47EED8}"/>
    <dgm:cxn modelId="{A141330A-71B5-49F1-BC0A-AC0A569E6688}" srcId="{41D54D42-9AA5-4A79-932C-D4640A331CA0}" destId="{7850FD33-527F-4FD1-8F24-5DE4673E87A9}" srcOrd="1" destOrd="0" parTransId="{E8F1BF7F-8A1F-45F1-9BDA-AF36FE78E629}" sibTransId="{36414014-2B21-46C9-A079-65C72B2659F8}"/>
    <dgm:cxn modelId="{2305440B-C1C9-468D-99BA-D23488F4AAAE}" type="presOf" srcId="{FC40C18D-8DE5-444E-8E1A-1180C5088574}" destId="{83911C88-4DE1-45DD-BA96-21B9A7A498C8}" srcOrd="0" destOrd="2" presId="urn:microsoft.com/office/officeart/2005/8/layout/hList1"/>
    <dgm:cxn modelId="{97FF400F-E67A-4576-8E88-DEF99D51D8D5}" srcId="{518BD447-535D-4042-9CA0-E114DD50ADEA}" destId="{C1C82B1D-5C9A-4CB1-B901-D4DAB2AF2532}" srcOrd="0" destOrd="0" parTransId="{0894F929-20B0-4EB6-8A89-F1710D6ECD1C}" sibTransId="{7C32EC6D-F559-49AD-9C1E-984D46F2E880}"/>
    <dgm:cxn modelId="{A4E09B18-6669-4E7A-B608-5F1DD4A8211A}" srcId="{518BD447-535D-4042-9CA0-E114DD50ADEA}" destId="{41D54D42-9AA5-4A79-932C-D4640A331CA0}" srcOrd="1" destOrd="0" parTransId="{4C835F6E-53EA-40DA-B9AC-19890A346DD8}" sibTransId="{BD8CFC00-AAB9-40B2-9E30-A838E14FD1C4}"/>
    <dgm:cxn modelId="{6985171B-B1C4-482A-B259-6CB29441DD23}" type="presOf" srcId="{8C04F64F-7937-42B3-BD77-37797665442C}" destId="{2A65A69E-6D3D-4F1B-B115-27CD518FCCD5}" srcOrd="0" destOrd="0" presId="urn:microsoft.com/office/officeart/2005/8/layout/hList1"/>
    <dgm:cxn modelId="{B0CF9521-7754-43BF-972A-844DCA4734F5}" type="presOf" srcId="{C1C82B1D-5C9A-4CB1-B901-D4DAB2AF2532}" destId="{6BAB0B64-B89E-440E-8B28-3141FEACFEFD}" srcOrd="0" destOrd="0" presId="urn:microsoft.com/office/officeart/2005/8/layout/hList1"/>
    <dgm:cxn modelId="{6FDFF342-C2BF-4BC3-B793-F7C3DE794CF1}" srcId="{41D54D42-9AA5-4A79-932C-D4640A331CA0}" destId="{C1E1A565-C624-4BDA-9B83-7A53E108E25D}" srcOrd="0" destOrd="0" parTransId="{43EF3E94-C41E-4159-9CC8-C1E2D4EB0463}" sibTransId="{5D3D0DBB-7134-4730-9791-7A42BE96341B}"/>
    <dgm:cxn modelId="{8FE13D44-2DF1-4A53-84DC-5A594B49D830}" srcId="{518BD447-535D-4042-9CA0-E114DD50ADEA}" destId="{6A425E8D-F4AB-4CED-B835-2302997E2A05}" srcOrd="2" destOrd="0" parTransId="{453E8627-1D2A-4F90-9538-3013556508F4}" sibTransId="{E3BFA20D-9F18-40CC-93F3-1431BF4D9206}"/>
    <dgm:cxn modelId="{BB5EA245-C408-460C-8C9D-86FD7937CA30}" type="presOf" srcId="{41D54D42-9AA5-4A79-932C-D4640A331CA0}" destId="{FE93BCF5-8761-4FB1-BA02-BD8F7ED32C09}" srcOrd="0" destOrd="0" presId="urn:microsoft.com/office/officeart/2005/8/layout/hList1"/>
    <dgm:cxn modelId="{4BCC6B49-2BA5-4766-A600-4E6BF6D9F862}" srcId="{6A425E8D-F4AB-4CED-B835-2302997E2A05}" destId="{4F0F2E71-1A4F-4011-B9B9-95C8DA98A287}" srcOrd="3" destOrd="0" parTransId="{88B94502-864F-4495-9CDF-2AC5758017CB}" sibTransId="{8FEEDB5C-CA57-47F6-96B4-B710D1FE5F36}"/>
    <dgm:cxn modelId="{80AD795F-7DAD-4E5C-8A42-4F3F0FB6C8DF}" type="presOf" srcId="{6A425E8D-F4AB-4CED-B835-2302997E2A05}" destId="{5B59542F-893C-42FD-B6E1-39AB01CE7E32}" srcOrd="0" destOrd="0" presId="urn:microsoft.com/office/officeart/2005/8/layout/hList1"/>
    <dgm:cxn modelId="{DA1E9F65-4D31-4DD6-95C8-F20F1297B5C0}" type="presOf" srcId="{4F0F2E71-1A4F-4011-B9B9-95C8DA98A287}" destId="{2A65A69E-6D3D-4F1B-B115-27CD518FCCD5}" srcOrd="0" destOrd="3" presId="urn:microsoft.com/office/officeart/2005/8/layout/hList1"/>
    <dgm:cxn modelId="{CC329167-09A2-4C21-AA75-99E7949573F2}" type="presOf" srcId="{7850FD33-527F-4FD1-8F24-5DE4673E87A9}" destId="{5BB76CE3-4BC9-4A45-B6DA-976F193B7FB6}" srcOrd="0" destOrd="1" presId="urn:microsoft.com/office/officeart/2005/8/layout/hList1"/>
    <dgm:cxn modelId="{8608AB6D-3A67-4B5C-BC48-7A735653C885}" type="presOf" srcId="{46FD8080-B6EC-4888-A905-D9C04DA67638}" destId="{83911C88-4DE1-45DD-BA96-21B9A7A498C8}" srcOrd="0" destOrd="1" presId="urn:microsoft.com/office/officeart/2005/8/layout/hList1"/>
    <dgm:cxn modelId="{2ECE626E-FD5C-4172-87A1-211F899B37DC}" type="presOf" srcId="{4D146B15-0057-4EA0-B7F8-7D8C767C244F}" destId="{2A65A69E-6D3D-4F1B-B115-27CD518FCCD5}" srcOrd="0" destOrd="2" presId="urn:microsoft.com/office/officeart/2005/8/layout/hList1"/>
    <dgm:cxn modelId="{DF16C878-7A54-4C77-891D-949939574C60}" type="presOf" srcId="{C1E1A565-C624-4BDA-9B83-7A53E108E25D}" destId="{5BB76CE3-4BC9-4A45-B6DA-976F193B7FB6}" srcOrd="0" destOrd="0" presId="urn:microsoft.com/office/officeart/2005/8/layout/hList1"/>
    <dgm:cxn modelId="{16F1918F-A3CC-43A4-8A8C-83C9C849D8BD}" srcId="{C1C82B1D-5C9A-4CB1-B901-D4DAB2AF2532}" destId="{0437BCFC-7ECD-4754-A0B7-D1239060A3BA}" srcOrd="0" destOrd="0" parTransId="{974A81AD-50E8-4AE6-9838-714E86DDEC91}" sibTransId="{2268534E-4482-4116-B1DA-3F721A2834B2}"/>
    <dgm:cxn modelId="{A9A6319F-F304-477E-B61F-B35F8C4B10C0}" type="presOf" srcId="{518BD447-535D-4042-9CA0-E114DD50ADEA}" destId="{5E0461A4-54BA-469D-9AF3-7A12DA85017B}" srcOrd="0" destOrd="0" presId="urn:microsoft.com/office/officeart/2005/8/layout/hList1"/>
    <dgm:cxn modelId="{F183EDD2-3CB0-449E-8D04-C6C8D7D6AB26}" srcId="{C1C82B1D-5C9A-4CB1-B901-D4DAB2AF2532}" destId="{FC40C18D-8DE5-444E-8E1A-1180C5088574}" srcOrd="2" destOrd="0" parTransId="{F4EFFF3A-8D5A-4587-93E3-FDF5A2D92487}" sibTransId="{E33CCC18-9FA7-424A-BB0D-2A70F73354A0}"/>
    <dgm:cxn modelId="{1E3256D8-51EC-4906-A471-D481B637422F}" srcId="{6A425E8D-F4AB-4CED-B835-2302997E2A05}" destId="{A5DE5F02-732D-4A8E-ACD7-0431993C0C93}" srcOrd="1" destOrd="0" parTransId="{6131AF86-71F4-4373-9DE5-5E34C1762C21}" sibTransId="{F40B0DEE-DC69-4F2C-AF81-C1F295662399}"/>
    <dgm:cxn modelId="{285253E2-E3F5-4465-BAE8-9E3EB0ECC673}" srcId="{6A425E8D-F4AB-4CED-B835-2302997E2A05}" destId="{8C04F64F-7937-42B3-BD77-37797665442C}" srcOrd="0" destOrd="0" parTransId="{6D90902B-73B0-4286-B487-D12784867BF5}" sibTransId="{A9F6EE48-27D8-48E7-A14B-F01277F61234}"/>
    <dgm:cxn modelId="{0F8C5FEC-541A-4312-807E-BA07275CFD2C}" type="presOf" srcId="{A5DE5F02-732D-4A8E-ACD7-0431993C0C93}" destId="{2A65A69E-6D3D-4F1B-B115-27CD518FCCD5}" srcOrd="0" destOrd="1" presId="urn:microsoft.com/office/officeart/2005/8/layout/hList1"/>
    <dgm:cxn modelId="{C41361F1-3098-4B33-9914-099E4D7498DE}" srcId="{C1C82B1D-5C9A-4CB1-B901-D4DAB2AF2532}" destId="{46FD8080-B6EC-4888-A905-D9C04DA67638}" srcOrd="1" destOrd="0" parTransId="{A1423931-DBBA-4E89-8092-3859FEB751A4}" sibTransId="{BCCE09E8-6B40-443B-8C11-1667BE54D6A7}"/>
    <dgm:cxn modelId="{15591D6F-C94E-4CEC-98BB-D76E2D80C1EA}" type="presParOf" srcId="{5E0461A4-54BA-469D-9AF3-7A12DA85017B}" destId="{4C1147DD-D581-4E28-A6A3-AAFBFEF81F95}" srcOrd="0" destOrd="0" presId="urn:microsoft.com/office/officeart/2005/8/layout/hList1"/>
    <dgm:cxn modelId="{C252B661-D0CC-4E81-B386-942F88DBE1C8}" type="presParOf" srcId="{4C1147DD-D581-4E28-A6A3-AAFBFEF81F95}" destId="{6BAB0B64-B89E-440E-8B28-3141FEACFEFD}" srcOrd="0" destOrd="0" presId="urn:microsoft.com/office/officeart/2005/8/layout/hList1"/>
    <dgm:cxn modelId="{82617CAC-7019-4B11-AE17-24BEAE31E4D8}" type="presParOf" srcId="{4C1147DD-D581-4E28-A6A3-AAFBFEF81F95}" destId="{83911C88-4DE1-45DD-BA96-21B9A7A498C8}" srcOrd="1" destOrd="0" presId="urn:microsoft.com/office/officeart/2005/8/layout/hList1"/>
    <dgm:cxn modelId="{3D243D6E-78A3-4A89-82BB-EF2693EAA74A}" type="presParOf" srcId="{5E0461A4-54BA-469D-9AF3-7A12DA85017B}" destId="{1B57F4AA-3633-48C6-AC67-000E279BFF67}" srcOrd="1" destOrd="0" presId="urn:microsoft.com/office/officeart/2005/8/layout/hList1"/>
    <dgm:cxn modelId="{498CA574-7F11-4971-9C9A-00967B3A6F77}" type="presParOf" srcId="{5E0461A4-54BA-469D-9AF3-7A12DA85017B}" destId="{EB9E565A-AFF0-48E2-9BB0-095AE961B989}" srcOrd="2" destOrd="0" presId="urn:microsoft.com/office/officeart/2005/8/layout/hList1"/>
    <dgm:cxn modelId="{B0925B36-6671-44F5-AB1E-10E770AF4EC9}" type="presParOf" srcId="{EB9E565A-AFF0-48E2-9BB0-095AE961B989}" destId="{FE93BCF5-8761-4FB1-BA02-BD8F7ED32C09}" srcOrd="0" destOrd="0" presId="urn:microsoft.com/office/officeart/2005/8/layout/hList1"/>
    <dgm:cxn modelId="{09BE4A9F-7527-46CB-94E7-2C44FD92982A}" type="presParOf" srcId="{EB9E565A-AFF0-48E2-9BB0-095AE961B989}" destId="{5BB76CE3-4BC9-4A45-B6DA-976F193B7FB6}" srcOrd="1" destOrd="0" presId="urn:microsoft.com/office/officeart/2005/8/layout/hList1"/>
    <dgm:cxn modelId="{5341ED3F-A0AA-4666-987C-F8100ADA769E}" type="presParOf" srcId="{5E0461A4-54BA-469D-9AF3-7A12DA85017B}" destId="{250F5C9A-88C6-402D-B1CA-3A629B05FF8C}" srcOrd="3" destOrd="0" presId="urn:microsoft.com/office/officeart/2005/8/layout/hList1"/>
    <dgm:cxn modelId="{5090EB54-3EEC-4D86-A84C-B88E67131158}" type="presParOf" srcId="{5E0461A4-54BA-469D-9AF3-7A12DA85017B}" destId="{2550301F-F9FA-4451-A13E-DD214E00B6AF}" srcOrd="4" destOrd="0" presId="urn:microsoft.com/office/officeart/2005/8/layout/hList1"/>
    <dgm:cxn modelId="{7EBAB944-C4DF-47BD-B7AC-045E9EB479C0}" type="presParOf" srcId="{2550301F-F9FA-4451-A13E-DD214E00B6AF}" destId="{5B59542F-893C-42FD-B6E1-39AB01CE7E32}" srcOrd="0" destOrd="0" presId="urn:microsoft.com/office/officeart/2005/8/layout/hList1"/>
    <dgm:cxn modelId="{3CE5F373-07AE-4C4F-A996-700F9D50246F}" type="presParOf" srcId="{2550301F-F9FA-4451-A13E-DD214E00B6AF}" destId="{2A65A69E-6D3D-4F1B-B115-27CD518FCCD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B0B64-B89E-440E-8B28-3141FEACFEFD}">
      <dsp:nvSpPr>
        <dsp:cNvPr id="0" name=""/>
        <dsp:cNvSpPr/>
      </dsp:nvSpPr>
      <dsp:spPr>
        <a:xfrm>
          <a:off x="2619" y="653370"/>
          <a:ext cx="2553890" cy="806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BSN</a:t>
          </a:r>
        </a:p>
      </dsp:txBody>
      <dsp:txXfrm>
        <a:off x="2619" y="653370"/>
        <a:ext cx="2553890" cy="806400"/>
      </dsp:txXfrm>
    </dsp:sp>
    <dsp:sp modelId="{83911C88-4DE1-45DD-BA96-21B9A7A498C8}">
      <dsp:nvSpPr>
        <dsp:cNvPr id="0" name=""/>
        <dsp:cNvSpPr/>
      </dsp:nvSpPr>
      <dsp:spPr>
        <a:xfrm>
          <a:off x="2619" y="1459770"/>
          <a:ext cx="2553890" cy="238266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Traditional BSN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Accelerated BSN	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RN-BSN</a:t>
          </a:r>
        </a:p>
      </dsp:txBody>
      <dsp:txXfrm>
        <a:off x="2619" y="1459770"/>
        <a:ext cx="2553890" cy="2382660"/>
      </dsp:txXfrm>
    </dsp:sp>
    <dsp:sp modelId="{FE93BCF5-8761-4FB1-BA02-BD8F7ED32C09}">
      <dsp:nvSpPr>
        <dsp:cNvPr id="0" name=""/>
        <dsp:cNvSpPr/>
      </dsp:nvSpPr>
      <dsp:spPr>
        <a:xfrm>
          <a:off x="2914054" y="653370"/>
          <a:ext cx="2553890" cy="806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MSN</a:t>
          </a:r>
        </a:p>
      </dsp:txBody>
      <dsp:txXfrm>
        <a:off x="2914054" y="653370"/>
        <a:ext cx="2553890" cy="806400"/>
      </dsp:txXfrm>
    </dsp:sp>
    <dsp:sp modelId="{5BB76CE3-4BC9-4A45-B6DA-976F193B7FB6}">
      <dsp:nvSpPr>
        <dsp:cNvPr id="0" name=""/>
        <dsp:cNvSpPr/>
      </dsp:nvSpPr>
      <dsp:spPr>
        <a:xfrm>
          <a:off x="2914054" y="1459770"/>
          <a:ext cx="2553890" cy="238266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Multiple MSN Track Options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RN-MSN</a:t>
          </a:r>
        </a:p>
      </dsp:txBody>
      <dsp:txXfrm>
        <a:off x="2914054" y="1459770"/>
        <a:ext cx="2553890" cy="2382660"/>
      </dsp:txXfrm>
    </dsp:sp>
    <dsp:sp modelId="{5B59542F-893C-42FD-B6E1-39AB01CE7E32}">
      <dsp:nvSpPr>
        <dsp:cNvPr id="0" name=""/>
        <dsp:cNvSpPr/>
      </dsp:nvSpPr>
      <dsp:spPr>
        <a:xfrm>
          <a:off x="5825490" y="653370"/>
          <a:ext cx="2553890" cy="806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Doctoral</a:t>
          </a:r>
        </a:p>
      </dsp:txBody>
      <dsp:txXfrm>
        <a:off x="5825490" y="653370"/>
        <a:ext cx="2553890" cy="806400"/>
      </dsp:txXfrm>
    </dsp:sp>
    <dsp:sp modelId="{2A65A69E-6D3D-4F1B-B115-27CD518FCCD5}">
      <dsp:nvSpPr>
        <dsp:cNvPr id="0" name=""/>
        <dsp:cNvSpPr/>
      </dsp:nvSpPr>
      <dsp:spPr>
        <a:xfrm>
          <a:off x="5825490" y="1459770"/>
          <a:ext cx="2553890" cy="238266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DNP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BSN-DNP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PhD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BSN-PhD</a:t>
          </a:r>
        </a:p>
      </dsp:txBody>
      <dsp:txXfrm>
        <a:off x="5825490" y="1459770"/>
        <a:ext cx="2553890" cy="2382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Geneva" charset="-128"/>
                <a:cs typeface="Genev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Geneva" charset="-128"/>
                <a:cs typeface="Geneva" charset="-128"/>
              </a:defRPr>
            </a:lvl1pPr>
          </a:lstStyle>
          <a:p>
            <a:pPr>
              <a:defRPr/>
            </a:pPr>
            <a:fld id="{CEA844E6-47A0-4E4B-85A5-2214709CFD24}" type="datetime1">
              <a:rPr lang="en-US"/>
              <a:pPr>
                <a:defRPr/>
              </a:pPr>
              <a:t>4/17/19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Geneva" charset="-128"/>
                <a:cs typeface="Genev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86F184-C7EE-4819-A6D6-2EEEBEEF0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UMMC2012_transplant_ppt_mas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2954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277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6221E1-7BB0-4BFA-B3DA-F7AD22BD9192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9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UMMC2012_transplant_ppt_mas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7800" y="838200"/>
            <a:ext cx="7086600" cy="1524000"/>
          </a:xfrm>
        </p:spPr>
        <p:txBody>
          <a:bodyPr/>
          <a:lstStyle>
            <a:lvl1pPr algn="l">
              <a:defRPr b="1">
                <a:solidFill>
                  <a:srgbClr val="1D487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667000"/>
            <a:ext cx="5836024" cy="762000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rgbClr val="1D487C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6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DA281B-268C-4E4C-9315-A7139C51633E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5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21844D-4B08-4F9D-B2EC-0F9CAC9DBA0C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5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1F7A29-2BFD-4071-9144-62847A8BFE1D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59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162676-8A0C-4FCF-9347-28DA72B5480A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D3A650-C623-4320-857A-DFE7F3965736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2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63267B-2502-4B35-A4CD-DF71A41FA14B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24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C2D4E7-18BA-46C1-9540-541E062AFEBA}" type="slidenum">
              <a:rPr lang="en-US" altLang="en-US"/>
              <a:pPr/>
              <a:t>‹#›</a:t>
            </a:fld>
            <a:endParaRPr lang="en-US" altLang="en-US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9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UMMC2012_transplant_ppt_slide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0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panose="020B0604020202020204" pitchFamily="34" charset="0"/>
              </a:defRPr>
            </a:lvl1pPr>
          </a:lstStyle>
          <a:p>
            <a:fld id="{5A5A7FB1-BDE7-4B15-9FEC-CCC48708FE82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Geneva" charset="-128"/>
          <a:cs typeface="Geneva" charset="-128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173038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919163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196975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4859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UMMC2012_transplant_ppt_slid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0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panose="020B0604020202020204" pitchFamily="34" charset="0"/>
              </a:defRPr>
            </a:lvl1pPr>
          </a:lstStyle>
          <a:p>
            <a:fld id="{C9D25272-5372-4FD2-AF9D-BC7B1E6533DF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charset="0"/>
          <a:ea typeface="Geneva" charset="-128"/>
          <a:cs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17303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1969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UMMC2012_transplant_ppt_slid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0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panose="020B0604020202020204" pitchFamily="34" charset="0"/>
              </a:defRPr>
            </a:lvl1pPr>
          </a:lstStyle>
          <a:p>
            <a:fld id="{236A231F-297D-40DE-9CC7-241F48F8C471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17303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1969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UMMC2012_transplant_ppt_slid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0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panose="020B0604020202020204" pitchFamily="34" charset="0"/>
              </a:defRPr>
            </a:lvl1pPr>
          </a:lstStyle>
          <a:p>
            <a:fld id="{19BFDF6A-3103-4AF7-9280-D9423E4A9371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charset="0"/>
          <a:ea typeface="Geneva" charset="-128"/>
          <a:cs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Geneva" charset="-128"/>
          <a:cs typeface="Geneva" charset="-128"/>
        </a:defRPr>
      </a:lvl1pPr>
      <a:lvl2pPr marL="571500" indent="-17303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3pPr>
      <a:lvl4pPr marL="11969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blake@umc.edu" TargetMode="External"/><Relationship Id="rId2" Type="http://schemas.openxmlformats.org/officeDocument/2006/relationships/hyperlink" Target="mailto:cpruett@umc.ed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595165" y="877025"/>
            <a:ext cx="7661275" cy="2159000"/>
          </a:xfrm>
        </p:spPr>
        <p:txBody>
          <a:bodyPr/>
          <a:lstStyle/>
          <a:p>
            <a:r>
              <a:rPr lang="en-US" altLang="x-none" sz="4000">
                <a:ea typeface="Geneva"/>
                <a:cs typeface="Geneva"/>
              </a:rPr>
              <a:t>QM – Putting the Pieces Together for Strategic Visioning and Accreditation Planning</a:t>
            </a:r>
            <a:br>
              <a:rPr lang="en-US" altLang="x-none">
                <a:ea typeface="Geneva"/>
                <a:cs typeface="Geneva"/>
              </a:rPr>
            </a:br>
            <a:br>
              <a:rPr lang="en-US" altLang="x-none">
                <a:ea typeface="Geneva"/>
                <a:cs typeface="Geneva"/>
              </a:rPr>
            </a:br>
            <a:r>
              <a:rPr lang="en-US" altLang="x-none" sz="2400">
                <a:ea typeface="Geneva"/>
                <a:cs typeface="Geneva"/>
              </a:rPr>
              <a:t>QM East Regional Conference</a:t>
            </a:r>
            <a:br>
              <a:rPr lang="en-US" altLang="x-none" sz="2400">
                <a:ea typeface="Geneva"/>
                <a:cs typeface="Geneva"/>
              </a:rPr>
            </a:br>
            <a:r>
              <a:rPr lang="en-US" altLang="x-none" sz="2400">
                <a:latin typeface="Trebuchet MS"/>
                <a:ea typeface="Geneva"/>
                <a:cs typeface="Geneva"/>
              </a:rPr>
              <a:t>April 26, 2019</a:t>
            </a:r>
            <a:endParaRPr lang="x-none" altLang="x-none" sz="2400">
              <a:latin typeface="Trebuchet MS"/>
              <a:ea typeface="Geneva"/>
              <a:cs typeface="Genev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Homepage Template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0489" y="1447800"/>
            <a:ext cx="516302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5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Module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570" y="1447800"/>
            <a:ext cx="764286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1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1340" y="1447800"/>
            <a:ext cx="710132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6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7958"/>
            <a:ext cx="8382000" cy="962196"/>
          </a:xfrm>
        </p:spPr>
        <p:txBody>
          <a:bodyPr/>
          <a:lstStyle/>
          <a:p>
            <a:r>
              <a:rPr lang="en-US" dirty="0"/>
              <a:t>Classroom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0154"/>
            <a:ext cx="8382000" cy="4495800"/>
          </a:xfrm>
        </p:spPr>
        <p:txBody>
          <a:bodyPr/>
          <a:lstStyle/>
          <a:p>
            <a:r>
              <a:rPr lang="en-US" dirty="0"/>
              <a:t>Classroom Remodel</a:t>
            </a:r>
          </a:p>
          <a:p>
            <a:pPr lvl="1" indent="-172720"/>
            <a:r>
              <a:rPr lang="en-US" dirty="0">
                <a:ea typeface="Geneva"/>
              </a:rPr>
              <a:t>Long-Term Project Involving Multiple Stakeholders</a:t>
            </a:r>
          </a:p>
          <a:p>
            <a:pPr lvl="1" indent="-172720"/>
            <a:r>
              <a:rPr lang="en-US" dirty="0">
                <a:ea typeface="Geneva"/>
              </a:rPr>
              <a:t>Discussions took place on:</a:t>
            </a:r>
          </a:p>
          <a:p>
            <a:pPr marL="918845" lvl="2"/>
            <a:r>
              <a:rPr lang="en-US" dirty="0">
                <a:ea typeface="Geneva"/>
              </a:rPr>
              <a:t>What we are teaching</a:t>
            </a:r>
          </a:p>
          <a:p>
            <a:pPr marL="918845" lvl="2"/>
            <a:r>
              <a:rPr lang="en-US" dirty="0">
                <a:ea typeface="Geneva"/>
              </a:rPr>
              <a:t>How we would like to teach</a:t>
            </a:r>
          </a:p>
          <a:p>
            <a:pPr marL="918845" lvl="2"/>
            <a:r>
              <a:rPr lang="en-US" dirty="0">
                <a:ea typeface="Geneva"/>
              </a:rPr>
              <a:t>The student experience</a:t>
            </a:r>
          </a:p>
          <a:p>
            <a:r>
              <a:rPr lang="en-US" dirty="0"/>
              <a:t>Standardized Technology</a:t>
            </a:r>
          </a:p>
          <a:p>
            <a:pPr lvl="1" indent="-172720"/>
            <a:r>
              <a:rPr lang="en-US" dirty="0">
                <a:ea typeface="Geneva"/>
              </a:rPr>
              <a:t>All classrooms are now consistent</a:t>
            </a:r>
          </a:p>
          <a:p>
            <a:pPr marL="918845" lvl="2">
              <a:buFont typeface="Wingdings"/>
              <a:buChar char="§"/>
            </a:pPr>
            <a:r>
              <a:rPr lang="en-US" dirty="0">
                <a:ea typeface="Geneva"/>
              </a:rPr>
              <a:t>Each classroom is similar in design and functionality</a:t>
            </a:r>
          </a:p>
          <a:p>
            <a:pPr lvl="1" indent="-172720"/>
            <a:r>
              <a:rPr lang="en-US" dirty="0">
                <a:ea typeface="Geneva"/>
              </a:rPr>
              <a:t>One-Button Connectivity</a:t>
            </a:r>
          </a:p>
          <a:p>
            <a:pPr marL="918845" lvl="2">
              <a:buFont typeface="Wingdings"/>
              <a:buChar char="§"/>
            </a:pPr>
            <a:r>
              <a:rPr lang="en-US" dirty="0">
                <a:ea typeface="Geneva"/>
              </a:rPr>
              <a:t>Every room in the SON is interconnected so that teaching and learning can happen synchronously throughout the building, as well as off-campus.</a:t>
            </a:r>
          </a:p>
        </p:txBody>
      </p:sp>
    </p:spTree>
    <p:extLst>
      <p:ext uri="{BB962C8B-B14F-4D97-AF65-F5344CB8AC3E}">
        <p14:creationId xmlns:p14="http://schemas.microsoft.com/office/powerpoint/2010/main" val="337525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Faculty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CINE Advisory Council</a:t>
            </a:r>
          </a:p>
          <a:p>
            <a:r>
              <a:rPr lang="en-US" dirty="0"/>
              <a:t>Faculty/Staff Orientation Course</a:t>
            </a:r>
          </a:p>
          <a:p>
            <a:r>
              <a:rPr lang="en-US" dirty="0"/>
              <a:t>Online Instructional Materials (</a:t>
            </a:r>
            <a:r>
              <a:rPr lang="en-US" dirty="0" err="1"/>
              <a:t>SONcine</a:t>
            </a:r>
            <a:r>
              <a:rPr lang="en-US" dirty="0"/>
              <a:t> Course)</a:t>
            </a:r>
          </a:p>
          <a:p>
            <a:r>
              <a:rPr lang="en-US" dirty="0"/>
              <a:t>Monthly Lunch-and-Learn High Noon Tech Tips Meetings</a:t>
            </a:r>
          </a:p>
          <a:p>
            <a:r>
              <a:rPr lang="en-US" dirty="0"/>
              <a:t>Teaching Innovation Faculty Fellowship</a:t>
            </a:r>
          </a:p>
          <a:p>
            <a:r>
              <a:rPr lang="en-US" dirty="0"/>
              <a:t>Quality First Training Initiative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4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Geneva"/>
              </a:rPr>
              <a:t>Lessons Learned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Geneva"/>
              </a:rPr>
              <a:t>QM brings so much to an institution, essentially making this partnership one of the best decisions we have made.</a:t>
            </a:r>
            <a:endParaRPr lang="en-US" dirty="0"/>
          </a:p>
          <a:p>
            <a:r>
              <a:rPr lang="en-US" dirty="0">
                <a:ea typeface="Geneva"/>
              </a:rPr>
              <a:t>We learned the value of collaboration and thinking more strategically through curriculum and pedagogical training.</a:t>
            </a:r>
          </a:p>
          <a:p>
            <a:r>
              <a:rPr lang="en-US" dirty="0">
                <a:ea typeface="Geneva"/>
              </a:rPr>
              <a:t>QM brings people together, creating a commonality of mindset and a framework around quality across the organization.</a:t>
            </a:r>
          </a:p>
          <a:p>
            <a:r>
              <a:rPr lang="en-US" dirty="0">
                <a:ea typeface="Geneva"/>
              </a:rPr>
              <a:t>QM is a part of EVERYTHING WE DO!</a:t>
            </a:r>
          </a:p>
        </p:txBody>
      </p:sp>
    </p:spTree>
    <p:extLst>
      <p:ext uri="{BB962C8B-B14F-4D97-AF65-F5344CB8AC3E}">
        <p14:creationId xmlns:p14="http://schemas.microsoft.com/office/powerpoint/2010/main" val="63312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FDC60-2183-F941-8C86-AABFFED4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Now…It’s Your Turn!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1EDF8-2564-2441-AE08-29848C30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97227"/>
            <a:ext cx="8382000" cy="4495800"/>
          </a:xfrm>
        </p:spPr>
        <p:txBody>
          <a:bodyPr/>
          <a:lstStyle/>
          <a:p>
            <a:r>
              <a:rPr lang="en-US" dirty="0"/>
              <a:t>What accreditation and strategic planning efforts are currently ongoing in your institutions?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role does QM play in those efforts?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advice would you give to other institutions in implementing QM more effectively?</a:t>
            </a:r>
          </a:p>
        </p:txBody>
      </p:sp>
    </p:spTree>
    <p:extLst>
      <p:ext uri="{BB962C8B-B14F-4D97-AF65-F5344CB8AC3E}">
        <p14:creationId xmlns:p14="http://schemas.microsoft.com/office/powerpoint/2010/main" val="218533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a typeface="Geneva"/>
              </a:rPr>
              <a:t>Christian Pruett</a:t>
            </a:r>
            <a:br>
              <a:rPr lang="en-US" dirty="0"/>
            </a:br>
            <a:r>
              <a:rPr lang="en-US" dirty="0">
                <a:ea typeface="Geneva"/>
                <a:hlinkClick r:id="rId2"/>
              </a:rPr>
              <a:t>cpruett@umc.edu</a:t>
            </a:r>
            <a:br>
              <a:rPr lang="en-US" dirty="0"/>
            </a:br>
            <a:r>
              <a:rPr lang="en-US" dirty="0">
                <a:ea typeface="Geneva"/>
              </a:rPr>
              <a:t>601-915-1909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dirty="0">
                <a:ea typeface="Geneva"/>
              </a:rPr>
              <a:t>Anitra Blake</a:t>
            </a:r>
            <a:br>
              <a:rPr lang="en-US" dirty="0"/>
            </a:br>
            <a:r>
              <a:rPr lang="en-US" dirty="0">
                <a:ea typeface="Geneva"/>
                <a:hlinkClick r:id="rId3"/>
              </a:rPr>
              <a:t>amblake@umc.edu</a:t>
            </a:r>
            <a:br>
              <a:rPr lang="en-US" dirty="0"/>
            </a:br>
            <a:r>
              <a:rPr lang="en-US" dirty="0">
                <a:ea typeface="Geneva"/>
              </a:rPr>
              <a:t>601-984-6203</a:t>
            </a:r>
          </a:p>
        </p:txBody>
      </p:sp>
    </p:spTree>
    <p:extLst>
      <p:ext uri="{BB962C8B-B14F-4D97-AF65-F5344CB8AC3E}">
        <p14:creationId xmlns:p14="http://schemas.microsoft.com/office/powerpoint/2010/main" val="175851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Geneva"/>
              </a:rPr>
              <a:t>Examine the role that Quality Matters plays in strategic planning and visioning at the University of Mississippi School of Nursing.</a:t>
            </a:r>
            <a:endParaRPr lang="en-US"/>
          </a:p>
          <a:p>
            <a:r>
              <a:rPr lang="en-US">
                <a:ea typeface="Geneva"/>
              </a:rPr>
              <a:t>Discuss the integration of QM Principles into the creation of the best physical and virtual spaces for teaching and learning.</a:t>
            </a:r>
          </a:p>
          <a:p>
            <a:r>
              <a:rPr lang="en-US">
                <a:ea typeface="Geneva"/>
              </a:rPr>
              <a:t>Assess potential approaches to strategic planning, visioning and accreditation planning at participants’ institutions.​</a:t>
            </a:r>
            <a:endParaRPr lang="en-US"/>
          </a:p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4996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the School of Nursing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68549"/>
              </p:ext>
            </p:extLst>
          </p:nvPr>
        </p:nvGraphicFramePr>
        <p:xfrm>
          <a:off x="381000" y="1447800"/>
          <a:ext cx="8382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7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Geneva"/>
              </a:rPr>
              <a:t>Start of QM at the School of Nursing</a:t>
            </a:r>
            <a:endParaRPr lang="en-US"/>
          </a:p>
        </p:txBody>
      </p:sp>
      <p:sp>
        <p:nvSpPr>
          <p:cNvPr id="4" name="Right Arrow 3"/>
          <p:cNvSpPr/>
          <p:nvPr/>
        </p:nvSpPr>
        <p:spPr bwMode="auto">
          <a:xfrm>
            <a:off x="381000" y="1389359"/>
            <a:ext cx="3889159" cy="116297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"/>
              </a:rPr>
              <a:t>Started in </a:t>
            </a:r>
            <a:r>
              <a:rPr lang="en-US" dirty="0">
                <a:latin typeface="Times"/>
              </a:rPr>
              <a:t>2016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380999" y="2552333"/>
            <a:ext cx="5362853" cy="11896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Times" charset="0"/>
              </a:rPr>
              <a:t>Two Certified Reviewers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380999" y="3741941"/>
            <a:ext cx="6863180" cy="11896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Geneva" charset="-128"/>
                <a:cs typeface="Geneva" charset="-128"/>
              </a:defRPr>
            </a:lvl1pPr>
            <a:lvl2pPr marL="571500" indent="-1730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919163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3pPr>
            <a:lvl4pPr marL="119697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14859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9pPr>
          </a:lstStyle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en-US" sz="2400" kern="0" dirty="0">
                <a:latin typeface="Times" charset="0"/>
              </a:rPr>
              <a:t>Six QM Certified Courses 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376561" y="4904915"/>
            <a:ext cx="8296922" cy="11896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Geneva" charset="-128"/>
                <a:cs typeface="Geneva" charset="-128"/>
              </a:defRPr>
            </a:lvl1pPr>
            <a:lvl2pPr marL="571500" indent="-1730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919163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3pPr>
            <a:lvl4pPr marL="119697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14859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charset="-128"/>
              </a:defRPr>
            </a:lvl9pPr>
          </a:lstStyle>
          <a:p>
            <a:pPr marL="0" indent="0" eaLnBrk="0" hangingPunct="0">
              <a:spcBef>
                <a:spcPct val="0"/>
              </a:spcBef>
              <a:buNone/>
            </a:pPr>
            <a:r>
              <a:rPr lang="en-US" sz="2400" kern="0" dirty="0">
                <a:latin typeface="Times"/>
                <a:ea typeface="Geneva"/>
              </a:rPr>
              <a:t>QM Evaluation Team</a:t>
            </a:r>
          </a:p>
        </p:txBody>
      </p:sp>
    </p:spTree>
    <p:extLst>
      <p:ext uri="{BB962C8B-B14F-4D97-AF65-F5344CB8AC3E}">
        <p14:creationId xmlns:p14="http://schemas.microsoft.com/office/powerpoint/2010/main" val="31746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Geneva"/>
              </a:rPr>
              <a:t>OUR QM GOALS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Geneva"/>
              </a:rPr>
              <a:t>Bring a consistent standard to assess quality in our blended and online course environments.</a:t>
            </a:r>
            <a:endParaRPr lang="en-US"/>
          </a:p>
          <a:p>
            <a:r>
              <a:rPr lang="en-US">
                <a:ea typeface="Geneva"/>
              </a:rPr>
              <a:t>Create best practices to guide decision making around course design, instructional content creation and faculty development.</a:t>
            </a:r>
            <a:endParaRPr lang="en-US"/>
          </a:p>
          <a:p>
            <a:r>
              <a:rPr lang="en-US">
                <a:ea typeface="Geneva"/>
              </a:rPr>
              <a:t>Engage all faculty in discussions around alignment based upon proven methodologies.</a:t>
            </a:r>
          </a:p>
          <a:p>
            <a:r>
              <a:rPr lang="en-US">
                <a:ea typeface="Geneva"/>
              </a:rPr>
              <a:t>Embed quality into the fabric of our organization.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5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8382000" cy="1016343"/>
          </a:xfrm>
        </p:spPr>
        <p:txBody>
          <a:bodyPr/>
          <a:lstStyle/>
          <a:p>
            <a:r>
              <a:rPr lang="en-US" dirty="0"/>
              <a:t>The Strategic Plan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DBD194-E040-EE41-A1B9-100B30BC3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96662"/>
            <a:ext cx="8281086" cy="497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0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Accreditation 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Conducted by the Commission of Collegiate Nursing Education (CCNE)</a:t>
            </a:r>
          </a:p>
          <a:p>
            <a:r>
              <a:rPr lang="en-US"/>
              <a:t>February 15 – 17, 2017</a:t>
            </a:r>
          </a:p>
          <a:p>
            <a:r>
              <a:rPr lang="en-US"/>
              <a:t>Reviewed DNP Program and Post-Graduate APRN Certificate Program</a:t>
            </a:r>
          </a:p>
          <a:p>
            <a:r>
              <a:rPr lang="en-US"/>
              <a:t>Reviewed self-study documentation, classroom and clinical activities, resource room, and other materials provided upon request</a:t>
            </a:r>
          </a:p>
        </p:txBody>
      </p:sp>
    </p:spTree>
    <p:extLst>
      <p:ext uri="{BB962C8B-B14F-4D97-AF65-F5344CB8AC3E}">
        <p14:creationId xmlns:p14="http://schemas.microsoft.com/office/powerpoint/2010/main" val="38984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Accreditation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Geneva"/>
              </a:rPr>
              <a:t>The role of the Instructional Designer is critical for any organization.</a:t>
            </a:r>
          </a:p>
          <a:p>
            <a:r>
              <a:rPr lang="en-US" dirty="0">
                <a:ea typeface="Geneva"/>
              </a:rPr>
              <a:t>QM was presented as being the 'Gold Standard' for quality in our DNP courses.</a:t>
            </a:r>
          </a:p>
          <a:p>
            <a:r>
              <a:rPr lang="en-US" dirty="0">
                <a:ea typeface="Geneva"/>
              </a:rPr>
              <a:t>Reviewers provided positive feedback during interviews around efforts to integrate QM into strategic planning in the DNP program.</a:t>
            </a:r>
          </a:p>
          <a:p>
            <a:r>
              <a:rPr lang="en-US" dirty="0">
                <a:ea typeface="Geneva"/>
              </a:rPr>
              <a:t>We learned that we were 'on the right track' in terms of providing a benchmark for quality.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4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Geneva"/>
              </a:rPr>
              <a:t>Impacts of QM on Teaching and Learning in the 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ea typeface="Geneva"/>
            </a:endParaRPr>
          </a:p>
          <a:p>
            <a:r>
              <a:rPr lang="en-US" dirty="0">
                <a:ea typeface="Geneva"/>
              </a:rPr>
              <a:t>Universal Design</a:t>
            </a:r>
            <a:endParaRPr lang="en-US" dirty="0"/>
          </a:p>
          <a:p>
            <a:pPr lvl="1" indent="-172720"/>
            <a:r>
              <a:rPr lang="en-US" dirty="0">
                <a:ea typeface="Geneva"/>
              </a:rPr>
              <a:t>A QM Template is available to ALL faculty for use in Canvas, our Learning Management System.</a:t>
            </a:r>
            <a:endParaRPr lang="en-US" dirty="0"/>
          </a:p>
          <a:p>
            <a:pPr lvl="1" indent="-172720"/>
            <a:r>
              <a:rPr lang="en-US" dirty="0">
                <a:ea typeface="Geneva"/>
              </a:rPr>
              <a:t>All faculty are encouraged to utilize a course blueprint for alignment.</a:t>
            </a:r>
          </a:p>
          <a:p>
            <a:r>
              <a:rPr lang="en-US" dirty="0">
                <a:ea typeface="Geneva"/>
              </a:rPr>
              <a:t>Classroom Design</a:t>
            </a:r>
          </a:p>
          <a:p>
            <a:pPr lvl="1" indent="-172720"/>
            <a:r>
              <a:rPr lang="en-US" dirty="0">
                <a:ea typeface="Geneva"/>
              </a:rPr>
              <a:t>Our physical and virtual spaces are all consistent.</a:t>
            </a:r>
            <a:endParaRPr lang="en-US" dirty="0"/>
          </a:p>
          <a:p>
            <a:r>
              <a:rPr lang="en-US" dirty="0">
                <a:ea typeface="Geneva"/>
              </a:rPr>
              <a:t>Faculty Development</a:t>
            </a:r>
          </a:p>
          <a:p>
            <a:r>
              <a:rPr lang="en-US" dirty="0">
                <a:ea typeface="Geneva"/>
              </a:rPr>
              <a:t>QM Evaluation Model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MMC PPT 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MMC 2014 Ubac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MMC 2014 blue top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UMMC 2014 bluebac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450</Words>
  <Application>Microsoft Macintosh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Times</vt:lpstr>
      <vt:lpstr>Trebuchet MS</vt:lpstr>
      <vt:lpstr>Wingdings</vt:lpstr>
      <vt:lpstr>UMMC PPT 2014</vt:lpstr>
      <vt:lpstr>UMMC 2014 Uback</vt:lpstr>
      <vt:lpstr>UMMC 2014 blue top</vt:lpstr>
      <vt:lpstr>UMMC 2014 blueback</vt:lpstr>
      <vt:lpstr>QM – Putting the Pieces Together for Strategic Visioning and Accreditation Planning  QM East Regional Conference April 26, 2019</vt:lpstr>
      <vt:lpstr>Objectives</vt:lpstr>
      <vt:lpstr>About the School of Nursing</vt:lpstr>
      <vt:lpstr>Start of QM at the School of Nursing</vt:lpstr>
      <vt:lpstr>OUR QM GOALS</vt:lpstr>
      <vt:lpstr>The Strategic Plan</vt:lpstr>
      <vt:lpstr>Accreditation Visit</vt:lpstr>
      <vt:lpstr>Accreditation Findings</vt:lpstr>
      <vt:lpstr>Impacts of QM on Teaching and Learning in the SON</vt:lpstr>
      <vt:lpstr>Homepage Template</vt:lpstr>
      <vt:lpstr>Course Module</vt:lpstr>
      <vt:lpstr>Resources</vt:lpstr>
      <vt:lpstr>Classroom Design</vt:lpstr>
      <vt:lpstr>Faculty Development</vt:lpstr>
      <vt:lpstr>Lessons Learned</vt:lpstr>
      <vt:lpstr>Now…It’s Your Turn!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 and Digital Credentialing:  A Pilot Project  Creating Futures Through Technology Conference,  March 2, 2017</dc:title>
  <dc:creator>Anitra M. Blake</dc:creator>
  <cp:lastModifiedBy>Christian Pruett</cp:lastModifiedBy>
  <cp:revision>25</cp:revision>
  <dcterms:modified xsi:type="dcterms:W3CDTF">2019-04-17T19:57:14Z</dcterms:modified>
</cp:coreProperties>
</file>