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5143500" cx="9144000"/>
  <p:notesSz cx="6858000" cy="9144000"/>
  <p:embeddedFontLst>
    <p:embeddedFont>
      <p:font typeface="Lato"/>
      <p:regular r:id="rId30"/>
      <p:bold r:id="rId31"/>
      <p:italic r:id="rId32"/>
      <p:boldItalic r:id="rId33"/>
    </p:embeddedFont>
    <p:embeddedFont>
      <p:font typeface="Nobile"/>
      <p:regular r:id="rId34"/>
      <p:bold r:id="rId35"/>
      <p:italic r:id="rId36"/>
      <p:boldItalic r:id="rId37"/>
    </p:embeddedFont>
    <p:embeddedFont>
      <p:font typeface="Alexandria"/>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4.xml"/><Relationship Id="rId33" Type="http://schemas.openxmlformats.org/officeDocument/2006/relationships/font" Target="fonts/Lato-boldItalic.fntdata"/><Relationship Id="rId10" Type="http://schemas.openxmlformats.org/officeDocument/2006/relationships/slide" Target="slides/slide3.xml"/><Relationship Id="rId32" Type="http://schemas.openxmlformats.org/officeDocument/2006/relationships/font" Target="fonts/Lato-italic.fntdata"/><Relationship Id="rId13" Type="http://schemas.openxmlformats.org/officeDocument/2006/relationships/slide" Target="slides/slide6.xml"/><Relationship Id="rId35" Type="http://schemas.openxmlformats.org/officeDocument/2006/relationships/font" Target="fonts/Nobile-bold.fntdata"/><Relationship Id="rId12" Type="http://schemas.openxmlformats.org/officeDocument/2006/relationships/slide" Target="slides/slide5.xml"/><Relationship Id="rId34" Type="http://schemas.openxmlformats.org/officeDocument/2006/relationships/font" Target="fonts/Nobile-regular.fntdata"/><Relationship Id="rId15" Type="http://schemas.openxmlformats.org/officeDocument/2006/relationships/slide" Target="slides/slide8.xml"/><Relationship Id="rId37" Type="http://schemas.openxmlformats.org/officeDocument/2006/relationships/font" Target="fonts/Nobile-boldItalic.fntdata"/><Relationship Id="rId14" Type="http://schemas.openxmlformats.org/officeDocument/2006/relationships/slide" Target="slides/slide7.xml"/><Relationship Id="rId36" Type="http://schemas.openxmlformats.org/officeDocument/2006/relationships/font" Target="fonts/Nobile-italic.fntdata"/><Relationship Id="rId17" Type="http://schemas.openxmlformats.org/officeDocument/2006/relationships/slide" Target="slides/slide10.xml"/><Relationship Id="rId39" Type="http://schemas.openxmlformats.org/officeDocument/2006/relationships/font" Target="fonts/Alexandria-bold.fntdata"/><Relationship Id="rId16" Type="http://schemas.openxmlformats.org/officeDocument/2006/relationships/slide" Target="slides/slide9.xml"/><Relationship Id="rId38" Type="http://schemas.openxmlformats.org/officeDocument/2006/relationships/font" Target="fonts/Alexandria-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US" sz="1100">
                <a:solidFill>
                  <a:schemeClr val="dk1"/>
                </a:solidFill>
              </a:rPr>
              <a:t>Good morning/afternoon everyone! Thank you for joining me today for this session on "Standards to Success: Using the NSQ Standards to Achieve Online Teaching Excellence."</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4e758c328b_0_854:notes"/>
          <p:cNvSpPr/>
          <p:nvPr>
            <p:ph idx="2" type="sldImg"/>
          </p:nvPr>
        </p:nvSpPr>
        <p:spPr>
          <a:xfrm>
            <a:off x="571500" y="714375"/>
            <a:ext cx="4572000" cy="19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34e758c328b_0_854:notes"/>
          <p:cNvSpPr txBox="1"/>
          <p:nvPr>
            <p:ph idx="1" type="body"/>
          </p:nvPr>
        </p:nvSpPr>
        <p:spPr>
          <a:xfrm>
            <a:off x="571500" y="2750344"/>
            <a:ext cx="4572000" cy="2250300"/>
          </a:xfrm>
          <a:prstGeom prst="rect">
            <a:avLst/>
          </a:prstGeom>
          <a:noFill/>
          <a:ln>
            <a:noFill/>
          </a:ln>
        </p:spPr>
        <p:txBody>
          <a:bodyPr anchorCtr="0" anchor="t" bIns="34900" lIns="69850" spcFirstLastPara="1" rIns="69850" wrap="square" tIns="34900">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Each workshop includes: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a:solidFill>
                  <a:schemeClr val="dk1"/>
                </a:solidFill>
              </a:rPr>
              <a:t>Clear, actionable learning objectives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Engaging content in multiple formats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Interactive activities that reinforce learning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Auto-graded assessments to check understanding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A culminating project reviewed by a facilitator</a:t>
            </a:r>
            <a:endParaRPr>
              <a:solidFill>
                <a:schemeClr val="dk1"/>
              </a:solidFill>
            </a:endParaRPr>
          </a:p>
          <a:p>
            <a:pPr indent="0" lvl="0" marL="0" rtl="0" algn="l">
              <a:lnSpc>
                <a:spcPct val="115000"/>
              </a:lnSpc>
              <a:spcBef>
                <a:spcPts val="1200"/>
              </a:spcBef>
              <a:spcAft>
                <a:spcPts val="1200"/>
              </a:spcAft>
              <a:buSzPts val="1100"/>
              <a:buNone/>
            </a:pPr>
            <a:r>
              <a:rPr lang="en-US">
                <a:solidFill>
                  <a:schemeClr val="dk1"/>
                </a:solidFill>
              </a:rPr>
              <a:t>Now, let's take a closer look at each of the five workshops and what you'll gain from them.</a:t>
            </a:r>
            <a:endParaRPr/>
          </a:p>
        </p:txBody>
      </p:sp>
      <p:sp>
        <p:nvSpPr>
          <p:cNvPr id="185" name="Google Shape;185;g34e758c328b_0_854:notes"/>
          <p:cNvSpPr txBox="1"/>
          <p:nvPr>
            <p:ph idx="12" type="sldNum"/>
          </p:nvPr>
        </p:nvSpPr>
        <p:spPr>
          <a:xfrm>
            <a:off x="3237178" y="5428258"/>
            <a:ext cx="2476500" cy="286800"/>
          </a:xfrm>
          <a:prstGeom prst="rect">
            <a:avLst/>
          </a:prstGeom>
          <a:noFill/>
          <a:ln>
            <a:noFill/>
          </a:ln>
        </p:spPr>
        <p:txBody>
          <a:bodyPr anchorCtr="0" anchor="b" bIns="34900" lIns="69850" spcFirstLastPara="1" rIns="69850" wrap="square" tIns="34900">
            <a:noAutofit/>
          </a:bodyPr>
          <a:lstStyle/>
          <a:p>
            <a:pPr indent="0" lvl="0" marL="0" rtl="0" algn="r">
              <a:spcBef>
                <a:spcPts val="0"/>
              </a:spcBef>
              <a:spcAft>
                <a:spcPts val="0"/>
              </a:spcAft>
              <a:buNone/>
            </a:pPr>
            <a:fld id="{00000000-1234-1234-1234-123412341234}" type="slidenum">
              <a:rPr lang="en-US" sz="1100"/>
              <a:t>‹#›</a:t>
            </a:fld>
            <a:endParaRPr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4f5ae3c58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
        <p:nvSpPr>
          <p:cNvPr id="202" name="Google Shape;202;g34f5ae3c58c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4e758c328b_0_286:notes"/>
          <p:cNvSpPr/>
          <p:nvPr>
            <p:ph idx="2" type="sldImg"/>
          </p:nvPr>
        </p:nvSpPr>
        <p:spPr>
          <a:xfrm>
            <a:off x="571500" y="714375"/>
            <a:ext cx="4572000" cy="19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34e758c328b_0_286:notes"/>
          <p:cNvSpPr txBox="1"/>
          <p:nvPr>
            <p:ph idx="1" type="body"/>
          </p:nvPr>
        </p:nvSpPr>
        <p:spPr>
          <a:xfrm>
            <a:off x="571500" y="2750344"/>
            <a:ext cx="4572000" cy="2250300"/>
          </a:xfrm>
          <a:prstGeom prst="rect">
            <a:avLst/>
          </a:prstGeom>
          <a:noFill/>
          <a:ln>
            <a:noFill/>
          </a:ln>
        </p:spPr>
        <p:txBody>
          <a:bodyPr anchorCtr="0" anchor="t" bIns="34900" lIns="69850" spcFirstLastPara="1" rIns="69850" wrap="square" tIns="34900">
            <a:noAutofit/>
          </a:bodyPr>
          <a:lstStyle/>
          <a:p>
            <a:pPr indent="0" lvl="0" marL="0" rtl="0" algn="l">
              <a:lnSpc>
                <a:spcPct val="115000"/>
              </a:lnSpc>
              <a:spcBef>
                <a:spcPts val="1400"/>
              </a:spcBef>
              <a:spcAft>
                <a:spcPts val="0"/>
              </a:spcAft>
              <a:buClr>
                <a:schemeClr val="dk1"/>
              </a:buClr>
              <a:buSzPts val="1100"/>
              <a:buFont typeface="Arial"/>
              <a:buNone/>
            </a:pPr>
            <a:r>
              <a:rPr b="1" lang="en-US" sz="1300">
                <a:solidFill>
                  <a:schemeClr val="dk1"/>
                </a:solidFill>
              </a:rPr>
              <a:t>Workshop 1: The Professional Online Teacher (TPOT)</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One of the biggest challenges online teachers face is effectively managing their professional responsibilities in a virtual environment. Without the structure of a physical classroom and school building, many teachers struggle with time management, professional growth, and digital resource evaluation.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In this workshop, you'll develop the foundational skills needed to thrive as an online educator. You'll create a personalized professional development plan that includes specific goals and timelines for improving your practice. This isn't just a theoretical exercise—you'll walk away with a concrete roadmap for your professional growth.</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A highlight activity in this workshop is designing and evaluating digital learning activities that incorporate responsible technology use. You'll learn frameworks for evaluating digital tools and create opportunities that encourage positive digital citizenship among your students.</a:t>
            </a:r>
            <a:endParaRPr>
              <a:solidFill>
                <a:schemeClr val="dk1"/>
              </a:solidFill>
            </a:endParaRPr>
          </a:p>
          <a:p>
            <a:pPr indent="0" lvl="0" marL="0" rtl="0" algn="l">
              <a:lnSpc>
                <a:spcPct val="115000"/>
              </a:lnSpc>
              <a:spcBef>
                <a:spcPts val="1200"/>
              </a:spcBef>
              <a:spcAft>
                <a:spcPts val="1200"/>
              </a:spcAft>
              <a:buSzPts val="1100"/>
              <a:buNone/>
            </a:pPr>
            <a:r>
              <a:rPr lang="en-US">
                <a:solidFill>
                  <a:schemeClr val="dk1"/>
                </a:solidFill>
              </a:rPr>
              <a:t>One immediate takeaway you'll gain is a set of practical time management strategies specifically designed for online teachers. These strategies will help you balance communication with students and parents, maintain high-quality learning environments, and ensure student safety and success—all while preserving your own well-being.</a:t>
            </a:r>
            <a:endParaRPr/>
          </a:p>
        </p:txBody>
      </p:sp>
      <p:sp>
        <p:nvSpPr>
          <p:cNvPr id="208" name="Google Shape;208;g34e758c328b_0_286:notes"/>
          <p:cNvSpPr txBox="1"/>
          <p:nvPr>
            <p:ph idx="12" type="sldNum"/>
          </p:nvPr>
        </p:nvSpPr>
        <p:spPr>
          <a:xfrm>
            <a:off x="3237178" y="5428258"/>
            <a:ext cx="2476500" cy="286800"/>
          </a:xfrm>
          <a:prstGeom prst="rect">
            <a:avLst/>
          </a:prstGeom>
          <a:noFill/>
          <a:ln>
            <a:noFill/>
          </a:ln>
        </p:spPr>
        <p:txBody>
          <a:bodyPr anchorCtr="0" anchor="b" bIns="34900" lIns="69850" spcFirstLastPara="1" rIns="69850" wrap="square" tIns="34900">
            <a:noAutofit/>
          </a:bodyPr>
          <a:lstStyle/>
          <a:p>
            <a:pPr indent="0" lvl="0" marL="0" rtl="0" algn="r">
              <a:spcBef>
                <a:spcPts val="0"/>
              </a:spcBef>
              <a:spcAft>
                <a:spcPts val="0"/>
              </a:spcAft>
              <a:buNone/>
            </a:pPr>
            <a:fld id="{00000000-1234-1234-1234-123412341234}" type="slidenum">
              <a:rPr lang="en-US" sz="1100"/>
              <a:t>‹#›</a:t>
            </a:fld>
            <a:endParaRPr sz="11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4e758c328b_0_354:notes"/>
          <p:cNvSpPr/>
          <p:nvPr>
            <p:ph idx="2" type="sldImg"/>
          </p:nvPr>
        </p:nvSpPr>
        <p:spPr>
          <a:xfrm>
            <a:off x="571500" y="714375"/>
            <a:ext cx="4572000" cy="19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34e758c328b_0_354:notes"/>
          <p:cNvSpPr txBox="1"/>
          <p:nvPr>
            <p:ph idx="1" type="body"/>
          </p:nvPr>
        </p:nvSpPr>
        <p:spPr>
          <a:xfrm>
            <a:off x="571500" y="2750344"/>
            <a:ext cx="4572000" cy="2250300"/>
          </a:xfrm>
          <a:prstGeom prst="rect">
            <a:avLst/>
          </a:prstGeom>
          <a:noFill/>
          <a:ln>
            <a:noFill/>
          </a:ln>
        </p:spPr>
        <p:txBody>
          <a:bodyPr anchorCtr="0" anchor="t" bIns="34900" lIns="69850" spcFirstLastPara="1" rIns="69850" wrap="square" tIns="34900">
            <a:noAutofit/>
          </a:bodyPr>
          <a:lstStyle/>
          <a:p>
            <a:pPr indent="0" lvl="0" marL="0" rtl="0" algn="l">
              <a:lnSpc>
                <a:spcPct val="115000"/>
              </a:lnSpc>
              <a:spcBef>
                <a:spcPts val="1400"/>
              </a:spcBef>
              <a:spcAft>
                <a:spcPts val="0"/>
              </a:spcAft>
              <a:buClr>
                <a:schemeClr val="dk1"/>
              </a:buClr>
              <a:buSzPts val="1100"/>
              <a:buFont typeface="Arial"/>
              <a:buNone/>
            </a:pPr>
            <a:r>
              <a:rPr b="1" lang="en-US" sz="1300">
                <a:solidFill>
                  <a:schemeClr val="dk1"/>
                </a:solidFill>
              </a:rPr>
              <a:t>Workshop 2: Modeling Responsible Online Presence (MROP)</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Online learning environments present unique challenges for student safety, privacy, and ethical behavior. Many teachers worry about keeping students safe online while fostering authentic engagement.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This workshop delves into creating and maintaining a responsible digital learning environment. You'll develop comprehensive classroom guidelines that define and promote responsible digital citizenship behaviors, including netiquette and appropriate online conduct.</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A key activity you'll complete is evaluating instructional materials for compliance with copyright and fair use policies. You'll also create strategies to teach these essential concepts to your students, helping them become responsible digital citizens themselves.</a:t>
            </a:r>
            <a:endParaRPr>
              <a:solidFill>
                <a:schemeClr val="dk1"/>
              </a:solidFill>
            </a:endParaRPr>
          </a:p>
          <a:p>
            <a:pPr indent="0" lvl="0" marL="0" rtl="0" algn="l">
              <a:lnSpc>
                <a:spcPct val="115000"/>
              </a:lnSpc>
              <a:spcBef>
                <a:spcPts val="1200"/>
              </a:spcBef>
              <a:spcAft>
                <a:spcPts val="1200"/>
              </a:spcAft>
              <a:buSzPts val="1100"/>
              <a:buNone/>
            </a:pPr>
            <a:r>
              <a:rPr lang="en-US">
                <a:solidFill>
                  <a:schemeClr val="dk1"/>
                </a:solidFill>
              </a:rPr>
              <a:t>A practical takeaway from this workshop is a framework for applying federal privacy regulations like FERPA to your online classroom. You'll develop procedures that protect student information in the online environment, ensuring compliance with all relevant regulations.</a:t>
            </a:r>
            <a:endParaRPr/>
          </a:p>
        </p:txBody>
      </p:sp>
      <p:sp>
        <p:nvSpPr>
          <p:cNvPr id="227" name="Google Shape;227;g34e758c328b_0_354:notes"/>
          <p:cNvSpPr txBox="1"/>
          <p:nvPr>
            <p:ph idx="12" type="sldNum"/>
          </p:nvPr>
        </p:nvSpPr>
        <p:spPr>
          <a:xfrm>
            <a:off x="3237178" y="5428258"/>
            <a:ext cx="2476500" cy="286800"/>
          </a:xfrm>
          <a:prstGeom prst="rect">
            <a:avLst/>
          </a:prstGeom>
          <a:noFill/>
          <a:ln>
            <a:noFill/>
          </a:ln>
        </p:spPr>
        <p:txBody>
          <a:bodyPr anchorCtr="0" anchor="b" bIns="34900" lIns="69850" spcFirstLastPara="1" rIns="69850" wrap="square" tIns="34900">
            <a:noAutofit/>
          </a:bodyPr>
          <a:lstStyle/>
          <a:p>
            <a:pPr indent="0" lvl="0" marL="0" rtl="0" algn="r">
              <a:spcBef>
                <a:spcPts val="0"/>
              </a:spcBef>
              <a:spcAft>
                <a:spcPts val="0"/>
              </a:spcAft>
              <a:buNone/>
            </a:pPr>
            <a:fld id="{00000000-1234-1234-1234-123412341234}" type="slidenum">
              <a:rPr lang="en-US" sz="1100"/>
              <a:t>‹#›</a:t>
            </a:fld>
            <a:endParaRPr sz="11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4e758c328b_0_491:notes"/>
          <p:cNvSpPr/>
          <p:nvPr>
            <p:ph idx="2" type="sldImg"/>
          </p:nvPr>
        </p:nvSpPr>
        <p:spPr>
          <a:xfrm>
            <a:off x="571500" y="714375"/>
            <a:ext cx="4572000" cy="19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34e758c328b_0_491:notes"/>
          <p:cNvSpPr txBox="1"/>
          <p:nvPr>
            <p:ph idx="1" type="body"/>
          </p:nvPr>
        </p:nvSpPr>
        <p:spPr>
          <a:xfrm>
            <a:off x="571500" y="2750344"/>
            <a:ext cx="4572000" cy="2250300"/>
          </a:xfrm>
          <a:prstGeom prst="rect">
            <a:avLst/>
          </a:prstGeom>
          <a:noFill/>
          <a:ln>
            <a:noFill/>
          </a:ln>
        </p:spPr>
        <p:txBody>
          <a:bodyPr anchorCtr="0" anchor="t" bIns="34900" lIns="69850" spcFirstLastPara="1" rIns="69850" wrap="square" tIns="34900">
            <a:noAutofit/>
          </a:bodyPr>
          <a:lstStyle/>
          <a:p>
            <a:pPr indent="0" lvl="0" marL="0" rtl="0" algn="l">
              <a:lnSpc>
                <a:spcPct val="115000"/>
              </a:lnSpc>
              <a:spcBef>
                <a:spcPts val="1400"/>
              </a:spcBef>
              <a:spcAft>
                <a:spcPts val="0"/>
              </a:spcAft>
              <a:buClr>
                <a:schemeClr val="dk1"/>
              </a:buClr>
              <a:buSzPts val="1100"/>
              <a:buFont typeface="Arial"/>
              <a:buNone/>
            </a:pPr>
            <a:r>
              <a:rPr b="1" lang="en-US" sz="1300">
                <a:solidFill>
                  <a:schemeClr val="dk1"/>
                </a:solidFill>
              </a:rPr>
              <a:t>Workshop 3: Developing an Online Community of Learners (DOCL)</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Perhaps the biggest challenge in online teaching is creating a sense of community and belonging when students aren't physically together. Without intentional strategies, online learners often feel isolated and disengaged.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This workshop explores strategies for building and nurturing a vibrant online learning community. You'll design specific approaches to cultivate a strong sense of community in your online classroom, particularly during those crucial first weeks of the course.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An exciting activity in this workshop involves identifying patterns in learner engagement and developing strategies to support active learning and collaboration. You'll learn how to leverage student voice and choice to increase motivation and participation.</a:t>
            </a:r>
            <a:endParaRPr>
              <a:solidFill>
                <a:schemeClr val="dk1"/>
              </a:solidFill>
            </a:endParaRPr>
          </a:p>
          <a:p>
            <a:pPr indent="0" lvl="0" marL="0" rtl="0" algn="l">
              <a:lnSpc>
                <a:spcPct val="115000"/>
              </a:lnSpc>
              <a:spcBef>
                <a:spcPts val="1200"/>
              </a:spcBef>
              <a:spcAft>
                <a:spcPts val="1200"/>
              </a:spcAft>
              <a:buSzPts val="1100"/>
              <a:buNone/>
            </a:pPr>
            <a:r>
              <a:rPr lang="en-US">
                <a:solidFill>
                  <a:schemeClr val="dk1"/>
                </a:solidFill>
              </a:rPr>
              <a:t>A valuable takeaway is a comprehensive plan for providing timely, actionable feedback to students. You'll develop communication strategies that strengthen relationships and help students feel connected to you and to each other, even in a virtual environment.</a:t>
            </a:r>
            <a:endParaRPr/>
          </a:p>
        </p:txBody>
      </p:sp>
      <p:sp>
        <p:nvSpPr>
          <p:cNvPr id="246" name="Google Shape;246;g34e758c328b_0_491:notes"/>
          <p:cNvSpPr txBox="1"/>
          <p:nvPr>
            <p:ph idx="12" type="sldNum"/>
          </p:nvPr>
        </p:nvSpPr>
        <p:spPr>
          <a:xfrm>
            <a:off x="3237178" y="5428258"/>
            <a:ext cx="2476500" cy="286800"/>
          </a:xfrm>
          <a:prstGeom prst="rect">
            <a:avLst/>
          </a:prstGeom>
          <a:noFill/>
          <a:ln>
            <a:noFill/>
          </a:ln>
        </p:spPr>
        <p:txBody>
          <a:bodyPr anchorCtr="0" anchor="b" bIns="34900" lIns="69850" spcFirstLastPara="1" rIns="69850" wrap="square" tIns="34900">
            <a:noAutofit/>
          </a:bodyPr>
          <a:lstStyle/>
          <a:p>
            <a:pPr indent="0" lvl="0" marL="0" rtl="0" algn="r">
              <a:spcBef>
                <a:spcPts val="0"/>
              </a:spcBef>
              <a:spcAft>
                <a:spcPts val="0"/>
              </a:spcAft>
              <a:buNone/>
            </a:pPr>
            <a:fld id="{00000000-1234-1234-1234-123412341234}" type="slidenum">
              <a:rPr lang="en-US" sz="1100"/>
              <a:t>‹#›</a:t>
            </a:fld>
            <a:endParaRPr sz="11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4e758c328b_0_556:notes"/>
          <p:cNvSpPr/>
          <p:nvPr>
            <p:ph idx="2" type="sldImg"/>
          </p:nvPr>
        </p:nvSpPr>
        <p:spPr>
          <a:xfrm>
            <a:off x="571500" y="714375"/>
            <a:ext cx="4572000" cy="19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34e758c328b_0_556:notes"/>
          <p:cNvSpPr txBox="1"/>
          <p:nvPr>
            <p:ph idx="1" type="body"/>
          </p:nvPr>
        </p:nvSpPr>
        <p:spPr>
          <a:xfrm>
            <a:off x="571500" y="2750344"/>
            <a:ext cx="4572000" cy="2250300"/>
          </a:xfrm>
          <a:prstGeom prst="rect">
            <a:avLst/>
          </a:prstGeom>
          <a:noFill/>
          <a:ln>
            <a:noFill/>
          </a:ln>
        </p:spPr>
        <p:txBody>
          <a:bodyPr anchorCtr="0" anchor="t" bIns="34900" lIns="69850" spcFirstLastPara="1" rIns="69850" wrap="square" tIns="34900">
            <a:noAutofit/>
          </a:bodyPr>
          <a:lstStyle/>
          <a:p>
            <a:pPr indent="0" lvl="0" marL="0" rtl="0" algn="l">
              <a:lnSpc>
                <a:spcPct val="115000"/>
              </a:lnSpc>
              <a:spcBef>
                <a:spcPts val="1400"/>
              </a:spcBef>
              <a:spcAft>
                <a:spcPts val="0"/>
              </a:spcAft>
              <a:buClr>
                <a:schemeClr val="dk1"/>
              </a:buClr>
              <a:buSzPts val="1100"/>
              <a:buFont typeface="Arial"/>
              <a:buNone/>
            </a:pPr>
            <a:r>
              <a:rPr b="1" lang="en-US" sz="1300">
                <a:solidFill>
                  <a:schemeClr val="dk1"/>
                </a:solidFill>
              </a:rPr>
              <a:t>Workshop 4: Facilitating Meaningful Learner Engagement (FMLE)</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Personalizing instruction is challenging enough in a traditional classroom—it can seem nearly impossible online. Many teachers struggle to identify and respond to individual learner needs in virtual environments.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This workshop concentrates on using data to drive personalized instruction. You'll learn to design comprehensive learner profiles that include academic, social, and technological needs to guide your instructional decisions.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A powerful activity in this workshop involves analyzing multiple sources of learner data to create targeted interventions and support strategies. You'll also learn how to implement appropriate assistive technologies to ensure all students can access and engage with your online content.</a:t>
            </a:r>
            <a:endParaRPr>
              <a:solidFill>
                <a:schemeClr val="dk1"/>
              </a:solidFill>
            </a:endParaRPr>
          </a:p>
          <a:p>
            <a:pPr indent="0" lvl="0" marL="0" rtl="0" algn="l">
              <a:lnSpc>
                <a:spcPct val="115000"/>
              </a:lnSpc>
              <a:spcBef>
                <a:spcPts val="1200"/>
              </a:spcBef>
              <a:spcAft>
                <a:spcPts val="1200"/>
              </a:spcAft>
              <a:buSzPts val="1100"/>
              <a:buNone/>
            </a:pPr>
            <a:r>
              <a:rPr lang="en-US">
                <a:solidFill>
                  <a:schemeClr val="dk1"/>
                </a:solidFill>
              </a:rPr>
              <a:t>An immediate takeaway is a set of strategies for continuously monitoring student progress and collaborating with stakeholders to provide comprehensive support. These approaches will help you identify struggling students early and connect them with the resources they need to succeed.</a:t>
            </a:r>
            <a:endParaRPr/>
          </a:p>
        </p:txBody>
      </p:sp>
      <p:sp>
        <p:nvSpPr>
          <p:cNvPr id="266" name="Google Shape;266;g34e758c328b_0_556:notes"/>
          <p:cNvSpPr txBox="1"/>
          <p:nvPr>
            <p:ph idx="12" type="sldNum"/>
          </p:nvPr>
        </p:nvSpPr>
        <p:spPr>
          <a:xfrm>
            <a:off x="3237178" y="5428258"/>
            <a:ext cx="2476500" cy="286800"/>
          </a:xfrm>
          <a:prstGeom prst="rect">
            <a:avLst/>
          </a:prstGeom>
          <a:noFill/>
          <a:ln>
            <a:noFill/>
          </a:ln>
        </p:spPr>
        <p:txBody>
          <a:bodyPr anchorCtr="0" anchor="b" bIns="34900" lIns="69850" spcFirstLastPara="1" rIns="69850" wrap="square" tIns="34900">
            <a:noAutofit/>
          </a:bodyPr>
          <a:lstStyle/>
          <a:p>
            <a:pPr indent="0" lvl="0" marL="0" rtl="0" algn="r">
              <a:spcBef>
                <a:spcPts val="0"/>
              </a:spcBef>
              <a:spcAft>
                <a:spcPts val="0"/>
              </a:spcAft>
              <a:buNone/>
            </a:pPr>
            <a:fld id="{00000000-1234-1234-1234-123412341234}" type="slidenum">
              <a:rPr lang="en-US" sz="1100"/>
              <a:t>‹#›</a:t>
            </a:fld>
            <a:endParaRPr sz="11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4e758c328b_0_619:notes"/>
          <p:cNvSpPr/>
          <p:nvPr>
            <p:ph idx="2" type="sldImg"/>
          </p:nvPr>
        </p:nvSpPr>
        <p:spPr>
          <a:xfrm>
            <a:off x="571500" y="714375"/>
            <a:ext cx="4572000" cy="19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34e758c328b_0_619:notes"/>
          <p:cNvSpPr txBox="1"/>
          <p:nvPr>
            <p:ph idx="1" type="body"/>
          </p:nvPr>
        </p:nvSpPr>
        <p:spPr>
          <a:xfrm>
            <a:off x="571500" y="2750344"/>
            <a:ext cx="4572000" cy="2250300"/>
          </a:xfrm>
          <a:prstGeom prst="rect">
            <a:avLst/>
          </a:prstGeom>
          <a:noFill/>
          <a:ln>
            <a:noFill/>
          </a:ln>
        </p:spPr>
        <p:txBody>
          <a:bodyPr anchorCtr="0" anchor="t" bIns="34900" lIns="69850" spcFirstLastPara="1" rIns="69850" wrap="square" tIns="34900">
            <a:noAutofit/>
          </a:bodyPr>
          <a:lstStyle/>
          <a:p>
            <a:pPr indent="0" lvl="0" marL="0" rtl="0" algn="l">
              <a:lnSpc>
                <a:spcPct val="115000"/>
              </a:lnSpc>
              <a:spcBef>
                <a:spcPts val="1400"/>
              </a:spcBef>
              <a:spcAft>
                <a:spcPts val="0"/>
              </a:spcAft>
              <a:buClr>
                <a:schemeClr val="dk1"/>
              </a:buClr>
              <a:buSzPts val="1100"/>
              <a:buFont typeface="Arial"/>
              <a:buNone/>
            </a:pPr>
            <a:r>
              <a:rPr b="1" lang="en-US" sz="1300">
                <a:solidFill>
                  <a:schemeClr val="dk1"/>
                </a:solidFill>
              </a:rPr>
              <a:t>Workshop 5: Instructional Design to Facilitate Learning (IDFL)</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Many online teachers inherit or purchase content but struggle to adapt it to meet their specific students' needs. Understanding the principles of effective instructional design is crucial for online teaching success.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This final workshop focuses on practical instructional design principles for online learning environments. You'll explore the interactive relationship between learning objectives, activities, and assessments, ensuring perfect alignment in your online courses.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A highlight activity involves evaluating and selecting learning resources that support state learning objectives while meeting the diverse needs of your students. You'll develop criteria for choosing high-quality, relevant materials that engage learners.</a:t>
            </a:r>
            <a:endParaRPr>
              <a:solidFill>
                <a:schemeClr val="dk1"/>
              </a:solidFill>
            </a:endParaRPr>
          </a:p>
          <a:p>
            <a:pPr indent="0" lvl="0" marL="0" rtl="0" algn="l">
              <a:lnSpc>
                <a:spcPct val="115000"/>
              </a:lnSpc>
              <a:spcBef>
                <a:spcPts val="1200"/>
              </a:spcBef>
              <a:spcAft>
                <a:spcPts val="1200"/>
              </a:spcAft>
              <a:buSzPts val="1100"/>
              <a:buNone/>
            </a:pPr>
            <a:r>
              <a:rPr lang="en-US">
                <a:solidFill>
                  <a:schemeClr val="dk1"/>
                </a:solidFill>
              </a:rPr>
              <a:t>A valuable takeaway is a framework for creating assessments that offer students choice in demonstrating their understanding of course concepts. You'll learn to design activities and assessments that not only engage learners but also provide clear evidence of mastery of learning objectives.</a:t>
            </a:r>
            <a:endParaRPr/>
          </a:p>
        </p:txBody>
      </p:sp>
      <p:sp>
        <p:nvSpPr>
          <p:cNvPr id="284" name="Google Shape;284;g34e758c328b_0_619:notes"/>
          <p:cNvSpPr txBox="1"/>
          <p:nvPr>
            <p:ph idx="12" type="sldNum"/>
          </p:nvPr>
        </p:nvSpPr>
        <p:spPr>
          <a:xfrm>
            <a:off x="3237178" y="5428258"/>
            <a:ext cx="2476500" cy="286800"/>
          </a:xfrm>
          <a:prstGeom prst="rect">
            <a:avLst/>
          </a:prstGeom>
          <a:noFill/>
          <a:ln>
            <a:noFill/>
          </a:ln>
        </p:spPr>
        <p:txBody>
          <a:bodyPr anchorCtr="0" anchor="b" bIns="34900" lIns="69850" spcFirstLastPara="1" rIns="69850" wrap="square" tIns="34900">
            <a:noAutofit/>
          </a:bodyPr>
          <a:lstStyle/>
          <a:p>
            <a:pPr indent="0" lvl="0" marL="0" rtl="0" algn="r">
              <a:spcBef>
                <a:spcPts val="0"/>
              </a:spcBef>
              <a:spcAft>
                <a:spcPts val="0"/>
              </a:spcAft>
              <a:buNone/>
            </a:pPr>
            <a:fld id="{00000000-1234-1234-1234-123412341234}" type="slidenum">
              <a:rPr lang="en-US" sz="1100"/>
              <a:t>‹#›</a:t>
            </a:fld>
            <a:endParaRPr sz="11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4f5ae3c58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Now that you've seen the rich content offered in each workshop, let me share how you can participate in this transformative professional development opportunity.</a:t>
            </a:r>
            <a:endParaRPr>
              <a:solidFill>
                <a:schemeClr val="dk1"/>
              </a:solidFill>
            </a:endParaRPr>
          </a:p>
          <a:p>
            <a:pPr indent="0" lvl="0" marL="0" rtl="0" algn="l">
              <a:lnSpc>
                <a:spcPct val="115000"/>
              </a:lnSpc>
              <a:spcBef>
                <a:spcPts val="1200"/>
              </a:spcBef>
              <a:spcAft>
                <a:spcPts val="1200"/>
              </a:spcAft>
              <a:buNone/>
            </a:pPr>
            <a:r>
              <a:t/>
            </a:r>
            <a:endParaRPr/>
          </a:p>
        </p:txBody>
      </p:sp>
      <p:sp>
        <p:nvSpPr>
          <p:cNvPr id="311" name="Google Shape;311;g34f5ae3c58c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4f5ae3c58c_0_5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We'll begin piloting three workshops in June, with the remaining two launching in August. Each workshop costs $200 for QM members, and you can register for individual workshops or the entire certificate program on the Quality Matters website.</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The investment of time—10-15 hours per workshop—is specifically designed to be manageable for busy educators. The three-week completion window for each workshop gives you flexibility while ensuring you maintain momentum in your professional growth.</a:t>
            </a:r>
            <a:endParaRPr sz="11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US" sz="1100">
                <a:solidFill>
                  <a:schemeClr val="dk1"/>
                </a:solidFill>
              </a:rPr>
              <a:t>Throughout each workshop, you'll have access to a facilitator who can answer questions and provide guidance. These facilitators are experienced online educators who understand the challenges you face and can offer practical solutions.</a:t>
            </a:r>
            <a:endParaRPr/>
          </a:p>
        </p:txBody>
      </p:sp>
      <p:sp>
        <p:nvSpPr>
          <p:cNvPr id="316" name="Google Shape;316;g34f5ae3c58c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4e758c328b_0_770:notes"/>
          <p:cNvSpPr/>
          <p:nvPr>
            <p:ph idx="2" type="sldImg"/>
          </p:nvPr>
        </p:nvSpPr>
        <p:spPr>
          <a:xfrm>
            <a:off x="571500" y="714375"/>
            <a:ext cx="4572000" cy="19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34e758c328b_0_770:notes"/>
          <p:cNvSpPr txBox="1"/>
          <p:nvPr>
            <p:ph idx="1" type="body"/>
          </p:nvPr>
        </p:nvSpPr>
        <p:spPr>
          <a:xfrm>
            <a:off x="571500" y="2750344"/>
            <a:ext cx="4572000" cy="2250300"/>
          </a:xfrm>
          <a:prstGeom prst="rect">
            <a:avLst/>
          </a:prstGeom>
          <a:noFill/>
          <a:ln>
            <a:noFill/>
          </a:ln>
        </p:spPr>
        <p:txBody>
          <a:bodyPr anchorCtr="0" anchor="t" bIns="34900" lIns="69850" spcFirstLastPara="1" rIns="69850" wrap="square" tIns="34900">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Upon completing all five workshops, you'll receive the K-12 NSQ-Aligned Teaching Online Certificate, which demonstrates your commitment to excellence in online teaching. This credential can be valuable for career advancement and professional recognition.</a:t>
            </a:r>
            <a:endParaRPr>
              <a:solidFill>
                <a:schemeClr val="dk1"/>
              </a:solidFill>
            </a:endParaRPr>
          </a:p>
          <a:p>
            <a:pPr indent="0" lvl="0" marL="0" rtl="0" algn="l">
              <a:lnSpc>
                <a:spcPct val="115000"/>
              </a:lnSpc>
              <a:spcBef>
                <a:spcPts val="1200"/>
              </a:spcBef>
              <a:spcAft>
                <a:spcPts val="1200"/>
              </a:spcAft>
              <a:buSzPts val="1100"/>
              <a:buNone/>
            </a:pPr>
            <a:r>
              <a:rPr lang="en-US">
                <a:solidFill>
                  <a:schemeClr val="dk1"/>
                </a:solidFill>
              </a:rPr>
              <a:t>Most importantly, you'll gain concrete skills and strategies that will transform your online teaching practice. Past participants in our professional development programs report increased confidence, greater student engagement, and improved learning outcomes.</a:t>
            </a:r>
            <a:endParaRPr/>
          </a:p>
        </p:txBody>
      </p:sp>
      <p:sp>
        <p:nvSpPr>
          <p:cNvPr id="325" name="Google Shape;325;g34e758c328b_0_770:notes"/>
          <p:cNvSpPr txBox="1"/>
          <p:nvPr>
            <p:ph idx="12" type="sldNum"/>
          </p:nvPr>
        </p:nvSpPr>
        <p:spPr>
          <a:xfrm>
            <a:off x="3237178" y="5428258"/>
            <a:ext cx="2476500" cy="286800"/>
          </a:xfrm>
          <a:prstGeom prst="rect">
            <a:avLst/>
          </a:prstGeom>
          <a:noFill/>
          <a:ln>
            <a:noFill/>
          </a:ln>
        </p:spPr>
        <p:txBody>
          <a:bodyPr anchorCtr="0" anchor="b" bIns="34900" lIns="69850" spcFirstLastPara="1" rIns="69850" wrap="square" tIns="34900">
            <a:noAutofit/>
          </a:bodyPr>
          <a:lstStyle/>
          <a:p>
            <a:pPr indent="0" lvl="0" marL="0" rtl="0" algn="r">
              <a:spcBef>
                <a:spcPts val="0"/>
              </a:spcBef>
              <a:spcAft>
                <a:spcPts val="0"/>
              </a:spcAft>
              <a:buNone/>
            </a:pPr>
            <a:fld id="{00000000-1234-1234-1234-123412341234}" type="slidenum">
              <a:rPr lang="en-US" sz="1100"/>
              <a:t>‹#›</a:t>
            </a:fld>
            <a:endParaRPr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US" sz="1100">
                <a:solidFill>
                  <a:schemeClr val="dk1"/>
                </a:solidFill>
              </a:rPr>
              <a:t>As our world grows ever more reliant on technology, the demand for online learning grows with it. However, many K-12 teachers may be unprepared for the unique challenges of the virtual classroom.</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Quality Matters is here to help. We have developed a comprehensive professional development program that directly addresses this preparation gap.</a:t>
            </a:r>
            <a:endParaRPr sz="1100">
              <a:solidFill>
                <a:schemeClr val="dk1"/>
              </a:solidFill>
            </a:endParaRPr>
          </a:p>
          <a:p>
            <a:pPr indent="0" lvl="0" marL="0" rtl="0" algn="l">
              <a:lnSpc>
                <a:spcPct val="115000"/>
              </a:lnSpc>
              <a:spcBef>
                <a:spcPts val="1200"/>
              </a:spcBef>
              <a:spcAft>
                <a:spcPts val="1200"/>
              </a:spcAft>
              <a:buNone/>
            </a:pPr>
            <a:r>
              <a:rPr lang="en-US" sz="1100">
                <a:solidFill>
                  <a:schemeClr val="dk1"/>
                </a:solidFill>
              </a:rPr>
              <a:t>Today, I'm excited to share with you a new workshop series that's fully aligned with the National Standards for Quality Online Teaching. This certificate program is designed specifically for K-12 educators who want to excel in online environments.</a:t>
            </a:r>
            <a:endParaRPr/>
          </a:p>
        </p:txBody>
      </p:sp>
      <p:sp>
        <p:nvSpPr>
          <p:cNvPr id="109" name="Google Shape;109;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4f5ae3c58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I hope I've conveyed my excitement about this new program and the potential it has to transform online teaching practice. The NSQ standards provide a powerful framework for excellence, and these workshops translate that framework into practical skills you can implement immediately.</a:t>
            </a:r>
            <a:endParaRPr>
              <a:solidFill>
                <a:schemeClr val="dk1"/>
              </a:solidFill>
            </a:endParaRPr>
          </a:p>
          <a:p>
            <a:pPr indent="0" lvl="0" marL="0" rtl="0" algn="l">
              <a:lnSpc>
                <a:spcPct val="115000"/>
              </a:lnSpc>
              <a:spcBef>
                <a:spcPts val="1200"/>
              </a:spcBef>
              <a:spcAft>
                <a:spcPts val="1200"/>
              </a:spcAft>
              <a:buNone/>
            </a:pPr>
            <a:r>
              <a:t/>
            </a:r>
            <a:endParaRPr/>
          </a:p>
        </p:txBody>
      </p:sp>
      <p:sp>
        <p:nvSpPr>
          <p:cNvPr id="336" name="Google Shape;336;g34f5ae3c58c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4e758c328b_0_69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To register for the workshops, simply visit Quality Matters .org or scan this QR code. You can also sign up on the interest list to be notified when registration opens.</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I believe that every student deserves a high-quality online learning experience, and every teacher deserves the support and training needed to provide that experience. These workshops are designed to empower you to become the online teacher you aspire to be.</a:t>
            </a:r>
            <a:endParaRPr sz="1100">
              <a:solidFill>
                <a:schemeClr val="dk1"/>
              </a:solidFill>
            </a:endParaRPr>
          </a:p>
          <a:p>
            <a:pPr indent="0" lvl="0" marL="0" rtl="0" algn="l">
              <a:lnSpc>
                <a:spcPct val="115000"/>
              </a:lnSpc>
              <a:spcBef>
                <a:spcPts val="1200"/>
              </a:spcBef>
              <a:spcAft>
                <a:spcPts val="1200"/>
              </a:spcAft>
              <a:buNone/>
            </a:pPr>
            <a:r>
              <a:rPr lang="en-US" sz="1100">
                <a:solidFill>
                  <a:schemeClr val="dk1"/>
                </a:solidFill>
              </a:rPr>
              <a:t>I'd be happy to answer any questions you might have about the program or the NSQ standards.</a:t>
            </a:r>
            <a:endParaRPr/>
          </a:p>
        </p:txBody>
      </p:sp>
      <p:sp>
        <p:nvSpPr>
          <p:cNvPr id="341" name="Google Shape;341;g34e758c328b_0_6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4f5ae3c58c_0_9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US" sz="1100">
                <a:solidFill>
                  <a:schemeClr val="dk1"/>
                </a:solidFill>
              </a:rPr>
              <a:t>[Q&amp;A]</a:t>
            </a:r>
            <a:endParaRPr/>
          </a:p>
        </p:txBody>
      </p:sp>
      <p:sp>
        <p:nvSpPr>
          <p:cNvPr id="347" name="Google Shape;347;g34f5ae3c58c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4f5ae3c58c_0_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By the end of our time together, you'll understand:</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How the NSQ standards create a framework for online teaching excellence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The structure and content of our five comprehensive workshops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How this program differs from traditional professional development</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How you can participate and transform your online teaching practice</a:t>
            </a:r>
            <a:endParaRPr sz="1100">
              <a:solidFill>
                <a:schemeClr val="dk1"/>
              </a:solidFill>
            </a:endParaRPr>
          </a:p>
          <a:p>
            <a:pPr indent="0" lvl="0" marL="0" rtl="0" algn="l">
              <a:spcBef>
                <a:spcPts val="1200"/>
              </a:spcBef>
              <a:spcAft>
                <a:spcPts val="0"/>
              </a:spcAft>
              <a:buNone/>
            </a:pPr>
            <a:r>
              <a:t/>
            </a:r>
            <a:endParaRPr/>
          </a:p>
        </p:txBody>
      </p:sp>
      <p:sp>
        <p:nvSpPr>
          <p:cNvPr id="114" name="Google Shape;114;g34f5ae3c58c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5f548cd2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The National Standards for Quality Online Teaching, or NSQ, provides the foundation for everything we'll discuss today. These standards were developed by experts in online education and have become the benchmark for quality in K-12 online teaching since 2007.</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Use the chat and let me know if you are familiar with the NSQ Standards.</a:t>
            </a:r>
            <a:endParaRPr>
              <a:solidFill>
                <a:schemeClr val="dk1"/>
              </a:solidFill>
            </a:endParaRPr>
          </a:p>
          <a:p>
            <a:pPr indent="0" lvl="0" marL="0" rtl="0" algn="l">
              <a:lnSpc>
                <a:spcPct val="115000"/>
              </a:lnSpc>
              <a:spcBef>
                <a:spcPts val="1200"/>
              </a:spcBef>
              <a:spcAft>
                <a:spcPts val="1200"/>
              </a:spcAft>
              <a:buNone/>
            </a:pPr>
            <a:r>
              <a:t/>
            </a:r>
            <a:endParaRPr/>
          </a:p>
        </p:txBody>
      </p:sp>
      <p:sp>
        <p:nvSpPr>
          <p:cNvPr id="120" name="Google Shape;120;g5f548cd2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4f5ae3c58c_0_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100">
                <a:solidFill>
                  <a:schemeClr val="dk1"/>
                </a:solidFill>
              </a:rPr>
              <a:t>The NSQ framework for Quality Online Teaching has five standards with indicators in each standard that comprehensively address what teachers need to know and be able to do to succeed in online environments.</a:t>
            </a:r>
            <a:endParaRPr sz="1100">
              <a:solidFill>
                <a:schemeClr val="dk1"/>
              </a:solidFill>
            </a:endParaRPr>
          </a:p>
          <a:p>
            <a:pPr indent="0" lvl="0" marL="0" rtl="0" algn="l">
              <a:lnSpc>
                <a:spcPct val="115000"/>
              </a:lnSpc>
              <a:spcBef>
                <a:spcPts val="1200"/>
              </a:spcBef>
              <a:spcAft>
                <a:spcPts val="1200"/>
              </a:spcAft>
              <a:buNone/>
            </a:pPr>
            <a:r>
              <a:rPr lang="en-US" sz="1100">
                <a:solidFill>
                  <a:schemeClr val="dk1"/>
                </a:solidFill>
              </a:rPr>
              <a:t>Why are these standards so important? Simply put, they are the best practices for effective online teaching. They are research-based. Teachers who use these standards to inform their instruction report greater student engagement, improved learning outcomes, and increased confidence in their online teaching abilities.</a:t>
            </a:r>
            <a:endParaRPr/>
          </a:p>
        </p:txBody>
      </p:sp>
      <p:sp>
        <p:nvSpPr>
          <p:cNvPr id="126" name="Google Shape;126;g34f5ae3c58c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4e758c328b_0_77:notes"/>
          <p:cNvSpPr/>
          <p:nvPr>
            <p:ph idx="2" type="sldImg"/>
          </p:nvPr>
        </p:nvSpPr>
        <p:spPr>
          <a:xfrm>
            <a:off x="571500" y="714375"/>
            <a:ext cx="4572000" cy="19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34e758c328b_0_77:notes"/>
          <p:cNvSpPr txBox="1"/>
          <p:nvPr>
            <p:ph idx="1" type="body"/>
          </p:nvPr>
        </p:nvSpPr>
        <p:spPr>
          <a:xfrm>
            <a:off x="571500" y="2750344"/>
            <a:ext cx="4572000" cy="2250300"/>
          </a:xfrm>
          <a:prstGeom prst="rect">
            <a:avLst/>
          </a:prstGeom>
          <a:noFill/>
          <a:ln>
            <a:noFill/>
          </a:ln>
        </p:spPr>
        <p:txBody>
          <a:bodyPr anchorCtr="0" anchor="t" bIns="34900" lIns="69850" spcFirstLastPara="1" rIns="69850" wrap="square" tIns="34900">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The five core areas covered by the standards include:</a:t>
            </a:r>
            <a:endParaRPr>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US">
                <a:solidFill>
                  <a:schemeClr val="dk1"/>
                </a:solidFill>
              </a:rPr>
              <a:t>Professional Responsibilities (Standard A): This addresses the teacher's professional knowledge, growth mindset, and management of teaching responsibilities.</a:t>
            </a:r>
            <a:br>
              <a:rPr lang="en-US">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US">
                <a:solidFill>
                  <a:schemeClr val="dk1"/>
                </a:solidFill>
              </a:rPr>
              <a:t>Digital Citizenship (Standard B): This focuses on creating safe, ethical online learning environments, including privacy, intellectual property, and appropriate technology use.</a:t>
            </a:r>
            <a:br>
              <a:rPr lang="en-US">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US">
                <a:solidFill>
                  <a:schemeClr val="dk1"/>
                </a:solidFill>
              </a:rPr>
              <a:t>Engagement and Belonging (Standard C): This highlights strategies for fostering relationships, providing support, and creating a sense of belonging in virtual spaces.</a:t>
            </a:r>
            <a:br>
              <a:rPr lang="en-US">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US">
                <a:solidFill>
                  <a:schemeClr val="dk1"/>
                </a:solidFill>
              </a:rPr>
              <a:t>Learner-Centered Instruction (Standard D): This examines how teachers can respond to individual learner needs, monitor progress, and adapt instruction accordingly.</a:t>
            </a:r>
            <a:br>
              <a:rPr lang="en-US">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US">
                <a:solidFill>
                  <a:schemeClr val="dk1"/>
                </a:solidFill>
              </a:rPr>
              <a:t>Instructional Design (Standard E): This explores how teachers design, deliver, and evaluate online learning experiences.</a:t>
            </a:r>
            <a:br>
              <a:rPr lang="en-US">
                <a:solidFill>
                  <a:schemeClr val="dk1"/>
                </a:solidFill>
              </a:rPr>
            </a:br>
            <a:endParaRPr>
              <a:solidFill>
                <a:schemeClr val="dk1"/>
              </a:solidFill>
            </a:endParaRPr>
          </a:p>
          <a:p>
            <a:pPr indent="0" lvl="0" marL="0" rtl="0" algn="l">
              <a:lnSpc>
                <a:spcPct val="115000"/>
              </a:lnSpc>
              <a:spcBef>
                <a:spcPts val="1200"/>
              </a:spcBef>
              <a:spcAft>
                <a:spcPts val="1200"/>
              </a:spcAft>
              <a:buSzPts val="1100"/>
              <a:buNone/>
            </a:pPr>
            <a:r>
              <a:rPr lang="en-US">
                <a:solidFill>
                  <a:schemeClr val="dk1"/>
                </a:solidFill>
              </a:rPr>
              <a:t>These standards aren't just theoretical—they translate into practical skills that directly impact student success. When teachers master these standards, they create learning environments where students thrive, even without the physical presence that traditionally characterizes education.</a:t>
            </a:r>
            <a:endParaRPr/>
          </a:p>
        </p:txBody>
      </p:sp>
      <p:sp>
        <p:nvSpPr>
          <p:cNvPr id="132" name="Google Shape;132;g34e758c328b_0_77:notes"/>
          <p:cNvSpPr txBox="1"/>
          <p:nvPr>
            <p:ph idx="12" type="sldNum"/>
          </p:nvPr>
        </p:nvSpPr>
        <p:spPr>
          <a:xfrm>
            <a:off x="3237178" y="5428258"/>
            <a:ext cx="2476500" cy="286800"/>
          </a:xfrm>
          <a:prstGeom prst="rect">
            <a:avLst/>
          </a:prstGeom>
          <a:noFill/>
          <a:ln>
            <a:noFill/>
          </a:ln>
        </p:spPr>
        <p:txBody>
          <a:bodyPr anchorCtr="0" anchor="b" bIns="34900" lIns="69850" spcFirstLastPara="1" rIns="69850" wrap="square" tIns="34900">
            <a:noAutofit/>
          </a:bodyPr>
          <a:lstStyle/>
          <a:p>
            <a:pPr indent="0" lvl="0" marL="0" rtl="0" algn="r">
              <a:spcBef>
                <a:spcPts val="0"/>
              </a:spcBef>
              <a:spcAft>
                <a:spcPts val="0"/>
              </a:spcAft>
              <a:buNone/>
            </a:pPr>
            <a:fld id="{00000000-1234-1234-1234-123412341234}" type="slidenum">
              <a:rPr lang="en-US" sz="1100"/>
              <a:t>‹#›</a:t>
            </a:fld>
            <a:endParaRPr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4f5ae3c5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Now that we understand the importance of the NSQ standards, let me introduce the new Quality Matters K-12 NSQ-Aligned Teaching Online Certificate program.</a:t>
            </a:r>
            <a:endParaRPr>
              <a:solidFill>
                <a:schemeClr val="dk1"/>
              </a:solidFill>
            </a:endParaRPr>
          </a:p>
          <a:p>
            <a:pPr indent="0" lvl="0" marL="0" rtl="0" algn="l">
              <a:lnSpc>
                <a:spcPct val="115000"/>
              </a:lnSpc>
              <a:spcBef>
                <a:spcPts val="1200"/>
              </a:spcBef>
              <a:spcAft>
                <a:spcPts val="1200"/>
              </a:spcAft>
              <a:buNone/>
            </a:pPr>
            <a:r>
              <a:t/>
            </a:r>
            <a:endParaRPr/>
          </a:p>
        </p:txBody>
      </p:sp>
      <p:sp>
        <p:nvSpPr>
          <p:cNvPr id="157" name="Google Shape;157;g34f5ae3c58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4e758c328b_0_223:notes"/>
          <p:cNvSpPr/>
          <p:nvPr>
            <p:ph idx="2" type="sldImg"/>
          </p:nvPr>
        </p:nvSpPr>
        <p:spPr>
          <a:xfrm>
            <a:off x="571500" y="714375"/>
            <a:ext cx="4572000" cy="192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34e758c328b_0_223:notes"/>
          <p:cNvSpPr txBox="1"/>
          <p:nvPr>
            <p:ph idx="1" type="body"/>
          </p:nvPr>
        </p:nvSpPr>
        <p:spPr>
          <a:xfrm>
            <a:off x="571500" y="2750344"/>
            <a:ext cx="4572000" cy="2250300"/>
          </a:xfrm>
          <a:prstGeom prst="rect">
            <a:avLst/>
          </a:prstGeom>
          <a:noFill/>
          <a:ln>
            <a:noFill/>
          </a:ln>
        </p:spPr>
        <p:txBody>
          <a:bodyPr anchorCtr="0" anchor="t" bIns="34900" lIns="69850" spcFirstLastPara="1" rIns="69850" wrap="square" tIns="34900">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This comprehensive program consists of five workshops that together cover all 37 NSQ teaching standards indicators. It's designed to provide K-12 educators with both the theoretical knowledge and practical skills needed to excel in online teaching environments. Upon completion of each workshop, you will earn a digital credential.</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rPr>
              <a:t>What makes this program unique is its structure. These workshops have been designed to work with the demanding schedules of the K-12 educator, and are very different from anything QM has previously offered. Each workshop:</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a:solidFill>
                  <a:schemeClr val="dk1"/>
                </a:solidFill>
              </a:rPr>
              <a:t>Is self-paced, giving you flexibility to fit professional development into your busy schedule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Requires 10-15 hours to complete, divided into manageable modules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Gives you a three-week window to finish, balancing flexibility with accountability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Most assessments will be auto-graded, with one final project submitted for feedback from a facilitator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Results in practical, immediately applicable tools and strategies for your classroom</a:t>
            </a:r>
            <a:endParaRPr/>
          </a:p>
        </p:txBody>
      </p:sp>
      <p:sp>
        <p:nvSpPr>
          <p:cNvPr id="163" name="Google Shape;163;g34e758c328b_0_223:notes"/>
          <p:cNvSpPr txBox="1"/>
          <p:nvPr>
            <p:ph idx="12" type="sldNum"/>
          </p:nvPr>
        </p:nvSpPr>
        <p:spPr>
          <a:xfrm>
            <a:off x="3237178" y="5428258"/>
            <a:ext cx="2476500" cy="286800"/>
          </a:xfrm>
          <a:prstGeom prst="rect">
            <a:avLst/>
          </a:prstGeom>
          <a:noFill/>
          <a:ln>
            <a:noFill/>
          </a:ln>
        </p:spPr>
        <p:txBody>
          <a:bodyPr anchorCtr="0" anchor="b" bIns="34900" lIns="69850" spcFirstLastPara="1" rIns="69850" wrap="square" tIns="34900">
            <a:noAutofit/>
          </a:bodyPr>
          <a:lstStyle/>
          <a:p>
            <a:pPr indent="0" lvl="0" marL="0" rtl="0" algn="r">
              <a:spcBef>
                <a:spcPts val="0"/>
              </a:spcBef>
              <a:spcAft>
                <a:spcPts val="0"/>
              </a:spcAft>
              <a:buNone/>
            </a:pPr>
            <a:fld id="{00000000-1234-1234-1234-123412341234}" type="slidenum">
              <a:rPr lang="en-US" sz="1100"/>
              <a:t>‹#›</a:t>
            </a:fld>
            <a:endParaRPr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4f5ae3c58c_0_6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lang="en-US" sz="1100">
                <a:solidFill>
                  <a:schemeClr val="dk1"/>
                </a:solidFill>
              </a:rPr>
              <a:t>I really want to highlight how this format is different from the traditional QM workshops. </a:t>
            </a:r>
            <a:endParaRPr sz="1100">
              <a:solidFill>
                <a:schemeClr val="dk1"/>
              </a:solidFill>
            </a:endParaRPr>
          </a:p>
          <a:p>
            <a:pPr indent="0" lvl="0" marL="0" rtl="0" algn="l">
              <a:lnSpc>
                <a:spcPct val="115000"/>
              </a:lnSpc>
              <a:spcBef>
                <a:spcPts val="1200"/>
              </a:spcBef>
              <a:spcAft>
                <a:spcPts val="0"/>
              </a:spcAft>
              <a:buNone/>
            </a:pPr>
            <a:r>
              <a:rPr lang="en-US" sz="1100">
                <a:solidFill>
                  <a:schemeClr val="dk1"/>
                </a:solidFill>
              </a:rPr>
              <a:t>Unlike QM’s asynchronous workshops, where there are specific deadlines for completing individual assignments, these self-paced modules allow you to engage with the content when it's most convenient for you. As you move through the content, the assessments will consist of knowledge checks and opportunities for self-evaluation. Each workshop culminates in the creation of a practical tool or strategy you can implement immediately in your classroom. This culminating assignment is the only one that will be submitted to a facilitator for review and will serve as the evidence for the digital credential.</a:t>
            </a:r>
            <a:endParaRPr sz="1100">
              <a:solidFill>
                <a:schemeClr val="dk1"/>
              </a:solidFill>
            </a:endParaRPr>
          </a:p>
          <a:p>
            <a:pPr indent="0" lvl="0" marL="0" rtl="0" algn="l">
              <a:lnSpc>
                <a:spcPct val="115000"/>
              </a:lnSpc>
              <a:spcBef>
                <a:spcPts val="1200"/>
              </a:spcBef>
              <a:spcAft>
                <a:spcPts val="0"/>
              </a:spcAft>
              <a:buNone/>
            </a:pPr>
            <a:r>
              <a:rPr lang="en-US" sz="1100">
                <a:solidFill>
                  <a:schemeClr val="dk1"/>
                </a:solidFill>
              </a:rPr>
              <a:t>The workshops can be taken in any order, and you can take them based on your specific needs and interests. Upon completion of all five workshops, you'll receive the K-12 NSQ-Aligned Teaching Online Certificate, demonstrating your commitment to excellence in online teaching.</a:t>
            </a:r>
            <a:endParaRPr sz="1100">
              <a:solidFill>
                <a:schemeClr val="dk1"/>
              </a:solidFill>
            </a:endParaRPr>
          </a:p>
          <a:p>
            <a:pPr indent="0" lvl="0" marL="0" rtl="0" algn="l">
              <a:lnSpc>
                <a:spcPct val="115000"/>
              </a:lnSpc>
              <a:spcBef>
                <a:spcPts val="1200"/>
              </a:spcBef>
              <a:spcAft>
                <a:spcPts val="1200"/>
              </a:spcAft>
              <a:buNone/>
            </a:pPr>
            <a:r>
              <a:t/>
            </a:r>
            <a:endParaRPr/>
          </a:p>
        </p:txBody>
      </p:sp>
      <p:sp>
        <p:nvSpPr>
          <p:cNvPr id="178" name="Google Shape;178;g34f5ae3c58c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gamma.app/?utm_source=made-with-gamma" TargetMode="External"/><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gamma.app/?utm_source=made-with-gamma" TargetMode="External"/><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gamma.app/?utm_source=made-with-gamma" TargetMode="External"/><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gamma.app/?utm_source=made-with-gamma" TargetMode="External"/><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gamma.app/?utm_source=made-with-gamma" TargetMode="External"/><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gamma.app/?utm_source=made-with-gamma" TargetMode="External"/><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gamma.app/?utm_source=made-with-gamma" TargetMode="External"/><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gamma.app/?utm_source=made-with-gamma" TargetMode="External"/><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gamma.app/?utm_source=made-with-gamma" TargetMode="External"/><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gamma.app/?utm_source=made-with-gamma" TargetMode="External"/><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gamma.app/?utm_source=made-with-gamma" TargetMode="External"/><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gamma.app/?utm_source=made-with-gamma" TargetMode="External"/><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gamma.app/?utm_source=made-with-gamma" TargetMode="External"/><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685800" y="2150049"/>
            <a:ext cx="7772400" cy="910807"/>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chemeClr val="lt1"/>
              </a:buClr>
              <a:buSzPts val="4400"/>
              <a:buFont typeface="Lato"/>
              <a:buNone/>
              <a:defRPr b="0" i="0" sz="4400" u="none" cap="none" strike="noStrike">
                <a:solidFill>
                  <a:schemeClr val="lt1"/>
                </a:solidFill>
                <a:latin typeface="Lato"/>
                <a:ea typeface="Lato"/>
                <a:cs typeface="Lato"/>
                <a:sym typeface="Lat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5" name="Google Shape;15;p2"/>
          <p:cNvSpPr txBox="1"/>
          <p:nvPr>
            <p:ph idx="1" type="subTitle"/>
          </p:nvPr>
        </p:nvSpPr>
        <p:spPr>
          <a:xfrm>
            <a:off x="1371600" y="3131855"/>
            <a:ext cx="6400800" cy="631104"/>
          </a:xfrm>
          <a:prstGeom prst="rect">
            <a:avLst/>
          </a:prstGeom>
          <a:noFill/>
          <a:ln>
            <a:noFill/>
          </a:ln>
        </p:spPr>
        <p:txBody>
          <a:bodyPr anchorCtr="0" anchor="t" bIns="91425" lIns="91425" spcFirstLastPara="1" rIns="91425" wrap="square" tIns="91425">
            <a:noAutofit/>
          </a:bodyPr>
          <a:lstStyle>
            <a:lvl1pPr indent="0" lvl="0" marL="0" marR="0" rtl="0" algn="ctr">
              <a:spcBef>
                <a:spcPts val="560"/>
              </a:spcBef>
              <a:spcAft>
                <a:spcPts val="0"/>
              </a:spcAft>
              <a:buClr>
                <a:schemeClr val="accent3"/>
              </a:buClr>
              <a:buSzPts val="2800"/>
              <a:buFont typeface="Arial"/>
              <a:buNone/>
              <a:defRPr b="0" i="0" sz="2800" u="none" cap="none" strike="noStrike">
                <a:solidFill>
                  <a:schemeClr val="accent3"/>
                </a:solidFill>
                <a:latin typeface="Lato"/>
                <a:ea typeface="Lato"/>
                <a:cs typeface="Lato"/>
                <a:sym typeface="Lato"/>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Trebuchet MS"/>
                <a:ea typeface="Trebuchet MS"/>
                <a:cs typeface="Trebuchet MS"/>
                <a:sym typeface="Trebuchet MS"/>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Trebuchet MS"/>
                <a:ea typeface="Trebuchet MS"/>
                <a:cs typeface="Trebuchet MS"/>
                <a:sym typeface="Trebuchet MS"/>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master">
  <p:cSld name="Slide 6 master">
    <p:bg>
      <p:bgPr>
        <a:solidFill>
          <a:srgbClr val="000000"/>
        </a:solidFill>
      </p:bgPr>
    </p:bg>
    <p:spTree>
      <p:nvGrpSpPr>
        <p:cNvPr id="51" name="Shape 51"/>
        <p:cNvGrpSpPr/>
        <p:nvPr/>
      </p:nvGrpSpPr>
      <p:grpSpPr>
        <a:xfrm>
          <a:off x="0" y="0"/>
          <a:ext cx="0" cy="0"/>
          <a:chOff x="0" y="0"/>
          <a:chExt cx="0" cy="0"/>
        </a:xfrm>
      </p:grpSpPr>
      <p:sp>
        <p:nvSpPr>
          <p:cNvPr id="52" name="Google Shape;52;p13"/>
          <p:cNvSpPr/>
          <p:nvPr/>
        </p:nvSpPr>
        <p:spPr>
          <a:xfrm>
            <a:off x="0" y="0"/>
            <a:ext cx="9144000" cy="5143500"/>
          </a:xfrm>
          <a:prstGeom prst="rect">
            <a:avLst/>
          </a:prstGeom>
          <a:solidFill>
            <a:srgbClr val="5C73E6"/>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53" name="Google Shape;53;p13"/>
          <p:cNvSpPr/>
          <p:nvPr/>
        </p:nvSpPr>
        <p:spPr>
          <a:xfrm>
            <a:off x="0" y="0"/>
            <a:ext cx="9144000" cy="5143500"/>
          </a:xfrm>
          <a:prstGeom prst="rect">
            <a:avLst/>
          </a:prstGeom>
          <a:solidFill>
            <a:srgbClr val="F9F9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54" name="Google Shape;54;p13">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bg>
      <p:bgPr>
        <a:solidFill>
          <a:srgbClr val="000000"/>
        </a:solidFill>
      </p:bgPr>
    </p:bg>
    <p:spTree>
      <p:nvGrpSpPr>
        <p:cNvPr id="56" name="Shape 56"/>
        <p:cNvGrpSpPr/>
        <p:nvPr/>
      </p:nvGrpSpPr>
      <p:grpSpPr>
        <a:xfrm>
          <a:off x="0" y="0"/>
          <a:ext cx="0" cy="0"/>
          <a:chOff x="0" y="0"/>
          <a:chExt cx="0" cy="0"/>
        </a:xfrm>
      </p:grpSpPr>
      <p:sp>
        <p:nvSpPr>
          <p:cNvPr id="57" name="Google Shape;57;p15"/>
          <p:cNvSpPr/>
          <p:nvPr/>
        </p:nvSpPr>
        <p:spPr>
          <a:xfrm>
            <a:off x="0" y="0"/>
            <a:ext cx="9144000" cy="5143500"/>
          </a:xfrm>
          <a:prstGeom prst="rect">
            <a:avLst/>
          </a:prstGeom>
          <a:solidFill>
            <a:srgbClr val="5C73E6"/>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58" name="Google Shape;58;p15"/>
          <p:cNvSpPr/>
          <p:nvPr/>
        </p:nvSpPr>
        <p:spPr>
          <a:xfrm>
            <a:off x="0" y="0"/>
            <a:ext cx="9144000" cy="5143500"/>
          </a:xfrm>
          <a:prstGeom prst="rect">
            <a:avLst/>
          </a:prstGeom>
          <a:solidFill>
            <a:srgbClr val="F9F9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59" name="Google Shape;59;p15">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60" name="Shape 6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bg>
      <p:bgPr>
        <a:solidFill>
          <a:srgbClr val="000000"/>
        </a:solidFill>
      </p:bgPr>
    </p:bg>
    <p:spTree>
      <p:nvGrpSpPr>
        <p:cNvPr id="61" name="Shape 61"/>
        <p:cNvGrpSpPr/>
        <p:nvPr/>
      </p:nvGrpSpPr>
      <p:grpSpPr>
        <a:xfrm>
          <a:off x="0" y="0"/>
          <a:ext cx="0" cy="0"/>
          <a:chOff x="0" y="0"/>
          <a:chExt cx="0" cy="0"/>
        </a:xfrm>
      </p:grpSpPr>
      <p:sp>
        <p:nvSpPr>
          <p:cNvPr id="62" name="Google Shape;62;p17"/>
          <p:cNvSpPr/>
          <p:nvPr/>
        </p:nvSpPr>
        <p:spPr>
          <a:xfrm>
            <a:off x="0" y="0"/>
            <a:ext cx="9144000" cy="5143500"/>
          </a:xfrm>
          <a:prstGeom prst="rect">
            <a:avLst/>
          </a:prstGeom>
          <a:solidFill>
            <a:srgbClr val="5C73E6"/>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63" name="Google Shape;63;p17"/>
          <p:cNvSpPr/>
          <p:nvPr/>
        </p:nvSpPr>
        <p:spPr>
          <a:xfrm>
            <a:off x="0" y="0"/>
            <a:ext cx="9144000" cy="5143500"/>
          </a:xfrm>
          <a:prstGeom prst="rect">
            <a:avLst/>
          </a:prstGeom>
          <a:solidFill>
            <a:srgbClr val="F9F9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64" name="Google Shape;64;p17">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master">
  <p:cSld name="Slide 3 master">
    <p:bg>
      <p:bgPr>
        <a:solidFill>
          <a:srgbClr val="000000"/>
        </a:solidFill>
      </p:bgPr>
    </p:bg>
    <p:spTree>
      <p:nvGrpSpPr>
        <p:cNvPr id="65" name="Shape 65"/>
        <p:cNvGrpSpPr/>
        <p:nvPr/>
      </p:nvGrpSpPr>
      <p:grpSpPr>
        <a:xfrm>
          <a:off x="0" y="0"/>
          <a:ext cx="0" cy="0"/>
          <a:chOff x="0" y="0"/>
          <a:chExt cx="0" cy="0"/>
        </a:xfrm>
      </p:grpSpPr>
      <p:sp>
        <p:nvSpPr>
          <p:cNvPr id="66" name="Google Shape;66;p18"/>
          <p:cNvSpPr/>
          <p:nvPr/>
        </p:nvSpPr>
        <p:spPr>
          <a:xfrm>
            <a:off x="0" y="0"/>
            <a:ext cx="9144000" cy="5143500"/>
          </a:xfrm>
          <a:prstGeom prst="rect">
            <a:avLst/>
          </a:prstGeom>
          <a:solidFill>
            <a:srgbClr val="5C73E6"/>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67" name="Google Shape;67;p18"/>
          <p:cNvSpPr/>
          <p:nvPr/>
        </p:nvSpPr>
        <p:spPr>
          <a:xfrm>
            <a:off x="0" y="0"/>
            <a:ext cx="9144000" cy="5143500"/>
          </a:xfrm>
          <a:prstGeom prst="rect">
            <a:avLst/>
          </a:prstGeom>
          <a:solidFill>
            <a:srgbClr val="F9F9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68" name="Google Shape;68;p18">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bg>
      <p:bgPr>
        <a:solidFill>
          <a:srgbClr val="000000"/>
        </a:solidFill>
      </p:bgPr>
    </p:bg>
    <p:spTree>
      <p:nvGrpSpPr>
        <p:cNvPr id="69" name="Shape 69"/>
        <p:cNvGrpSpPr/>
        <p:nvPr/>
      </p:nvGrpSpPr>
      <p:grpSpPr>
        <a:xfrm>
          <a:off x="0" y="0"/>
          <a:ext cx="0" cy="0"/>
          <a:chOff x="0" y="0"/>
          <a:chExt cx="0" cy="0"/>
        </a:xfrm>
      </p:grpSpPr>
      <p:sp>
        <p:nvSpPr>
          <p:cNvPr id="70" name="Google Shape;70;p19"/>
          <p:cNvSpPr/>
          <p:nvPr/>
        </p:nvSpPr>
        <p:spPr>
          <a:xfrm>
            <a:off x="0" y="0"/>
            <a:ext cx="9144000" cy="5143500"/>
          </a:xfrm>
          <a:prstGeom prst="rect">
            <a:avLst/>
          </a:prstGeom>
          <a:solidFill>
            <a:srgbClr val="5C73E6"/>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71" name="Google Shape;71;p19"/>
          <p:cNvSpPr/>
          <p:nvPr/>
        </p:nvSpPr>
        <p:spPr>
          <a:xfrm>
            <a:off x="0" y="0"/>
            <a:ext cx="9144000" cy="5143500"/>
          </a:xfrm>
          <a:prstGeom prst="rect">
            <a:avLst/>
          </a:prstGeom>
          <a:solidFill>
            <a:srgbClr val="F9F9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72" name="Google Shape;72;p19">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bg>
      <p:bgPr>
        <a:solidFill>
          <a:srgbClr val="000000"/>
        </a:solidFill>
      </p:bgPr>
    </p:bg>
    <p:spTree>
      <p:nvGrpSpPr>
        <p:cNvPr id="73" name="Shape 73"/>
        <p:cNvGrpSpPr/>
        <p:nvPr/>
      </p:nvGrpSpPr>
      <p:grpSpPr>
        <a:xfrm>
          <a:off x="0" y="0"/>
          <a:ext cx="0" cy="0"/>
          <a:chOff x="0" y="0"/>
          <a:chExt cx="0" cy="0"/>
        </a:xfrm>
      </p:grpSpPr>
      <p:sp>
        <p:nvSpPr>
          <p:cNvPr id="74" name="Google Shape;74;p20"/>
          <p:cNvSpPr/>
          <p:nvPr/>
        </p:nvSpPr>
        <p:spPr>
          <a:xfrm>
            <a:off x="0" y="0"/>
            <a:ext cx="9144000" cy="5143500"/>
          </a:xfrm>
          <a:prstGeom prst="rect">
            <a:avLst/>
          </a:prstGeom>
          <a:solidFill>
            <a:srgbClr val="5C73E6"/>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75" name="Google Shape;75;p20"/>
          <p:cNvSpPr/>
          <p:nvPr/>
        </p:nvSpPr>
        <p:spPr>
          <a:xfrm>
            <a:off x="0" y="0"/>
            <a:ext cx="9144000" cy="5143500"/>
          </a:xfrm>
          <a:prstGeom prst="rect">
            <a:avLst/>
          </a:prstGeom>
          <a:solidFill>
            <a:srgbClr val="F9F9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76" name="Google Shape;76;p20">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master">
  <p:cSld name="Slide 6 master">
    <p:bg>
      <p:bgPr>
        <a:solidFill>
          <a:srgbClr val="000000"/>
        </a:solidFill>
      </p:bgPr>
    </p:bg>
    <p:spTree>
      <p:nvGrpSpPr>
        <p:cNvPr id="77" name="Shape 77"/>
        <p:cNvGrpSpPr/>
        <p:nvPr/>
      </p:nvGrpSpPr>
      <p:grpSpPr>
        <a:xfrm>
          <a:off x="0" y="0"/>
          <a:ext cx="0" cy="0"/>
          <a:chOff x="0" y="0"/>
          <a:chExt cx="0" cy="0"/>
        </a:xfrm>
      </p:grpSpPr>
      <p:sp>
        <p:nvSpPr>
          <p:cNvPr id="78" name="Google Shape;78;p21"/>
          <p:cNvSpPr/>
          <p:nvPr/>
        </p:nvSpPr>
        <p:spPr>
          <a:xfrm>
            <a:off x="0" y="0"/>
            <a:ext cx="9144000" cy="5143500"/>
          </a:xfrm>
          <a:prstGeom prst="rect">
            <a:avLst/>
          </a:prstGeom>
          <a:solidFill>
            <a:srgbClr val="5C73E6"/>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79" name="Google Shape;79;p21"/>
          <p:cNvSpPr/>
          <p:nvPr/>
        </p:nvSpPr>
        <p:spPr>
          <a:xfrm>
            <a:off x="0" y="0"/>
            <a:ext cx="9144000" cy="5143500"/>
          </a:xfrm>
          <a:prstGeom prst="rect">
            <a:avLst/>
          </a:prstGeom>
          <a:solidFill>
            <a:srgbClr val="F9F9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80" name="Google Shape;80;p21">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master">
  <p:cSld name="Slide 7 master">
    <p:bg>
      <p:bgPr>
        <a:solidFill>
          <a:srgbClr val="000000"/>
        </a:solidFill>
      </p:bgPr>
    </p:bg>
    <p:spTree>
      <p:nvGrpSpPr>
        <p:cNvPr id="81" name="Shape 81"/>
        <p:cNvGrpSpPr/>
        <p:nvPr/>
      </p:nvGrpSpPr>
      <p:grpSpPr>
        <a:xfrm>
          <a:off x="0" y="0"/>
          <a:ext cx="0" cy="0"/>
          <a:chOff x="0" y="0"/>
          <a:chExt cx="0" cy="0"/>
        </a:xfrm>
      </p:grpSpPr>
      <p:sp>
        <p:nvSpPr>
          <p:cNvPr id="82" name="Google Shape;82;p22"/>
          <p:cNvSpPr/>
          <p:nvPr/>
        </p:nvSpPr>
        <p:spPr>
          <a:xfrm>
            <a:off x="0" y="0"/>
            <a:ext cx="9144000" cy="5143500"/>
          </a:xfrm>
          <a:prstGeom prst="rect">
            <a:avLst/>
          </a:prstGeom>
          <a:solidFill>
            <a:srgbClr val="5C73E6"/>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83" name="Google Shape;83;p22"/>
          <p:cNvSpPr/>
          <p:nvPr/>
        </p:nvSpPr>
        <p:spPr>
          <a:xfrm>
            <a:off x="0" y="0"/>
            <a:ext cx="9144000" cy="5143500"/>
          </a:xfrm>
          <a:prstGeom prst="rect">
            <a:avLst/>
          </a:prstGeom>
          <a:solidFill>
            <a:srgbClr val="F9F9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84" name="Google Shape;84;p22">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master">
  <p:cSld name="Slide 8 master">
    <p:bg>
      <p:bgPr>
        <a:solidFill>
          <a:srgbClr val="000000"/>
        </a:solidFill>
      </p:bgPr>
    </p:bg>
    <p:spTree>
      <p:nvGrpSpPr>
        <p:cNvPr id="85" name="Shape 85"/>
        <p:cNvGrpSpPr/>
        <p:nvPr/>
      </p:nvGrpSpPr>
      <p:grpSpPr>
        <a:xfrm>
          <a:off x="0" y="0"/>
          <a:ext cx="0" cy="0"/>
          <a:chOff x="0" y="0"/>
          <a:chExt cx="0" cy="0"/>
        </a:xfrm>
      </p:grpSpPr>
      <p:sp>
        <p:nvSpPr>
          <p:cNvPr id="86" name="Google Shape;86;p23"/>
          <p:cNvSpPr/>
          <p:nvPr/>
        </p:nvSpPr>
        <p:spPr>
          <a:xfrm>
            <a:off x="0" y="0"/>
            <a:ext cx="9144000" cy="5143500"/>
          </a:xfrm>
          <a:prstGeom prst="rect">
            <a:avLst/>
          </a:prstGeom>
          <a:solidFill>
            <a:srgbClr val="5C73E6"/>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87" name="Google Shape;87;p23"/>
          <p:cNvSpPr/>
          <p:nvPr/>
        </p:nvSpPr>
        <p:spPr>
          <a:xfrm>
            <a:off x="0" y="0"/>
            <a:ext cx="9144000" cy="5143500"/>
          </a:xfrm>
          <a:prstGeom prst="rect">
            <a:avLst/>
          </a:prstGeom>
          <a:solidFill>
            <a:srgbClr val="F9F9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88" name="Google Shape;88;p23">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4"/>
          <p:cNvSpPr txBox="1"/>
          <p:nvPr>
            <p:ph type="title"/>
          </p:nvPr>
        </p:nvSpPr>
        <p:spPr>
          <a:xfrm>
            <a:off x="457200" y="206375"/>
            <a:ext cx="8229600" cy="8572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accent2"/>
              </a:buClr>
              <a:buSzPts val="4400"/>
              <a:buFont typeface="Calibri"/>
              <a:buNone/>
              <a:defRPr b="0" i="0" sz="4400" u="none" cap="none" strike="noStrike">
                <a:solidFill>
                  <a:schemeClr val="accent2"/>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4"/>
          <p:cNvSpPr txBox="1"/>
          <p:nvPr>
            <p:ph idx="1" type="body"/>
          </p:nvPr>
        </p:nvSpPr>
        <p:spPr>
          <a:xfrm>
            <a:off x="457200" y="971550"/>
            <a:ext cx="8229600" cy="3082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master">
  <p:cSld name="Slide 9 master">
    <p:bg>
      <p:bgPr>
        <a:solidFill>
          <a:srgbClr val="000000"/>
        </a:solidFill>
      </p:bgPr>
    </p:bg>
    <p:spTree>
      <p:nvGrpSpPr>
        <p:cNvPr id="89" name="Shape 89"/>
        <p:cNvGrpSpPr/>
        <p:nvPr/>
      </p:nvGrpSpPr>
      <p:grpSpPr>
        <a:xfrm>
          <a:off x="0" y="0"/>
          <a:ext cx="0" cy="0"/>
          <a:chOff x="0" y="0"/>
          <a:chExt cx="0" cy="0"/>
        </a:xfrm>
      </p:grpSpPr>
      <p:sp>
        <p:nvSpPr>
          <p:cNvPr id="90" name="Google Shape;90;p24"/>
          <p:cNvSpPr/>
          <p:nvPr/>
        </p:nvSpPr>
        <p:spPr>
          <a:xfrm>
            <a:off x="0" y="0"/>
            <a:ext cx="9144000" cy="5143500"/>
          </a:xfrm>
          <a:prstGeom prst="rect">
            <a:avLst/>
          </a:prstGeom>
          <a:solidFill>
            <a:srgbClr val="5C73E6"/>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91" name="Google Shape;91;p24"/>
          <p:cNvSpPr/>
          <p:nvPr/>
        </p:nvSpPr>
        <p:spPr>
          <a:xfrm>
            <a:off x="0" y="0"/>
            <a:ext cx="9144000" cy="5143500"/>
          </a:xfrm>
          <a:prstGeom prst="rect">
            <a:avLst/>
          </a:prstGeom>
          <a:solidFill>
            <a:srgbClr val="F9F9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92" name="Google Shape;92;p24">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master">
  <p:cSld name="Slide 10 master">
    <p:bg>
      <p:bgPr>
        <a:solidFill>
          <a:srgbClr val="000000"/>
        </a:solidFill>
      </p:bgPr>
    </p:bg>
    <p:spTree>
      <p:nvGrpSpPr>
        <p:cNvPr id="93" name="Shape 93"/>
        <p:cNvGrpSpPr/>
        <p:nvPr/>
      </p:nvGrpSpPr>
      <p:grpSpPr>
        <a:xfrm>
          <a:off x="0" y="0"/>
          <a:ext cx="0" cy="0"/>
          <a:chOff x="0" y="0"/>
          <a:chExt cx="0" cy="0"/>
        </a:xfrm>
      </p:grpSpPr>
      <p:sp>
        <p:nvSpPr>
          <p:cNvPr id="94" name="Google Shape;94;p25"/>
          <p:cNvSpPr/>
          <p:nvPr/>
        </p:nvSpPr>
        <p:spPr>
          <a:xfrm>
            <a:off x="0" y="0"/>
            <a:ext cx="9144000" cy="5143500"/>
          </a:xfrm>
          <a:prstGeom prst="rect">
            <a:avLst/>
          </a:prstGeom>
          <a:solidFill>
            <a:srgbClr val="5C73E6"/>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95" name="Google Shape;95;p25"/>
          <p:cNvSpPr/>
          <p:nvPr/>
        </p:nvSpPr>
        <p:spPr>
          <a:xfrm>
            <a:off x="0" y="0"/>
            <a:ext cx="9144000" cy="5143500"/>
          </a:xfrm>
          <a:prstGeom prst="rect">
            <a:avLst/>
          </a:prstGeom>
          <a:solidFill>
            <a:srgbClr val="F9F9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96" name="Google Shape;96;p25">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master">
  <p:cSld name="Slide 11 master">
    <p:bg>
      <p:bgPr>
        <a:solidFill>
          <a:srgbClr val="000000"/>
        </a:solidFill>
      </p:bgPr>
    </p:bg>
    <p:spTree>
      <p:nvGrpSpPr>
        <p:cNvPr id="97" name="Shape 97"/>
        <p:cNvGrpSpPr/>
        <p:nvPr/>
      </p:nvGrpSpPr>
      <p:grpSpPr>
        <a:xfrm>
          <a:off x="0" y="0"/>
          <a:ext cx="0" cy="0"/>
          <a:chOff x="0" y="0"/>
          <a:chExt cx="0" cy="0"/>
        </a:xfrm>
      </p:grpSpPr>
      <p:sp>
        <p:nvSpPr>
          <p:cNvPr id="98" name="Google Shape;98;p26"/>
          <p:cNvSpPr/>
          <p:nvPr/>
        </p:nvSpPr>
        <p:spPr>
          <a:xfrm>
            <a:off x="0" y="0"/>
            <a:ext cx="9144000" cy="5143500"/>
          </a:xfrm>
          <a:prstGeom prst="rect">
            <a:avLst/>
          </a:prstGeom>
          <a:solidFill>
            <a:srgbClr val="5C73E6"/>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99" name="Google Shape;99;p26"/>
          <p:cNvSpPr/>
          <p:nvPr/>
        </p:nvSpPr>
        <p:spPr>
          <a:xfrm>
            <a:off x="0" y="0"/>
            <a:ext cx="9144000" cy="5143500"/>
          </a:xfrm>
          <a:prstGeom prst="rect">
            <a:avLst/>
          </a:prstGeom>
          <a:solidFill>
            <a:srgbClr val="F9F9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100" name="Google Shape;100;p26">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 name="Shape 26"/>
        <p:cNvGrpSpPr/>
        <p:nvPr/>
      </p:nvGrpSpPr>
      <p:grpSpPr>
        <a:xfrm>
          <a:off x="0" y="0"/>
          <a:ext cx="0" cy="0"/>
          <a:chOff x="0" y="0"/>
          <a:chExt cx="0" cy="0"/>
        </a:xfrm>
      </p:grpSpPr>
      <p:sp>
        <p:nvSpPr>
          <p:cNvPr id="27" name="Google Shape;27;p5"/>
          <p:cNvSpPr txBox="1"/>
          <p:nvPr>
            <p:ph type="title"/>
          </p:nvPr>
        </p:nvSpPr>
        <p:spPr>
          <a:xfrm>
            <a:off x="1792288" y="3490004"/>
            <a:ext cx="5486400" cy="425054"/>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accent2"/>
              </a:buClr>
              <a:buSzPts val="2000"/>
              <a:buFont typeface="Calibri"/>
              <a:buNone/>
              <a:defRPr b="1" i="0" sz="2000" u="none" cap="none" strike="noStrike">
                <a:solidFill>
                  <a:schemeClr val="accent2"/>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8" name="Google Shape;28;p5"/>
          <p:cNvSpPr/>
          <p:nvPr>
            <p:ph idx="2" type="pic"/>
          </p:nvPr>
        </p:nvSpPr>
        <p:spPr>
          <a:xfrm>
            <a:off x="1792288" y="349135"/>
            <a:ext cx="5486400" cy="30861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 name="Shape 29"/>
        <p:cNvGrpSpPr/>
        <p:nvPr/>
      </p:nvGrpSpPr>
      <p:grpSpPr>
        <a:xfrm>
          <a:off x="0" y="0"/>
          <a:ext cx="0" cy="0"/>
          <a:chOff x="0" y="0"/>
          <a:chExt cx="0" cy="0"/>
        </a:xfrm>
      </p:grpSpPr>
      <p:sp>
        <p:nvSpPr>
          <p:cNvPr id="30" name="Google Shape;30;p6"/>
          <p:cNvSpPr txBox="1"/>
          <p:nvPr>
            <p:ph type="title"/>
          </p:nvPr>
        </p:nvSpPr>
        <p:spPr>
          <a:xfrm>
            <a:off x="457201" y="204787"/>
            <a:ext cx="3008313" cy="8715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accent2"/>
              </a:buClr>
              <a:buSzPts val="2000"/>
              <a:buFont typeface="Calibri"/>
              <a:buNone/>
              <a:defRPr b="1" i="0" sz="2000" u="none" cap="none" strike="noStrike">
                <a:solidFill>
                  <a:schemeClr val="accent2"/>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Google Shape;31;p6"/>
          <p:cNvSpPr txBox="1"/>
          <p:nvPr>
            <p:ph idx="1" type="body"/>
          </p:nvPr>
        </p:nvSpPr>
        <p:spPr>
          <a:xfrm>
            <a:off x="3575050" y="204788"/>
            <a:ext cx="5111750" cy="4102499"/>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 name="Google Shape;32;p6"/>
          <p:cNvSpPr txBox="1"/>
          <p:nvPr>
            <p:ph idx="2" type="body"/>
          </p:nvPr>
        </p:nvSpPr>
        <p:spPr>
          <a:xfrm>
            <a:off x="457201" y="1076326"/>
            <a:ext cx="3008313" cy="3230961"/>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8"/>
          <p:cNvSpPr txBox="1"/>
          <p:nvPr>
            <p:ph type="title"/>
          </p:nvPr>
        </p:nvSpPr>
        <p:spPr>
          <a:xfrm>
            <a:off x="457200" y="206375"/>
            <a:ext cx="8229600" cy="8572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accent2"/>
              </a:buClr>
              <a:buSzPts val="4400"/>
              <a:buFont typeface="Calibri"/>
              <a:buNone/>
              <a:defRPr b="0" i="0" sz="4400" u="none" cap="none" strike="noStrike">
                <a:solidFill>
                  <a:schemeClr val="accent2"/>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9"/>
          <p:cNvSpPr txBox="1"/>
          <p:nvPr>
            <p:ph type="title"/>
          </p:nvPr>
        </p:nvSpPr>
        <p:spPr>
          <a:xfrm>
            <a:off x="457200" y="206375"/>
            <a:ext cx="8229600" cy="8572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accent2"/>
              </a:buClr>
              <a:buSzPts val="4400"/>
              <a:buFont typeface="Calibri"/>
              <a:buNone/>
              <a:defRPr b="0" i="0" sz="4400" u="none" cap="none" strike="noStrike">
                <a:solidFill>
                  <a:schemeClr val="accent2"/>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8" name="Google Shape;38;p9"/>
          <p:cNvSpPr txBox="1"/>
          <p:nvPr>
            <p:ph idx="1" type="body"/>
          </p:nvPr>
        </p:nvSpPr>
        <p:spPr>
          <a:xfrm>
            <a:off x="457200" y="1063631"/>
            <a:ext cx="4040100" cy="26997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9" name="Google Shape;39;p9"/>
          <p:cNvSpPr txBox="1"/>
          <p:nvPr>
            <p:ph idx="2" type="body"/>
          </p:nvPr>
        </p:nvSpPr>
        <p:spPr>
          <a:xfrm>
            <a:off x="4645026" y="1063631"/>
            <a:ext cx="4041900" cy="26997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title">
  <p:cSld name="TITLE">
    <p:spTree>
      <p:nvGrpSpPr>
        <p:cNvPr id="44" name="Shape 44"/>
        <p:cNvGrpSpPr/>
        <p:nvPr/>
      </p:nvGrpSpPr>
      <p:grpSpPr>
        <a:xfrm>
          <a:off x="0" y="0"/>
          <a:ext cx="0" cy="0"/>
          <a:chOff x="0" y="0"/>
          <a:chExt cx="0" cy="0"/>
        </a:xfrm>
      </p:grpSpPr>
      <p:sp>
        <p:nvSpPr>
          <p:cNvPr id="45" name="Google Shape;45;p11"/>
          <p:cNvSpPr txBox="1"/>
          <p:nvPr>
            <p:ph type="ctrTitle"/>
          </p:nvPr>
        </p:nvSpPr>
        <p:spPr>
          <a:xfrm>
            <a:off x="685800" y="2065867"/>
            <a:ext cx="7772400" cy="15213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accent1"/>
                </a:solidFill>
                <a:latin typeface="Trebuchet MS"/>
                <a:ea typeface="Trebuchet MS"/>
                <a:cs typeface="Trebuchet MS"/>
                <a:sym typeface="Trebuchet MS"/>
              </a:defRPr>
            </a:lvl1pPr>
            <a:lvl2pPr lvl="1" marR="0" rtl="0" algn="ctr">
              <a:spcBef>
                <a:spcPts val="0"/>
              </a:spcBef>
              <a:spcAft>
                <a:spcPts val="0"/>
              </a:spcAft>
              <a:buSzPts val="1400"/>
              <a:buNone/>
              <a:defRPr b="0" i="0" sz="4400" u="none" cap="none" strike="noStrike">
                <a:solidFill>
                  <a:schemeClr val="dk1"/>
                </a:solidFill>
                <a:latin typeface="Trebuchet MS"/>
                <a:ea typeface="Trebuchet MS"/>
                <a:cs typeface="Trebuchet MS"/>
                <a:sym typeface="Trebuchet MS"/>
              </a:defRPr>
            </a:lvl2pPr>
            <a:lvl3pPr lvl="2" marR="0" rtl="0" algn="ctr">
              <a:spcBef>
                <a:spcPts val="0"/>
              </a:spcBef>
              <a:spcAft>
                <a:spcPts val="0"/>
              </a:spcAft>
              <a:buSzPts val="1400"/>
              <a:buNone/>
              <a:defRPr b="0" i="0" sz="4400" u="none" cap="none" strike="noStrike">
                <a:solidFill>
                  <a:schemeClr val="dk1"/>
                </a:solidFill>
                <a:latin typeface="Trebuchet MS"/>
                <a:ea typeface="Trebuchet MS"/>
                <a:cs typeface="Trebuchet MS"/>
                <a:sym typeface="Trebuchet MS"/>
              </a:defRPr>
            </a:lvl3pPr>
            <a:lvl4pPr lvl="3" marR="0" rtl="0" algn="ctr">
              <a:spcBef>
                <a:spcPts val="0"/>
              </a:spcBef>
              <a:spcAft>
                <a:spcPts val="0"/>
              </a:spcAft>
              <a:buSzPts val="1400"/>
              <a:buNone/>
              <a:defRPr b="0" i="0" sz="4400" u="none" cap="none" strike="noStrike">
                <a:solidFill>
                  <a:schemeClr val="dk1"/>
                </a:solidFill>
                <a:latin typeface="Trebuchet MS"/>
                <a:ea typeface="Trebuchet MS"/>
                <a:cs typeface="Trebuchet MS"/>
                <a:sym typeface="Trebuchet MS"/>
              </a:defRPr>
            </a:lvl4pPr>
            <a:lvl5pPr lvl="4" marR="0" rtl="0" algn="ctr">
              <a:spcBef>
                <a:spcPts val="0"/>
              </a:spcBef>
              <a:spcAft>
                <a:spcPts val="0"/>
              </a:spcAft>
              <a:buSzPts val="1400"/>
              <a:buNone/>
              <a:defRPr b="0" i="0" sz="4400" u="none" cap="none" strike="noStrike">
                <a:solidFill>
                  <a:schemeClr val="dk1"/>
                </a:solidFill>
                <a:latin typeface="Trebuchet MS"/>
                <a:ea typeface="Trebuchet MS"/>
                <a:cs typeface="Trebuchet MS"/>
                <a:sym typeface="Trebuchet MS"/>
              </a:defRPr>
            </a:lvl5pPr>
            <a:lvl6pPr lvl="5" marR="0" rtl="0" algn="ctr">
              <a:spcBef>
                <a:spcPts val="0"/>
              </a:spcBef>
              <a:spcAft>
                <a:spcPts val="0"/>
              </a:spcAft>
              <a:buSzPts val="1400"/>
              <a:buNone/>
              <a:defRPr b="0" i="0" sz="4400" u="none" cap="none" strike="noStrike">
                <a:solidFill>
                  <a:schemeClr val="dk1"/>
                </a:solidFill>
                <a:latin typeface="Trebuchet MS"/>
                <a:ea typeface="Trebuchet MS"/>
                <a:cs typeface="Trebuchet MS"/>
                <a:sym typeface="Trebuchet MS"/>
              </a:defRPr>
            </a:lvl6pPr>
            <a:lvl7pPr lvl="6" marR="0" rtl="0" algn="ctr">
              <a:spcBef>
                <a:spcPts val="0"/>
              </a:spcBef>
              <a:spcAft>
                <a:spcPts val="0"/>
              </a:spcAft>
              <a:buSzPts val="1400"/>
              <a:buNone/>
              <a:defRPr b="0" i="0" sz="4400" u="none" cap="none" strike="noStrike">
                <a:solidFill>
                  <a:schemeClr val="dk1"/>
                </a:solidFill>
                <a:latin typeface="Trebuchet MS"/>
                <a:ea typeface="Trebuchet MS"/>
                <a:cs typeface="Trebuchet MS"/>
                <a:sym typeface="Trebuchet MS"/>
              </a:defRPr>
            </a:lvl7pPr>
            <a:lvl8pPr lvl="7" marR="0" rtl="0" algn="ctr">
              <a:spcBef>
                <a:spcPts val="0"/>
              </a:spcBef>
              <a:spcAft>
                <a:spcPts val="0"/>
              </a:spcAft>
              <a:buSzPts val="1400"/>
              <a:buNone/>
              <a:defRPr b="0" i="0" sz="4400" u="none" cap="none" strike="noStrike">
                <a:solidFill>
                  <a:schemeClr val="dk1"/>
                </a:solidFill>
                <a:latin typeface="Trebuchet MS"/>
                <a:ea typeface="Trebuchet MS"/>
                <a:cs typeface="Trebuchet MS"/>
                <a:sym typeface="Trebuchet MS"/>
              </a:defRPr>
            </a:lvl8pPr>
            <a:lvl9pPr lvl="8" marR="0" rtl="0" algn="ctr">
              <a:spcBef>
                <a:spcPts val="0"/>
              </a:spcBef>
              <a:spcAft>
                <a:spcPts val="0"/>
              </a:spcAft>
              <a:buSzPts val="1400"/>
              <a:buNone/>
              <a:defRPr b="0" i="0" sz="4400" u="none" cap="none" strike="noStrike">
                <a:solidFill>
                  <a:schemeClr val="dk1"/>
                </a:solidFill>
                <a:latin typeface="Trebuchet MS"/>
                <a:ea typeface="Trebuchet MS"/>
                <a:cs typeface="Trebuchet MS"/>
                <a:sym typeface="Trebuchet MS"/>
              </a:defRPr>
            </a:lvl9pPr>
          </a:lstStyle>
          <a:p/>
        </p:txBody>
      </p:sp>
      <p:sp>
        <p:nvSpPr>
          <p:cNvPr id="46" name="Google Shape;46;p11"/>
          <p:cNvSpPr txBox="1"/>
          <p:nvPr>
            <p:ph idx="1" type="subTitle"/>
          </p:nvPr>
        </p:nvSpPr>
        <p:spPr>
          <a:xfrm>
            <a:off x="1371600" y="3734460"/>
            <a:ext cx="6400800" cy="631200"/>
          </a:xfrm>
          <a:prstGeom prst="rect">
            <a:avLst/>
          </a:prstGeom>
          <a:noFill/>
          <a:ln>
            <a:noFill/>
          </a:ln>
        </p:spPr>
        <p:txBody>
          <a:bodyPr anchorCtr="0" anchor="t" bIns="45700" lIns="91425" spcFirstLastPara="1" rIns="91425" wrap="square" tIns="45700">
            <a:noAutofit/>
          </a:bodyPr>
          <a:lstStyle>
            <a:lvl1pPr lvl="0" marR="0" rtl="0" algn="ctr">
              <a:spcBef>
                <a:spcPts val="600"/>
              </a:spcBef>
              <a:spcAft>
                <a:spcPts val="0"/>
              </a:spcAft>
              <a:buClr>
                <a:schemeClr val="accent1"/>
              </a:buClr>
              <a:buSzPts val="3000"/>
              <a:buFont typeface="Arial"/>
              <a:buNone/>
              <a:defRPr b="0" i="0" sz="3000" u="none" cap="none" strike="noStrike">
                <a:solidFill>
                  <a:schemeClr val="accent1"/>
                </a:solidFill>
                <a:latin typeface="Trebuchet MS"/>
                <a:ea typeface="Trebuchet MS"/>
                <a:cs typeface="Trebuchet MS"/>
                <a:sym typeface="Trebuchet MS"/>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Trebuchet MS"/>
                <a:ea typeface="Trebuchet MS"/>
                <a:cs typeface="Trebuchet MS"/>
                <a:sym typeface="Trebuchet MS"/>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Trebuchet MS"/>
                <a:ea typeface="Trebuchet MS"/>
                <a:cs typeface="Trebuchet MS"/>
                <a:sym typeface="Trebuchet MS"/>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Trebuchet MS"/>
                <a:ea typeface="Trebuchet MS"/>
                <a:cs typeface="Trebuchet MS"/>
                <a:sym typeface="Trebuchet M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bg>
      <p:bgPr>
        <a:solidFill>
          <a:srgbClr val="000000"/>
        </a:solidFill>
      </p:bgPr>
    </p:bg>
    <p:spTree>
      <p:nvGrpSpPr>
        <p:cNvPr id="47" name="Shape 47"/>
        <p:cNvGrpSpPr/>
        <p:nvPr/>
      </p:nvGrpSpPr>
      <p:grpSpPr>
        <a:xfrm>
          <a:off x="0" y="0"/>
          <a:ext cx="0" cy="0"/>
          <a:chOff x="0" y="0"/>
          <a:chExt cx="0" cy="0"/>
        </a:xfrm>
      </p:grpSpPr>
      <p:sp>
        <p:nvSpPr>
          <p:cNvPr id="48" name="Google Shape;48;p12"/>
          <p:cNvSpPr/>
          <p:nvPr/>
        </p:nvSpPr>
        <p:spPr>
          <a:xfrm>
            <a:off x="0" y="0"/>
            <a:ext cx="9144000" cy="5143500"/>
          </a:xfrm>
          <a:prstGeom prst="rect">
            <a:avLst/>
          </a:prstGeom>
          <a:solidFill>
            <a:srgbClr val="5C73E6"/>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49" name="Google Shape;49;p12"/>
          <p:cNvSpPr/>
          <p:nvPr/>
        </p:nvSpPr>
        <p:spPr>
          <a:xfrm>
            <a:off x="0" y="0"/>
            <a:ext cx="9144000" cy="5143500"/>
          </a:xfrm>
          <a:prstGeom prst="rect">
            <a:avLst/>
          </a:prstGeom>
          <a:solidFill>
            <a:srgbClr val="F9F9F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50" name="Google Shape;50;p12">
            <a:hlinkClick r:id="rId2"/>
          </p:cNvPr>
          <p:cNvPicPr preferRelativeResize="0"/>
          <p:nvPr/>
        </p:nvPicPr>
        <p:blipFill rotWithShape="1">
          <a:blip r:embed="rId3">
            <a:alphaModFix/>
          </a:blip>
          <a:srcRect b="0" l="0" r="0" t="0"/>
          <a:stretch/>
        </p:blipFill>
        <p:spPr>
          <a:xfrm>
            <a:off x="8024509" y="4843463"/>
            <a:ext cx="1076628" cy="2571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0.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23.png"/><Relationship Id="rId6" Type="http://schemas.openxmlformats.org/officeDocument/2006/relationships/image" Target="../media/image13.png"/><Relationship Id="rId7" Type="http://schemas.openxmlformats.org/officeDocument/2006/relationships/slideLayout" Target="../slideLayouts/slideLayout1.xml"/><Relationship Id="rId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5.xml"/><Relationship Id="rId12" Type="http://schemas.openxmlformats.org/officeDocument/2006/relationships/slideLayout" Target="../slideLayouts/slideLayout2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nvSpPr>
        <p:spPr>
          <a:xfrm>
            <a:off x="0" y="0"/>
            <a:ext cx="9144000" cy="3841750"/>
          </a:xfrm>
          <a:prstGeom prst="rect">
            <a:avLst/>
          </a:prstGeom>
          <a:solidFill>
            <a:schemeClr val="accent1"/>
          </a:solidFill>
          <a:ln>
            <a:noFill/>
          </a:ln>
          <a:effectLst>
            <a:outerShdw blurRad="63500" dir="5400000" dist="889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pic>
        <p:nvPicPr>
          <p:cNvPr descr="QM-logo-white-box-no-shadow.png" id="7" name="Google Shape;7;p1"/>
          <p:cNvPicPr preferRelativeResize="0"/>
          <p:nvPr/>
        </p:nvPicPr>
        <p:blipFill rotWithShape="1">
          <a:blip r:embed="rId1">
            <a:alphaModFix/>
          </a:blip>
          <a:srcRect b="0" l="0" r="0" t="0"/>
          <a:stretch/>
        </p:blipFill>
        <p:spPr>
          <a:xfrm>
            <a:off x="3538537" y="300037"/>
            <a:ext cx="2057400" cy="1828800"/>
          </a:xfrm>
          <a:prstGeom prst="rect">
            <a:avLst/>
          </a:prstGeom>
          <a:noFill/>
          <a:ln>
            <a:noFill/>
          </a:ln>
          <a:effectLst>
            <a:outerShdw blurRad="82550" rotWithShape="0" algn="tl" dir="2700000" dist="88900">
              <a:srgbClr val="000000">
                <a:alpha val="29803"/>
              </a:srgbClr>
            </a:outerShdw>
          </a:effectLst>
        </p:spPr>
      </p:pic>
      <p:pic>
        <p:nvPicPr>
          <p:cNvPr descr="qm-research-icon-300px-hi-res.png" id="8" name="Google Shape;8;p1"/>
          <p:cNvPicPr preferRelativeResize="0"/>
          <p:nvPr/>
        </p:nvPicPr>
        <p:blipFill rotWithShape="1">
          <a:blip r:embed="rId2">
            <a:alphaModFix/>
          </a:blip>
          <a:srcRect b="0" l="0" r="0" t="0"/>
          <a:stretch/>
        </p:blipFill>
        <p:spPr>
          <a:xfrm>
            <a:off x="454025" y="4137025"/>
            <a:ext cx="873125" cy="811212"/>
          </a:xfrm>
          <a:prstGeom prst="rect">
            <a:avLst/>
          </a:prstGeom>
          <a:noFill/>
          <a:ln>
            <a:noFill/>
          </a:ln>
        </p:spPr>
      </p:pic>
      <p:pic>
        <p:nvPicPr>
          <p:cNvPr id="9" name="Google Shape;9;p1"/>
          <p:cNvPicPr preferRelativeResize="0"/>
          <p:nvPr/>
        </p:nvPicPr>
        <p:blipFill rotWithShape="1">
          <a:blip r:embed="rId3">
            <a:alphaModFix/>
          </a:blip>
          <a:srcRect b="0" l="0" r="0" t="0"/>
          <a:stretch/>
        </p:blipFill>
        <p:spPr>
          <a:xfrm>
            <a:off x="2306637" y="4137025"/>
            <a:ext cx="811212" cy="811212"/>
          </a:xfrm>
          <a:prstGeom prst="rect">
            <a:avLst/>
          </a:prstGeom>
          <a:noFill/>
          <a:ln>
            <a:noFill/>
          </a:ln>
        </p:spPr>
      </p:pic>
      <p:pic>
        <p:nvPicPr>
          <p:cNvPr id="10" name="Google Shape;10;p1"/>
          <p:cNvPicPr preferRelativeResize="0"/>
          <p:nvPr/>
        </p:nvPicPr>
        <p:blipFill rotWithShape="1">
          <a:blip r:embed="rId4">
            <a:alphaModFix/>
          </a:blip>
          <a:srcRect b="0" l="0" r="0" t="0"/>
          <a:stretch/>
        </p:blipFill>
        <p:spPr>
          <a:xfrm>
            <a:off x="4098925" y="4105275"/>
            <a:ext cx="788987" cy="873125"/>
          </a:xfrm>
          <a:prstGeom prst="rect">
            <a:avLst/>
          </a:prstGeom>
          <a:noFill/>
          <a:ln>
            <a:noFill/>
          </a:ln>
        </p:spPr>
      </p:pic>
      <p:pic>
        <p:nvPicPr>
          <p:cNvPr id="11" name="Google Shape;11;p1"/>
          <p:cNvPicPr preferRelativeResize="0"/>
          <p:nvPr/>
        </p:nvPicPr>
        <p:blipFill rotWithShape="1">
          <a:blip r:embed="rId5">
            <a:alphaModFix/>
          </a:blip>
          <a:srcRect b="0" l="0" r="0" t="0"/>
          <a:stretch/>
        </p:blipFill>
        <p:spPr>
          <a:xfrm>
            <a:off x="5868987" y="4075112"/>
            <a:ext cx="935037" cy="935037"/>
          </a:xfrm>
          <a:prstGeom prst="rect">
            <a:avLst/>
          </a:prstGeom>
          <a:noFill/>
          <a:ln>
            <a:noFill/>
          </a:ln>
        </p:spPr>
      </p:pic>
      <p:pic>
        <p:nvPicPr>
          <p:cNvPr id="12" name="Google Shape;12;p1"/>
          <p:cNvPicPr preferRelativeResize="0"/>
          <p:nvPr/>
        </p:nvPicPr>
        <p:blipFill rotWithShape="1">
          <a:blip r:embed="rId6">
            <a:alphaModFix/>
          </a:blip>
          <a:srcRect b="0" l="0" r="0" t="0"/>
          <a:stretch/>
        </p:blipFill>
        <p:spPr>
          <a:xfrm>
            <a:off x="7785100" y="4186237"/>
            <a:ext cx="935037" cy="711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 name="Shape 16"/>
        <p:cNvGrpSpPr/>
        <p:nvPr/>
      </p:nvGrpSpPr>
      <p:grpSpPr>
        <a:xfrm>
          <a:off x="0" y="0"/>
          <a:ext cx="0" cy="0"/>
          <a:chOff x="0" y="0"/>
          <a:chExt cx="0" cy="0"/>
        </a:xfrm>
      </p:grpSpPr>
      <p:sp>
        <p:nvSpPr>
          <p:cNvPr id="17" name="Google Shape;17;p3"/>
          <p:cNvSpPr txBox="1"/>
          <p:nvPr/>
        </p:nvSpPr>
        <p:spPr>
          <a:xfrm>
            <a:off x="0" y="4425950"/>
            <a:ext cx="9144000" cy="717550"/>
          </a:xfrm>
          <a:prstGeom prst="rect">
            <a:avLst/>
          </a:prstGeom>
          <a:solidFill>
            <a:schemeClr val="lt2"/>
          </a:solidFill>
          <a:ln>
            <a:noFill/>
          </a:ln>
          <a:effectLst>
            <a:outerShdw blurRad="63500" dir="16200000" dist="38100">
              <a:srgbClr val="808080">
                <a:alpha val="29803"/>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rebuchet MS"/>
              <a:ea typeface="Trebuchet MS"/>
              <a:cs typeface="Trebuchet MS"/>
              <a:sym typeface="Trebuchet MS"/>
            </a:endParaRPr>
          </a:p>
        </p:txBody>
      </p:sp>
      <p:sp>
        <p:nvSpPr>
          <p:cNvPr id="18" name="Google Shape;18;p3"/>
          <p:cNvSpPr txBox="1"/>
          <p:nvPr>
            <p:ph type="title"/>
          </p:nvPr>
        </p:nvSpPr>
        <p:spPr>
          <a:xfrm>
            <a:off x="457200" y="206375"/>
            <a:ext cx="8229600" cy="8572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accent2"/>
              </a:buClr>
              <a:buSzPts val="4400"/>
              <a:buFont typeface="Calibri"/>
              <a:buNone/>
              <a:defRPr b="0" i="0" sz="4400" u="none" cap="none" strike="noStrike">
                <a:solidFill>
                  <a:schemeClr val="accent2"/>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3"/>
          <p:cNvSpPr txBox="1"/>
          <p:nvPr>
            <p:ph idx="1" type="body"/>
          </p:nvPr>
        </p:nvSpPr>
        <p:spPr>
          <a:xfrm>
            <a:off x="457200" y="1063625"/>
            <a:ext cx="8229600" cy="321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QM-logo-white-box-no-shadow.png" id="20" name="Google Shape;20;p3"/>
          <p:cNvPicPr preferRelativeResize="0"/>
          <p:nvPr/>
        </p:nvPicPr>
        <p:blipFill rotWithShape="1">
          <a:blip r:embed="rId1">
            <a:alphaModFix/>
          </a:blip>
          <a:srcRect b="0" l="0" r="0" t="0"/>
          <a:stretch/>
        </p:blipFill>
        <p:spPr>
          <a:xfrm>
            <a:off x="134937" y="4481512"/>
            <a:ext cx="644525" cy="571500"/>
          </a:xfrm>
          <a:prstGeom prst="rect">
            <a:avLst/>
          </a:prstGeom>
          <a:noFill/>
          <a:ln>
            <a:noFill/>
          </a:ln>
          <a:effectLst>
            <a:outerShdw blurRad="82550" rotWithShape="0" algn="tl" dir="2700000" dist="88900">
              <a:srgbClr val="000000">
                <a:alpha val="29803"/>
              </a:srgbClr>
            </a:outerShdw>
          </a:effectLst>
        </p:spPr>
      </p:pic>
      <p:sp>
        <p:nvSpPr>
          <p:cNvPr id="21" name="Google Shape;21;p3"/>
          <p:cNvSpPr txBox="1"/>
          <p:nvPr/>
        </p:nvSpPr>
        <p:spPr>
          <a:xfrm>
            <a:off x="876300" y="4492625"/>
            <a:ext cx="5040312"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200"/>
              <a:buFont typeface="Lato"/>
              <a:buNone/>
            </a:pPr>
            <a:r>
              <a:rPr b="0" i="0" lang="en-US" sz="1200" u="none">
                <a:solidFill>
                  <a:schemeClr val="dk2"/>
                </a:solidFill>
                <a:latin typeface="Lato"/>
                <a:ea typeface="Lato"/>
                <a:cs typeface="Lato"/>
                <a:sym typeface="Lato"/>
              </a:rPr>
              <a:t>Helping you deliver on your online promise</a:t>
            </a:r>
            <a:endParaRPr/>
          </a:p>
          <a:p>
            <a:pPr indent="0" lvl="0" marL="0" marR="0" rtl="0" algn="l">
              <a:lnSpc>
                <a:spcPct val="100000"/>
              </a:lnSpc>
              <a:spcBef>
                <a:spcPts val="1200"/>
              </a:spcBef>
              <a:spcAft>
                <a:spcPts val="0"/>
              </a:spcAft>
              <a:buClr>
                <a:schemeClr val="dk2"/>
              </a:buClr>
              <a:buSzPts val="1000"/>
              <a:buFont typeface="Lato"/>
              <a:buNone/>
            </a:pPr>
            <a:r>
              <a:rPr b="0" i="0" lang="en-US" sz="1000" u="none">
                <a:solidFill>
                  <a:schemeClr val="dk2"/>
                </a:solidFill>
                <a:latin typeface="Lato"/>
                <a:ea typeface="Lato"/>
                <a:cs typeface="Lato"/>
                <a:sym typeface="Lato"/>
              </a:rPr>
              <a:t>qualitymatters.org</a:t>
            </a:r>
            <a:endParaRPr/>
          </a:p>
        </p:txBody>
      </p:sp>
      <p:sp>
        <p:nvSpPr>
          <p:cNvPr id="22" name="Google Shape;22;p3"/>
          <p:cNvSpPr txBox="1"/>
          <p:nvPr/>
        </p:nvSpPr>
        <p:spPr>
          <a:xfrm>
            <a:off x="7596187" y="4848225"/>
            <a:ext cx="1450975" cy="215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800"/>
              <a:buFont typeface="Calibri"/>
              <a:buNone/>
            </a:pPr>
            <a:r>
              <a:rPr b="0" i="0" lang="en-US" sz="800" u="none">
                <a:solidFill>
                  <a:schemeClr val="accent2"/>
                </a:solidFill>
                <a:latin typeface="Calibri"/>
                <a:ea typeface="Calibri"/>
                <a:cs typeface="Calibri"/>
                <a:sym typeface="Calibri"/>
              </a:rPr>
              <a:t>©</a:t>
            </a:r>
            <a:r>
              <a:rPr lang="en-US" sz="800">
                <a:solidFill>
                  <a:schemeClr val="accent2"/>
                </a:solidFill>
                <a:latin typeface="Calibri"/>
                <a:ea typeface="Calibri"/>
                <a:cs typeface="Calibri"/>
                <a:sym typeface="Calibri"/>
              </a:rPr>
              <a:t> 2025 Quality Matters</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0" name="Shape 40"/>
        <p:cNvGrpSpPr/>
        <p:nvPr/>
      </p:nvGrpSpPr>
      <p:grpSpPr>
        <a:xfrm>
          <a:off x="0" y="0"/>
          <a:ext cx="0" cy="0"/>
          <a:chOff x="0" y="0"/>
          <a:chExt cx="0" cy="0"/>
        </a:xfrm>
      </p:grpSpPr>
      <p:sp>
        <p:nvSpPr>
          <p:cNvPr id="41" name="Google Shape;41;p10"/>
          <p:cNvSpPr/>
          <p:nvPr/>
        </p:nvSpPr>
        <p:spPr>
          <a:xfrm>
            <a:off x="0" y="0"/>
            <a:ext cx="9144000" cy="1837200"/>
          </a:xfrm>
          <a:prstGeom prst="rect">
            <a:avLst/>
          </a:prstGeom>
          <a:solidFill>
            <a:schemeClr val="accent1"/>
          </a:solidFill>
          <a:ln>
            <a:noFill/>
          </a:ln>
          <a:effectLst>
            <a:outerShdw blurRad="69850" rotWithShape="0" dir="5400000" dist="889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pic>
        <p:nvPicPr>
          <p:cNvPr descr="Typographic logo that represents Quality Matters" id="42" name="Google Shape;42;p10" title="QM Quality Matters"/>
          <p:cNvPicPr preferRelativeResize="0"/>
          <p:nvPr/>
        </p:nvPicPr>
        <p:blipFill rotWithShape="1">
          <a:blip r:embed="rId1">
            <a:alphaModFix/>
          </a:blip>
          <a:srcRect b="0" l="0" r="0" t="0"/>
          <a:stretch/>
        </p:blipFill>
        <p:spPr>
          <a:xfrm>
            <a:off x="3929063" y="333905"/>
            <a:ext cx="1285875" cy="1143000"/>
          </a:xfrm>
          <a:prstGeom prst="rect">
            <a:avLst/>
          </a:prstGeom>
          <a:noFill/>
          <a:ln>
            <a:noFill/>
          </a:ln>
          <a:effectLst>
            <a:outerShdw blurRad="82550" rotWithShape="0" algn="tl" dir="2700000" dist="88900">
              <a:srgbClr val="000000">
                <a:alpha val="29800"/>
              </a:srgbClr>
            </a:outerShdw>
          </a:effectLst>
        </p:spPr>
      </p:pic>
      <p:sp>
        <p:nvSpPr>
          <p:cNvPr id="43" name="Google Shape;43;p10"/>
          <p:cNvSpPr txBox="1"/>
          <p:nvPr/>
        </p:nvSpPr>
        <p:spPr>
          <a:xfrm>
            <a:off x="7621589" y="4932895"/>
            <a:ext cx="1451100" cy="215400"/>
          </a:xfrm>
          <a:prstGeom prst="rect">
            <a:avLst/>
          </a:prstGeom>
          <a:noFill/>
          <a:ln>
            <a:noFill/>
          </a:ln>
        </p:spPr>
        <p:txBody>
          <a:bodyPr anchorCtr="0" anchor="t" bIns="45700" lIns="91425" spcFirstLastPara="1" rIns="0" wrap="square" tIns="45700">
            <a:noAutofit/>
          </a:bodyPr>
          <a:lstStyle/>
          <a:p>
            <a:pPr indent="0" lvl="0" marL="0" marR="0" rtl="0" algn="r">
              <a:spcBef>
                <a:spcPts val="0"/>
              </a:spcBef>
              <a:spcAft>
                <a:spcPts val="0"/>
              </a:spcAft>
              <a:buNone/>
            </a:pPr>
            <a:r>
              <a:rPr b="0" i="0" lang="en-US" sz="800" u="none" cap="none" strike="noStrike">
                <a:solidFill>
                  <a:schemeClr val="accent2"/>
                </a:solidFill>
                <a:latin typeface="Calibri"/>
                <a:ea typeface="Calibri"/>
                <a:cs typeface="Calibri"/>
                <a:sym typeface="Calibri"/>
              </a:rPr>
              <a:t>© 2</a:t>
            </a:r>
            <a:r>
              <a:rPr lang="en-US" sz="800">
                <a:solidFill>
                  <a:schemeClr val="accent2"/>
                </a:solidFill>
                <a:latin typeface="Calibri"/>
                <a:ea typeface="Calibri"/>
                <a:cs typeface="Calibri"/>
                <a:sym typeface="Calibri"/>
              </a:rPr>
              <a:t>025 Quality Matters</a:t>
            </a:r>
            <a:endParaRPr/>
          </a:p>
        </p:txBody>
      </p:sp>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37.png"/><Relationship Id="rId6"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image" Target="../media/image42.png"/><Relationship Id="rId5" Type="http://schemas.openxmlformats.org/officeDocument/2006/relationships/image" Target="../media/image55.png"/><Relationship Id="rId6" Type="http://schemas.openxmlformats.org/officeDocument/2006/relationships/image" Target="../media/image53.png"/><Relationship Id="rId7"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43.png"/><Relationship Id="rId4" Type="http://schemas.openxmlformats.org/officeDocument/2006/relationships/image" Target="../media/image36.png"/><Relationship Id="rId5" Type="http://schemas.openxmlformats.org/officeDocument/2006/relationships/image" Target="../media/image50.png"/><Relationship Id="rId6"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40.png"/><Relationship Id="rId4" Type="http://schemas.openxmlformats.org/officeDocument/2006/relationships/image" Target="../media/image39.png"/><Relationship Id="rId5" Type="http://schemas.openxmlformats.org/officeDocument/2006/relationships/image" Target="../media/image5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47.png"/><Relationship Id="rId4" Type="http://schemas.openxmlformats.org/officeDocument/2006/relationships/image" Target="../media/image51.png"/><Relationship Id="rId5" Type="http://schemas.openxmlformats.org/officeDocument/2006/relationships/image" Target="../media/image44.png"/><Relationship Id="rId6"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52.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5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24.png"/><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16.png"/><Relationship Id="rId9" Type="http://schemas.openxmlformats.org/officeDocument/2006/relationships/image" Target="../media/image21.png"/><Relationship Id="rId5" Type="http://schemas.openxmlformats.org/officeDocument/2006/relationships/image" Target="../media/image38.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7"/>
          <p:cNvSpPr txBox="1"/>
          <p:nvPr>
            <p:ph type="ctrTitle"/>
          </p:nvPr>
        </p:nvSpPr>
        <p:spPr>
          <a:xfrm>
            <a:off x="685800" y="2040725"/>
            <a:ext cx="7772400" cy="911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4400"/>
              <a:buFont typeface="Lato"/>
              <a:buNone/>
            </a:pPr>
            <a:r>
              <a:rPr lang="en-US">
                <a:latin typeface="Alexandria"/>
                <a:ea typeface="Alexandria"/>
                <a:cs typeface="Alexandria"/>
                <a:sym typeface="Alexandria"/>
              </a:rPr>
              <a:t>Standards to Success:</a:t>
            </a:r>
            <a:endParaRPr i="0" sz="4400" u="none" cap="none" strike="noStrike">
              <a:solidFill>
                <a:schemeClr val="lt1"/>
              </a:solidFill>
              <a:latin typeface="Alexandria"/>
              <a:ea typeface="Alexandria"/>
              <a:cs typeface="Alexandria"/>
              <a:sym typeface="Alexandria"/>
            </a:endParaRPr>
          </a:p>
        </p:txBody>
      </p:sp>
      <p:sp>
        <p:nvSpPr>
          <p:cNvPr id="106" name="Google Shape;106;p27"/>
          <p:cNvSpPr txBox="1"/>
          <p:nvPr>
            <p:ph idx="1" type="subTitle"/>
          </p:nvPr>
        </p:nvSpPr>
        <p:spPr>
          <a:xfrm>
            <a:off x="1371600" y="2810487"/>
            <a:ext cx="6400800" cy="63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3"/>
              </a:buClr>
              <a:buSzPts val="2800"/>
              <a:buFont typeface="Arial"/>
              <a:buNone/>
            </a:pPr>
            <a:r>
              <a:rPr lang="en-US">
                <a:latin typeface="Nobile"/>
                <a:ea typeface="Nobile"/>
                <a:cs typeface="Nobile"/>
                <a:sym typeface="Nobile"/>
              </a:rPr>
              <a:t>Using </a:t>
            </a:r>
            <a:r>
              <a:rPr lang="en-US">
                <a:latin typeface="Nobile"/>
                <a:ea typeface="Nobile"/>
                <a:cs typeface="Nobile"/>
                <a:sym typeface="Nobile"/>
              </a:rPr>
              <a:t>the</a:t>
            </a:r>
            <a:r>
              <a:rPr lang="en-US">
                <a:latin typeface="Nobile"/>
                <a:ea typeface="Nobile"/>
                <a:cs typeface="Nobile"/>
                <a:sym typeface="Nobile"/>
              </a:rPr>
              <a:t> NSQ Standards to Achieve Online Teaching Excellence</a:t>
            </a:r>
            <a:endParaRPr i="0" sz="2800" u="none" cap="none" strike="noStrike">
              <a:solidFill>
                <a:schemeClr val="accent3"/>
              </a:solidFill>
              <a:latin typeface="Nobile"/>
              <a:ea typeface="Nobile"/>
              <a:cs typeface="Nobile"/>
              <a:sym typeface="Nobil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6"/>
          <p:cNvSpPr/>
          <p:nvPr/>
        </p:nvSpPr>
        <p:spPr>
          <a:xfrm>
            <a:off x="496125" y="462925"/>
            <a:ext cx="8151900" cy="688500"/>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1B1B27"/>
              </a:buClr>
              <a:buSzPts val="2800"/>
              <a:buFont typeface="Alexandria"/>
              <a:buNone/>
            </a:pPr>
            <a:r>
              <a:rPr lang="en-US" sz="3600">
                <a:solidFill>
                  <a:srgbClr val="1B1B27"/>
                </a:solidFill>
                <a:latin typeface="Alexandria"/>
                <a:ea typeface="Alexandria"/>
                <a:cs typeface="Alexandria"/>
                <a:sym typeface="Alexandria"/>
              </a:rPr>
              <a:t>Each Workshop Includes:</a:t>
            </a:r>
            <a:endParaRPr b="0" i="0" sz="3600" u="none" cap="none" strike="noStrike"/>
          </a:p>
        </p:txBody>
      </p:sp>
      <p:pic>
        <p:nvPicPr>
          <p:cNvPr descr="preencoded.png" id="188" name="Google Shape;188;p36"/>
          <p:cNvPicPr preferRelativeResize="0"/>
          <p:nvPr/>
        </p:nvPicPr>
        <p:blipFill rotWithShape="1">
          <a:blip r:embed="rId3">
            <a:alphaModFix/>
          </a:blip>
          <a:srcRect b="0" l="0" r="0" t="0"/>
          <a:stretch/>
        </p:blipFill>
        <p:spPr>
          <a:xfrm>
            <a:off x="496119" y="1434926"/>
            <a:ext cx="1878434" cy="1160934"/>
          </a:xfrm>
          <a:prstGeom prst="rect">
            <a:avLst/>
          </a:prstGeom>
          <a:noFill/>
          <a:ln>
            <a:noFill/>
          </a:ln>
        </p:spPr>
      </p:pic>
      <p:sp>
        <p:nvSpPr>
          <p:cNvPr id="189" name="Google Shape;189;p36"/>
          <p:cNvSpPr/>
          <p:nvPr/>
        </p:nvSpPr>
        <p:spPr>
          <a:xfrm>
            <a:off x="496119" y="2773040"/>
            <a:ext cx="1878300" cy="4428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Clear Learning Objectives</a:t>
            </a:r>
            <a:endParaRPr b="0" i="0" sz="1400" u="none" cap="none" strike="noStrike"/>
          </a:p>
        </p:txBody>
      </p:sp>
      <p:sp>
        <p:nvSpPr>
          <p:cNvPr id="190" name="Google Shape;190;p36"/>
          <p:cNvSpPr/>
          <p:nvPr/>
        </p:nvSpPr>
        <p:spPr>
          <a:xfrm>
            <a:off x="496119" y="3301008"/>
            <a:ext cx="1878300" cy="11340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Each workshop features actionable objectives that directly align with NSQ standards and classroom application.</a:t>
            </a:r>
            <a:endParaRPr b="0" i="0" sz="1100" u="none" cap="none" strike="noStrike"/>
          </a:p>
        </p:txBody>
      </p:sp>
      <p:pic>
        <p:nvPicPr>
          <p:cNvPr descr="preencoded.png" id="191" name="Google Shape;191;p36"/>
          <p:cNvPicPr preferRelativeResize="0"/>
          <p:nvPr/>
        </p:nvPicPr>
        <p:blipFill rotWithShape="1">
          <a:blip r:embed="rId4">
            <a:alphaModFix/>
          </a:blip>
          <a:srcRect b="0" l="0" r="0" t="0"/>
          <a:stretch/>
        </p:blipFill>
        <p:spPr>
          <a:xfrm>
            <a:off x="2587154" y="1434926"/>
            <a:ext cx="1878509" cy="1160934"/>
          </a:xfrm>
          <a:prstGeom prst="rect">
            <a:avLst/>
          </a:prstGeom>
          <a:noFill/>
          <a:ln>
            <a:noFill/>
          </a:ln>
        </p:spPr>
      </p:pic>
      <p:sp>
        <p:nvSpPr>
          <p:cNvPr id="192" name="Google Shape;192;p36"/>
          <p:cNvSpPr/>
          <p:nvPr/>
        </p:nvSpPr>
        <p:spPr>
          <a:xfrm>
            <a:off x="2587154" y="2773040"/>
            <a:ext cx="1878600" cy="4428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Multi-Format Content</a:t>
            </a:r>
            <a:endParaRPr b="0" i="0" sz="1400" u="none" cap="none" strike="noStrike"/>
          </a:p>
        </p:txBody>
      </p:sp>
      <p:sp>
        <p:nvSpPr>
          <p:cNvPr id="193" name="Google Shape;193;p36"/>
          <p:cNvSpPr/>
          <p:nvPr/>
        </p:nvSpPr>
        <p:spPr>
          <a:xfrm>
            <a:off x="2587154" y="3301008"/>
            <a:ext cx="1878600" cy="11340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Access engaging materials through videos, readings, and interactive modules designed for different learning preferences.</a:t>
            </a:r>
            <a:endParaRPr b="0" i="0" sz="1100" u="none" cap="none" strike="noStrike"/>
          </a:p>
        </p:txBody>
      </p:sp>
      <p:pic>
        <p:nvPicPr>
          <p:cNvPr descr="preencoded.png" id="194" name="Google Shape;194;p36"/>
          <p:cNvPicPr preferRelativeResize="0"/>
          <p:nvPr/>
        </p:nvPicPr>
        <p:blipFill rotWithShape="1">
          <a:blip r:embed="rId5">
            <a:alphaModFix/>
          </a:blip>
          <a:srcRect b="0" l="0" r="0" t="0"/>
          <a:stretch/>
        </p:blipFill>
        <p:spPr>
          <a:xfrm>
            <a:off x="4678263" y="1434926"/>
            <a:ext cx="1878509" cy="1160934"/>
          </a:xfrm>
          <a:prstGeom prst="rect">
            <a:avLst/>
          </a:prstGeom>
          <a:noFill/>
          <a:ln>
            <a:noFill/>
          </a:ln>
        </p:spPr>
      </p:pic>
      <p:sp>
        <p:nvSpPr>
          <p:cNvPr id="195" name="Google Shape;195;p36"/>
          <p:cNvSpPr/>
          <p:nvPr/>
        </p:nvSpPr>
        <p:spPr>
          <a:xfrm>
            <a:off x="4678263" y="2773040"/>
            <a:ext cx="1781100" cy="221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Interactive Activities</a:t>
            </a:r>
            <a:endParaRPr b="0" i="0" sz="1400" u="none" cap="none" strike="noStrike"/>
          </a:p>
        </p:txBody>
      </p:sp>
      <p:sp>
        <p:nvSpPr>
          <p:cNvPr id="196" name="Google Shape;196;p36"/>
          <p:cNvSpPr/>
          <p:nvPr/>
        </p:nvSpPr>
        <p:spPr>
          <a:xfrm>
            <a:off x="4678263" y="3301002"/>
            <a:ext cx="1878600" cy="11340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Apply concepts immediately through scenario-based exercises that mirror real online teaching challenges.</a:t>
            </a:r>
            <a:endParaRPr b="0" i="0" sz="1100" u="none" cap="none" strike="noStrike"/>
          </a:p>
        </p:txBody>
      </p:sp>
      <p:pic>
        <p:nvPicPr>
          <p:cNvPr descr="preencoded.png" id="197" name="Google Shape;197;p36"/>
          <p:cNvPicPr preferRelativeResize="0"/>
          <p:nvPr/>
        </p:nvPicPr>
        <p:blipFill rotWithShape="1">
          <a:blip r:embed="rId6">
            <a:alphaModFix/>
          </a:blip>
          <a:srcRect b="0" l="0" r="0" t="0"/>
          <a:stretch/>
        </p:blipFill>
        <p:spPr>
          <a:xfrm>
            <a:off x="6769373" y="1434926"/>
            <a:ext cx="1878509" cy="1160934"/>
          </a:xfrm>
          <a:prstGeom prst="rect">
            <a:avLst/>
          </a:prstGeom>
          <a:noFill/>
          <a:ln>
            <a:noFill/>
          </a:ln>
        </p:spPr>
      </p:pic>
      <p:sp>
        <p:nvSpPr>
          <p:cNvPr id="198" name="Google Shape;198;p36"/>
          <p:cNvSpPr/>
          <p:nvPr/>
        </p:nvSpPr>
        <p:spPr>
          <a:xfrm>
            <a:off x="6769373" y="2773040"/>
            <a:ext cx="1878600" cy="4428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Comprehensive Assessment</a:t>
            </a:r>
            <a:endParaRPr b="0" i="0" sz="1400" u="none" cap="none" strike="noStrike"/>
          </a:p>
        </p:txBody>
      </p:sp>
      <p:sp>
        <p:nvSpPr>
          <p:cNvPr id="199" name="Google Shape;199;p36"/>
          <p:cNvSpPr/>
          <p:nvPr/>
        </p:nvSpPr>
        <p:spPr>
          <a:xfrm>
            <a:off x="6769373" y="3301008"/>
            <a:ext cx="1878600" cy="11340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Validate your knowledge through auto-graded checks and a culminating project reviewed by experienced facilitators.</a:t>
            </a:r>
            <a:endParaRPr b="0" i="0" sz="1100" u="none" cap="none" strike="noStrike"/>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7"/>
          <p:cNvSpPr txBox="1"/>
          <p:nvPr>
            <p:ph type="ctrTitle"/>
          </p:nvPr>
        </p:nvSpPr>
        <p:spPr>
          <a:xfrm>
            <a:off x="685800" y="2065867"/>
            <a:ext cx="7772400" cy="1521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latin typeface="Alexandria"/>
                <a:ea typeface="Alexandria"/>
                <a:cs typeface="Alexandria"/>
                <a:sym typeface="Alexandria"/>
              </a:rPr>
              <a:t>Workshop Highlights</a:t>
            </a:r>
            <a:endParaRPr>
              <a:latin typeface="Alexandria"/>
              <a:ea typeface="Alexandria"/>
              <a:cs typeface="Alexandria"/>
              <a:sym typeface="Alexandr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preencoded.png" id="210" name="Google Shape;210;p38"/>
          <p:cNvPicPr preferRelativeResize="0"/>
          <p:nvPr/>
        </p:nvPicPr>
        <p:blipFill rotWithShape="1">
          <a:blip r:embed="rId3">
            <a:alphaModFix/>
          </a:blip>
          <a:srcRect b="0" l="0" r="0" t="0"/>
          <a:stretch/>
        </p:blipFill>
        <p:spPr>
          <a:xfrm>
            <a:off x="0" y="0"/>
            <a:ext cx="3429000" cy="5143500"/>
          </a:xfrm>
          <a:prstGeom prst="rect">
            <a:avLst/>
          </a:prstGeom>
          <a:noFill/>
          <a:ln>
            <a:noFill/>
          </a:ln>
        </p:spPr>
      </p:pic>
      <p:sp>
        <p:nvSpPr>
          <p:cNvPr id="211" name="Google Shape;211;p38"/>
          <p:cNvSpPr/>
          <p:nvPr/>
        </p:nvSpPr>
        <p:spPr>
          <a:xfrm>
            <a:off x="3921925" y="256025"/>
            <a:ext cx="4924800" cy="1096800"/>
          </a:xfrm>
          <a:prstGeom prst="rect">
            <a:avLst/>
          </a:prstGeom>
          <a:noFill/>
          <a:ln>
            <a:noFill/>
          </a:ln>
        </p:spPr>
        <p:txBody>
          <a:bodyPr anchorCtr="0" anchor="t" bIns="0" lIns="0" spcFirstLastPara="1" rIns="0" wrap="square" tIns="0">
            <a:noAutofit/>
          </a:bodyPr>
          <a:lstStyle/>
          <a:p>
            <a:pPr indent="0" lvl="0" marL="0" marR="0" rtl="0" algn="ctr">
              <a:lnSpc>
                <a:spcPct val="125316"/>
              </a:lnSpc>
              <a:spcBef>
                <a:spcPts val="0"/>
              </a:spcBef>
              <a:spcAft>
                <a:spcPts val="0"/>
              </a:spcAft>
              <a:buClr>
                <a:srgbClr val="1B1B27"/>
              </a:buClr>
              <a:buSzPts val="2500"/>
              <a:buFont typeface="Alexandria"/>
              <a:buNone/>
            </a:pPr>
            <a:r>
              <a:rPr b="0" i="0" lang="en-US" sz="2800" u="none" cap="none" strike="noStrike">
                <a:solidFill>
                  <a:srgbClr val="1B1B27"/>
                </a:solidFill>
                <a:latin typeface="Alexandria"/>
                <a:ea typeface="Alexandria"/>
                <a:cs typeface="Alexandria"/>
                <a:sym typeface="Alexandria"/>
              </a:rPr>
              <a:t>Workshop 1: The Professional Online Teacher</a:t>
            </a:r>
            <a:endParaRPr b="0" i="0" sz="2800" u="none" cap="none" strike="noStrike"/>
          </a:p>
        </p:txBody>
      </p:sp>
      <p:pic>
        <p:nvPicPr>
          <p:cNvPr descr="preencoded.png" id="212" name="Google Shape;212;p38"/>
          <p:cNvPicPr preferRelativeResize="0"/>
          <p:nvPr/>
        </p:nvPicPr>
        <p:blipFill rotWithShape="1">
          <a:blip r:embed="rId4">
            <a:alphaModFix/>
          </a:blip>
          <a:srcRect b="0" l="0" r="0" t="0"/>
          <a:stretch/>
        </p:blipFill>
        <p:spPr>
          <a:xfrm>
            <a:off x="3921919" y="2342690"/>
            <a:ext cx="633784" cy="760586"/>
          </a:xfrm>
          <a:prstGeom prst="rect">
            <a:avLst/>
          </a:prstGeom>
          <a:noFill/>
          <a:ln>
            <a:noFill/>
          </a:ln>
        </p:spPr>
      </p:pic>
      <p:sp>
        <p:nvSpPr>
          <p:cNvPr id="213" name="Google Shape;213;p38"/>
          <p:cNvSpPr/>
          <p:nvPr/>
        </p:nvSpPr>
        <p:spPr>
          <a:xfrm>
            <a:off x="4704718" y="3999025"/>
            <a:ext cx="3339600" cy="198000"/>
          </a:xfrm>
          <a:prstGeom prst="rect">
            <a:avLst/>
          </a:prstGeom>
          <a:noFill/>
          <a:ln>
            <a:noFill/>
          </a:ln>
        </p:spPr>
        <p:txBody>
          <a:bodyPr anchorCtr="0" anchor="t" bIns="0" lIns="0" spcFirstLastPara="1" rIns="0" wrap="square" tIns="0">
            <a:noAutofit/>
          </a:bodyPr>
          <a:lstStyle/>
          <a:p>
            <a:pPr indent="0" lvl="0" marL="0" marR="0" rtl="0" algn="l">
              <a:lnSpc>
                <a:spcPct val="125641"/>
              </a:lnSpc>
              <a:spcBef>
                <a:spcPts val="0"/>
              </a:spcBef>
              <a:spcAft>
                <a:spcPts val="0"/>
              </a:spcAft>
              <a:buClr>
                <a:srgbClr val="404155"/>
              </a:buClr>
              <a:buSzPts val="1200"/>
              <a:buFont typeface="Alexandria"/>
              <a:buNone/>
            </a:pPr>
            <a:r>
              <a:rPr lang="en-US" sz="1200">
                <a:solidFill>
                  <a:srgbClr val="404155"/>
                </a:solidFill>
                <a:latin typeface="Alexandria"/>
                <a:ea typeface="Alexandria"/>
                <a:cs typeface="Alexandria"/>
                <a:sym typeface="Alexandria"/>
              </a:rPr>
              <a:t>Record-Keeping Strategies</a:t>
            </a:r>
            <a:endParaRPr b="0" i="0" sz="1200" u="none" cap="none" strike="noStrike"/>
          </a:p>
        </p:txBody>
      </p:sp>
      <p:sp>
        <p:nvSpPr>
          <p:cNvPr id="214" name="Google Shape;214;p38"/>
          <p:cNvSpPr/>
          <p:nvPr/>
        </p:nvSpPr>
        <p:spPr>
          <a:xfrm>
            <a:off x="4704725" y="4273075"/>
            <a:ext cx="4142100" cy="202800"/>
          </a:xfrm>
          <a:prstGeom prst="rect">
            <a:avLst/>
          </a:prstGeom>
          <a:noFill/>
          <a:ln>
            <a:noFill/>
          </a:ln>
        </p:spPr>
        <p:txBody>
          <a:bodyPr anchorCtr="0" anchor="t" bIns="0" lIns="0" spcFirstLastPara="1" rIns="0" wrap="square" tIns="0">
            <a:noAutofit/>
          </a:bodyPr>
          <a:lstStyle/>
          <a:p>
            <a:pPr indent="0" lvl="0" marL="0" marR="0" rtl="0" algn="l">
              <a:lnSpc>
                <a:spcPct val="164516"/>
              </a:lnSpc>
              <a:spcBef>
                <a:spcPts val="0"/>
              </a:spcBef>
              <a:spcAft>
                <a:spcPts val="0"/>
              </a:spcAft>
              <a:buClr>
                <a:srgbClr val="404155"/>
              </a:buClr>
              <a:buSzPts val="1000"/>
              <a:buFont typeface="Nobile"/>
              <a:buNone/>
            </a:pPr>
            <a:r>
              <a:rPr b="0" i="0" lang="en-US" sz="1000" u="none" cap="none" strike="noStrike">
                <a:solidFill>
                  <a:srgbClr val="404155"/>
                </a:solidFill>
                <a:latin typeface="Nobile"/>
                <a:ea typeface="Nobile"/>
                <a:cs typeface="Nobile"/>
                <a:sym typeface="Nobile"/>
              </a:rPr>
              <a:t>Develop strategies </a:t>
            </a:r>
            <a:r>
              <a:rPr lang="en-US" sz="1000">
                <a:solidFill>
                  <a:srgbClr val="404155"/>
                </a:solidFill>
                <a:latin typeface="Nobile"/>
                <a:ea typeface="Nobile"/>
                <a:cs typeface="Nobile"/>
                <a:sym typeface="Nobile"/>
              </a:rPr>
              <a:t>for documentation that include maintaining </a:t>
            </a:r>
            <a:r>
              <a:rPr lang="en-US" sz="1000">
                <a:solidFill>
                  <a:srgbClr val="404155"/>
                </a:solidFill>
                <a:latin typeface="Nobile"/>
                <a:ea typeface="Nobile"/>
                <a:cs typeface="Nobile"/>
                <a:sym typeface="Nobile"/>
              </a:rPr>
              <a:t>the</a:t>
            </a:r>
            <a:r>
              <a:rPr lang="en-US" sz="1000">
                <a:solidFill>
                  <a:srgbClr val="404155"/>
                </a:solidFill>
                <a:latin typeface="Nobile"/>
                <a:ea typeface="Nobile"/>
                <a:cs typeface="Nobile"/>
                <a:sym typeface="Nobile"/>
              </a:rPr>
              <a:t> privacy of student records.</a:t>
            </a:r>
            <a:endParaRPr b="0" i="0" sz="1000" u="none" cap="none" strike="noStrike"/>
          </a:p>
        </p:txBody>
      </p:sp>
      <p:pic>
        <p:nvPicPr>
          <p:cNvPr descr="preencoded.png" id="215" name="Google Shape;215;p38"/>
          <p:cNvPicPr preferRelativeResize="0"/>
          <p:nvPr/>
        </p:nvPicPr>
        <p:blipFill rotWithShape="1">
          <a:blip r:embed="rId5">
            <a:alphaModFix/>
          </a:blip>
          <a:srcRect b="0" l="0" r="0" t="0"/>
          <a:stretch/>
        </p:blipFill>
        <p:spPr>
          <a:xfrm>
            <a:off x="3921919" y="1363551"/>
            <a:ext cx="633784" cy="933227"/>
          </a:xfrm>
          <a:prstGeom prst="rect">
            <a:avLst/>
          </a:prstGeom>
          <a:noFill/>
          <a:ln>
            <a:noFill/>
          </a:ln>
        </p:spPr>
      </p:pic>
      <p:sp>
        <p:nvSpPr>
          <p:cNvPr id="216" name="Google Shape;216;p38"/>
          <p:cNvSpPr/>
          <p:nvPr/>
        </p:nvSpPr>
        <p:spPr>
          <a:xfrm>
            <a:off x="4704731" y="1650729"/>
            <a:ext cx="2062800" cy="198000"/>
          </a:xfrm>
          <a:prstGeom prst="rect">
            <a:avLst/>
          </a:prstGeom>
          <a:noFill/>
          <a:ln>
            <a:noFill/>
          </a:ln>
        </p:spPr>
        <p:txBody>
          <a:bodyPr anchorCtr="0" anchor="t" bIns="0" lIns="0" spcFirstLastPara="1" rIns="0" wrap="square" tIns="0">
            <a:noAutofit/>
          </a:bodyPr>
          <a:lstStyle/>
          <a:p>
            <a:pPr indent="0" lvl="0" marL="0" marR="0" rtl="0" algn="l">
              <a:lnSpc>
                <a:spcPct val="125641"/>
              </a:lnSpc>
              <a:spcBef>
                <a:spcPts val="0"/>
              </a:spcBef>
              <a:spcAft>
                <a:spcPts val="0"/>
              </a:spcAft>
              <a:buClr>
                <a:srgbClr val="404155"/>
              </a:buClr>
              <a:buSzPts val="1200"/>
              <a:buFont typeface="Alexandria"/>
              <a:buNone/>
            </a:pPr>
            <a:r>
              <a:rPr b="0" i="0" lang="en-US" sz="1200" u="none" cap="none" strike="noStrike">
                <a:solidFill>
                  <a:srgbClr val="404155"/>
                </a:solidFill>
                <a:latin typeface="Alexandria"/>
                <a:ea typeface="Alexandria"/>
                <a:cs typeface="Alexandria"/>
                <a:sym typeface="Alexandria"/>
              </a:rPr>
              <a:t>Professional Development</a:t>
            </a:r>
            <a:endParaRPr b="0" i="0" sz="1200" u="none" cap="none" strike="noStrike"/>
          </a:p>
        </p:txBody>
      </p:sp>
      <p:sp>
        <p:nvSpPr>
          <p:cNvPr id="217" name="Google Shape;217;p38"/>
          <p:cNvSpPr/>
          <p:nvPr/>
        </p:nvSpPr>
        <p:spPr>
          <a:xfrm>
            <a:off x="4704725" y="1924800"/>
            <a:ext cx="4142100" cy="405900"/>
          </a:xfrm>
          <a:prstGeom prst="rect">
            <a:avLst/>
          </a:prstGeom>
          <a:noFill/>
          <a:ln>
            <a:noFill/>
          </a:ln>
        </p:spPr>
        <p:txBody>
          <a:bodyPr anchorCtr="0" anchor="t" bIns="0" lIns="0" spcFirstLastPara="1" rIns="0" wrap="square" tIns="0">
            <a:noAutofit/>
          </a:bodyPr>
          <a:lstStyle/>
          <a:p>
            <a:pPr indent="0" lvl="0" marL="0" marR="0" rtl="0" algn="l">
              <a:lnSpc>
                <a:spcPct val="164516"/>
              </a:lnSpc>
              <a:spcBef>
                <a:spcPts val="0"/>
              </a:spcBef>
              <a:spcAft>
                <a:spcPts val="0"/>
              </a:spcAft>
              <a:buClr>
                <a:srgbClr val="404155"/>
              </a:buClr>
              <a:buSzPts val="1000"/>
              <a:buFont typeface="Nobile"/>
              <a:buNone/>
            </a:pPr>
            <a:r>
              <a:rPr b="0" i="0" lang="en-US" sz="1000" u="none" cap="none" strike="noStrike">
                <a:solidFill>
                  <a:srgbClr val="404155"/>
                </a:solidFill>
                <a:latin typeface="Nobile"/>
                <a:ea typeface="Nobile"/>
                <a:cs typeface="Nobile"/>
                <a:sym typeface="Nobile"/>
              </a:rPr>
              <a:t>Create a personalized growth plan with specific goals and timelines.</a:t>
            </a:r>
            <a:endParaRPr b="0" i="0" sz="1000" u="none" cap="none" strike="noStrike"/>
          </a:p>
        </p:txBody>
      </p:sp>
      <p:pic>
        <p:nvPicPr>
          <p:cNvPr descr="preencoded.png" id="218" name="Google Shape;218;p38"/>
          <p:cNvPicPr preferRelativeResize="0"/>
          <p:nvPr/>
        </p:nvPicPr>
        <p:blipFill rotWithShape="1">
          <a:blip r:embed="rId6">
            <a:alphaModFix/>
          </a:blip>
          <a:srcRect b="0" l="0" r="0" t="0"/>
          <a:stretch/>
        </p:blipFill>
        <p:spPr>
          <a:xfrm>
            <a:off x="3921919" y="3149203"/>
            <a:ext cx="633784" cy="760586"/>
          </a:xfrm>
          <a:prstGeom prst="rect">
            <a:avLst/>
          </a:prstGeom>
          <a:noFill/>
          <a:ln>
            <a:noFill/>
          </a:ln>
        </p:spPr>
      </p:pic>
      <p:sp>
        <p:nvSpPr>
          <p:cNvPr id="219" name="Google Shape;219;p38"/>
          <p:cNvSpPr/>
          <p:nvPr/>
        </p:nvSpPr>
        <p:spPr>
          <a:xfrm>
            <a:off x="4745831" y="3275930"/>
            <a:ext cx="1603200" cy="198000"/>
          </a:xfrm>
          <a:prstGeom prst="rect">
            <a:avLst/>
          </a:prstGeom>
          <a:noFill/>
          <a:ln>
            <a:noFill/>
          </a:ln>
        </p:spPr>
        <p:txBody>
          <a:bodyPr anchorCtr="0" anchor="t" bIns="0" lIns="0" spcFirstLastPara="1" rIns="0" wrap="square" tIns="0">
            <a:noAutofit/>
          </a:bodyPr>
          <a:lstStyle/>
          <a:p>
            <a:pPr indent="0" lvl="0" marL="0" marR="0" rtl="0" algn="l">
              <a:lnSpc>
                <a:spcPct val="125641"/>
              </a:lnSpc>
              <a:spcBef>
                <a:spcPts val="0"/>
              </a:spcBef>
              <a:spcAft>
                <a:spcPts val="0"/>
              </a:spcAft>
              <a:buClr>
                <a:srgbClr val="404155"/>
              </a:buClr>
              <a:buSzPts val="1200"/>
              <a:buFont typeface="Alexandria"/>
              <a:buNone/>
            </a:pPr>
            <a:r>
              <a:rPr b="0" i="0" lang="en-US" sz="1200" u="none" cap="none" strike="noStrike">
                <a:solidFill>
                  <a:srgbClr val="404155"/>
                </a:solidFill>
                <a:latin typeface="Alexandria"/>
                <a:ea typeface="Alexandria"/>
                <a:cs typeface="Alexandria"/>
                <a:sym typeface="Alexandria"/>
              </a:rPr>
              <a:t>Resource Evaluation</a:t>
            </a:r>
            <a:endParaRPr b="0" i="0" sz="1200" u="none" cap="none" strike="noStrike"/>
          </a:p>
        </p:txBody>
      </p:sp>
      <p:sp>
        <p:nvSpPr>
          <p:cNvPr id="220" name="Google Shape;220;p38"/>
          <p:cNvSpPr/>
          <p:nvPr/>
        </p:nvSpPr>
        <p:spPr>
          <a:xfrm>
            <a:off x="4745831" y="3549998"/>
            <a:ext cx="3905400" cy="202800"/>
          </a:xfrm>
          <a:prstGeom prst="rect">
            <a:avLst/>
          </a:prstGeom>
          <a:noFill/>
          <a:ln>
            <a:noFill/>
          </a:ln>
        </p:spPr>
        <p:txBody>
          <a:bodyPr anchorCtr="0" anchor="t" bIns="0" lIns="0" spcFirstLastPara="1" rIns="0" wrap="square" tIns="0">
            <a:noAutofit/>
          </a:bodyPr>
          <a:lstStyle/>
          <a:p>
            <a:pPr indent="0" lvl="0" marL="0" marR="0" rtl="0" algn="l">
              <a:lnSpc>
                <a:spcPct val="164516"/>
              </a:lnSpc>
              <a:spcBef>
                <a:spcPts val="0"/>
              </a:spcBef>
              <a:spcAft>
                <a:spcPts val="0"/>
              </a:spcAft>
              <a:buClr>
                <a:srgbClr val="404155"/>
              </a:buClr>
              <a:buSzPts val="1000"/>
              <a:buFont typeface="Nobile"/>
              <a:buNone/>
            </a:pPr>
            <a:r>
              <a:rPr b="0" i="0" lang="en-US" sz="1000" u="none" cap="none" strike="noStrike">
                <a:solidFill>
                  <a:srgbClr val="404155"/>
                </a:solidFill>
                <a:latin typeface="Nobile"/>
                <a:ea typeface="Nobile"/>
                <a:cs typeface="Nobile"/>
                <a:sym typeface="Nobile"/>
              </a:rPr>
              <a:t>Learn frameworks for evaluating digital tools and activities.</a:t>
            </a:r>
            <a:endParaRPr b="0" i="0" sz="1000" u="none" cap="none" strike="noStrike"/>
          </a:p>
        </p:txBody>
      </p:sp>
      <p:pic>
        <p:nvPicPr>
          <p:cNvPr descr="preencoded.png" id="221" name="Google Shape;221;p38"/>
          <p:cNvPicPr preferRelativeResize="0"/>
          <p:nvPr/>
        </p:nvPicPr>
        <p:blipFill rotWithShape="1">
          <a:blip r:embed="rId7">
            <a:alphaModFix/>
          </a:blip>
          <a:srcRect b="0" l="0" r="0" t="0"/>
          <a:stretch/>
        </p:blipFill>
        <p:spPr>
          <a:xfrm>
            <a:off x="3921919" y="3909789"/>
            <a:ext cx="633784" cy="760586"/>
          </a:xfrm>
          <a:prstGeom prst="rect">
            <a:avLst/>
          </a:prstGeom>
          <a:noFill/>
          <a:ln>
            <a:noFill/>
          </a:ln>
        </p:spPr>
      </p:pic>
      <p:sp>
        <p:nvSpPr>
          <p:cNvPr id="222" name="Google Shape;222;p38"/>
          <p:cNvSpPr/>
          <p:nvPr/>
        </p:nvSpPr>
        <p:spPr>
          <a:xfrm>
            <a:off x="4745831" y="2442016"/>
            <a:ext cx="1584600" cy="198000"/>
          </a:xfrm>
          <a:prstGeom prst="rect">
            <a:avLst/>
          </a:prstGeom>
          <a:noFill/>
          <a:ln>
            <a:noFill/>
          </a:ln>
        </p:spPr>
        <p:txBody>
          <a:bodyPr anchorCtr="0" anchor="t" bIns="0" lIns="0" spcFirstLastPara="1" rIns="0" wrap="square" tIns="0">
            <a:noAutofit/>
          </a:bodyPr>
          <a:lstStyle/>
          <a:p>
            <a:pPr indent="0" lvl="0" marL="0" marR="0" rtl="0" algn="l">
              <a:lnSpc>
                <a:spcPct val="125641"/>
              </a:lnSpc>
              <a:spcBef>
                <a:spcPts val="0"/>
              </a:spcBef>
              <a:spcAft>
                <a:spcPts val="0"/>
              </a:spcAft>
              <a:buClr>
                <a:srgbClr val="404155"/>
              </a:buClr>
              <a:buSzPts val="1200"/>
              <a:buFont typeface="Alexandria"/>
              <a:buNone/>
            </a:pPr>
            <a:r>
              <a:rPr lang="en-US" sz="1200">
                <a:solidFill>
                  <a:srgbClr val="404155"/>
                </a:solidFill>
                <a:latin typeface="Alexandria"/>
                <a:ea typeface="Alexandria"/>
                <a:cs typeface="Alexandria"/>
                <a:sym typeface="Alexandria"/>
              </a:rPr>
              <a:t>Time Management</a:t>
            </a:r>
            <a:endParaRPr b="0" i="0" sz="1200" u="none" cap="none" strike="noStrike"/>
          </a:p>
        </p:txBody>
      </p:sp>
      <p:sp>
        <p:nvSpPr>
          <p:cNvPr id="223" name="Google Shape;223;p38"/>
          <p:cNvSpPr/>
          <p:nvPr/>
        </p:nvSpPr>
        <p:spPr>
          <a:xfrm>
            <a:off x="4745825" y="2716075"/>
            <a:ext cx="4059900" cy="202800"/>
          </a:xfrm>
          <a:prstGeom prst="rect">
            <a:avLst/>
          </a:prstGeom>
          <a:noFill/>
          <a:ln>
            <a:noFill/>
          </a:ln>
        </p:spPr>
        <p:txBody>
          <a:bodyPr anchorCtr="0" anchor="t" bIns="0" lIns="0" spcFirstLastPara="1" rIns="0" wrap="square" tIns="0">
            <a:noAutofit/>
          </a:bodyPr>
          <a:lstStyle/>
          <a:p>
            <a:pPr indent="0" lvl="0" marL="0" marR="0" rtl="0" algn="l">
              <a:lnSpc>
                <a:spcPct val="164516"/>
              </a:lnSpc>
              <a:spcBef>
                <a:spcPts val="0"/>
              </a:spcBef>
              <a:spcAft>
                <a:spcPts val="0"/>
              </a:spcAft>
              <a:buClr>
                <a:srgbClr val="404155"/>
              </a:buClr>
              <a:buSzPts val="1000"/>
              <a:buFont typeface="Nobile"/>
              <a:buNone/>
            </a:pPr>
            <a:r>
              <a:rPr lang="en-US" sz="1000">
                <a:solidFill>
                  <a:srgbClr val="404155"/>
                </a:solidFill>
                <a:latin typeface="Nobile"/>
                <a:ea typeface="Nobile"/>
                <a:cs typeface="Nobile"/>
                <a:sym typeface="Nobile"/>
              </a:rPr>
              <a:t>Develop strategies specifically for online teaching environments.</a:t>
            </a:r>
            <a:endParaRPr b="0" i="0" sz="1000" u="none" cap="none" strike="noStrike"/>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preencoded.png" id="229" name="Google Shape;229;p39"/>
          <p:cNvPicPr preferRelativeResize="0"/>
          <p:nvPr/>
        </p:nvPicPr>
        <p:blipFill rotWithShape="1">
          <a:blip r:embed="rId3">
            <a:alphaModFix/>
          </a:blip>
          <a:srcRect b="0" l="0" r="0" t="0"/>
          <a:stretch/>
        </p:blipFill>
        <p:spPr>
          <a:xfrm>
            <a:off x="0" y="0"/>
            <a:ext cx="3429000" cy="5143500"/>
          </a:xfrm>
          <a:prstGeom prst="rect">
            <a:avLst/>
          </a:prstGeom>
          <a:noFill/>
          <a:ln>
            <a:noFill/>
          </a:ln>
        </p:spPr>
      </p:pic>
      <p:sp>
        <p:nvSpPr>
          <p:cNvPr id="230" name="Google Shape;230;p39"/>
          <p:cNvSpPr/>
          <p:nvPr/>
        </p:nvSpPr>
        <p:spPr>
          <a:xfrm>
            <a:off x="3925125" y="256032"/>
            <a:ext cx="4722900" cy="1607400"/>
          </a:xfrm>
          <a:prstGeom prst="rect">
            <a:avLst/>
          </a:prstGeom>
          <a:noFill/>
          <a:ln>
            <a:noFill/>
          </a:ln>
        </p:spPr>
        <p:txBody>
          <a:bodyPr anchorCtr="0" anchor="t" bIns="0" lIns="0" spcFirstLastPara="1" rIns="0" wrap="square" tIns="0">
            <a:noAutofit/>
          </a:bodyPr>
          <a:lstStyle/>
          <a:p>
            <a:pPr indent="0" lvl="0" marL="0" marR="0" rtl="0" algn="ctr">
              <a:lnSpc>
                <a:spcPct val="124719"/>
              </a:lnSpc>
              <a:spcBef>
                <a:spcPts val="0"/>
              </a:spcBef>
              <a:spcAft>
                <a:spcPts val="0"/>
              </a:spcAft>
              <a:buClr>
                <a:srgbClr val="1B1B27"/>
              </a:buClr>
              <a:buSzPts val="2800"/>
              <a:buFont typeface="Alexandria"/>
              <a:buNone/>
            </a:pPr>
            <a:r>
              <a:rPr b="0" i="0" lang="en-US" sz="3000" u="none" cap="none" strike="noStrike">
                <a:solidFill>
                  <a:srgbClr val="1B1B27"/>
                </a:solidFill>
                <a:latin typeface="Alexandria"/>
                <a:ea typeface="Alexandria"/>
                <a:cs typeface="Alexandria"/>
                <a:sym typeface="Alexandria"/>
              </a:rPr>
              <a:t>Workshop 2: Modeling Responsible Online Presence</a:t>
            </a:r>
            <a:endParaRPr b="0" i="0" sz="3000" u="none" cap="none" strike="noStrike"/>
          </a:p>
        </p:txBody>
      </p:sp>
      <p:sp>
        <p:nvSpPr>
          <p:cNvPr id="231" name="Google Shape;231;p39"/>
          <p:cNvSpPr/>
          <p:nvPr/>
        </p:nvSpPr>
        <p:spPr>
          <a:xfrm>
            <a:off x="3925119" y="2173933"/>
            <a:ext cx="318900" cy="318900"/>
          </a:xfrm>
          <a:prstGeom prst="roundRect">
            <a:avLst>
              <a:gd fmla="val 18669" name="adj"/>
            </a:avLst>
          </a:prstGeom>
          <a:solidFill>
            <a:srgbClr val="D2DDF9"/>
          </a:solidFill>
          <a:ln cap="flat" cmpd="sng" w="9525">
            <a:solidFill>
              <a:srgbClr val="B8C3DF"/>
            </a:solidFill>
            <a:prstDash val="solid"/>
            <a:round/>
            <a:headEnd len="sm" w="sm" type="none"/>
            <a:tailEnd len="sm" w="sm" type="none"/>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232" name="Google Shape;232;p39"/>
          <p:cNvPicPr preferRelativeResize="0"/>
          <p:nvPr/>
        </p:nvPicPr>
        <p:blipFill rotWithShape="1">
          <a:blip r:embed="rId4">
            <a:alphaModFix/>
          </a:blip>
          <a:srcRect b="0" l="0" r="0" t="0"/>
          <a:stretch/>
        </p:blipFill>
        <p:spPr>
          <a:xfrm>
            <a:off x="3978288" y="2200498"/>
            <a:ext cx="212601" cy="265807"/>
          </a:xfrm>
          <a:prstGeom prst="rect">
            <a:avLst/>
          </a:prstGeom>
          <a:noFill/>
          <a:ln>
            <a:noFill/>
          </a:ln>
        </p:spPr>
      </p:pic>
      <p:sp>
        <p:nvSpPr>
          <p:cNvPr id="233" name="Google Shape;233;p39"/>
          <p:cNvSpPr/>
          <p:nvPr/>
        </p:nvSpPr>
        <p:spPr>
          <a:xfrm>
            <a:off x="4385816" y="2173933"/>
            <a:ext cx="1829700" cy="4428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Classroom Guidelines</a:t>
            </a:r>
            <a:endParaRPr b="0" i="0" sz="1400" u="none" cap="none" strike="noStrike"/>
          </a:p>
        </p:txBody>
      </p:sp>
      <p:sp>
        <p:nvSpPr>
          <p:cNvPr id="234" name="Google Shape;234;p39"/>
          <p:cNvSpPr/>
          <p:nvPr/>
        </p:nvSpPr>
        <p:spPr>
          <a:xfrm>
            <a:off x="4385816" y="2701900"/>
            <a:ext cx="1829700" cy="9072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Develop comprehensive guidelines for responsible digital citizenship and netiquette.</a:t>
            </a:r>
            <a:endParaRPr b="0" i="0" sz="1100" u="none" cap="none" strike="noStrike"/>
          </a:p>
        </p:txBody>
      </p:sp>
      <p:sp>
        <p:nvSpPr>
          <p:cNvPr id="235" name="Google Shape;235;p39"/>
          <p:cNvSpPr/>
          <p:nvPr/>
        </p:nvSpPr>
        <p:spPr>
          <a:xfrm>
            <a:off x="6357417" y="2173933"/>
            <a:ext cx="318900" cy="318900"/>
          </a:xfrm>
          <a:prstGeom prst="roundRect">
            <a:avLst>
              <a:gd fmla="val 18669" name="adj"/>
            </a:avLst>
          </a:prstGeom>
          <a:solidFill>
            <a:srgbClr val="D2DDF9"/>
          </a:solidFill>
          <a:ln cap="flat" cmpd="sng" w="9525">
            <a:solidFill>
              <a:srgbClr val="B8C3DF"/>
            </a:solidFill>
            <a:prstDash val="solid"/>
            <a:round/>
            <a:headEnd len="sm" w="sm" type="none"/>
            <a:tailEnd len="sm" w="sm" type="none"/>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236" name="Google Shape;236;p39"/>
          <p:cNvPicPr preferRelativeResize="0"/>
          <p:nvPr/>
        </p:nvPicPr>
        <p:blipFill rotWithShape="1">
          <a:blip r:embed="rId5">
            <a:alphaModFix/>
          </a:blip>
          <a:srcRect b="0" l="0" r="0" t="0"/>
          <a:stretch/>
        </p:blipFill>
        <p:spPr>
          <a:xfrm>
            <a:off x="6410586" y="2200498"/>
            <a:ext cx="212601" cy="265807"/>
          </a:xfrm>
          <a:prstGeom prst="rect">
            <a:avLst/>
          </a:prstGeom>
          <a:noFill/>
          <a:ln>
            <a:noFill/>
          </a:ln>
        </p:spPr>
      </p:pic>
      <p:sp>
        <p:nvSpPr>
          <p:cNvPr id="237" name="Google Shape;237;p39"/>
          <p:cNvSpPr/>
          <p:nvPr/>
        </p:nvSpPr>
        <p:spPr>
          <a:xfrm>
            <a:off x="6818114" y="2173933"/>
            <a:ext cx="1829700" cy="4428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Copyright Compliance</a:t>
            </a:r>
            <a:endParaRPr b="0" i="0" sz="1400" u="none" cap="none" strike="noStrike"/>
          </a:p>
        </p:txBody>
      </p:sp>
      <p:sp>
        <p:nvSpPr>
          <p:cNvPr id="238" name="Google Shape;238;p39"/>
          <p:cNvSpPr/>
          <p:nvPr/>
        </p:nvSpPr>
        <p:spPr>
          <a:xfrm>
            <a:off x="6818114" y="2701900"/>
            <a:ext cx="1829700" cy="6804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Evaluate materials for copyright and fair use policy compliance.</a:t>
            </a:r>
            <a:endParaRPr b="0" i="0" sz="1100" u="none" cap="none" strike="noStrike"/>
          </a:p>
        </p:txBody>
      </p:sp>
      <p:sp>
        <p:nvSpPr>
          <p:cNvPr id="239" name="Google Shape;239;p39"/>
          <p:cNvSpPr/>
          <p:nvPr/>
        </p:nvSpPr>
        <p:spPr>
          <a:xfrm>
            <a:off x="3925119" y="3910384"/>
            <a:ext cx="318900" cy="318900"/>
          </a:xfrm>
          <a:prstGeom prst="roundRect">
            <a:avLst>
              <a:gd fmla="val 18669" name="adj"/>
            </a:avLst>
          </a:prstGeom>
          <a:solidFill>
            <a:srgbClr val="D2DDF9"/>
          </a:solidFill>
          <a:ln cap="flat" cmpd="sng" w="9525">
            <a:solidFill>
              <a:srgbClr val="B8C3DF"/>
            </a:solidFill>
            <a:prstDash val="solid"/>
            <a:round/>
            <a:headEnd len="sm" w="sm" type="none"/>
            <a:tailEnd len="sm" w="sm" type="none"/>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240" name="Google Shape;240;p39"/>
          <p:cNvPicPr preferRelativeResize="0"/>
          <p:nvPr/>
        </p:nvPicPr>
        <p:blipFill rotWithShape="1">
          <a:blip r:embed="rId6">
            <a:alphaModFix/>
          </a:blip>
          <a:srcRect b="0" l="0" r="0" t="0"/>
          <a:stretch/>
        </p:blipFill>
        <p:spPr>
          <a:xfrm>
            <a:off x="3978288" y="3936951"/>
            <a:ext cx="212601" cy="265807"/>
          </a:xfrm>
          <a:prstGeom prst="rect">
            <a:avLst/>
          </a:prstGeom>
          <a:noFill/>
          <a:ln>
            <a:noFill/>
          </a:ln>
        </p:spPr>
      </p:pic>
      <p:sp>
        <p:nvSpPr>
          <p:cNvPr id="241" name="Google Shape;241;p39"/>
          <p:cNvSpPr/>
          <p:nvPr/>
        </p:nvSpPr>
        <p:spPr>
          <a:xfrm>
            <a:off x="4385816" y="3910384"/>
            <a:ext cx="1772100" cy="221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Privacy Framework</a:t>
            </a:r>
            <a:endParaRPr b="0" i="0" sz="1400" u="none" cap="none" strike="noStrike"/>
          </a:p>
        </p:txBody>
      </p:sp>
      <p:sp>
        <p:nvSpPr>
          <p:cNvPr id="242" name="Google Shape;242;p39"/>
          <p:cNvSpPr/>
          <p:nvPr/>
        </p:nvSpPr>
        <p:spPr>
          <a:xfrm>
            <a:off x="4385816" y="4216896"/>
            <a:ext cx="4262100" cy="4536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Apply FERPA regulations to protect student information online.</a:t>
            </a:r>
            <a:endParaRPr b="0" i="0" sz="1100" u="none" cap="none" strike="noStrike"/>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0"/>
          <p:cNvSpPr/>
          <p:nvPr/>
        </p:nvSpPr>
        <p:spPr>
          <a:xfrm>
            <a:off x="496125" y="256032"/>
            <a:ext cx="8151900" cy="1291800"/>
          </a:xfrm>
          <a:prstGeom prst="rect">
            <a:avLst/>
          </a:prstGeom>
          <a:noFill/>
          <a:ln>
            <a:noFill/>
          </a:ln>
        </p:spPr>
        <p:txBody>
          <a:bodyPr anchorCtr="0" anchor="t" bIns="0" lIns="0" spcFirstLastPara="1" rIns="0" wrap="square" tIns="0">
            <a:noAutofit/>
          </a:bodyPr>
          <a:lstStyle/>
          <a:p>
            <a:pPr indent="0" lvl="0" marL="0" marR="0" rtl="0" algn="ctr">
              <a:lnSpc>
                <a:spcPct val="124719"/>
              </a:lnSpc>
              <a:spcBef>
                <a:spcPts val="0"/>
              </a:spcBef>
              <a:spcAft>
                <a:spcPts val="0"/>
              </a:spcAft>
              <a:buClr>
                <a:srgbClr val="1B1B27"/>
              </a:buClr>
              <a:buSzPts val="2800"/>
              <a:buFont typeface="Alexandria"/>
              <a:buNone/>
            </a:pPr>
            <a:r>
              <a:rPr b="0" i="0" lang="en-US" sz="3000" u="none" cap="none" strike="noStrike">
                <a:solidFill>
                  <a:srgbClr val="1B1B27"/>
                </a:solidFill>
                <a:latin typeface="Alexandria"/>
                <a:ea typeface="Alexandria"/>
                <a:cs typeface="Alexandria"/>
                <a:sym typeface="Alexandria"/>
              </a:rPr>
              <a:t>Workshop 3: Developing an Online Community of Learners</a:t>
            </a:r>
            <a:endParaRPr b="0" i="0" sz="3000" u="none" cap="none" strike="noStrike"/>
          </a:p>
        </p:txBody>
      </p:sp>
      <p:sp>
        <p:nvSpPr>
          <p:cNvPr id="249" name="Google Shape;249;p40"/>
          <p:cNvSpPr/>
          <p:nvPr/>
        </p:nvSpPr>
        <p:spPr>
          <a:xfrm>
            <a:off x="496119" y="1860352"/>
            <a:ext cx="1358700" cy="816900"/>
          </a:xfrm>
          <a:prstGeom prst="roundRect">
            <a:avLst>
              <a:gd fmla="val 7289" name="adj"/>
            </a:avLst>
          </a:prstGeom>
          <a:solidFill>
            <a:srgbClr val="D2DDF9"/>
          </a:solidFill>
          <a:ln cap="flat" cmpd="sng" w="9525">
            <a:solidFill>
              <a:srgbClr val="B8C3DF"/>
            </a:solidFill>
            <a:prstDash val="solid"/>
            <a:round/>
            <a:headEnd len="sm" w="sm" type="none"/>
            <a:tailEnd len="sm" w="sm" type="none"/>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250" name="Google Shape;250;p40"/>
          <p:cNvPicPr preferRelativeResize="0"/>
          <p:nvPr/>
        </p:nvPicPr>
        <p:blipFill rotWithShape="1">
          <a:blip r:embed="rId3">
            <a:alphaModFix/>
          </a:blip>
          <a:srcRect b="0" l="0" r="0" t="0"/>
          <a:stretch/>
        </p:blipFill>
        <p:spPr>
          <a:xfrm>
            <a:off x="1075729" y="2144167"/>
            <a:ext cx="199355" cy="249138"/>
          </a:xfrm>
          <a:prstGeom prst="rect">
            <a:avLst/>
          </a:prstGeom>
          <a:noFill/>
          <a:ln>
            <a:noFill/>
          </a:ln>
        </p:spPr>
      </p:pic>
      <p:sp>
        <p:nvSpPr>
          <p:cNvPr id="251" name="Google Shape;251;p40"/>
          <p:cNvSpPr/>
          <p:nvPr/>
        </p:nvSpPr>
        <p:spPr>
          <a:xfrm>
            <a:off x="1996455" y="2002111"/>
            <a:ext cx="1772100" cy="221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Build Community</a:t>
            </a:r>
            <a:endParaRPr b="0" i="0" sz="1400" u="none" cap="none" strike="noStrike"/>
          </a:p>
        </p:txBody>
      </p:sp>
      <p:sp>
        <p:nvSpPr>
          <p:cNvPr id="252" name="Google Shape;252;p40"/>
          <p:cNvSpPr/>
          <p:nvPr/>
        </p:nvSpPr>
        <p:spPr>
          <a:xfrm>
            <a:off x="1996455" y="2308622"/>
            <a:ext cx="2961600" cy="2268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Design strategies for the crucial first weeks.</a:t>
            </a:r>
            <a:endParaRPr b="0" i="0" sz="1100" u="none" cap="none" strike="noStrike"/>
          </a:p>
        </p:txBody>
      </p:sp>
      <p:sp>
        <p:nvSpPr>
          <p:cNvPr id="253" name="Google Shape;253;p40"/>
          <p:cNvSpPr/>
          <p:nvPr/>
        </p:nvSpPr>
        <p:spPr>
          <a:xfrm>
            <a:off x="1925538" y="2667670"/>
            <a:ext cx="6651600" cy="9600"/>
          </a:xfrm>
          <a:prstGeom prst="roundRect">
            <a:avLst>
              <a:gd fmla="val 625116" name="adj"/>
            </a:avLst>
          </a:prstGeom>
          <a:solidFill>
            <a:srgbClr val="B8C3D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254" name="Google Shape;254;p40"/>
          <p:cNvSpPr/>
          <p:nvPr/>
        </p:nvSpPr>
        <p:spPr>
          <a:xfrm>
            <a:off x="496119" y="2748037"/>
            <a:ext cx="2717400" cy="816900"/>
          </a:xfrm>
          <a:prstGeom prst="roundRect">
            <a:avLst>
              <a:gd fmla="val 7289" name="adj"/>
            </a:avLst>
          </a:prstGeom>
          <a:solidFill>
            <a:srgbClr val="D2DDF9"/>
          </a:solidFill>
          <a:ln cap="flat" cmpd="sng" w="9525">
            <a:solidFill>
              <a:srgbClr val="B8C3DF"/>
            </a:solidFill>
            <a:prstDash val="solid"/>
            <a:round/>
            <a:headEnd len="sm" w="sm" type="none"/>
            <a:tailEnd len="sm" w="sm" type="none"/>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255" name="Google Shape;255;p40"/>
          <p:cNvPicPr preferRelativeResize="0"/>
          <p:nvPr/>
        </p:nvPicPr>
        <p:blipFill rotWithShape="1">
          <a:blip r:embed="rId4">
            <a:alphaModFix/>
          </a:blip>
          <a:srcRect b="0" l="0" r="0" t="0"/>
          <a:stretch/>
        </p:blipFill>
        <p:spPr>
          <a:xfrm>
            <a:off x="1755056" y="3031852"/>
            <a:ext cx="199355" cy="249138"/>
          </a:xfrm>
          <a:prstGeom prst="rect">
            <a:avLst/>
          </a:prstGeom>
          <a:noFill/>
          <a:ln>
            <a:noFill/>
          </a:ln>
        </p:spPr>
      </p:pic>
      <p:sp>
        <p:nvSpPr>
          <p:cNvPr id="256" name="Google Shape;256;p40"/>
          <p:cNvSpPr/>
          <p:nvPr/>
        </p:nvSpPr>
        <p:spPr>
          <a:xfrm>
            <a:off x="3355107" y="2889796"/>
            <a:ext cx="1772100" cy="221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Foster Engagement</a:t>
            </a:r>
            <a:endParaRPr b="0" i="0" sz="1400" u="none" cap="none" strike="noStrike"/>
          </a:p>
        </p:txBody>
      </p:sp>
      <p:sp>
        <p:nvSpPr>
          <p:cNvPr id="257" name="Google Shape;257;p40"/>
          <p:cNvSpPr/>
          <p:nvPr/>
        </p:nvSpPr>
        <p:spPr>
          <a:xfrm>
            <a:off x="3355107" y="3196307"/>
            <a:ext cx="3430800" cy="2268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Identify patterns and support active collaboration.</a:t>
            </a:r>
            <a:endParaRPr b="0" i="0" sz="1100" u="none" cap="none" strike="noStrike"/>
          </a:p>
        </p:txBody>
      </p:sp>
      <p:sp>
        <p:nvSpPr>
          <p:cNvPr id="258" name="Google Shape;258;p40"/>
          <p:cNvSpPr/>
          <p:nvPr/>
        </p:nvSpPr>
        <p:spPr>
          <a:xfrm>
            <a:off x="3284190" y="3555355"/>
            <a:ext cx="5292900" cy="9600"/>
          </a:xfrm>
          <a:prstGeom prst="roundRect">
            <a:avLst>
              <a:gd fmla="val 625116" name="adj"/>
            </a:avLst>
          </a:prstGeom>
          <a:solidFill>
            <a:srgbClr val="B8C3D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259" name="Google Shape;259;p40"/>
          <p:cNvSpPr/>
          <p:nvPr/>
        </p:nvSpPr>
        <p:spPr>
          <a:xfrm>
            <a:off x="496119" y="3635723"/>
            <a:ext cx="4075800" cy="816900"/>
          </a:xfrm>
          <a:prstGeom prst="roundRect">
            <a:avLst>
              <a:gd fmla="val 7289" name="adj"/>
            </a:avLst>
          </a:prstGeom>
          <a:solidFill>
            <a:srgbClr val="D2DDF9"/>
          </a:solidFill>
          <a:ln cap="flat" cmpd="sng" w="9525">
            <a:solidFill>
              <a:srgbClr val="B8C3DF"/>
            </a:solidFill>
            <a:prstDash val="solid"/>
            <a:round/>
            <a:headEnd len="sm" w="sm" type="none"/>
            <a:tailEnd len="sm" w="sm" type="none"/>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pic>
        <p:nvPicPr>
          <p:cNvPr descr="preencoded.png" id="260" name="Google Shape;260;p40"/>
          <p:cNvPicPr preferRelativeResize="0"/>
          <p:nvPr/>
        </p:nvPicPr>
        <p:blipFill rotWithShape="1">
          <a:blip r:embed="rId5">
            <a:alphaModFix/>
          </a:blip>
          <a:srcRect b="0" l="0" r="0" t="0"/>
          <a:stretch/>
        </p:blipFill>
        <p:spPr>
          <a:xfrm>
            <a:off x="2434382" y="3919538"/>
            <a:ext cx="199355" cy="249138"/>
          </a:xfrm>
          <a:prstGeom prst="rect">
            <a:avLst/>
          </a:prstGeom>
          <a:noFill/>
          <a:ln>
            <a:noFill/>
          </a:ln>
        </p:spPr>
      </p:pic>
      <p:sp>
        <p:nvSpPr>
          <p:cNvPr id="261" name="Google Shape;261;p40"/>
          <p:cNvSpPr/>
          <p:nvPr/>
        </p:nvSpPr>
        <p:spPr>
          <a:xfrm>
            <a:off x="4713759" y="3777481"/>
            <a:ext cx="1772100" cy="221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Provide Feedback</a:t>
            </a:r>
            <a:endParaRPr b="0" i="0" sz="1400" u="none" cap="none" strike="noStrike"/>
          </a:p>
        </p:txBody>
      </p:sp>
      <p:sp>
        <p:nvSpPr>
          <p:cNvPr id="262" name="Google Shape;262;p40"/>
          <p:cNvSpPr/>
          <p:nvPr/>
        </p:nvSpPr>
        <p:spPr>
          <a:xfrm>
            <a:off x="4713759" y="4083993"/>
            <a:ext cx="3760800" cy="2268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Develop timely, actionable communication approaches.</a:t>
            </a:r>
            <a:endParaRPr b="0" i="0" sz="1100" u="none" cap="none" strike="noStrike"/>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1"/>
          <p:cNvSpPr/>
          <p:nvPr/>
        </p:nvSpPr>
        <p:spPr>
          <a:xfrm>
            <a:off x="496125" y="259122"/>
            <a:ext cx="8151900" cy="1340400"/>
          </a:xfrm>
          <a:prstGeom prst="rect">
            <a:avLst/>
          </a:prstGeom>
          <a:noFill/>
          <a:ln>
            <a:noFill/>
          </a:ln>
        </p:spPr>
        <p:txBody>
          <a:bodyPr anchorCtr="0" anchor="t" bIns="0" lIns="0" spcFirstLastPara="1" rIns="0" wrap="square" tIns="0">
            <a:noAutofit/>
          </a:bodyPr>
          <a:lstStyle/>
          <a:p>
            <a:pPr indent="0" lvl="0" marL="0" marR="0" rtl="0" algn="ctr">
              <a:lnSpc>
                <a:spcPct val="124719"/>
              </a:lnSpc>
              <a:spcBef>
                <a:spcPts val="0"/>
              </a:spcBef>
              <a:spcAft>
                <a:spcPts val="0"/>
              </a:spcAft>
              <a:buClr>
                <a:srgbClr val="1B1B27"/>
              </a:buClr>
              <a:buSzPts val="2800"/>
              <a:buFont typeface="Alexandria"/>
              <a:buNone/>
            </a:pPr>
            <a:r>
              <a:rPr b="0" i="0" lang="en-US" sz="3000" u="none" cap="none" strike="noStrike">
                <a:solidFill>
                  <a:srgbClr val="1B1B27"/>
                </a:solidFill>
                <a:latin typeface="Alexandria"/>
                <a:ea typeface="Alexandria"/>
                <a:cs typeface="Alexandria"/>
                <a:sym typeface="Alexandria"/>
              </a:rPr>
              <a:t>Workshop 4: Facilitating Meaningful Learner Engagement</a:t>
            </a:r>
            <a:endParaRPr b="0" i="0" sz="3000" u="none" cap="none" strike="noStrike"/>
          </a:p>
        </p:txBody>
      </p:sp>
      <p:pic>
        <p:nvPicPr>
          <p:cNvPr descr="preencoded.png" id="269" name="Google Shape;269;p41"/>
          <p:cNvPicPr preferRelativeResize="0"/>
          <p:nvPr/>
        </p:nvPicPr>
        <p:blipFill rotWithShape="1">
          <a:blip r:embed="rId3">
            <a:alphaModFix/>
          </a:blip>
          <a:srcRect b="0" l="0" r="0" t="0"/>
          <a:stretch/>
        </p:blipFill>
        <p:spPr>
          <a:xfrm>
            <a:off x="496119" y="1883197"/>
            <a:ext cx="1878434" cy="1160934"/>
          </a:xfrm>
          <a:prstGeom prst="rect">
            <a:avLst/>
          </a:prstGeom>
          <a:noFill/>
          <a:ln>
            <a:noFill/>
          </a:ln>
        </p:spPr>
      </p:pic>
      <p:sp>
        <p:nvSpPr>
          <p:cNvPr id="270" name="Google Shape;270;p41"/>
          <p:cNvSpPr/>
          <p:nvPr/>
        </p:nvSpPr>
        <p:spPr>
          <a:xfrm>
            <a:off x="496119" y="3221311"/>
            <a:ext cx="1878300" cy="4428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Data-Driven Decisions</a:t>
            </a:r>
            <a:endParaRPr b="0" i="0" sz="1400" u="none" cap="none" strike="noStrike"/>
          </a:p>
        </p:txBody>
      </p:sp>
      <p:sp>
        <p:nvSpPr>
          <p:cNvPr id="271" name="Google Shape;271;p41"/>
          <p:cNvSpPr/>
          <p:nvPr/>
        </p:nvSpPr>
        <p:spPr>
          <a:xfrm>
            <a:off x="496119" y="3749278"/>
            <a:ext cx="1878300" cy="6804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Leverage data insights to inform and enhance instruction.</a:t>
            </a:r>
            <a:endParaRPr b="0" i="0" sz="1100" u="none" cap="none" strike="noStrike"/>
          </a:p>
        </p:txBody>
      </p:sp>
      <p:pic>
        <p:nvPicPr>
          <p:cNvPr descr="preencoded.png" id="272" name="Google Shape;272;p41"/>
          <p:cNvPicPr preferRelativeResize="0"/>
          <p:nvPr/>
        </p:nvPicPr>
        <p:blipFill rotWithShape="1">
          <a:blip r:embed="rId4">
            <a:alphaModFix/>
          </a:blip>
          <a:srcRect b="0" l="0" r="0" t="0"/>
          <a:stretch/>
        </p:blipFill>
        <p:spPr>
          <a:xfrm>
            <a:off x="2587154" y="1883197"/>
            <a:ext cx="1878509" cy="1160934"/>
          </a:xfrm>
          <a:prstGeom prst="rect">
            <a:avLst/>
          </a:prstGeom>
          <a:noFill/>
          <a:ln>
            <a:noFill/>
          </a:ln>
        </p:spPr>
      </p:pic>
      <p:sp>
        <p:nvSpPr>
          <p:cNvPr id="273" name="Google Shape;273;p41"/>
          <p:cNvSpPr/>
          <p:nvPr/>
        </p:nvSpPr>
        <p:spPr>
          <a:xfrm>
            <a:off x="2587154" y="3221311"/>
            <a:ext cx="1772100" cy="221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Learner Profiles</a:t>
            </a:r>
            <a:endParaRPr b="0" i="0" sz="1400" u="none" cap="none" strike="noStrike"/>
          </a:p>
        </p:txBody>
      </p:sp>
      <p:sp>
        <p:nvSpPr>
          <p:cNvPr id="274" name="Google Shape;274;p41"/>
          <p:cNvSpPr/>
          <p:nvPr/>
        </p:nvSpPr>
        <p:spPr>
          <a:xfrm>
            <a:off x="2587154" y="3527822"/>
            <a:ext cx="1878600" cy="6804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Create detailed profiles to understand each student's needs.</a:t>
            </a:r>
            <a:endParaRPr b="0" i="0" sz="1100" u="none" cap="none" strike="noStrike"/>
          </a:p>
        </p:txBody>
      </p:sp>
      <p:pic>
        <p:nvPicPr>
          <p:cNvPr descr="preencoded.png" id="275" name="Google Shape;275;p41"/>
          <p:cNvPicPr preferRelativeResize="0"/>
          <p:nvPr/>
        </p:nvPicPr>
        <p:blipFill rotWithShape="1">
          <a:blip r:embed="rId5">
            <a:alphaModFix/>
          </a:blip>
          <a:srcRect b="0" l="0" r="0" t="0"/>
          <a:stretch/>
        </p:blipFill>
        <p:spPr>
          <a:xfrm>
            <a:off x="4678263" y="1883197"/>
            <a:ext cx="1878509" cy="1160934"/>
          </a:xfrm>
          <a:prstGeom prst="rect">
            <a:avLst/>
          </a:prstGeom>
          <a:noFill/>
          <a:ln>
            <a:noFill/>
          </a:ln>
        </p:spPr>
      </p:pic>
      <p:sp>
        <p:nvSpPr>
          <p:cNvPr id="276" name="Google Shape;276;p41"/>
          <p:cNvSpPr/>
          <p:nvPr/>
        </p:nvSpPr>
        <p:spPr>
          <a:xfrm>
            <a:off x="4678263" y="3221311"/>
            <a:ext cx="1772100" cy="221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Support Strategies</a:t>
            </a:r>
            <a:endParaRPr b="0" i="0" sz="1400" u="none" cap="none" strike="noStrike"/>
          </a:p>
        </p:txBody>
      </p:sp>
      <p:sp>
        <p:nvSpPr>
          <p:cNvPr id="277" name="Google Shape;277;p41"/>
          <p:cNvSpPr/>
          <p:nvPr/>
        </p:nvSpPr>
        <p:spPr>
          <a:xfrm>
            <a:off x="4678263" y="3527822"/>
            <a:ext cx="1878600" cy="6804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Implement targeted interventions for struggling learners.</a:t>
            </a:r>
            <a:endParaRPr b="0" i="0" sz="1100" u="none" cap="none" strike="noStrike"/>
          </a:p>
        </p:txBody>
      </p:sp>
      <p:pic>
        <p:nvPicPr>
          <p:cNvPr descr="preencoded.png" id="278" name="Google Shape;278;p41"/>
          <p:cNvPicPr preferRelativeResize="0"/>
          <p:nvPr/>
        </p:nvPicPr>
        <p:blipFill rotWithShape="1">
          <a:blip r:embed="rId6">
            <a:alphaModFix/>
          </a:blip>
          <a:srcRect b="0" l="0" r="0" t="0"/>
          <a:stretch/>
        </p:blipFill>
        <p:spPr>
          <a:xfrm>
            <a:off x="6769373" y="1883197"/>
            <a:ext cx="1878509" cy="1160934"/>
          </a:xfrm>
          <a:prstGeom prst="rect">
            <a:avLst/>
          </a:prstGeom>
          <a:noFill/>
          <a:ln>
            <a:noFill/>
          </a:ln>
        </p:spPr>
      </p:pic>
      <p:sp>
        <p:nvSpPr>
          <p:cNvPr id="279" name="Google Shape;279;p41"/>
          <p:cNvSpPr/>
          <p:nvPr/>
        </p:nvSpPr>
        <p:spPr>
          <a:xfrm>
            <a:off x="6769373" y="3221311"/>
            <a:ext cx="1878600" cy="4428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Assistive Technologies</a:t>
            </a:r>
            <a:endParaRPr b="0" i="0" sz="1400" u="none" cap="none" strike="noStrike"/>
          </a:p>
        </p:txBody>
      </p:sp>
      <p:sp>
        <p:nvSpPr>
          <p:cNvPr id="280" name="Google Shape;280;p41"/>
          <p:cNvSpPr/>
          <p:nvPr/>
        </p:nvSpPr>
        <p:spPr>
          <a:xfrm>
            <a:off x="6769373" y="3749278"/>
            <a:ext cx="1878600" cy="4536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Provide tools that ensure access for all students.</a:t>
            </a:r>
            <a:endParaRPr b="0" i="0" sz="1100" u="none" cap="none" strike="noStrike"/>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descr="preencoded.png" id="286" name="Google Shape;286;p42"/>
          <p:cNvPicPr preferRelativeResize="0"/>
          <p:nvPr/>
        </p:nvPicPr>
        <p:blipFill rotWithShape="1">
          <a:blip r:embed="rId3">
            <a:alphaModFix/>
          </a:blip>
          <a:srcRect b="0" l="0" r="0" t="0"/>
          <a:stretch/>
        </p:blipFill>
        <p:spPr>
          <a:xfrm>
            <a:off x="5715000" y="0"/>
            <a:ext cx="3429000" cy="5143500"/>
          </a:xfrm>
          <a:prstGeom prst="rect">
            <a:avLst/>
          </a:prstGeom>
          <a:noFill/>
          <a:ln>
            <a:noFill/>
          </a:ln>
        </p:spPr>
      </p:pic>
      <p:sp>
        <p:nvSpPr>
          <p:cNvPr id="287" name="Google Shape;287;p42"/>
          <p:cNvSpPr/>
          <p:nvPr/>
        </p:nvSpPr>
        <p:spPr>
          <a:xfrm>
            <a:off x="496125" y="256032"/>
            <a:ext cx="4722900" cy="1068300"/>
          </a:xfrm>
          <a:prstGeom prst="rect">
            <a:avLst/>
          </a:prstGeom>
          <a:noFill/>
          <a:ln>
            <a:noFill/>
          </a:ln>
        </p:spPr>
        <p:txBody>
          <a:bodyPr anchorCtr="0" anchor="t" bIns="0" lIns="0" spcFirstLastPara="1" rIns="0" wrap="square" tIns="0">
            <a:noAutofit/>
          </a:bodyPr>
          <a:lstStyle/>
          <a:p>
            <a:pPr indent="0" lvl="0" marL="0" marR="0" rtl="0" algn="l">
              <a:lnSpc>
                <a:spcPct val="125333"/>
              </a:lnSpc>
              <a:spcBef>
                <a:spcPts val="0"/>
              </a:spcBef>
              <a:spcAft>
                <a:spcPts val="0"/>
              </a:spcAft>
              <a:buClr>
                <a:srgbClr val="1B1B27"/>
              </a:buClr>
              <a:buSzPts val="2300"/>
              <a:buFont typeface="Alexandria"/>
              <a:buNone/>
            </a:pPr>
            <a:r>
              <a:rPr b="0" i="0" lang="en-US" sz="2600" u="none" cap="none" strike="noStrike">
                <a:solidFill>
                  <a:srgbClr val="1B1B27"/>
                </a:solidFill>
                <a:latin typeface="Alexandria"/>
                <a:ea typeface="Alexandria"/>
                <a:cs typeface="Alexandria"/>
                <a:sym typeface="Alexandria"/>
              </a:rPr>
              <a:t>Workshop 5: Instructional Design to Facilitate Learning</a:t>
            </a:r>
            <a:endParaRPr b="0" i="0" sz="2600" u="none" cap="none" strike="noStrike"/>
          </a:p>
        </p:txBody>
      </p:sp>
      <p:sp>
        <p:nvSpPr>
          <p:cNvPr id="288" name="Google Shape;288;p42"/>
          <p:cNvSpPr/>
          <p:nvPr/>
        </p:nvSpPr>
        <p:spPr>
          <a:xfrm>
            <a:off x="631627" y="1469529"/>
            <a:ext cx="14400" cy="3138300"/>
          </a:xfrm>
          <a:prstGeom prst="roundRect">
            <a:avLst>
              <a:gd fmla="val 354232" name="adj"/>
            </a:avLst>
          </a:prstGeom>
          <a:solidFill>
            <a:srgbClr val="B8C3D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289" name="Google Shape;289;p42"/>
          <p:cNvSpPr/>
          <p:nvPr/>
        </p:nvSpPr>
        <p:spPr>
          <a:xfrm>
            <a:off x="752884" y="1733401"/>
            <a:ext cx="361500" cy="14400"/>
          </a:xfrm>
          <a:prstGeom prst="roundRect">
            <a:avLst>
              <a:gd fmla="val 354232" name="adj"/>
            </a:avLst>
          </a:prstGeom>
          <a:solidFill>
            <a:srgbClr val="B8C3D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290" name="Google Shape;290;p42"/>
          <p:cNvSpPr/>
          <p:nvPr/>
        </p:nvSpPr>
        <p:spPr>
          <a:xfrm>
            <a:off x="496081" y="1605037"/>
            <a:ext cx="271200" cy="271200"/>
          </a:xfrm>
          <a:prstGeom prst="roundRect">
            <a:avLst>
              <a:gd fmla="val 18669" name="adj"/>
            </a:avLst>
          </a:prstGeom>
          <a:solidFill>
            <a:srgbClr val="D2DDF9"/>
          </a:solidFill>
          <a:ln cap="flat" cmpd="sng" w="9525">
            <a:solidFill>
              <a:srgbClr val="B8C3DF"/>
            </a:solidFill>
            <a:prstDash val="solid"/>
            <a:round/>
            <a:headEnd len="sm" w="sm" type="none"/>
            <a:tailEnd len="sm" w="sm" type="none"/>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291" name="Google Shape;291;p42"/>
          <p:cNvSpPr/>
          <p:nvPr/>
        </p:nvSpPr>
        <p:spPr>
          <a:xfrm>
            <a:off x="541214" y="1627584"/>
            <a:ext cx="180900" cy="225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1</a:t>
            </a:r>
            <a:endParaRPr b="0" i="0" sz="1400" u="none" cap="none" strike="noStrike"/>
          </a:p>
        </p:txBody>
      </p:sp>
      <p:sp>
        <p:nvSpPr>
          <p:cNvPr id="292" name="Google Shape;292;p42"/>
          <p:cNvSpPr/>
          <p:nvPr/>
        </p:nvSpPr>
        <p:spPr>
          <a:xfrm>
            <a:off x="1234158" y="1590005"/>
            <a:ext cx="1506300" cy="188400"/>
          </a:xfrm>
          <a:prstGeom prst="rect">
            <a:avLst/>
          </a:prstGeom>
          <a:noFill/>
          <a:ln>
            <a:noFill/>
          </a:ln>
        </p:spPr>
        <p:txBody>
          <a:bodyPr anchorCtr="0" anchor="t" bIns="0" lIns="0" spcFirstLastPara="1" rIns="0" wrap="square" tIns="0">
            <a:noAutofit/>
          </a:bodyPr>
          <a:lstStyle/>
          <a:p>
            <a:pPr indent="0" lvl="0" marL="0" marR="0" rtl="0" algn="l">
              <a:lnSpc>
                <a:spcPct val="127027"/>
              </a:lnSpc>
              <a:spcBef>
                <a:spcPts val="0"/>
              </a:spcBef>
              <a:spcAft>
                <a:spcPts val="0"/>
              </a:spcAft>
              <a:buClr>
                <a:srgbClr val="404155"/>
              </a:buClr>
              <a:buSzPts val="1200"/>
              <a:buFont typeface="Alexandria"/>
              <a:buNone/>
            </a:pPr>
            <a:r>
              <a:rPr b="0" i="0" lang="en-US" u="none" cap="none" strike="noStrike">
                <a:solidFill>
                  <a:srgbClr val="404155"/>
                </a:solidFill>
                <a:latin typeface="Alexandria"/>
                <a:ea typeface="Alexandria"/>
                <a:cs typeface="Alexandria"/>
                <a:sym typeface="Alexandria"/>
              </a:rPr>
              <a:t>Alignment</a:t>
            </a:r>
            <a:endParaRPr b="0" i="0" u="none" cap="none" strike="noStrike"/>
          </a:p>
        </p:txBody>
      </p:sp>
      <p:sp>
        <p:nvSpPr>
          <p:cNvPr id="293" name="Google Shape;293;p42"/>
          <p:cNvSpPr/>
          <p:nvPr/>
        </p:nvSpPr>
        <p:spPr>
          <a:xfrm>
            <a:off x="1234158" y="1850529"/>
            <a:ext cx="3984900" cy="192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404155"/>
              </a:buClr>
              <a:buSzPts val="900"/>
              <a:buFont typeface="Nobile"/>
              <a:buNone/>
            </a:pPr>
            <a:r>
              <a:rPr b="0" i="0" lang="en-US" sz="1200" u="none" cap="none" strike="noStrike">
                <a:solidFill>
                  <a:srgbClr val="404155"/>
                </a:solidFill>
                <a:latin typeface="Nobile"/>
                <a:ea typeface="Nobile"/>
                <a:cs typeface="Nobile"/>
                <a:sym typeface="Nobile"/>
              </a:rPr>
              <a:t>Connect objectives, activities, and assessments in perfect harmony.</a:t>
            </a:r>
            <a:endParaRPr b="0" i="0" sz="1200" u="none" cap="none" strike="noStrike"/>
          </a:p>
        </p:txBody>
      </p:sp>
      <p:sp>
        <p:nvSpPr>
          <p:cNvPr id="294" name="Google Shape;294;p42"/>
          <p:cNvSpPr/>
          <p:nvPr/>
        </p:nvSpPr>
        <p:spPr>
          <a:xfrm>
            <a:off x="752884" y="2548086"/>
            <a:ext cx="361500" cy="14400"/>
          </a:xfrm>
          <a:prstGeom prst="roundRect">
            <a:avLst>
              <a:gd fmla="val 354232" name="adj"/>
            </a:avLst>
          </a:prstGeom>
          <a:solidFill>
            <a:srgbClr val="B8C3D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295" name="Google Shape;295;p42"/>
          <p:cNvSpPr/>
          <p:nvPr/>
        </p:nvSpPr>
        <p:spPr>
          <a:xfrm>
            <a:off x="496081" y="2419722"/>
            <a:ext cx="271200" cy="271200"/>
          </a:xfrm>
          <a:prstGeom prst="roundRect">
            <a:avLst>
              <a:gd fmla="val 18669" name="adj"/>
            </a:avLst>
          </a:prstGeom>
          <a:solidFill>
            <a:srgbClr val="D2DDF9"/>
          </a:solidFill>
          <a:ln cap="flat" cmpd="sng" w="9525">
            <a:solidFill>
              <a:srgbClr val="B8C3DF"/>
            </a:solidFill>
            <a:prstDash val="solid"/>
            <a:round/>
            <a:headEnd len="sm" w="sm" type="none"/>
            <a:tailEnd len="sm" w="sm" type="none"/>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296" name="Google Shape;296;p42"/>
          <p:cNvSpPr/>
          <p:nvPr/>
        </p:nvSpPr>
        <p:spPr>
          <a:xfrm>
            <a:off x="541214" y="2442269"/>
            <a:ext cx="180900" cy="225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2</a:t>
            </a:r>
            <a:endParaRPr b="0" i="0" sz="1400" u="none" cap="none" strike="noStrike"/>
          </a:p>
        </p:txBody>
      </p:sp>
      <p:sp>
        <p:nvSpPr>
          <p:cNvPr id="297" name="Google Shape;297;p42"/>
          <p:cNvSpPr/>
          <p:nvPr/>
        </p:nvSpPr>
        <p:spPr>
          <a:xfrm>
            <a:off x="1234148" y="2404700"/>
            <a:ext cx="1965900" cy="188400"/>
          </a:xfrm>
          <a:prstGeom prst="rect">
            <a:avLst/>
          </a:prstGeom>
          <a:noFill/>
          <a:ln>
            <a:noFill/>
          </a:ln>
        </p:spPr>
        <p:txBody>
          <a:bodyPr anchorCtr="0" anchor="t" bIns="0" lIns="0" spcFirstLastPara="1" rIns="0" wrap="square" tIns="0">
            <a:noAutofit/>
          </a:bodyPr>
          <a:lstStyle/>
          <a:p>
            <a:pPr indent="0" lvl="0" marL="0" marR="0" rtl="0" algn="l">
              <a:lnSpc>
                <a:spcPct val="127027"/>
              </a:lnSpc>
              <a:spcBef>
                <a:spcPts val="0"/>
              </a:spcBef>
              <a:spcAft>
                <a:spcPts val="0"/>
              </a:spcAft>
              <a:buClr>
                <a:srgbClr val="404155"/>
              </a:buClr>
              <a:buSzPts val="1200"/>
              <a:buFont typeface="Alexandria"/>
              <a:buNone/>
            </a:pPr>
            <a:r>
              <a:rPr b="0" i="0" lang="en-US" u="none" cap="none" strike="noStrike">
                <a:solidFill>
                  <a:srgbClr val="404155"/>
                </a:solidFill>
                <a:latin typeface="Alexandria"/>
                <a:ea typeface="Alexandria"/>
                <a:cs typeface="Alexandria"/>
                <a:sym typeface="Alexandria"/>
              </a:rPr>
              <a:t>Resource Selection</a:t>
            </a:r>
            <a:endParaRPr b="0" i="0" u="none" cap="none" strike="noStrike"/>
          </a:p>
        </p:txBody>
      </p:sp>
      <p:sp>
        <p:nvSpPr>
          <p:cNvPr id="298" name="Google Shape;298;p42"/>
          <p:cNvSpPr/>
          <p:nvPr/>
        </p:nvSpPr>
        <p:spPr>
          <a:xfrm>
            <a:off x="1234158" y="2665214"/>
            <a:ext cx="3984900" cy="192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404155"/>
              </a:buClr>
              <a:buSzPts val="900"/>
              <a:buFont typeface="Nobile"/>
              <a:buNone/>
            </a:pPr>
            <a:r>
              <a:rPr b="0" i="0" lang="en-US" sz="1200" u="none" cap="none" strike="noStrike">
                <a:solidFill>
                  <a:srgbClr val="404155"/>
                </a:solidFill>
                <a:latin typeface="Nobile"/>
                <a:ea typeface="Nobile"/>
                <a:cs typeface="Nobile"/>
                <a:sym typeface="Nobile"/>
              </a:rPr>
              <a:t>Evaluate and choose high-quality, relevant learning materials.</a:t>
            </a:r>
            <a:endParaRPr b="0" i="0" sz="1200" u="none" cap="none" strike="noStrike"/>
          </a:p>
        </p:txBody>
      </p:sp>
      <p:sp>
        <p:nvSpPr>
          <p:cNvPr id="299" name="Google Shape;299;p42"/>
          <p:cNvSpPr/>
          <p:nvPr/>
        </p:nvSpPr>
        <p:spPr>
          <a:xfrm>
            <a:off x="752884" y="3362771"/>
            <a:ext cx="361500" cy="14400"/>
          </a:xfrm>
          <a:prstGeom prst="roundRect">
            <a:avLst>
              <a:gd fmla="val 354232" name="adj"/>
            </a:avLst>
          </a:prstGeom>
          <a:solidFill>
            <a:srgbClr val="B8C3D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300" name="Google Shape;300;p42"/>
          <p:cNvSpPr/>
          <p:nvPr/>
        </p:nvSpPr>
        <p:spPr>
          <a:xfrm>
            <a:off x="496081" y="3234407"/>
            <a:ext cx="271200" cy="271200"/>
          </a:xfrm>
          <a:prstGeom prst="roundRect">
            <a:avLst>
              <a:gd fmla="val 18669" name="adj"/>
            </a:avLst>
          </a:prstGeom>
          <a:solidFill>
            <a:srgbClr val="D2DDF9"/>
          </a:solidFill>
          <a:ln cap="flat" cmpd="sng" w="9525">
            <a:solidFill>
              <a:srgbClr val="B8C3DF"/>
            </a:solidFill>
            <a:prstDash val="solid"/>
            <a:round/>
            <a:headEnd len="sm" w="sm" type="none"/>
            <a:tailEnd len="sm" w="sm" type="none"/>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301" name="Google Shape;301;p42"/>
          <p:cNvSpPr/>
          <p:nvPr/>
        </p:nvSpPr>
        <p:spPr>
          <a:xfrm>
            <a:off x="541214" y="3256955"/>
            <a:ext cx="180900" cy="225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3</a:t>
            </a:r>
            <a:endParaRPr b="0" i="0" sz="1400" u="none" cap="none" strike="noStrike"/>
          </a:p>
        </p:txBody>
      </p:sp>
      <p:sp>
        <p:nvSpPr>
          <p:cNvPr id="302" name="Google Shape;302;p42"/>
          <p:cNvSpPr/>
          <p:nvPr/>
        </p:nvSpPr>
        <p:spPr>
          <a:xfrm>
            <a:off x="1234148" y="3219375"/>
            <a:ext cx="1836300" cy="188400"/>
          </a:xfrm>
          <a:prstGeom prst="rect">
            <a:avLst/>
          </a:prstGeom>
          <a:noFill/>
          <a:ln>
            <a:noFill/>
          </a:ln>
        </p:spPr>
        <p:txBody>
          <a:bodyPr anchorCtr="0" anchor="t" bIns="0" lIns="0" spcFirstLastPara="1" rIns="0" wrap="square" tIns="0">
            <a:noAutofit/>
          </a:bodyPr>
          <a:lstStyle/>
          <a:p>
            <a:pPr indent="0" lvl="0" marL="0" marR="0" rtl="0" algn="l">
              <a:lnSpc>
                <a:spcPct val="127027"/>
              </a:lnSpc>
              <a:spcBef>
                <a:spcPts val="0"/>
              </a:spcBef>
              <a:spcAft>
                <a:spcPts val="0"/>
              </a:spcAft>
              <a:buClr>
                <a:srgbClr val="404155"/>
              </a:buClr>
              <a:buSzPts val="1200"/>
              <a:buFont typeface="Alexandria"/>
              <a:buNone/>
            </a:pPr>
            <a:r>
              <a:rPr b="0" i="0" lang="en-US" u="none" cap="none" strike="noStrike">
                <a:solidFill>
                  <a:srgbClr val="404155"/>
                </a:solidFill>
                <a:latin typeface="Alexandria"/>
                <a:ea typeface="Alexandria"/>
                <a:cs typeface="Alexandria"/>
                <a:sym typeface="Alexandria"/>
              </a:rPr>
              <a:t>Assessment Design</a:t>
            </a:r>
            <a:endParaRPr b="0" i="0" u="none" cap="none" strike="noStrike"/>
          </a:p>
        </p:txBody>
      </p:sp>
      <p:sp>
        <p:nvSpPr>
          <p:cNvPr id="303" name="Google Shape;303;p42"/>
          <p:cNvSpPr/>
          <p:nvPr/>
        </p:nvSpPr>
        <p:spPr>
          <a:xfrm>
            <a:off x="1234158" y="3479899"/>
            <a:ext cx="3984900" cy="192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404155"/>
              </a:buClr>
              <a:buSzPts val="900"/>
              <a:buFont typeface="Nobile"/>
              <a:buNone/>
            </a:pPr>
            <a:r>
              <a:rPr b="0" i="0" lang="en-US" sz="1200" u="none" cap="none" strike="noStrike">
                <a:solidFill>
                  <a:srgbClr val="404155"/>
                </a:solidFill>
                <a:latin typeface="Nobile"/>
                <a:ea typeface="Nobile"/>
                <a:cs typeface="Nobile"/>
                <a:sym typeface="Nobile"/>
              </a:rPr>
              <a:t>Create assessments offering choice in demonstrating understanding.</a:t>
            </a:r>
            <a:endParaRPr b="0" i="0" sz="1200" u="none" cap="none" strike="noStrike"/>
          </a:p>
        </p:txBody>
      </p:sp>
      <p:sp>
        <p:nvSpPr>
          <p:cNvPr id="304" name="Google Shape;304;p42"/>
          <p:cNvSpPr/>
          <p:nvPr/>
        </p:nvSpPr>
        <p:spPr>
          <a:xfrm>
            <a:off x="752884" y="4177457"/>
            <a:ext cx="361500" cy="14400"/>
          </a:xfrm>
          <a:prstGeom prst="roundRect">
            <a:avLst>
              <a:gd fmla="val 354232" name="adj"/>
            </a:avLst>
          </a:prstGeom>
          <a:solidFill>
            <a:srgbClr val="B8C3DF"/>
          </a:solidFill>
          <a:ln>
            <a:noFill/>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305" name="Google Shape;305;p42"/>
          <p:cNvSpPr/>
          <p:nvPr/>
        </p:nvSpPr>
        <p:spPr>
          <a:xfrm>
            <a:off x="496081" y="4049093"/>
            <a:ext cx="271200" cy="271200"/>
          </a:xfrm>
          <a:prstGeom prst="roundRect">
            <a:avLst>
              <a:gd fmla="val 18669" name="adj"/>
            </a:avLst>
          </a:prstGeom>
          <a:solidFill>
            <a:srgbClr val="D2DDF9"/>
          </a:solidFill>
          <a:ln cap="flat" cmpd="sng" w="9525">
            <a:solidFill>
              <a:srgbClr val="B8C3DF"/>
            </a:solidFill>
            <a:prstDash val="solid"/>
            <a:round/>
            <a:headEnd len="sm" w="sm" type="none"/>
            <a:tailEnd len="sm" w="sm" type="none"/>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306" name="Google Shape;306;p42"/>
          <p:cNvSpPr/>
          <p:nvPr/>
        </p:nvSpPr>
        <p:spPr>
          <a:xfrm>
            <a:off x="541214" y="4071640"/>
            <a:ext cx="180900" cy="225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4</a:t>
            </a:r>
            <a:endParaRPr b="0" i="0" sz="1400" u="none" cap="none" strike="noStrike"/>
          </a:p>
        </p:txBody>
      </p:sp>
      <p:sp>
        <p:nvSpPr>
          <p:cNvPr id="307" name="Google Shape;307;p42"/>
          <p:cNvSpPr/>
          <p:nvPr/>
        </p:nvSpPr>
        <p:spPr>
          <a:xfrm>
            <a:off x="1234145" y="4034050"/>
            <a:ext cx="2432400" cy="188400"/>
          </a:xfrm>
          <a:prstGeom prst="rect">
            <a:avLst/>
          </a:prstGeom>
          <a:noFill/>
          <a:ln>
            <a:noFill/>
          </a:ln>
        </p:spPr>
        <p:txBody>
          <a:bodyPr anchorCtr="0" anchor="t" bIns="0" lIns="0" spcFirstLastPara="1" rIns="0" wrap="square" tIns="0">
            <a:noAutofit/>
          </a:bodyPr>
          <a:lstStyle/>
          <a:p>
            <a:pPr indent="0" lvl="0" marL="0" marR="0" rtl="0" algn="l">
              <a:lnSpc>
                <a:spcPct val="127027"/>
              </a:lnSpc>
              <a:spcBef>
                <a:spcPts val="0"/>
              </a:spcBef>
              <a:spcAft>
                <a:spcPts val="0"/>
              </a:spcAft>
              <a:buClr>
                <a:srgbClr val="404155"/>
              </a:buClr>
              <a:buSzPts val="1200"/>
              <a:buFont typeface="Alexandria"/>
              <a:buNone/>
            </a:pPr>
            <a:r>
              <a:rPr b="0" i="0" lang="en-US" u="none" cap="none" strike="noStrike">
                <a:solidFill>
                  <a:srgbClr val="404155"/>
                </a:solidFill>
                <a:latin typeface="Alexandria"/>
                <a:ea typeface="Alexandria"/>
                <a:cs typeface="Alexandria"/>
                <a:sym typeface="Alexandria"/>
              </a:rPr>
              <a:t>Content Adaptation</a:t>
            </a:r>
            <a:endParaRPr b="0" i="0" u="none" cap="none" strike="noStrike"/>
          </a:p>
        </p:txBody>
      </p:sp>
      <p:sp>
        <p:nvSpPr>
          <p:cNvPr id="308" name="Google Shape;308;p42"/>
          <p:cNvSpPr/>
          <p:nvPr/>
        </p:nvSpPr>
        <p:spPr>
          <a:xfrm>
            <a:off x="1234158" y="4294584"/>
            <a:ext cx="3984900" cy="192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404155"/>
              </a:buClr>
              <a:buSzPts val="900"/>
              <a:buFont typeface="Nobile"/>
              <a:buNone/>
            </a:pPr>
            <a:r>
              <a:rPr b="0" i="0" lang="en-US" sz="1200" u="none" cap="none" strike="noStrike">
                <a:solidFill>
                  <a:srgbClr val="404155"/>
                </a:solidFill>
                <a:latin typeface="Nobile"/>
                <a:ea typeface="Nobile"/>
                <a:cs typeface="Nobile"/>
                <a:sym typeface="Nobile"/>
              </a:rPr>
              <a:t>Modify inherited content to meet specific student needs.</a:t>
            </a:r>
            <a:endParaRPr b="0" i="0" sz="1200" u="none" cap="none" strike="noStrike"/>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3"/>
          <p:cNvSpPr txBox="1"/>
          <p:nvPr>
            <p:ph type="ctrTitle"/>
          </p:nvPr>
        </p:nvSpPr>
        <p:spPr>
          <a:xfrm>
            <a:off x="685800" y="2065867"/>
            <a:ext cx="7772400" cy="1521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latin typeface="Alexandria"/>
                <a:ea typeface="Alexandria"/>
                <a:cs typeface="Alexandria"/>
                <a:sym typeface="Alexandria"/>
              </a:rPr>
              <a:t>Your Pathway to Online Teaching Excellence</a:t>
            </a:r>
            <a:endParaRPr>
              <a:latin typeface="Alexandria"/>
              <a:ea typeface="Alexandria"/>
              <a:cs typeface="Alexandria"/>
              <a:sym typeface="Alexandr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4"/>
          <p:cNvSpPr txBox="1"/>
          <p:nvPr>
            <p:ph type="title"/>
          </p:nvPr>
        </p:nvSpPr>
        <p:spPr>
          <a:xfrm>
            <a:off x="457200" y="206375"/>
            <a:ext cx="40401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Alexandria"/>
                <a:ea typeface="Alexandria"/>
                <a:cs typeface="Alexandria"/>
                <a:sym typeface="Alexandria"/>
              </a:rPr>
              <a:t>June</a:t>
            </a:r>
            <a:endParaRPr>
              <a:latin typeface="Alexandria"/>
              <a:ea typeface="Alexandria"/>
              <a:cs typeface="Alexandria"/>
              <a:sym typeface="Alexandria"/>
            </a:endParaRPr>
          </a:p>
        </p:txBody>
      </p:sp>
      <p:sp>
        <p:nvSpPr>
          <p:cNvPr id="319" name="Google Shape;319;p44"/>
          <p:cNvSpPr txBox="1"/>
          <p:nvPr>
            <p:ph idx="1" type="body"/>
          </p:nvPr>
        </p:nvSpPr>
        <p:spPr>
          <a:xfrm>
            <a:off x="457200" y="1063624"/>
            <a:ext cx="4040100" cy="3318000"/>
          </a:xfrm>
          <a:prstGeom prst="rect">
            <a:avLst/>
          </a:prstGeom>
        </p:spPr>
        <p:txBody>
          <a:bodyPr anchorCtr="0" anchor="t" bIns="91425" lIns="91425" spcFirstLastPara="1" rIns="91425" wrap="square" tIns="91425">
            <a:noAutofit/>
          </a:bodyPr>
          <a:lstStyle/>
          <a:p>
            <a:pPr indent="-381000" lvl="0" marL="457200" rtl="0" algn="l">
              <a:spcBef>
                <a:spcPts val="480"/>
              </a:spcBef>
              <a:spcAft>
                <a:spcPts val="0"/>
              </a:spcAft>
              <a:buSzPts val="2400"/>
              <a:buFont typeface="Nobile"/>
              <a:buChar char="•"/>
            </a:pPr>
            <a:r>
              <a:rPr lang="en-US">
                <a:latin typeface="Nobile"/>
                <a:ea typeface="Nobile"/>
                <a:cs typeface="Nobile"/>
                <a:sym typeface="Nobile"/>
              </a:rPr>
              <a:t>The Professional Online Teacher</a:t>
            </a:r>
            <a:endParaRPr>
              <a:latin typeface="Nobile"/>
              <a:ea typeface="Nobile"/>
              <a:cs typeface="Nobile"/>
              <a:sym typeface="Nobile"/>
            </a:endParaRPr>
          </a:p>
          <a:p>
            <a:pPr indent="-381000" lvl="0" marL="457200" rtl="0" algn="l">
              <a:spcBef>
                <a:spcPts val="1000"/>
              </a:spcBef>
              <a:spcAft>
                <a:spcPts val="0"/>
              </a:spcAft>
              <a:buSzPts val="2400"/>
              <a:buFont typeface="Nobile"/>
              <a:buChar char="•"/>
            </a:pPr>
            <a:r>
              <a:rPr lang="en-US">
                <a:latin typeface="Nobile"/>
                <a:ea typeface="Nobile"/>
                <a:cs typeface="Nobile"/>
                <a:sym typeface="Nobile"/>
              </a:rPr>
              <a:t>Developing an Online Community of Learners</a:t>
            </a:r>
            <a:endParaRPr>
              <a:latin typeface="Nobile"/>
              <a:ea typeface="Nobile"/>
              <a:cs typeface="Nobile"/>
              <a:sym typeface="Nobile"/>
            </a:endParaRPr>
          </a:p>
          <a:p>
            <a:pPr indent="-381000" lvl="0" marL="457200" rtl="0" algn="l">
              <a:spcBef>
                <a:spcPts val="1000"/>
              </a:spcBef>
              <a:spcAft>
                <a:spcPts val="0"/>
              </a:spcAft>
              <a:buSzPts val="2400"/>
              <a:buFont typeface="Nobile"/>
              <a:buChar char="•"/>
            </a:pPr>
            <a:r>
              <a:rPr lang="en-US">
                <a:latin typeface="Nobile"/>
                <a:ea typeface="Nobile"/>
                <a:cs typeface="Nobile"/>
                <a:sym typeface="Nobile"/>
              </a:rPr>
              <a:t>Facilitating Meaningful Learner Engagement</a:t>
            </a:r>
            <a:endParaRPr>
              <a:latin typeface="Nobile"/>
              <a:ea typeface="Nobile"/>
              <a:cs typeface="Nobile"/>
              <a:sym typeface="Nobile"/>
            </a:endParaRPr>
          </a:p>
        </p:txBody>
      </p:sp>
      <p:sp>
        <p:nvSpPr>
          <p:cNvPr id="320" name="Google Shape;320;p44"/>
          <p:cNvSpPr txBox="1"/>
          <p:nvPr>
            <p:ph idx="2" type="body"/>
          </p:nvPr>
        </p:nvSpPr>
        <p:spPr>
          <a:xfrm>
            <a:off x="4645025" y="1063624"/>
            <a:ext cx="4041900" cy="3318000"/>
          </a:xfrm>
          <a:prstGeom prst="rect">
            <a:avLst/>
          </a:prstGeom>
        </p:spPr>
        <p:txBody>
          <a:bodyPr anchorCtr="0" anchor="t" bIns="91425" lIns="91425" spcFirstLastPara="1" rIns="91425" wrap="square" tIns="91425">
            <a:noAutofit/>
          </a:bodyPr>
          <a:lstStyle/>
          <a:p>
            <a:pPr indent="-387350" lvl="0" marL="457200" rtl="0" algn="l">
              <a:spcBef>
                <a:spcPts val="480"/>
              </a:spcBef>
              <a:spcAft>
                <a:spcPts val="0"/>
              </a:spcAft>
              <a:buSzPts val="2500"/>
              <a:buFont typeface="Nobile"/>
              <a:buChar char="•"/>
            </a:pPr>
            <a:r>
              <a:rPr lang="en-US" sz="2500">
                <a:latin typeface="Nobile"/>
                <a:ea typeface="Nobile"/>
                <a:cs typeface="Nobile"/>
                <a:sym typeface="Nobile"/>
              </a:rPr>
              <a:t>Modeling Responsible Online Presence</a:t>
            </a:r>
            <a:endParaRPr sz="2500">
              <a:latin typeface="Nobile"/>
              <a:ea typeface="Nobile"/>
              <a:cs typeface="Nobile"/>
              <a:sym typeface="Nobile"/>
            </a:endParaRPr>
          </a:p>
          <a:p>
            <a:pPr indent="-387350" lvl="0" marL="457200" rtl="0" algn="l">
              <a:spcBef>
                <a:spcPts val="1000"/>
              </a:spcBef>
              <a:spcAft>
                <a:spcPts val="0"/>
              </a:spcAft>
              <a:buSzPts val="2500"/>
              <a:buFont typeface="Nobile"/>
              <a:buChar char="•"/>
            </a:pPr>
            <a:r>
              <a:rPr lang="en-US" sz="2500">
                <a:latin typeface="Nobile"/>
                <a:ea typeface="Nobile"/>
                <a:cs typeface="Nobile"/>
                <a:sym typeface="Nobile"/>
              </a:rPr>
              <a:t>Instructional Design to Facilitate Learning</a:t>
            </a:r>
            <a:endParaRPr sz="2500">
              <a:latin typeface="Nobile"/>
              <a:ea typeface="Nobile"/>
              <a:cs typeface="Nobile"/>
              <a:sym typeface="Nobile"/>
            </a:endParaRPr>
          </a:p>
        </p:txBody>
      </p:sp>
      <p:sp>
        <p:nvSpPr>
          <p:cNvPr id="321" name="Google Shape;321;p44"/>
          <p:cNvSpPr txBox="1"/>
          <p:nvPr>
            <p:ph type="title"/>
          </p:nvPr>
        </p:nvSpPr>
        <p:spPr>
          <a:xfrm>
            <a:off x="4645925" y="206387"/>
            <a:ext cx="40401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Alexandria"/>
                <a:ea typeface="Alexandria"/>
                <a:cs typeface="Alexandria"/>
                <a:sym typeface="Alexandria"/>
              </a:rPr>
              <a:t>August</a:t>
            </a:r>
            <a:endParaRPr>
              <a:latin typeface="Alexandria"/>
              <a:ea typeface="Alexandria"/>
              <a:cs typeface="Alexandria"/>
              <a:sym typeface="Alexandr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5"/>
          <p:cNvSpPr/>
          <p:nvPr/>
        </p:nvSpPr>
        <p:spPr>
          <a:xfrm>
            <a:off x="285025" y="116600"/>
            <a:ext cx="8577000" cy="554100"/>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1B1B27"/>
              </a:buClr>
              <a:buSzPts val="2800"/>
              <a:buFont typeface="Alexandria"/>
              <a:buNone/>
            </a:pPr>
            <a:r>
              <a:rPr b="0" i="0" lang="en-US" sz="3000" u="none" cap="none" strike="noStrike">
                <a:solidFill>
                  <a:srgbClr val="1B1B27"/>
                </a:solidFill>
                <a:latin typeface="Alexandria"/>
                <a:ea typeface="Alexandria"/>
                <a:cs typeface="Alexandria"/>
                <a:sym typeface="Alexandria"/>
              </a:rPr>
              <a:t>Your Pathway to Online Teaching Excellence</a:t>
            </a:r>
            <a:endParaRPr b="0" i="0" sz="3000" u="none" cap="none" strike="noStrike"/>
          </a:p>
        </p:txBody>
      </p:sp>
      <p:pic>
        <p:nvPicPr>
          <p:cNvPr descr="preencoded.png" id="328" name="Google Shape;328;p45"/>
          <p:cNvPicPr preferRelativeResize="0"/>
          <p:nvPr/>
        </p:nvPicPr>
        <p:blipFill rotWithShape="1">
          <a:blip r:embed="rId3">
            <a:alphaModFix/>
          </a:blip>
          <a:srcRect b="0" l="0" r="0" t="0"/>
          <a:stretch/>
        </p:blipFill>
        <p:spPr>
          <a:xfrm>
            <a:off x="496127" y="970150"/>
            <a:ext cx="3630168" cy="2240280"/>
          </a:xfrm>
          <a:prstGeom prst="rect">
            <a:avLst/>
          </a:prstGeom>
          <a:noFill/>
          <a:ln>
            <a:noFill/>
          </a:ln>
        </p:spPr>
      </p:pic>
      <p:sp>
        <p:nvSpPr>
          <p:cNvPr id="329" name="Google Shape;329;p45"/>
          <p:cNvSpPr/>
          <p:nvPr/>
        </p:nvSpPr>
        <p:spPr>
          <a:xfrm>
            <a:off x="865964" y="3500850"/>
            <a:ext cx="2890500" cy="221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Earn Your Certificate</a:t>
            </a:r>
            <a:endParaRPr b="0" i="0" sz="1400" u="none" cap="none" strike="noStrike"/>
          </a:p>
        </p:txBody>
      </p:sp>
      <p:sp>
        <p:nvSpPr>
          <p:cNvPr id="330" name="Google Shape;330;p45"/>
          <p:cNvSpPr/>
          <p:nvPr/>
        </p:nvSpPr>
        <p:spPr>
          <a:xfrm>
            <a:off x="865972" y="3821711"/>
            <a:ext cx="2575500" cy="6804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Complete all five workshops to receive the K-12 NSQ-Aligned Teaching Online Certificate.</a:t>
            </a:r>
            <a:endParaRPr b="0" i="0" sz="1100" u="none" cap="none" strike="noStrike"/>
          </a:p>
        </p:txBody>
      </p:sp>
      <p:pic>
        <p:nvPicPr>
          <p:cNvPr descr="preencoded.png" id="331" name="Google Shape;331;p45"/>
          <p:cNvPicPr preferRelativeResize="0"/>
          <p:nvPr/>
        </p:nvPicPr>
        <p:blipFill rotWithShape="1">
          <a:blip r:embed="rId4">
            <a:alphaModFix/>
          </a:blip>
          <a:srcRect b="0" l="0" r="0" t="0"/>
          <a:stretch/>
        </p:blipFill>
        <p:spPr>
          <a:xfrm>
            <a:off x="4807332" y="968090"/>
            <a:ext cx="3631461" cy="2244375"/>
          </a:xfrm>
          <a:prstGeom prst="rect">
            <a:avLst/>
          </a:prstGeom>
          <a:noFill/>
          <a:ln>
            <a:noFill/>
          </a:ln>
        </p:spPr>
      </p:pic>
      <p:sp>
        <p:nvSpPr>
          <p:cNvPr id="332" name="Google Shape;332;p45"/>
          <p:cNvSpPr/>
          <p:nvPr/>
        </p:nvSpPr>
        <p:spPr>
          <a:xfrm>
            <a:off x="5101314" y="3509913"/>
            <a:ext cx="3043500" cy="221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Transform Your Practice</a:t>
            </a:r>
            <a:endParaRPr b="0" i="0" sz="1400" u="none" cap="none" strike="noStrike"/>
          </a:p>
        </p:txBody>
      </p:sp>
      <p:sp>
        <p:nvSpPr>
          <p:cNvPr id="333" name="Google Shape;333;p45"/>
          <p:cNvSpPr/>
          <p:nvPr/>
        </p:nvSpPr>
        <p:spPr>
          <a:xfrm>
            <a:off x="5101321" y="3821707"/>
            <a:ext cx="2575500" cy="6804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Gain concrete skills that increase confidence and improve student outcomes.</a:t>
            </a:r>
            <a:endParaRPr b="0" i="0" sz="1100" u="none" cap="none" strike="noStrike"/>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8"/>
          <p:cNvPicPr preferRelativeResize="0"/>
          <p:nvPr/>
        </p:nvPicPr>
        <p:blipFill>
          <a:blip r:embed="rId3">
            <a:alphaModFix/>
          </a:blip>
          <a:stretch>
            <a:fillRect/>
          </a:stretch>
        </p:blipFill>
        <p:spPr>
          <a:xfrm>
            <a:off x="980925" y="0"/>
            <a:ext cx="7182161" cy="4388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6"/>
          <p:cNvSpPr txBox="1"/>
          <p:nvPr>
            <p:ph type="ctrTitle"/>
          </p:nvPr>
        </p:nvSpPr>
        <p:spPr>
          <a:xfrm>
            <a:off x="685800" y="2065867"/>
            <a:ext cx="7772400" cy="1521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latin typeface="Alexandria"/>
                <a:ea typeface="Alexandria"/>
                <a:cs typeface="Alexandria"/>
                <a:sym typeface="Alexandria"/>
              </a:rPr>
              <a:t>Registration</a:t>
            </a:r>
            <a:endParaRPr>
              <a:latin typeface="Alexandria"/>
              <a:ea typeface="Alexandria"/>
              <a:cs typeface="Alexandria"/>
              <a:sym typeface="Alexandr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7"/>
          <p:cNvSpPr txBox="1"/>
          <p:nvPr>
            <p:ph type="title"/>
          </p:nvPr>
        </p:nvSpPr>
        <p:spPr>
          <a:xfrm>
            <a:off x="588175" y="1472413"/>
            <a:ext cx="4040100" cy="119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Alexandria"/>
                <a:ea typeface="Alexandria"/>
                <a:cs typeface="Alexandria"/>
                <a:sym typeface="Alexandria"/>
              </a:rPr>
              <a:t>Registration Link:</a:t>
            </a:r>
            <a:endParaRPr>
              <a:latin typeface="Alexandria"/>
              <a:ea typeface="Alexandria"/>
              <a:cs typeface="Alexandria"/>
              <a:sym typeface="Alexandria"/>
            </a:endParaRPr>
          </a:p>
        </p:txBody>
      </p:sp>
      <p:pic>
        <p:nvPicPr>
          <p:cNvPr id="344" name="Google Shape;344;p47" title="summer camp qr code.png"/>
          <p:cNvPicPr preferRelativeResize="0"/>
          <p:nvPr/>
        </p:nvPicPr>
        <p:blipFill rotWithShape="1">
          <a:blip r:embed="rId3">
            <a:alphaModFix/>
          </a:blip>
          <a:srcRect b="28766" l="37646" r="37336" t="26132"/>
          <a:stretch/>
        </p:blipFill>
        <p:spPr>
          <a:xfrm>
            <a:off x="5417325" y="610587"/>
            <a:ext cx="2881325" cy="2922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descr="HD wallpaper: Q&amp;A Message Meaning Questions Answers And Assistance ..." id="349" name="Google Shape;349;p48"/>
          <p:cNvPicPr preferRelativeResize="0"/>
          <p:nvPr/>
        </p:nvPicPr>
        <p:blipFill>
          <a:blip r:embed="rId3">
            <a:alphaModFix/>
          </a:blip>
          <a:stretch>
            <a:fillRect/>
          </a:stretch>
        </p:blipFill>
        <p:spPr>
          <a:xfrm>
            <a:off x="222800" y="212775"/>
            <a:ext cx="4341175" cy="3029299"/>
          </a:xfrm>
          <a:prstGeom prst="rect">
            <a:avLst/>
          </a:prstGeom>
          <a:noFill/>
          <a:ln>
            <a:noFill/>
          </a:ln>
        </p:spPr>
      </p:pic>
      <p:sp>
        <p:nvSpPr>
          <p:cNvPr id="350" name="Google Shape;350;p48"/>
          <p:cNvSpPr txBox="1"/>
          <p:nvPr/>
        </p:nvSpPr>
        <p:spPr>
          <a:xfrm>
            <a:off x="4333825" y="2737675"/>
            <a:ext cx="4810200" cy="16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chemeClr val="dk1"/>
                </a:solidFill>
                <a:latin typeface="Nobile"/>
                <a:ea typeface="Nobile"/>
                <a:cs typeface="Nobile"/>
                <a:sym typeface="Nobile"/>
              </a:rPr>
              <a:t>Contact:</a:t>
            </a:r>
            <a:endParaRPr sz="3000">
              <a:solidFill>
                <a:schemeClr val="dk1"/>
              </a:solidFill>
              <a:latin typeface="Nobile"/>
              <a:ea typeface="Nobile"/>
              <a:cs typeface="Nobile"/>
              <a:sym typeface="Nobile"/>
            </a:endParaRPr>
          </a:p>
          <a:p>
            <a:pPr indent="0" lvl="0" marL="0" rtl="0" algn="l">
              <a:spcBef>
                <a:spcPts val="0"/>
              </a:spcBef>
              <a:spcAft>
                <a:spcPts val="0"/>
              </a:spcAft>
              <a:buNone/>
            </a:pPr>
            <a:r>
              <a:rPr lang="en-US" sz="3000">
                <a:solidFill>
                  <a:schemeClr val="dk1"/>
                </a:solidFill>
                <a:latin typeface="Nobile"/>
                <a:ea typeface="Nobile"/>
                <a:cs typeface="Nobile"/>
                <a:sym typeface="Nobile"/>
              </a:rPr>
              <a:t>Elisa White</a:t>
            </a:r>
            <a:endParaRPr sz="3000">
              <a:solidFill>
                <a:schemeClr val="dk1"/>
              </a:solidFill>
              <a:latin typeface="Nobile"/>
              <a:ea typeface="Nobile"/>
              <a:cs typeface="Nobile"/>
              <a:sym typeface="Nobile"/>
            </a:endParaRPr>
          </a:p>
          <a:p>
            <a:pPr indent="0" lvl="0" marL="0" rtl="0" algn="l">
              <a:spcBef>
                <a:spcPts val="0"/>
              </a:spcBef>
              <a:spcAft>
                <a:spcPts val="0"/>
              </a:spcAft>
              <a:buNone/>
            </a:pPr>
            <a:r>
              <a:rPr lang="en-US" sz="2700">
                <a:solidFill>
                  <a:schemeClr val="dk1"/>
                </a:solidFill>
                <a:latin typeface="Nobile"/>
                <a:ea typeface="Nobile"/>
                <a:cs typeface="Nobile"/>
                <a:sym typeface="Nobile"/>
              </a:rPr>
              <a:t>ewhite@qualitymatters.org</a:t>
            </a:r>
            <a:endParaRPr sz="2700">
              <a:solidFill>
                <a:schemeClr val="dk1"/>
              </a:solidFill>
              <a:latin typeface="Nobile"/>
              <a:ea typeface="Nobile"/>
              <a:cs typeface="Nobile"/>
              <a:sym typeface="Nobil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9"/>
          <p:cNvSpPr txBox="1"/>
          <p:nvPr>
            <p:ph type="title"/>
          </p:nvPr>
        </p:nvSpPr>
        <p:spPr>
          <a:xfrm>
            <a:off x="457200" y="206375"/>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2"/>
              </a:buClr>
              <a:buSzPts val="4400"/>
              <a:buFont typeface="Calibri"/>
              <a:buNone/>
            </a:pPr>
            <a:r>
              <a:rPr lang="en-US">
                <a:latin typeface="Alexandria"/>
                <a:ea typeface="Alexandria"/>
                <a:cs typeface="Alexandria"/>
                <a:sym typeface="Alexandria"/>
              </a:rPr>
              <a:t>Topics We’ll Cover</a:t>
            </a:r>
            <a:endParaRPr i="0" sz="4400" u="none" cap="none" strike="noStrike">
              <a:solidFill>
                <a:schemeClr val="accent2"/>
              </a:solidFill>
              <a:latin typeface="Alexandria"/>
              <a:ea typeface="Alexandria"/>
              <a:cs typeface="Alexandria"/>
              <a:sym typeface="Alexandria"/>
            </a:endParaRPr>
          </a:p>
        </p:txBody>
      </p:sp>
      <p:sp>
        <p:nvSpPr>
          <p:cNvPr id="117" name="Google Shape;117;p29"/>
          <p:cNvSpPr txBox="1"/>
          <p:nvPr>
            <p:ph idx="1" type="body"/>
          </p:nvPr>
        </p:nvSpPr>
        <p:spPr>
          <a:xfrm>
            <a:off x="457200" y="971550"/>
            <a:ext cx="8229600" cy="3082800"/>
          </a:xfrm>
          <a:prstGeom prst="rect">
            <a:avLst/>
          </a:prstGeom>
          <a:noFill/>
          <a:ln>
            <a:noFill/>
          </a:ln>
        </p:spPr>
        <p:txBody>
          <a:bodyPr anchorCtr="0" anchor="t" bIns="45700" lIns="91425" spcFirstLastPara="1" rIns="91425" wrap="square" tIns="45700">
            <a:noAutofit/>
          </a:bodyPr>
          <a:lstStyle/>
          <a:p>
            <a:pPr indent="-400050" lvl="0" marL="457200" marR="0" rtl="0" algn="l">
              <a:spcBef>
                <a:spcPts val="0"/>
              </a:spcBef>
              <a:spcAft>
                <a:spcPts val="0"/>
              </a:spcAft>
              <a:buClr>
                <a:schemeClr val="dk1"/>
              </a:buClr>
              <a:buSzPts val="2700"/>
              <a:buFont typeface="Nobile"/>
              <a:buChar char="•"/>
            </a:pPr>
            <a:r>
              <a:rPr lang="en-US" sz="2700">
                <a:latin typeface="Nobile"/>
                <a:ea typeface="Nobile"/>
                <a:cs typeface="Nobile"/>
                <a:sym typeface="Nobile"/>
              </a:rPr>
              <a:t>How the NSQ Standards create a framework for online teaching excellence</a:t>
            </a:r>
            <a:endParaRPr sz="2700">
              <a:latin typeface="Nobile"/>
              <a:ea typeface="Nobile"/>
              <a:cs typeface="Nobile"/>
              <a:sym typeface="Nobile"/>
            </a:endParaRPr>
          </a:p>
          <a:p>
            <a:pPr indent="-400050" lvl="0" marL="457200" marR="0" rtl="0" algn="l">
              <a:spcBef>
                <a:spcPts val="1000"/>
              </a:spcBef>
              <a:spcAft>
                <a:spcPts val="0"/>
              </a:spcAft>
              <a:buSzPts val="2700"/>
              <a:buFont typeface="Nobile"/>
              <a:buChar char="•"/>
            </a:pPr>
            <a:r>
              <a:rPr lang="en-US" sz="2700">
                <a:latin typeface="Nobile"/>
                <a:ea typeface="Nobile"/>
                <a:cs typeface="Nobile"/>
                <a:sym typeface="Nobile"/>
              </a:rPr>
              <a:t>Structure and content of the workshop series</a:t>
            </a:r>
            <a:endParaRPr sz="2700">
              <a:latin typeface="Nobile"/>
              <a:ea typeface="Nobile"/>
              <a:cs typeface="Nobile"/>
              <a:sym typeface="Nobile"/>
            </a:endParaRPr>
          </a:p>
          <a:p>
            <a:pPr indent="-400050" lvl="0" marL="457200" marR="0" rtl="0" algn="l">
              <a:spcBef>
                <a:spcPts val="1000"/>
              </a:spcBef>
              <a:spcAft>
                <a:spcPts val="0"/>
              </a:spcAft>
              <a:buSzPts val="2700"/>
              <a:buFont typeface="Nobile"/>
              <a:buChar char="•"/>
            </a:pPr>
            <a:r>
              <a:rPr lang="en-US" sz="2700">
                <a:latin typeface="Nobile"/>
                <a:ea typeface="Nobile"/>
                <a:cs typeface="Nobile"/>
                <a:sym typeface="Nobile"/>
              </a:rPr>
              <a:t>How this program is different from traditional professional development</a:t>
            </a:r>
            <a:endParaRPr sz="2700">
              <a:latin typeface="Nobile"/>
              <a:ea typeface="Nobile"/>
              <a:cs typeface="Nobile"/>
              <a:sym typeface="Nobile"/>
            </a:endParaRPr>
          </a:p>
          <a:p>
            <a:pPr indent="-400050" lvl="0" marL="457200" marR="0" rtl="0" algn="l">
              <a:spcBef>
                <a:spcPts val="1000"/>
              </a:spcBef>
              <a:spcAft>
                <a:spcPts val="1000"/>
              </a:spcAft>
              <a:buSzPts val="2700"/>
              <a:buFont typeface="Nobile"/>
              <a:buChar char="•"/>
            </a:pPr>
            <a:r>
              <a:rPr lang="en-US" sz="2700">
                <a:latin typeface="Nobile"/>
                <a:ea typeface="Nobile"/>
                <a:cs typeface="Nobile"/>
                <a:sym typeface="Nobile"/>
              </a:rPr>
              <a:t>How you can transform your online </a:t>
            </a:r>
            <a:r>
              <a:rPr lang="en-US" sz="2700">
                <a:latin typeface="Nobile"/>
                <a:ea typeface="Nobile"/>
                <a:cs typeface="Nobile"/>
                <a:sym typeface="Nobile"/>
              </a:rPr>
              <a:t>teaching</a:t>
            </a:r>
            <a:r>
              <a:rPr lang="en-US" sz="2700">
                <a:latin typeface="Nobile"/>
                <a:ea typeface="Nobile"/>
                <a:cs typeface="Nobile"/>
                <a:sym typeface="Nobile"/>
              </a:rPr>
              <a:t> practice</a:t>
            </a:r>
            <a:endParaRPr sz="2700">
              <a:latin typeface="Nobile"/>
              <a:ea typeface="Nobile"/>
              <a:cs typeface="Nobile"/>
              <a:sym typeface="Nobi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0"/>
          <p:cNvSpPr txBox="1"/>
          <p:nvPr>
            <p:ph type="ctrTitle"/>
          </p:nvPr>
        </p:nvSpPr>
        <p:spPr>
          <a:xfrm>
            <a:off x="685800" y="2065872"/>
            <a:ext cx="7772400" cy="885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The NSQ Framework</a:t>
            </a:r>
            <a:endParaRPr/>
          </a:p>
        </p:txBody>
      </p:sp>
      <p:sp>
        <p:nvSpPr>
          <p:cNvPr id="123" name="Google Shape;123;p30"/>
          <p:cNvSpPr txBox="1"/>
          <p:nvPr>
            <p:ph idx="1" type="subTitle"/>
          </p:nvPr>
        </p:nvSpPr>
        <p:spPr>
          <a:xfrm>
            <a:off x="1371600" y="2951185"/>
            <a:ext cx="6400800" cy="631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accent1"/>
              </a:buClr>
              <a:buSzPts val="3000"/>
              <a:buNone/>
            </a:pPr>
            <a:r>
              <a:rPr lang="en-US"/>
              <a:t>Foundation for Excellence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31"/>
          <p:cNvPicPr preferRelativeResize="0"/>
          <p:nvPr/>
        </p:nvPicPr>
        <p:blipFill rotWithShape="1">
          <a:blip r:embed="rId3">
            <a:alphaModFix/>
          </a:blip>
          <a:srcRect b="0" l="33307" r="33321" t="0"/>
          <a:stretch/>
        </p:blipFill>
        <p:spPr>
          <a:xfrm>
            <a:off x="3097150" y="0"/>
            <a:ext cx="2949700" cy="4314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2"/>
          <p:cNvSpPr/>
          <p:nvPr/>
        </p:nvSpPr>
        <p:spPr>
          <a:xfrm>
            <a:off x="496125" y="250925"/>
            <a:ext cx="8151600" cy="443100"/>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1B1B27"/>
              </a:buClr>
              <a:buSzPts val="2800"/>
              <a:buFont typeface="Alexandria"/>
              <a:buNone/>
            </a:pPr>
            <a:r>
              <a:rPr b="0" i="0" lang="en-US" sz="2800" u="none" cap="none" strike="noStrike">
                <a:solidFill>
                  <a:srgbClr val="1B1B27"/>
                </a:solidFill>
                <a:latin typeface="Alexandria"/>
                <a:ea typeface="Alexandria"/>
                <a:cs typeface="Alexandria"/>
                <a:sym typeface="Alexandria"/>
              </a:rPr>
              <a:t>NSQ Framework: Foundation for Excellence</a:t>
            </a:r>
            <a:endParaRPr b="0" i="0" sz="2800" u="none" cap="none" strike="noStrike"/>
          </a:p>
        </p:txBody>
      </p:sp>
      <p:sp>
        <p:nvSpPr>
          <p:cNvPr id="135" name="Google Shape;135;p32"/>
          <p:cNvSpPr/>
          <p:nvPr/>
        </p:nvSpPr>
        <p:spPr>
          <a:xfrm>
            <a:off x="357844" y="1272163"/>
            <a:ext cx="2436900" cy="442800"/>
          </a:xfrm>
          <a:prstGeom prst="rect">
            <a:avLst/>
          </a:prstGeom>
          <a:noFill/>
          <a:ln>
            <a:noFill/>
          </a:ln>
        </p:spPr>
        <p:txBody>
          <a:bodyPr anchorCtr="0" anchor="t" bIns="0" lIns="0" spcFirstLastPara="1" rIns="0" wrap="square" tIns="0">
            <a:noAutofit/>
          </a:bodyPr>
          <a:lstStyle/>
          <a:p>
            <a:pPr indent="0" lvl="0" marL="0" marR="0" rtl="0" algn="r">
              <a:lnSpc>
                <a:spcPct val="11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Professional Responsibilities</a:t>
            </a:r>
            <a:endParaRPr b="0" i="0" sz="1400" u="none" cap="none" strike="noStrike"/>
          </a:p>
        </p:txBody>
      </p:sp>
      <p:sp>
        <p:nvSpPr>
          <p:cNvPr id="136" name="Google Shape;136;p32"/>
          <p:cNvSpPr/>
          <p:nvPr/>
        </p:nvSpPr>
        <p:spPr>
          <a:xfrm>
            <a:off x="357844" y="1800131"/>
            <a:ext cx="2436900" cy="680400"/>
          </a:xfrm>
          <a:prstGeom prst="rect">
            <a:avLst/>
          </a:prstGeom>
          <a:noFill/>
          <a:ln>
            <a:noFill/>
          </a:ln>
        </p:spPr>
        <p:txBody>
          <a:bodyPr anchorCtr="0" anchor="t" bIns="0" lIns="0" spcFirstLastPara="1" rIns="0" wrap="square" tIns="0">
            <a:noAutofit/>
          </a:bodyPr>
          <a:lstStyle/>
          <a:p>
            <a:pPr indent="0" lvl="0" marL="0" marR="0" rtl="0" algn="r">
              <a:lnSpc>
                <a:spcPct val="125000"/>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Professional knowledge, growth mindset, and teaching management.</a:t>
            </a:r>
            <a:endParaRPr b="0" i="0" sz="1100" u="none" cap="none" strike="noStrike"/>
          </a:p>
        </p:txBody>
      </p:sp>
      <p:sp>
        <p:nvSpPr>
          <p:cNvPr id="137" name="Google Shape;137;p32"/>
          <p:cNvSpPr/>
          <p:nvPr/>
        </p:nvSpPr>
        <p:spPr>
          <a:xfrm>
            <a:off x="6166644" y="876265"/>
            <a:ext cx="1772100" cy="221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Digital Citizenship</a:t>
            </a:r>
            <a:endParaRPr b="0" i="0" sz="1400" u="none" cap="none" strike="noStrike"/>
          </a:p>
        </p:txBody>
      </p:sp>
      <p:sp>
        <p:nvSpPr>
          <p:cNvPr id="138" name="Google Shape;138;p32"/>
          <p:cNvSpPr/>
          <p:nvPr/>
        </p:nvSpPr>
        <p:spPr>
          <a:xfrm>
            <a:off x="6166644" y="1119727"/>
            <a:ext cx="2436900" cy="680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Safe, ethical online environments, privacy, and appropriate technology use.</a:t>
            </a:r>
            <a:endParaRPr b="0" i="0" sz="1100" u="none" cap="none" strike="noStrike"/>
          </a:p>
        </p:txBody>
      </p:sp>
      <p:sp>
        <p:nvSpPr>
          <p:cNvPr id="139" name="Google Shape;139;p32"/>
          <p:cNvSpPr/>
          <p:nvPr/>
        </p:nvSpPr>
        <p:spPr>
          <a:xfrm>
            <a:off x="6283725" y="2480525"/>
            <a:ext cx="1626900" cy="442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404155"/>
              </a:buClr>
              <a:buSzPts val="1400"/>
              <a:buFont typeface="Alexandria"/>
              <a:buNone/>
            </a:pPr>
            <a:r>
              <a:rPr lang="en-US">
                <a:solidFill>
                  <a:srgbClr val="404155"/>
                </a:solidFill>
                <a:latin typeface="Alexandria"/>
                <a:ea typeface="Alexandria"/>
                <a:cs typeface="Alexandria"/>
                <a:sym typeface="Alexandria"/>
              </a:rPr>
              <a:t>Engagement &amp; Belonging</a:t>
            </a:r>
            <a:endParaRPr b="0" i="0" sz="1400" u="none" cap="none" strike="noStrike"/>
          </a:p>
        </p:txBody>
      </p:sp>
      <p:sp>
        <p:nvSpPr>
          <p:cNvPr id="140" name="Google Shape;140;p32"/>
          <p:cNvSpPr/>
          <p:nvPr/>
        </p:nvSpPr>
        <p:spPr>
          <a:xfrm>
            <a:off x="6282110" y="2988944"/>
            <a:ext cx="2365800" cy="680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Fostering relationships and creating belonging in virtual spaces.</a:t>
            </a:r>
            <a:endParaRPr b="0" i="0" sz="1100" u="none" cap="none" strike="noStrike"/>
          </a:p>
        </p:txBody>
      </p:sp>
      <p:sp>
        <p:nvSpPr>
          <p:cNvPr id="141" name="Google Shape;141;p32"/>
          <p:cNvSpPr/>
          <p:nvPr/>
        </p:nvSpPr>
        <p:spPr>
          <a:xfrm>
            <a:off x="4961694" y="4088637"/>
            <a:ext cx="2139600" cy="221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404155"/>
              </a:buClr>
              <a:buSzPts val="1400"/>
              <a:buFont typeface="Alexandria"/>
              <a:buNone/>
            </a:pPr>
            <a:r>
              <a:rPr lang="en-US">
                <a:solidFill>
                  <a:srgbClr val="404155"/>
                </a:solidFill>
                <a:latin typeface="Alexandria"/>
                <a:ea typeface="Alexandria"/>
                <a:cs typeface="Alexandria"/>
                <a:sym typeface="Alexandria"/>
              </a:rPr>
              <a:t>Learner-Centered </a:t>
            </a:r>
            <a:r>
              <a:rPr b="0" i="0" lang="en-US" sz="1400" u="none" cap="none" strike="noStrike">
                <a:solidFill>
                  <a:srgbClr val="404155"/>
                </a:solidFill>
                <a:latin typeface="Alexandria"/>
                <a:ea typeface="Alexandria"/>
                <a:cs typeface="Alexandria"/>
                <a:sym typeface="Alexandria"/>
              </a:rPr>
              <a:t>Instruction</a:t>
            </a:r>
            <a:endParaRPr b="0" i="0" sz="1400" u="none" cap="none" strike="noStrike"/>
          </a:p>
        </p:txBody>
      </p:sp>
      <p:sp>
        <p:nvSpPr>
          <p:cNvPr id="142" name="Google Shape;142;p32"/>
          <p:cNvSpPr/>
          <p:nvPr/>
        </p:nvSpPr>
        <p:spPr>
          <a:xfrm>
            <a:off x="4906394" y="4611699"/>
            <a:ext cx="2436900" cy="4536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Responding to individual needs and adapting instruction accordingly.</a:t>
            </a:r>
            <a:endParaRPr b="0" i="0" sz="1100" u="none" cap="none" strike="noStrike"/>
          </a:p>
        </p:txBody>
      </p:sp>
      <p:sp>
        <p:nvSpPr>
          <p:cNvPr id="143" name="Google Shape;143;p32"/>
          <p:cNvSpPr/>
          <p:nvPr/>
        </p:nvSpPr>
        <p:spPr>
          <a:xfrm>
            <a:off x="1089800" y="3067511"/>
            <a:ext cx="1772100" cy="493500"/>
          </a:xfrm>
          <a:prstGeom prst="rect">
            <a:avLst/>
          </a:prstGeom>
          <a:noFill/>
          <a:ln>
            <a:noFill/>
          </a:ln>
        </p:spPr>
        <p:txBody>
          <a:bodyPr anchorCtr="0" anchor="t" bIns="0" lIns="0" spcFirstLastPara="1" rIns="0" wrap="square" tIns="0">
            <a:noAutofit/>
          </a:bodyPr>
          <a:lstStyle/>
          <a:p>
            <a:pPr indent="0" lvl="0" marL="0" marR="0" rtl="0" algn="r">
              <a:lnSpc>
                <a:spcPct val="11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Instructional Design</a:t>
            </a:r>
            <a:endParaRPr b="0" i="0" sz="1400" u="none" cap="none" strike="noStrike"/>
          </a:p>
        </p:txBody>
      </p:sp>
      <p:sp>
        <p:nvSpPr>
          <p:cNvPr id="144" name="Google Shape;144;p32"/>
          <p:cNvSpPr/>
          <p:nvPr/>
        </p:nvSpPr>
        <p:spPr>
          <a:xfrm>
            <a:off x="496119" y="3647703"/>
            <a:ext cx="2436900" cy="680400"/>
          </a:xfrm>
          <a:prstGeom prst="rect">
            <a:avLst/>
          </a:prstGeom>
          <a:noFill/>
          <a:ln>
            <a:noFill/>
          </a:ln>
        </p:spPr>
        <p:txBody>
          <a:bodyPr anchorCtr="0" anchor="t" bIns="0" lIns="0" spcFirstLastPara="1" rIns="0" wrap="square" tIns="0">
            <a:noAutofit/>
          </a:bodyPr>
          <a:lstStyle/>
          <a:p>
            <a:pPr indent="0" lvl="0" marL="0" marR="0" rtl="0" algn="r">
              <a:lnSpc>
                <a:spcPct val="125000"/>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Designing, delivering, and evaluating online learning experiences.</a:t>
            </a:r>
            <a:endParaRPr b="0" i="0" sz="1100" u="none" cap="none" strike="noStrike"/>
          </a:p>
        </p:txBody>
      </p:sp>
      <p:pic>
        <p:nvPicPr>
          <p:cNvPr descr="preencoded.png" id="145" name="Google Shape;145;p32"/>
          <p:cNvPicPr preferRelativeResize="0"/>
          <p:nvPr/>
        </p:nvPicPr>
        <p:blipFill rotWithShape="1">
          <a:blip r:embed="rId3">
            <a:alphaModFix/>
          </a:blip>
          <a:srcRect b="0" l="0" r="0" t="0"/>
          <a:stretch/>
        </p:blipFill>
        <p:spPr>
          <a:xfrm>
            <a:off x="3015951" y="1012525"/>
            <a:ext cx="2929499" cy="3004725"/>
          </a:xfrm>
          <a:prstGeom prst="rect">
            <a:avLst/>
          </a:prstGeom>
          <a:noFill/>
          <a:ln>
            <a:noFill/>
          </a:ln>
        </p:spPr>
      </p:pic>
      <p:pic>
        <p:nvPicPr>
          <p:cNvPr descr="preencoded.png" id="146" name="Google Shape;146;p32"/>
          <p:cNvPicPr preferRelativeResize="0"/>
          <p:nvPr/>
        </p:nvPicPr>
        <p:blipFill rotWithShape="1">
          <a:blip r:embed="rId4">
            <a:alphaModFix/>
          </a:blip>
          <a:srcRect b="0" l="0" r="0" t="0"/>
          <a:stretch/>
        </p:blipFill>
        <p:spPr>
          <a:xfrm>
            <a:off x="3542314" y="1757026"/>
            <a:ext cx="217758" cy="279227"/>
          </a:xfrm>
          <a:prstGeom prst="rect">
            <a:avLst/>
          </a:prstGeom>
          <a:noFill/>
          <a:ln>
            <a:noFill/>
          </a:ln>
        </p:spPr>
      </p:pic>
      <p:pic>
        <p:nvPicPr>
          <p:cNvPr descr="preencoded.png" id="147" name="Google Shape;147;p32"/>
          <p:cNvPicPr preferRelativeResize="0"/>
          <p:nvPr/>
        </p:nvPicPr>
        <p:blipFill rotWithShape="1">
          <a:blip r:embed="rId5">
            <a:alphaModFix/>
          </a:blip>
          <a:srcRect b="0" l="0" r="0" t="0"/>
          <a:stretch/>
        </p:blipFill>
        <p:spPr>
          <a:xfrm>
            <a:off x="3015951" y="1012525"/>
            <a:ext cx="2929499" cy="3004725"/>
          </a:xfrm>
          <a:prstGeom prst="rect">
            <a:avLst/>
          </a:prstGeom>
          <a:noFill/>
          <a:ln>
            <a:noFill/>
          </a:ln>
        </p:spPr>
      </p:pic>
      <p:pic>
        <p:nvPicPr>
          <p:cNvPr descr="preencoded.png" id="148" name="Google Shape;148;p32"/>
          <p:cNvPicPr preferRelativeResize="0"/>
          <p:nvPr/>
        </p:nvPicPr>
        <p:blipFill rotWithShape="1">
          <a:blip r:embed="rId6">
            <a:alphaModFix/>
          </a:blip>
          <a:srcRect b="0" l="0" r="0" t="0"/>
          <a:stretch/>
        </p:blipFill>
        <p:spPr>
          <a:xfrm>
            <a:off x="4688641" y="1374979"/>
            <a:ext cx="217758" cy="279227"/>
          </a:xfrm>
          <a:prstGeom prst="rect">
            <a:avLst/>
          </a:prstGeom>
          <a:noFill/>
          <a:ln>
            <a:noFill/>
          </a:ln>
        </p:spPr>
      </p:pic>
      <p:pic>
        <p:nvPicPr>
          <p:cNvPr descr="preencoded.png" id="149" name="Google Shape;149;p32"/>
          <p:cNvPicPr preferRelativeResize="0"/>
          <p:nvPr/>
        </p:nvPicPr>
        <p:blipFill rotWithShape="1">
          <a:blip r:embed="rId7">
            <a:alphaModFix/>
          </a:blip>
          <a:srcRect b="0" l="0" r="0" t="0"/>
          <a:stretch/>
        </p:blipFill>
        <p:spPr>
          <a:xfrm>
            <a:off x="3015951" y="1012525"/>
            <a:ext cx="2929499" cy="3004725"/>
          </a:xfrm>
          <a:prstGeom prst="rect">
            <a:avLst/>
          </a:prstGeom>
          <a:noFill/>
          <a:ln>
            <a:noFill/>
          </a:ln>
        </p:spPr>
      </p:pic>
      <p:pic>
        <p:nvPicPr>
          <p:cNvPr descr="preencoded.png" id="150" name="Google Shape;150;p32"/>
          <p:cNvPicPr preferRelativeResize="0"/>
          <p:nvPr/>
        </p:nvPicPr>
        <p:blipFill rotWithShape="1">
          <a:blip r:embed="rId4">
            <a:alphaModFix/>
          </a:blip>
          <a:srcRect b="0" l="0" r="0" t="0"/>
          <a:stretch/>
        </p:blipFill>
        <p:spPr>
          <a:xfrm>
            <a:off x="5397082" y="2375196"/>
            <a:ext cx="217758" cy="279227"/>
          </a:xfrm>
          <a:prstGeom prst="rect">
            <a:avLst/>
          </a:prstGeom>
          <a:noFill/>
          <a:ln>
            <a:noFill/>
          </a:ln>
        </p:spPr>
      </p:pic>
      <p:pic>
        <p:nvPicPr>
          <p:cNvPr descr="preencoded.png" id="151" name="Google Shape;151;p32"/>
          <p:cNvPicPr preferRelativeResize="0"/>
          <p:nvPr/>
        </p:nvPicPr>
        <p:blipFill rotWithShape="1">
          <a:blip r:embed="rId8">
            <a:alphaModFix/>
          </a:blip>
          <a:srcRect b="0" l="0" r="0" t="0"/>
          <a:stretch/>
        </p:blipFill>
        <p:spPr>
          <a:xfrm>
            <a:off x="3015951" y="1012525"/>
            <a:ext cx="2929499" cy="3004725"/>
          </a:xfrm>
          <a:prstGeom prst="rect">
            <a:avLst/>
          </a:prstGeom>
          <a:noFill/>
          <a:ln>
            <a:noFill/>
          </a:ln>
        </p:spPr>
      </p:pic>
      <p:pic>
        <p:nvPicPr>
          <p:cNvPr descr="preencoded.png" id="152" name="Google Shape;152;p32"/>
          <p:cNvPicPr preferRelativeResize="0"/>
          <p:nvPr/>
        </p:nvPicPr>
        <p:blipFill rotWithShape="1">
          <a:blip r:embed="rId9">
            <a:alphaModFix/>
          </a:blip>
          <a:srcRect b="0" l="0" r="0" t="0"/>
          <a:stretch/>
        </p:blipFill>
        <p:spPr>
          <a:xfrm>
            <a:off x="4688641" y="3375412"/>
            <a:ext cx="217758" cy="279227"/>
          </a:xfrm>
          <a:prstGeom prst="rect">
            <a:avLst/>
          </a:prstGeom>
          <a:noFill/>
          <a:ln>
            <a:noFill/>
          </a:ln>
        </p:spPr>
      </p:pic>
      <p:pic>
        <p:nvPicPr>
          <p:cNvPr descr="preencoded.png" id="153" name="Google Shape;153;p32"/>
          <p:cNvPicPr preferRelativeResize="0"/>
          <p:nvPr/>
        </p:nvPicPr>
        <p:blipFill rotWithShape="1">
          <a:blip r:embed="rId10">
            <a:alphaModFix/>
          </a:blip>
          <a:srcRect b="0" l="0" r="0" t="0"/>
          <a:stretch/>
        </p:blipFill>
        <p:spPr>
          <a:xfrm>
            <a:off x="3015951" y="1012525"/>
            <a:ext cx="2929499" cy="3004725"/>
          </a:xfrm>
          <a:prstGeom prst="rect">
            <a:avLst/>
          </a:prstGeom>
          <a:noFill/>
          <a:ln>
            <a:noFill/>
          </a:ln>
        </p:spPr>
      </p:pic>
      <p:pic>
        <p:nvPicPr>
          <p:cNvPr descr="preencoded.png" id="154" name="Google Shape;154;p32"/>
          <p:cNvPicPr preferRelativeResize="0"/>
          <p:nvPr/>
        </p:nvPicPr>
        <p:blipFill rotWithShape="1">
          <a:blip r:embed="rId11">
            <a:alphaModFix/>
          </a:blip>
          <a:srcRect b="0" l="0" r="0" t="0"/>
          <a:stretch/>
        </p:blipFill>
        <p:spPr>
          <a:xfrm>
            <a:off x="3542314" y="2993367"/>
            <a:ext cx="217758" cy="2792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3"/>
          <p:cNvSpPr txBox="1"/>
          <p:nvPr>
            <p:ph type="ctrTitle"/>
          </p:nvPr>
        </p:nvSpPr>
        <p:spPr>
          <a:xfrm>
            <a:off x="685800" y="2065867"/>
            <a:ext cx="7772400" cy="1521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latin typeface="Alexandria"/>
                <a:ea typeface="Alexandria"/>
                <a:cs typeface="Alexandria"/>
                <a:sym typeface="Alexandria"/>
              </a:rPr>
              <a:t>Introducing</a:t>
            </a:r>
            <a:r>
              <a:rPr lang="en-US">
                <a:latin typeface="Alexandria"/>
                <a:ea typeface="Alexandria"/>
                <a:cs typeface="Alexandria"/>
                <a:sym typeface="Alexandria"/>
              </a:rPr>
              <a:t> </a:t>
            </a:r>
            <a:r>
              <a:rPr lang="en-US">
                <a:latin typeface="Alexandria"/>
                <a:ea typeface="Alexandria"/>
                <a:cs typeface="Alexandria"/>
                <a:sym typeface="Alexandria"/>
              </a:rPr>
              <a:t>the</a:t>
            </a:r>
            <a:r>
              <a:rPr lang="en-US">
                <a:latin typeface="Alexandria"/>
                <a:ea typeface="Alexandria"/>
                <a:cs typeface="Alexandria"/>
                <a:sym typeface="Alexandria"/>
              </a:rPr>
              <a:t> K-12 NSQ-Aligned Teaching Online Certificate Series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preencoded.png" id="165" name="Google Shape;165;p34"/>
          <p:cNvPicPr preferRelativeResize="0"/>
          <p:nvPr/>
        </p:nvPicPr>
        <p:blipFill rotWithShape="1">
          <a:blip r:embed="rId3">
            <a:alphaModFix/>
          </a:blip>
          <a:srcRect b="0" l="0" r="0" t="0"/>
          <a:stretch/>
        </p:blipFill>
        <p:spPr>
          <a:xfrm>
            <a:off x="0" y="0"/>
            <a:ext cx="3429000" cy="5143500"/>
          </a:xfrm>
          <a:prstGeom prst="rect">
            <a:avLst/>
          </a:prstGeom>
          <a:noFill/>
          <a:ln>
            <a:noFill/>
          </a:ln>
        </p:spPr>
      </p:pic>
      <p:sp>
        <p:nvSpPr>
          <p:cNvPr id="166" name="Google Shape;166;p34"/>
          <p:cNvSpPr/>
          <p:nvPr/>
        </p:nvSpPr>
        <p:spPr>
          <a:xfrm>
            <a:off x="3925125" y="272149"/>
            <a:ext cx="4722900" cy="1506900"/>
          </a:xfrm>
          <a:prstGeom prst="rect">
            <a:avLst/>
          </a:prstGeom>
          <a:noFill/>
          <a:ln>
            <a:noFill/>
          </a:ln>
        </p:spPr>
        <p:txBody>
          <a:bodyPr anchorCtr="0" anchor="t" bIns="0" lIns="0" spcFirstLastPara="1" rIns="0" wrap="square" tIns="0">
            <a:noAutofit/>
          </a:bodyPr>
          <a:lstStyle/>
          <a:p>
            <a:pPr indent="0" lvl="0" marL="0" marR="0" rtl="0" algn="ctr">
              <a:lnSpc>
                <a:spcPct val="124719"/>
              </a:lnSpc>
              <a:spcBef>
                <a:spcPts val="0"/>
              </a:spcBef>
              <a:spcAft>
                <a:spcPts val="0"/>
              </a:spcAft>
              <a:buClr>
                <a:srgbClr val="1B1B27"/>
              </a:buClr>
              <a:buSzPts val="2800"/>
              <a:buFont typeface="Alexandria"/>
              <a:buNone/>
            </a:pPr>
            <a:r>
              <a:rPr b="0" i="0" lang="en-US" sz="3100" u="none" cap="none" strike="noStrike">
                <a:solidFill>
                  <a:srgbClr val="1B1B27"/>
                </a:solidFill>
                <a:latin typeface="Alexandria"/>
                <a:ea typeface="Alexandria"/>
                <a:cs typeface="Alexandria"/>
                <a:sym typeface="Alexandria"/>
              </a:rPr>
              <a:t>K-12 NSQ-Aligned Teaching Online Certificate</a:t>
            </a:r>
            <a:endParaRPr b="0" i="0" sz="3100" u="none" cap="none" strike="noStrike"/>
          </a:p>
        </p:txBody>
      </p:sp>
      <p:sp>
        <p:nvSpPr>
          <p:cNvPr id="167" name="Google Shape;167;p34"/>
          <p:cNvSpPr/>
          <p:nvPr/>
        </p:nvSpPr>
        <p:spPr>
          <a:xfrm>
            <a:off x="3925119" y="1991618"/>
            <a:ext cx="2290500" cy="1506900"/>
          </a:xfrm>
          <a:prstGeom prst="roundRect">
            <a:avLst>
              <a:gd fmla="val 3952" name="adj"/>
            </a:avLst>
          </a:prstGeom>
          <a:solidFill>
            <a:srgbClr val="D2DDF9"/>
          </a:solidFill>
          <a:ln cap="flat" cmpd="sng" w="9525">
            <a:solidFill>
              <a:srgbClr val="B8C3DF"/>
            </a:solidFill>
            <a:prstDash val="solid"/>
            <a:round/>
            <a:headEnd len="sm" w="sm" type="none"/>
            <a:tailEnd len="sm" w="sm" type="none"/>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168" name="Google Shape;168;p34"/>
          <p:cNvSpPr/>
          <p:nvPr/>
        </p:nvSpPr>
        <p:spPr>
          <a:xfrm>
            <a:off x="4071652" y="2138150"/>
            <a:ext cx="2144100" cy="221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Self-Paced Structure</a:t>
            </a:r>
            <a:endParaRPr b="0" i="0" sz="1400" u="none" cap="none" strike="noStrike"/>
          </a:p>
        </p:txBody>
      </p:sp>
      <p:sp>
        <p:nvSpPr>
          <p:cNvPr id="169" name="Google Shape;169;p34"/>
          <p:cNvSpPr/>
          <p:nvPr/>
        </p:nvSpPr>
        <p:spPr>
          <a:xfrm>
            <a:off x="4071640" y="2444651"/>
            <a:ext cx="1997400" cy="9072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Complete each 10-15 hour workshop within a three-week window. Balance flexibility with accountability.</a:t>
            </a:r>
            <a:endParaRPr b="0" i="0" sz="1100" u="none" cap="none" strike="noStrike"/>
          </a:p>
        </p:txBody>
      </p:sp>
      <p:sp>
        <p:nvSpPr>
          <p:cNvPr id="170" name="Google Shape;170;p34"/>
          <p:cNvSpPr/>
          <p:nvPr/>
        </p:nvSpPr>
        <p:spPr>
          <a:xfrm>
            <a:off x="6357417" y="1991618"/>
            <a:ext cx="2290500" cy="1506900"/>
          </a:xfrm>
          <a:prstGeom prst="roundRect">
            <a:avLst>
              <a:gd fmla="val 3952" name="adj"/>
            </a:avLst>
          </a:prstGeom>
          <a:solidFill>
            <a:srgbClr val="D2DDF9"/>
          </a:solidFill>
          <a:ln cap="flat" cmpd="sng" w="9525">
            <a:solidFill>
              <a:srgbClr val="B8C3DF"/>
            </a:solidFill>
            <a:prstDash val="solid"/>
            <a:round/>
            <a:headEnd len="sm" w="sm" type="none"/>
            <a:tailEnd len="sm" w="sm" type="none"/>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171" name="Google Shape;171;p34"/>
          <p:cNvSpPr/>
          <p:nvPr/>
        </p:nvSpPr>
        <p:spPr>
          <a:xfrm>
            <a:off x="6503952" y="2138150"/>
            <a:ext cx="2144100" cy="221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Practical Application</a:t>
            </a:r>
            <a:endParaRPr b="0" i="0" sz="1400" u="none" cap="none" strike="noStrike"/>
          </a:p>
        </p:txBody>
      </p:sp>
      <p:sp>
        <p:nvSpPr>
          <p:cNvPr id="172" name="Google Shape;172;p34"/>
          <p:cNvSpPr/>
          <p:nvPr/>
        </p:nvSpPr>
        <p:spPr>
          <a:xfrm>
            <a:off x="6503938" y="2444651"/>
            <a:ext cx="1997400" cy="9072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Create immediately applicable tools for your classroom. Move beyond theory to implementation.</a:t>
            </a:r>
            <a:endParaRPr b="0" i="0" sz="1100" u="none" cap="none" strike="noStrike"/>
          </a:p>
        </p:txBody>
      </p:sp>
      <p:sp>
        <p:nvSpPr>
          <p:cNvPr id="173" name="Google Shape;173;p34"/>
          <p:cNvSpPr/>
          <p:nvPr/>
        </p:nvSpPr>
        <p:spPr>
          <a:xfrm>
            <a:off x="3925119" y="3640187"/>
            <a:ext cx="4722900" cy="1053300"/>
          </a:xfrm>
          <a:prstGeom prst="roundRect">
            <a:avLst>
              <a:gd fmla="val 5654" name="adj"/>
            </a:avLst>
          </a:prstGeom>
          <a:solidFill>
            <a:srgbClr val="D2DDF9"/>
          </a:solidFill>
          <a:ln cap="flat" cmpd="sng" w="9525">
            <a:solidFill>
              <a:srgbClr val="B8C3DF"/>
            </a:solidFill>
            <a:prstDash val="solid"/>
            <a:round/>
            <a:headEnd len="sm" w="sm" type="none"/>
            <a:tailEnd len="sm" w="sm" type="none"/>
          </a:ln>
        </p:spPr>
        <p:txBody>
          <a:bodyPr anchorCtr="0" anchor="ctr" bIns="57150" lIns="57150" spcFirstLastPara="1" rIns="57150" wrap="square" tIns="57150">
            <a:noAutofit/>
          </a:bodyPr>
          <a:lstStyle/>
          <a:p>
            <a:pPr indent="0" lvl="0" marL="0" rtl="0" algn="l">
              <a:spcBef>
                <a:spcPts val="0"/>
              </a:spcBef>
              <a:spcAft>
                <a:spcPts val="0"/>
              </a:spcAft>
              <a:buNone/>
            </a:pPr>
            <a:r>
              <a:t/>
            </a:r>
            <a:endParaRPr/>
          </a:p>
        </p:txBody>
      </p:sp>
      <p:sp>
        <p:nvSpPr>
          <p:cNvPr id="174" name="Google Shape;174;p34"/>
          <p:cNvSpPr/>
          <p:nvPr/>
        </p:nvSpPr>
        <p:spPr>
          <a:xfrm>
            <a:off x="4071655" y="3786700"/>
            <a:ext cx="2544000" cy="2214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404155"/>
              </a:buClr>
              <a:buSzPts val="1400"/>
              <a:buFont typeface="Alexandria"/>
              <a:buNone/>
            </a:pPr>
            <a:r>
              <a:rPr b="0" i="0" lang="en-US" sz="1400" u="none" cap="none" strike="noStrike">
                <a:solidFill>
                  <a:srgbClr val="404155"/>
                </a:solidFill>
                <a:latin typeface="Alexandria"/>
                <a:ea typeface="Alexandria"/>
                <a:cs typeface="Alexandria"/>
                <a:sym typeface="Alexandria"/>
              </a:rPr>
              <a:t>Personalized Feedback</a:t>
            </a:r>
            <a:endParaRPr b="0" i="0" sz="1400" u="none" cap="none" strike="noStrike"/>
          </a:p>
        </p:txBody>
      </p:sp>
      <p:sp>
        <p:nvSpPr>
          <p:cNvPr id="175" name="Google Shape;175;p34"/>
          <p:cNvSpPr/>
          <p:nvPr/>
        </p:nvSpPr>
        <p:spPr>
          <a:xfrm>
            <a:off x="4071640" y="4093220"/>
            <a:ext cx="4429800" cy="45360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404155"/>
              </a:buClr>
              <a:buSzPts val="1100"/>
              <a:buFont typeface="Nobile"/>
              <a:buNone/>
            </a:pPr>
            <a:r>
              <a:rPr b="0" i="0" lang="en-US" sz="1100" u="none" cap="none" strike="noStrike">
                <a:solidFill>
                  <a:srgbClr val="404155"/>
                </a:solidFill>
                <a:latin typeface="Nobile"/>
                <a:ea typeface="Nobile"/>
                <a:cs typeface="Nobile"/>
                <a:sym typeface="Nobile"/>
              </a:rPr>
              <a:t>Receive both auto-graded assessments and facilitator feedback. Build skills with expert guidance.</a:t>
            </a:r>
            <a:endParaRPr b="0" i="0" sz="1100" u="none" cap="none" strike="noStrike"/>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5"/>
          <p:cNvSpPr txBox="1"/>
          <p:nvPr>
            <p:ph idx="1" type="body"/>
          </p:nvPr>
        </p:nvSpPr>
        <p:spPr>
          <a:xfrm>
            <a:off x="164600" y="362825"/>
            <a:ext cx="4875900" cy="3690900"/>
          </a:xfrm>
          <a:prstGeom prst="rect">
            <a:avLst/>
          </a:prstGeom>
          <a:noFill/>
          <a:ln>
            <a:noFill/>
          </a:ln>
        </p:spPr>
        <p:txBody>
          <a:bodyPr anchorCtr="0" anchor="t" bIns="45700" lIns="91425" spcFirstLastPara="1" rIns="91425" wrap="square" tIns="45700">
            <a:noAutofit/>
          </a:bodyPr>
          <a:lstStyle/>
          <a:p>
            <a:pPr indent="-327660" lvl="0" marL="365760" marR="0" rtl="0" algn="l">
              <a:spcBef>
                <a:spcPts val="0"/>
              </a:spcBef>
              <a:spcAft>
                <a:spcPts val="0"/>
              </a:spcAft>
              <a:buClr>
                <a:schemeClr val="dk1"/>
              </a:buClr>
              <a:buSzPts val="3000"/>
              <a:buFont typeface="Nobile"/>
              <a:buChar char="•"/>
            </a:pPr>
            <a:r>
              <a:rPr lang="en-US" sz="3000">
                <a:latin typeface="Nobile"/>
                <a:ea typeface="Nobile"/>
                <a:cs typeface="Nobile"/>
                <a:sym typeface="Nobile"/>
              </a:rPr>
              <a:t>Self-paced</a:t>
            </a:r>
            <a:endParaRPr sz="3000">
              <a:latin typeface="Nobile"/>
              <a:ea typeface="Nobile"/>
              <a:cs typeface="Nobile"/>
              <a:sym typeface="Nobile"/>
            </a:endParaRPr>
          </a:p>
          <a:p>
            <a:pPr indent="-327660" lvl="0" marL="365760" marR="0" rtl="0" algn="l">
              <a:spcBef>
                <a:spcPts val="1000"/>
              </a:spcBef>
              <a:spcAft>
                <a:spcPts val="0"/>
              </a:spcAft>
              <a:buSzPts val="3000"/>
              <a:buFont typeface="Nobile"/>
              <a:buChar char="•"/>
            </a:pPr>
            <a:r>
              <a:rPr lang="en-US" sz="3000">
                <a:latin typeface="Nobile"/>
                <a:ea typeface="Nobile"/>
                <a:cs typeface="Nobile"/>
                <a:sym typeface="Nobile"/>
              </a:rPr>
              <a:t>Self-evaluation</a:t>
            </a:r>
            <a:endParaRPr sz="3000">
              <a:latin typeface="Nobile"/>
              <a:ea typeface="Nobile"/>
              <a:cs typeface="Nobile"/>
              <a:sym typeface="Nobile"/>
            </a:endParaRPr>
          </a:p>
          <a:p>
            <a:pPr indent="-327660" lvl="0" marL="365760" marR="0" rtl="0" algn="l">
              <a:spcBef>
                <a:spcPts val="1000"/>
              </a:spcBef>
              <a:spcAft>
                <a:spcPts val="0"/>
              </a:spcAft>
              <a:buSzPts val="3000"/>
              <a:buFont typeface="Nobile"/>
              <a:buChar char="•"/>
            </a:pPr>
            <a:r>
              <a:rPr lang="en-US" sz="3000">
                <a:latin typeface="Nobile"/>
                <a:ea typeface="Nobile"/>
                <a:cs typeface="Nobile"/>
                <a:sym typeface="Nobile"/>
              </a:rPr>
              <a:t>One assignment submitted to facilitator</a:t>
            </a:r>
            <a:endParaRPr sz="3000">
              <a:latin typeface="Nobile"/>
              <a:ea typeface="Nobile"/>
              <a:cs typeface="Nobile"/>
              <a:sym typeface="Nobile"/>
            </a:endParaRPr>
          </a:p>
          <a:p>
            <a:pPr indent="-327660" lvl="0" marL="365760" marR="0" rtl="0" algn="l">
              <a:spcBef>
                <a:spcPts val="1000"/>
              </a:spcBef>
              <a:spcAft>
                <a:spcPts val="1000"/>
              </a:spcAft>
              <a:buSzPts val="3000"/>
              <a:buFont typeface="Nobile"/>
              <a:buChar char="•"/>
            </a:pPr>
            <a:r>
              <a:rPr lang="en-US" sz="3000">
                <a:latin typeface="Nobile"/>
                <a:ea typeface="Nobile"/>
                <a:cs typeface="Nobile"/>
                <a:sym typeface="Nobile"/>
              </a:rPr>
              <a:t>No deadlines - other than the end of the session</a:t>
            </a:r>
            <a:endParaRPr sz="3000">
              <a:latin typeface="Nobile"/>
              <a:ea typeface="Nobile"/>
              <a:cs typeface="Nobile"/>
              <a:sym typeface="Nobile"/>
            </a:endParaRPr>
          </a:p>
        </p:txBody>
      </p:sp>
      <p:pic>
        <p:nvPicPr>
          <p:cNvPr descr="Free Images : desk, computer, writing, working, person, woman ..." id="181" name="Google Shape;181;p35"/>
          <p:cNvPicPr preferRelativeResize="0"/>
          <p:nvPr/>
        </p:nvPicPr>
        <p:blipFill rotWithShape="1">
          <a:blip r:embed="rId3">
            <a:alphaModFix/>
          </a:blip>
          <a:srcRect b="0" l="0" r="22756" t="0"/>
          <a:stretch/>
        </p:blipFill>
        <p:spPr>
          <a:xfrm>
            <a:off x="5167325" y="0"/>
            <a:ext cx="3976673" cy="4416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QM-PPT-template-16-9-widescreen">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New Section">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