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  <p:sldMasterId id="2147483662" r:id="rId5"/>
    <p:sldMasterId id="2147483663" r:id="rId6"/>
  </p:sldMasterIdLst>
  <p:notesMasterIdLst>
    <p:notesMasterId r:id="rId31"/>
  </p:notesMasterIdLst>
  <p:sldIdLst>
    <p:sldId id="256" r:id="rId7"/>
    <p:sldId id="258" r:id="rId8"/>
    <p:sldId id="272" r:id="rId9"/>
    <p:sldId id="263" r:id="rId10"/>
    <p:sldId id="265" r:id="rId11"/>
    <p:sldId id="266" r:id="rId12"/>
    <p:sldId id="267" r:id="rId13"/>
    <p:sldId id="274" r:id="rId14"/>
    <p:sldId id="268" r:id="rId15"/>
    <p:sldId id="275" r:id="rId16"/>
    <p:sldId id="269" r:id="rId17"/>
    <p:sldId id="279" r:id="rId18"/>
    <p:sldId id="270" r:id="rId19"/>
    <p:sldId id="291" r:id="rId20"/>
    <p:sldId id="289" r:id="rId21"/>
    <p:sldId id="290" r:id="rId22"/>
    <p:sldId id="259" r:id="rId23"/>
    <p:sldId id="287" r:id="rId24"/>
    <p:sldId id="288" r:id="rId25"/>
    <p:sldId id="280" r:id="rId26"/>
    <p:sldId id="281" r:id="rId27"/>
    <p:sldId id="282" r:id="rId28"/>
    <p:sldId id="283" r:id="rId29"/>
    <p:sldId id="276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Impact" panose="020B0806030902050204" pitchFamily="34" charset="0"/>
      <p:regular r:id="rId36"/>
    </p:embeddedFont>
    <p:embeddedFont>
      <p:font typeface="Trebuchet MS" panose="020B0603020202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1F419A"/>
    <a:srgbClr val="E7E7E7"/>
    <a:srgbClr val="BF3900"/>
    <a:srgbClr val="F54900"/>
    <a:srgbClr val="D94001"/>
    <a:srgbClr val="9B781E"/>
    <a:srgbClr val="D90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8DDFA-99E7-2C03-B0D6-65A9BF46A79A}" v="87" dt="2023-09-26T15:33:50.411"/>
    <p1510:client id="{7F874262-1D4A-8D57-81FC-C1F310E84413}" v="496" dt="2023-09-25T19:21:26.831"/>
    <p1510:client id="{C24D0560-5A21-C03D-20C7-57402054DA81}" v="1086" dt="2023-09-25T17:11:54.529"/>
    <p1510:client id="{DD3D71A5-6C2C-832F-0308-D676D555A108}" v="36" dt="2023-09-22T16:18:54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8.fntdata"/><Relationship Id="rId21" Type="http://schemas.openxmlformats.org/officeDocument/2006/relationships/slide" Target="slides/slide15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5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4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676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head master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843746"/>
            <a:ext cx="77724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371600" y="2754555"/>
            <a:ext cx="6400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itle">
  <p:cSld name="QM Regional Title with image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lis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description">
  <p:cSld name="Image with 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4539049" y="1063626"/>
            <a:ext cx="4147751" cy="32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>
            <a:spLocks noGrp="1"/>
          </p:cNvSpPr>
          <p:nvPr>
            <p:ph type="pic" idx="2"/>
          </p:nvPr>
        </p:nvSpPr>
        <p:spPr>
          <a:xfrm>
            <a:off x="457200" y="1063625"/>
            <a:ext cx="3785286" cy="32035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3"/>
          </p:nvPr>
        </p:nvSpPr>
        <p:spPr>
          <a:xfrm>
            <a:off x="455613" y="1631156"/>
            <a:ext cx="4041775" cy="269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4"/>
          </p:nvPr>
        </p:nvSpPr>
        <p:spPr>
          <a:xfrm>
            <a:off x="4653145" y="1631156"/>
            <a:ext cx="4041775" cy="269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bulleted list">
  <p:cSld name="Image with bulleted li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1063626"/>
            <a:ext cx="4040188" cy="32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10"/>
          <p:cNvSpPr>
            <a:spLocks noGrp="1"/>
          </p:cNvSpPr>
          <p:nvPr>
            <p:ph type="pic" idx="2"/>
          </p:nvPr>
        </p:nvSpPr>
        <p:spPr>
          <a:xfrm>
            <a:off x="4605338" y="1063625"/>
            <a:ext cx="4081462" cy="32670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1792288" y="3659179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>
            <a:spLocks noGrp="1"/>
          </p:cNvSpPr>
          <p:nvPr>
            <p:ph type="pic" idx="2"/>
          </p:nvPr>
        </p:nvSpPr>
        <p:spPr>
          <a:xfrm>
            <a:off x="1792300" y="349132"/>
            <a:ext cx="5486400" cy="96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685800" y="2065867"/>
            <a:ext cx="7772400" cy="152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1371600" y="3734460"/>
            <a:ext cx="6400800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628628"/>
            <a:ext cx="9144000" cy="5148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7596524" y="4899475"/>
            <a:ext cx="1450975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©202</a:t>
            </a:r>
            <a:r>
              <a:rPr lang="en-US" sz="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Quality Matters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>
            <a:off x="110425" y="4760975"/>
            <a:ext cx="5755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 the community of people that believes quality matters | </a:t>
            </a: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qualitymatters.org/events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062451" cy="17636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>
            <a:off x="0" y="4425950"/>
            <a:ext cx="9144000" cy="71755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16200000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8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/>
          <p:nvPr/>
        </p:nvSpPr>
        <p:spPr>
          <a:xfrm>
            <a:off x="7604879" y="4899475"/>
            <a:ext cx="14509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©202</a:t>
            </a:r>
            <a:r>
              <a:rPr lang="en-US" sz="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Quality Matters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/>
          <p:nvPr/>
        </p:nvSpPr>
        <p:spPr>
          <a:xfrm>
            <a:off x="1169765" y="4512545"/>
            <a:ext cx="5840461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QA Elevate Virtual Retreat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</a:pPr>
            <a:r>
              <a:rPr lang="en-US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October 6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|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4419600"/>
            <a:ext cx="1245912" cy="7175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>
            <a:off x="0" y="0"/>
            <a:ext cx="9144000" cy="18372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9850" dist="889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7604879" y="4874410"/>
            <a:ext cx="14509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©202</a:t>
            </a: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Quality Matters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5025" y="0"/>
            <a:ext cx="3068351" cy="17671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online.support@usi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ctrTitle"/>
          </p:nvPr>
        </p:nvSpPr>
        <p:spPr>
          <a:xfrm>
            <a:off x="848033" y="1954118"/>
            <a:ext cx="77724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600"/>
              <a:t>QM Self Reviews: You Review, I Review, We All Review</a:t>
            </a:r>
            <a:br>
              <a:rPr lang="en-US"/>
            </a:br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subTitle" idx="1"/>
          </p:nvPr>
        </p:nvSpPr>
        <p:spPr>
          <a:xfrm>
            <a:off x="1371600" y="3294198"/>
            <a:ext cx="6400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</a:pPr>
            <a:r>
              <a:rPr lang="en-US" sz="2000"/>
              <a:t>How we utilize the QM Self Review Tool to prepare for official Quality Matters Peer Reviews </a:t>
            </a:r>
            <a:endParaRPr sz="2000"/>
          </a:p>
        </p:txBody>
      </p:sp>
      <p:sp>
        <p:nvSpPr>
          <p:cNvPr id="2" name="Google Shape;70;p18">
            <a:extLst>
              <a:ext uri="{FF2B5EF4-FFF2-40B4-BE49-F238E27FC236}">
                <a16:creationId xmlns:a16="http://schemas.microsoft.com/office/drawing/2014/main" id="{C355C667-FCF4-BC57-B7AD-4C68218E4ED0}"/>
              </a:ext>
            </a:extLst>
          </p:cNvPr>
          <p:cNvSpPr txBox="1">
            <a:spLocks/>
          </p:cNvSpPr>
          <p:nvPr/>
        </p:nvSpPr>
        <p:spPr>
          <a:xfrm>
            <a:off x="1533833" y="4039078"/>
            <a:ext cx="6400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/>
              <a:t>Larissa Cremeens, Christine Nelson, &amp; JD </a:t>
            </a:r>
            <a:r>
              <a:rPr lang="en-US" sz="1600" err="1"/>
              <a:t>Weagley</a:t>
            </a:r>
            <a:endParaRPr lang="en-US" sz="1600"/>
          </a:p>
          <a:p>
            <a:pPr>
              <a:spcBef>
                <a:spcPts val="0"/>
              </a:spcBef>
            </a:pPr>
            <a:r>
              <a:rPr lang="en-US" sz="1200"/>
              <a:t>The Instructional Designer Team @ USI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506F5-7127-E4CF-E967-1FC4AD29CF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1400"/>
              <a:t>Disability Resources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1200"/>
              <a:t>Tech Take-Aways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1200"/>
              <a:t>Mid-Point Check-in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1000"/>
              <a:t>Highlights Standard 8 specifically 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1200"/>
              <a:t>Reviewing Blackboard Ally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sz="1200"/>
          </a:p>
          <a:p>
            <a:pPr marL="685800" lvl="1" indent="0">
              <a:buNone/>
            </a:pPr>
            <a:endParaRPr lang="en-US" sz="120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1400"/>
              <a:t>IT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1200"/>
              <a:t>Overview best technical practices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1200"/>
              <a:t>Stay up to date with upcoming events/dates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1200"/>
              <a:t>Tutorials</a:t>
            </a:r>
          </a:p>
          <a:p>
            <a:pPr marL="685800" lvl="1" indent="0">
              <a:buNone/>
            </a:pPr>
            <a:endParaRPr lang="en-US" sz="1200"/>
          </a:p>
          <a:p>
            <a:pPr marL="685800" lvl="1" indent="0">
              <a:buNone/>
            </a:pPr>
            <a:r>
              <a:rPr lang="en-US" sz="1200"/>
              <a:t>+ More opportunities for collaboration! </a:t>
            </a:r>
          </a:p>
          <a:p>
            <a:pPr marL="685800" lvl="1" indent="0">
              <a:buNone/>
            </a:pPr>
            <a:endParaRPr lang="en-US" sz="120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1776BDF-798B-9ABA-23A3-9D3C3E8E0024}"/>
              </a:ext>
            </a:extLst>
          </p:cNvPr>
          <p:cNvSpPr txBox="1">
            <a:spLocks/>
          </p:cNvSpPr>
          <p:nvPr/>
        </p:nvSpPr>
        <p:spPr>
          <a:xfrm>
            <a:off x="391298" y="1063626"/>
            <a:ext cx="4147751" cy="32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20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1400"/>
              <a:t>Library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1200"/>
              <a:t>Mid-Point Check In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1200"/>
              <a:t>Embedded Module in Organization Site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1200"/>
              <a:t>Online Resources 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1000"/>
              <a:t>Streaming Services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1000"/>
              <a:t>Research Services 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1200"/>
              <a:t>Open Educational Resources (OER)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1000"/>
              <a:t>Incorporating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1000"/>
              <a:t>Modifying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1000"/>
              <a:t>Creating 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1200"/>
              <a:t>Share best practices for online course delivery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1200"/>
              <a:t>Copyright overview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6E7A8-D365-08E8-C15E-5A5AA075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Collaboration is Key</a:t>
            </a:r>
          </a:p>
        </p:txBody>
      </p:sp>
    </p:spTree>
    <p:extLst>
      <p:ext uri="{BB962C8B-B14F-4D97-AF65-F5344CB8AC3E}">
        <p14:creationId xmlns:p14="http://schemas.microsoft.com/office/powerpoint/2010/main" val="2548359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A9B5E-6997-24AB-A858-04DE749D2D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OCDP Organization Site Overview</a:t>
            </a:r>
          </a:p>
        </p:txBody>
      </p:sp>
    </p:spTree>
    <p:extLst>
      <p:ext uri="{BB962C8B-B14F-4D97-AF65-F5344CB8AC3E}">
        <p14:creationId xmlns:p14="http://schemas.microsoft.com/office/powerpoint/2010/main" val="2869239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DF86-F342-EE95-3C80-494FA4787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905"/>
            <a:ext cx="8229600" cy="857250"/>
          </a:xfrm>
        </p:spPr>
        <p:txBody>
          <a:bodyPr/>
          <a:lstStyle/>
          <a:p>
            <a:r>
              <a:rPr lang="en-US"/>
              <a:t>OCDP LMS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4AB38-F078-CE62-C06D-6E7552637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6788" y="798015"/>
            <a:ext cx="7548843" cy="3230225"/>
          </a:xfrm>
        </p:spPr>
        <p:txBody>
          <a:bodyPr/>
          <a:lstStyle/>
          <a:p>
            <a:pPr marL="228600" indent="0"/>
            <a:r>
              <a:rPr lang="en-US" sz="1800"/>
              <a:t>Breaks down QM standards into 10 Modules</a:t>
            </a:r>
          </a:p>
          <a:p>
            <a:pPr marL="914400" indent="-342900">
              <a:buAutoNum type="arabicPeriod"/>
            </a:pPr>
            <a:r>
              <a:rPr lang="en-US" sz="1800"/>
              <a:t>Course alignment</a:t>
            </a:r>
          </a:p>
          <a:p>
            <a:pPr marL="914400" indent="-342900">
              <a:buAutoNum type="arabicPeriod"/>
            </a:pPr>
            <a:r>
              <a:rPr lang="en-US" sz="1800"/>
              <a:t>Syllabus/Calendar</a:t>
            </a:r>
          </a:p>
          <a:p>
            <a:pPr marL="914400" indent="-342900">
              <a:buAutoNum type="arabicPeriod"/>
            </a:pPr>
            <a:r>
              <a:rPr lang="en-US" sz="1800"/>
              <a:t>Effective online course navigation</a:t>
            </a:r>
          </a:p>
          <a:p>
            <a:pPr marL="914400" indent="-342900">
              <a:buAutoNum type="arabicPeriod"/>
            </a:pPr>
            <a:r>
              <a:rPr lang="en-US" sz="1800"/>
              <a:t>Instructional technologies</a:t>
            </a:r>
          </a:p>
          <a:p>
            <a:pPr marL="914400" indent="-342900">
              <a:buAutoNum type="arabicPeriod"/>
            </a:pPr>
            <a:r>
              <a:rPr lang="en-US" sz="1800"/>
              <a:t>Assignment descriptions &amp; rubrics</a:t>
            </a:r>
          </a:p>
          <a:p>
            <a:pPr marL="914400" indent="-342900">
              <a:buAutoNum type="arabicPeriod"/>
            </a:pPr>
            <a:r>
              <a:rPr lang="en-US" sz="1800"/>
              <a:t>Learner interactions</a:t>
            </a:r>
          </a:p>
          <a:p>
            <a:pPr marL="914400" indent="-342900">
              <a:buAutoNum type="arabicPeriod"/>
            </a:pPr>
            <a:r>
              <a:rPr lang="en-US" sz="1800"/>
              <a:t>Creating/finding equitable/diverse instructional materials</a:t>
            </a:r>
          </a:p>
          <a:p>
            <a:pPr marL="914400" indent="-342900">
              <a:buAutoNum type="arabicPeriod"/>
            </a:pPr>
            <a:r>
              <a:rPr lang="en-US" sz="1800"/>
              <a:t>Accessibility </a:t>
            </a:r>
          </a:p>
          <a:p>
            <a:pPr marL="914400" indent="-342900">
              <a:buAutoNum type="arabicPeriod"/>
            </a:pPr>
            <a:r>
              <a:rPr lang="en-US" sz="1800"/>
              <a:t>Student Resources</a:t>
            </a:r>
            <a:endParaRPr lang="en-US"/>
          </a:p>
          <a:p>
            <a:pPr marL="914400" indent="-342900">
              <a:buAutoNum type="arabicPeriod"/>
            </a:pPr>
            <a:r>
              <a:rPr lang="en-US" sz="1800"/>
              <a:t>Start here information</a:t>
            </a:r>
          </a:p>
          <a:p>
            <a:pPr marL="914400" indent="-342900">
              <a:buAutoNum type="arabicPeriod"/>
            </a:pPr>
            <a:endParaRPr lang="en-US" sz="1800"/>
          </a:p>
          <a:p>
            <a:pPr marL="914400" indent="-342900">
              <a:buAutoNum type="arabicPeriod"/>
            </a:pPr>
            <a:endParaRPr lang="en-US" sz="1800"/>
          </a:p>
          <a:p>
            <a:pPr marL="571500" indent="-342900">
              <a:buAutoNum type="arabicPeriod"/>
            </a:pPr>
            <a:endParaRPr lang="en-US" sz="1800"/>
          </a:p>
          <a:p>
            <a:pPr marL="228600" indent="0"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55422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A9B5E-6997-24AB-A858-04DE749D2D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QM Self-Review</a:t>
            </a:r>
          </a:p>
        </p:txBody>
      </p:sp>
    </p:spTree>
    <p:extLst>
      <p:ext uri="{BB962C8B-B14F-4D97-AF65-F5344CB8AC3E}">
        <p14:creationId xmlns:p14="http://schemas.microsoft.com/office/powerpoint/2010/main" val="300371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DF86-F342-EE95-3C80-494FA4787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OCDP Capstone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4AB38-F078-CE62-C06D-6E7552637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3021"/>
            <a:ext cx="8229600" cy="2734365"/>
          </a:xfrm>
        </p:spPr>
        <p:txBody>
          <a:bodyPr/>
          <a:lstStyle/>
          <a:p>
            <a:pPr marL="228600" indent="0" algn="ctr"/>
            <a:endParaRPr lang="en-US" sz="1800"/>
          </a:p>
          <a:p>
            <a:pPr marL="228600" indent="0" algn="ctr"/>
            <a:r>
              <a:rPr lang="en-US" sz="2000"/>
              <a:t>Submitting for QM-Managed review is the "cumulative final" for the OCDP.</a:t>
            </a:r>
          </a:p>
          <a:p>
            <a:pPr marL="228600" indent="0" algn="ctr"/>
            <a:endParaRPr lang="en-US" sz="1800"/>
          </a:p>
          <a:p>
            <a:pPr marL="228600" indent="0" algn="ctr"/>
            <a:r>
              <a:rPr lang="en-US" sz="2000"/>
              <a:t>The final step before submission is for the ID and faculty to complete the SELF-REVIEW</a:t>
            </a:r>
          </a:p>
          <a:p>
            <a:pPr marL="228600" indent="0" algn="ctr"/>
            <a:endParaRPr lang="en-US" sz="1800"/>
          </a:p>
          <a:p>
            <a:pPr marL="228600" indent="0"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1827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DF86-F342-EE95-3C80-494FA4787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111"/>
            <a:ext cx="8229600" cy="857250"/>
          </a:xfrm>
        </p:spPr>
        <p:txBody>
          <a:bodyPr/>
          <a:lstStyle/>
          <a:p>
            <a:r>
              <a:rPr lang="en-US"/>
              <a:t>Self-Review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4AB38-F078-CE62-C06D-6E7552637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5953" y="1063625"/>
            <a:ext cx="4390847" cy="3219600"/>
          </a:xfrm>
        </p:spPr>
        <p:txBody>
          <a:bodyPr/>
          <a:lstStyle/>
          <a:p>
            <a:pPr marL="228600" lvl="1" indent="0">
              <a:buNone/>
            </a:pPr>
            <a:r>
              <a:rPr lang="en-US" sz="1400"/>
              <a:t>Who completes the self-review?</a:t>
            </a:r>
          </a:p>
          <a:p>
            <a:pPr marL="1143000" lvl="1">
              <a:buFont typeface="Arial,Sans-Serif"/>
            </a:pPr>
            <a:r>
              <a:rPr lang="en-US" sz="1400"/>
              <a:t>Course Faculty</a:t>
            </a:r>
          </a:p>
          <a:p>
            <a:pPr marL="1143000" lvl="1">
              <a:buFont typeface="Arial,Sans-Serif"/>
              <a:buChar char="•"/>
            </a:pPr>
            <a:r>
              <a:rPr lang="en-US" sz="1400"/>
              <a:t>Instructional Designer</a:t>
            </a:r>
          </a:p>
          <a:p>
            <a:pPr marL="228600" indent="0"/>
            <a:r>
              <a:rPr lang="en-US" sz="1400"/>
              <a:t>How is the self-review completed?</a:t>
            </a:r>
          </a:p>
          <a:p>
            <a:pPr marL="1143000" lvl="1" indent="-285750"/>
            <a:r>
              <a:rPr lang="en-US" sz="1400"/>
              <a:t>Using QM's Self-Review tool</a:t>
            </a:r>
          </a:p>
          <a:p>
            <a:pPr marL="1143000" lvl="1" indent="-285750"/>
            <a:r>
              <a:rPr lang="en-US" sz="1400"/>
              <a:t>Independently </a:t>
            </a:r>
          </a:p>
          <a:p>
            <a:pPr marL="228600" indent="0"/>
            <a:r>
              <a:rPr lang="en-US" sz="1400"/>
              <a:t>What happens after the self-review is completed?</a:t>
            </a:r>
          </a:p>
          <a:p>
            <a:pPr marL="1143000" lvl="1" indent="-285750"/>
            <a:r>
              <a:rPr lang="en-US" sz="1400"/>
              <a:t>Final meeting to discuss review findings/questions</a:t>
            </a:r>
          </a:p>
          <a:p>
            <a:pPr marL="1143000" lvl="1" indent="-285750"/>
            <a:r>
              <a:rPr lang="en-US" sz="1400"/>
              <a:t>Make any necessary changes</a:t>
            </a:r>
          </a:p>
          <a:p>
            <a:pPr marL="1143000" lvl="1" indent="-285750"/>
            <a:r>
              <a:rPr lang="en-US" sz="1400"/>
              <a:t>Final Submission to QM</a:t>
            </a:r>
          </a:p>
          <a:p>
            <a:pPr marL="571500" lvl="1" indent="228600"/>
            <a:endParaRPr lang="en-US" sz="100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0455D4C-96E9-4425-D42C-421D94B10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28" y="998696"/>
            <a:ext cx="3498011" cy="32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2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DF86-F342-EE95-3C80-494FA4787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328"/>
            <a:ext cx="8229600" cy="857250"/>
          </a:xfrm>
        </p:spPr>
        <p:txBody>
          <a:bodyPr/>
          <a:lstStyle/>
          <a:p>
            <a:r>
              <a:rPr lang="en-US"/>
              <a:t>Why Use QM's Self-Review Tool?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4AB38-F078-CE62-C06D-6E7552637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2217" y="1390446"/>
            <a:ext cx="4339628" cy="2359020"/>
          </a:xfrm>
        </p:spPr>
        <p:txBody>
          <a:bodyPr/>
          <a:lstStyle/>
          <a:p>
            <a:pPr marL="571500" lvl="1">
              <a:buAutoNum type="arabicPeriod"/>
            </a:pPr>
            <a:r>
              <a:rPr lang="en-US" sz="1600"/>
              <a:t>Brings focus back to objectives and alignment</a:t>
            </a:r>
          </a:p>
          <a:p>
            <a:pPr marL="571500" lvl="1">
              <a:buAutoNum type="arabicPeriod"/>
            </a:pPr>
            <a:r>
              <a:rPr lang="en-US" sz="1600"/>
              <a:t>Has all the annotations embedded without needing the rubric book</a:t>
            </a:r>
          </a:p>
          <a:p>
            <a:pPr marL="571500" lvl="1">
              <a:buAutoNum type="arabicPeriod"/>
            </a:pPr>
            <a:r>
              <a:rPr lang="en-US" sz="1600"/>
              <a:t>Easy to use online tool that keeps track where you left off</a:t>
            </a:r>
          </a:p>
          <a:p>
            <a:pPr marL="571500" lvl="1">
              <a:buAutoNum type="arabicPeriod"/>
            </a:pPr>
            <a:r>
              <a:rPr lang="en-US" sz="1600"/>
              <a:t>Frees up time to work with more faculty</a:t>
            </a:r>
          </a:p>
          <a:p>
            <a:pPr marL="571500" lvl="1">
              <a:buAutoNum type="arabicPeriod"/>
            </a:pPr>
            <a:endParaRPr lang="en-US" sz="1400"/>
          </a:p>
          <a:p>
            <a:pPr marL="571500" lvl="1" indent="228600"/>
            <a:endParaRPr lang="en-US" sz="100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0455D4C-96E9-4425-D42C-421D94B10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73" y="998696"/>
            <a:ext cx="3486320" cy="3221588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E7C02C7-2071-4909-1154-FE5F103D1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51" y="1033400"/>
            <a:ext cx="3459294" cy="31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2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ctrTitle"/>
          </p:nvPr>
        </p:nvSpPr>
        <p:spPr>
          <a:xfrm>
            <a:off x="685800" y="2065867"/>
            <a:ext cx="7772400" cy="152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OCDP Impact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622A2-3EAB-E8AE-C32F-1C8F7AAB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20" y="-916214"/>
            <a:ext cx="8229600" cy="857250"/>
          </a:xfrm>
        </p:spPr>
        <p:txBody>
          <a:bodyPr/>
          <a:lstStyle/>
          <a:p>
            <a:r>
              <a:rPr lang="en-US" sz="4400">
                <a:solidFill>
                  <a:srgbClr val="526C7C"/>
                </a:solidFill>
                <a:latin typeface="Trebuchet MS"/>
              </a:rPr>
              <a:t>Courses Developed</a:t>
            </a:r>
            <a:endParaRPr lang="en-US"/>
          </a:p>
        </p:txBody>
      </p:sp>
      <p:grpSp>
        <p:nvGrpSpPr>
          <p:cNvPr id="19" name="Group 18" descr="16 Courses Currently in Development">
            <a:extLst>
              <a:ext uri="{FF2B5EF4-FFF2-40B4-BE49-F238E27FC236}">
                <a16:creationId xmlns:a16="http://schemas.microsoft.com/office/drawing/2014/main" id="{04D39E34-F6E6-D8FE-36BA-83B6E6DEE789}"/>
              </a:ext>
            </a:extLst>
          </p:cNvPr>
          <p:cNvGrpSpPr/>
          <p:nvPr/>
        </p:nvGrpSpPr>
        <p:grpSpPr>
          <a:xfrm>
            <a:off x="2184961" y="1131927"/>
            <a:ext cx="6963763" cy="898071"/>
            <a:chOff x="2184961" y="1097327"/>
            <a:chExt cx="6963763" cy="898071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82D41905-6098-C03C-A51E-3D2888CDE377}"/>
                </a:ext>
              </a:extLst>
            </p:cNvPr>
            <p:cNvSpPr/>
            <p:nvPr/>
          </p:nvSpPr>
          <p:spPr>
            <a:xfrm rot="10800000">
              <a:off x="2184961" y="1097327"/>
              <a:ext cx="6963763" cy="898071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855A89-9A55-845A-C858-407C8E43B017}"/>
                </a:ext>
              </a:extLst>
            </p:cNvPr>
            <p:cNvSpPr txBox="1"/>
            <p:nvPr/>
          </p:nvSpPr>
          <p:spPr>
            <a:xfrm>
              <a:off x="3307401" y="1285618"/>
              <a:ext cx="5653390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Courses Currently in Development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368F70-BCD5-2D0B-93EE-75EF3A87175A}"/>
                </a:ext>
              </a:extLst>
            </p:cNvPr>
            <p:cNvSpPr txBox="1"/>
            <p:nvPr/>
          </p:nvSpPr>
          <p:spPr>
            <a:xfrm>
              <a:off x="2669431" y="1192043"/>
              <a:ext cx="684180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>
                  <a:solidFill>
                    <a:srgbClr val="BF3900"/>
                  </a:solidFill>
                  <a:latin typeface="Impact"/>
                </a:rPr>
                <a:t>16</a:t>
              </a:r>
              <a:endParaRPr lang="en-US">
                <a:solidFill>
                  <a:srgbClr val="BF3900"/>
                </a:solidFill>
              </a:endParaRPr>
            </a:p>
          </p:txBody>
        </p:sp>
      </p:grpSp>
      <p:grpSp>
        <p:nvGrpSpPr>
          <p:cNvPr id="26" name="Group 25" descr="Nearly 400 Courses Developed *since Spring 2015">
            <a:extLst>
              <a:ext uri="{FF2B5EF4-FFF2-40B4-BE49-F238E27FC236}">
                <a16:creationId xmlns:a16="http://schemas.microsoft.com/office/drawing/2014/main" id="{456247E1-81A2-9086-3DE0-59E5A52C0D64}"/>
              </a:ext>
            </a:extLst>
          </p:cNvPr>
          <p:cNvGrpSpPr/>
          <p:nvPr/>
        </p:nvGrpSpPr>
        <p:grpSpPr>
          <a:xfrm>
            <a:off x="290" y="73034"/>
            <a:ext cx="6113008" cy="1159081"/>
            <a:chOff x="290" y="73034"/>
            <a:chExt cx="6113008" cy="115908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F3710FF-D51E-4274-751B-0FC59270875C}"/>
                </a:ext>
              </a:extLst>
            </p:cNvPr>
            <p:cNvGrpSpPr/>
            <p:nvPr/>
          </p:nvGrpSpPr>
          <p:grpSpPr>
            <a:xfrm>
              <a:off x="290" y="73034"/>
              <a:ext cx="6113008" cy="898071"/>
              <a:chOff x="290" y="132669"/>
              <a:chExt cx="6113008" cy="898071"/>
            </a:xfrm>
          </p:grpSpPr>
          <p:sp>
            <p:nvSpPr>
              <p:cNvPr id="5" name="Arrow: Pentagon 4">
                <a:extLst>
                  <a:ext uri="{FF2B5EF4-FFF2-40B4-BE49-F238E27FC236}">
                    <a16:creationId xmlns:a16="http://schemas.microsoft.com/office/drawing/2014/main" id="{A142BD87-BF1C-88BF-3A57-AF925309F956}"/>
                  </a:ext>
                </a:extLst>
              </p:cNvPr>
              <p:cNvSpPr/>
              <p:nvPr/>
            </p:nvSpPr>
            <p:spPr>
              <a:xfrm>
                <a:off x="290" y="132669"/>
                <a:ext cx="6113008" cy="898071"/>
              </a:xfrm>
              <a:prstGeom prst="homePlat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5439AF-595D-D889-859F-DA7DF249CBB0}"/>
                  </a:ext>
                </a:extLst>
              </p:cNvPr>
              <p:cNvSpPr txBox="1"/>
              <p:nvPr/>
            </p:nvSpPr>
            <p:spPr>
              <a:xfrm>
                <a:off x="145913" y="320959"/>
                <a:ext cx="5539901" cy="52322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Nearly </a:t>
                </a:r>
                <a:r>
                  <a:rPr lang="en-US" sz="2800"/>
                  <a:t>        </a:t>
                </a:r>
                <a:r>
                  <a:rPr lang="en-US" sz="2800">
                    <a:solidFill>
                      <a:schemeClr val="bg1"/>
                    </a:solidFill>
                  </a:rPr>
                  <a:t>Courses Developed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9D3BB3-34F6-829E-8F94-EADE949E9B2D}"/>
                  </a:ext>
                </a:extLst>
              </p:cNvPr>
              <p:cNvSpPr txBox="1"/>
              <p:nvPr/>
            </p:nvSpPr>
            <p:spPr>
              <a:xfrm>
                <a:off x="1230549" y="227384"/>
                <a:ext cx="992222" cy="70788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000">
                    <a:solidFill>
                      <a:srgbClr val="FFDE30"/>
                    </a:solidFill>
                    <a:latin typeface="Impact"/>
                  </a:rPr>
                  <a:t>400</a:t>
                </a:r>
                <a:endParaRPr lang="en-US" sz="1600">
                  <a:latin typeface="Impact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A49693-3AD9-B781-D14F-7E4E246D90F5}"/>
                </a:ext>
              </a:extLst>
            </p:cNvPr>
            <p:cNvSpPr txBox="1"/>
            <p:nvPr/>
          </p:nvSpPr>
          <p:spPr>
            <a:xfrm>
              <a:off x="59634" y="924338"/>
              <a:ext cx="173934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Since Spring 2015</a:t>
              </a:r>
            </a:p>
          </p:txBody>
        </p:sp>
      </p:grpSp>
      <p:grpSp>
        <p:nvGrpSpPr>
          <p:cNvPr id="25" name="Group 24" descr="More than 275 Faculty *since Spring 2015">
            <a:extLst>
              <a:ext uri="{FF2B5EF4-FFF2-40B4-BE49-F238E27FC236}">
                <a16:creationId xmlns:a16="http://schemas.microsoft.com/office/drawing/2014/main" id="{7DE24975-14FC-691A-AF20-29FACB339065}"/>
              </a:ext>
            </a:extLst>
          </p:cNvPr>
          <p:cNvGrpSpPr/>
          <p:nvPr/>
        </p:nvGrpSpPr>
        <p:grpSpPr>
          <a:xfrm>
            <a:off x="-46277" y="2195789"/>
            <a:ext cx="6113008" cy="1148391"/>
            <a:chOff x="-46277" y="2195789"/>
            <a:chExt cx="6113008" cy="114839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B837065-5387-C8B7-57C5-05611095AC74}"/>
                </a:ext>
              </a:extLst>
            </p:cNvPr>
            <p:cNvGrpSpPr/>
            <p:nvPr/>
          </p:nvGrpSpPr>
          <p:grpSpPr>
            <a:xfrm>
              <a:off x="-46277" y="2195789"/>
              <a:ext cx="6113008" cy="898071"/>
              <a:chOff x="-46277" y="2075769"/>
              <a:chExt cx="6113008" cy="898071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AD2896F6-2A69-0EE4-6D75-697BFD48774D}"/>
                  </a:ext>
                </a:extLst>
              </p:cNvPr>
              <p:cNvSpPr/>
              <p:nvPr/>
            </p:nvSpPr>
            <p:spPr>
              <a:xfrm>
                <a:off x="-46277" y="2075769"/>
                <a:ext cx="6113008" cy="898071"/>
              </a:xfrm>
              <a:prstGeom prst="homePlate">
                <a:avLst/>
              </a:prstGeom>
              <a:solidFill>
                <a:srgbClr val="E7E7E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724CF9-55B9-EE7A-6DE6-BD1A82165FF0}"/>
                  </a:ext>
                </a:extLst>
              </p:cNvPr>
              <p:cNvSpPr txBox="1"/>
              <p:nvPr/>
            </p:nvSpPr>
            <p:spPr>
              <a:xfrm>
                <a:off x="145913" y="2262437"/>
                <a:ext cx="5539901" cy="52322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>
                    <a:solidFill>
                      <a:schemeClr val="tx1"/>
                    </a:solidFill>
                  </a:rPr>
                  <a:t>More Than         Faculty Members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F4619B-09A2-538A-987C-7F9B4B1BF1DB}"/>
                  </a:ext>
                </a:extLst>
              </p:cNvPr>
              <p:cNvSpPr txBox="1"/>
              <p:nvPr/>
            </p:nvSpPr>
            <p:spPr>
              <a:xfrm>
                <a:off x="1972282" y="2168862"/>
                <a:ext cx="992222" cy="70788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000">
                    <a:solidFill>
                      <a:srgbClr val="00B0F0"/>
                    </a:solidFill>
                    <a:latin typeface="Impact"/>
                  </a:rPr>
                  <a:t>275</a:t>
                </a:r>
                <a:endParaRPr lang="en-US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585A410-60A4-750C-B4C6-E67FBEFAB0ED}"/>
                </a:ext>
              </a:extLst>
            </p:cNvPr>
            <p:cNvSpPr txBox="1"/>
            <p:nvPr/>
          </p:nvSpPr>
          <p:spPr>
            <a:xfrm>
              <a:off x="59634" y="3036403"/>
              <a:ext cx="173934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Since Spring 2015</a:t>
              </a:r>
            </a:p>
          </p:txBody>
        </p:sp>
      </p:grpSp>
      <p:grpSp>
        <p:nvGrpSpPr>
          <p:cNvPr id="24" name="Group 23" descr="237 QM-Certified Courses Since 9/2018; +8 Courses currently in review">
            <a:extLst>
              <a:ext uri="{FF2B5EF4-FFF2-40B4-BE49-F238E27FC236}">
                <a16:creationId xmlns:a16="http://schemas.microsoft.com/office/drawing/2014/main" id="{CCD852C9-D3FC-E0F8-5E44-6DF94C59A89F}"/>
              </a:ext>
            </a:extLst>
          </p:cNvPr>
          <p:cNvGrpSpPr/>
          <p:nvPr/>
        </p:nvGrpSpPr>
        <p:grpSpPr>
          <a:xfrm>
            <a:off x="1645887" y="3254681"/>
            <a:ext cx="7499199" cy="1167894"/>
            <a:chOff x="1645887" y="3254681"/>
            <a:chExt cx="7499199" cy="116789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ED056B-BC9D-D8A0-F877-2A4CD71A97FF}"/>
                </a:ext>
              </a:extLst>
            </p:cNvPr>
            <p:cNvGrpSpPr/>
            <p:nvPr/>
          </p:nvGrpSpPr>
          <p:grpSpPr>
            <a:xfrm>
              <a:off x="1645887" y="3254681"/>
              <a:ext cx="7499199" cy="894018"/>
              <a:chOff x="1645887" y="3204985"/>
              <a:chExt cx="7499199" cy="894018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:a16="http://schemas.microsoft.com/office/drawing/2014/main" id="{F4545219-B933-A672-2C58-66C61DAA4B1B}"/>
                  </a:ext>
                </a:extLst>
              </p:cNvPr>
              <p:cNvSpPr/>
              <p:nvPr/>
            </p:nvSpPr>
            <p:spPr>
              <a:xfrm rot="10800000">
                <a:off x="1645887" y="3204985"/>
                <a:ext cx="7499199" cy="894018"/>
              </a:xfrm>
              <a:prstGeom prst="homePlat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FF3372-F328-433A-45DA-6230C050EC7F}"/>
                  </a:ext>
                </a:extLst>
              </p:cNvPr>
              <p:cNvSpPr txBox="1"/>
              <p:nvPr/>
            </p:nvSpPr>
            <p:spPr>
              <a:xfrm>
                <a:off x="3189859" y="3409490"/>
                <a:ext cx="5847943" cy="52322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QM-Certified Courses Since 9/2018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EB9043-11A6-F322-A7E8-04D7C87CD02F}"/>
                  </a:ext>
                </a:extLst>
              </p:cNvPr>
              <p:cNvSpPr txBox="1"/>
              <p:nvPr/>
            </p:nvSpPr>
            <p:spPr>
              <a:xfrm>
                <a:off x="2361389" y="3295649"/>
                <a:ext cx="992222" cy="70788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000">
                    <a:solidFill>
                      <a:srgbClr val="FFDE30"/>
                    </a:solidFill>
                    <a:latin typeface="Impact"/>
                  </a:rPr>
                  <a:t>237</a:t>
                </a:r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0F602A-D582-CE71-77C3-32FA6D8DBB18}"/>
                </a:ext>
              </a:extLst>
            </p:cNvPr>
            <p:cNvSpPr txBox="1"/>
            <p:nvPr/>
          </p:nvSpPr>
          <p:spPr>
            <a:xfrm>
              <a:off x="6112564" y="4114798"/>
              <a:ext cx="2862469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+8 Courses Currently in Review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70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DF86-F342-EE95-3C80-494FA4787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4AB38-F078-CE62-C06D-6E7552637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Char char="•"/>
            </a:pPr>
            <a:r>
              <a:rPr lang="en-US"/>
              <a:t>Small Sample QM-Reviewed Courses </a:t>
            </a:r>
          </a:p>
          <a:p>
            <a:pPr marL="685800" indent="-457200">
              <a:buChar char="•"/>
            </a:pPr>
            <a:r>
              <a:rPr lang="en-US"/>
              <a:t>4 Key Areas</a:t>
            </a:r>
          </a:p>
          <a:p>
            <a:pPr marL="1143000" lvl="1" indent="-457200"/>
            <a:r>
              <a:rPr lang="en-US"/>
              <a:t>Start of the Course (4 questions)</a:t>
            </a:r>
          </a:p>
          <a:p>
            <a:pPr marL="1143000" lvl="1" indent="-457200"/>
            <a:r>
              <a:rPr lang="en-US"/>
              <a:t>Learning Objectives (7 questions)</a:t>
            </a:r>
          </a:p>
          <a:p>
            <a:pPr marL="1143000" lvl="1" indent="-457200"/>
            <a:r>
              <a:rPr lang="en-US"/>
              <a:t>Tools, Interaction, &amp; Support (7 questions)</a:t>
            </a:r>
          </a:p>
          <a:p>
            <a:pPr marL="1143000" lvl="1" indent="-457200"/>
            <a:r>
              <a:rPr lang="en-US"/>
              <a:t>Grading Policy (3 questions)</a:t>
            </a:r>
          </a:p>
        </p:txBody>
      </p:sp>
    </p:spTree>
    <p:extLst>
      <p:ext uri="{BB962C8B-B14F-4D97-AF65-F5344CB8AC3E}">
        <p14:creationId xmlns:p14="http://schemas.microsoft.com/office/powerpoint/2010/main" val="388471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Presentation Outline</a:t>
            </a:r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Overview of Online Course Development Program (OCDP)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How we utilize the QM Self Review Feature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Impact of the OCDP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B7253-72FC-FDC8-1BBD-ACDE1AD43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 of the Course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7F1C9-0582-D8EF-CF77-FC2F8E255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tart of the Course Graph - Features 4 Stacked Bars representing 4 questions.&#10;Q1: At the beginning of the course, it was clear where to start and what you needed to do. x bar = 4.40; n = 129. Most Strongly agree or agree, with 12 neutral, disagree, or strongly disagree.&#10;Q2: At the beginning of the course, the purpose was clear. x bar = 4.43; n = 129. Most Strongly agree or agree, with 12 neutral, disagree, or strongly disagree.&#10;Q3: At the beginning of the course, there was information on how to navigate the course. x bar = 4.48; n = 129. Most Strongly agree or agree, with 12 neutral, disagree, or strongly disagree.&#10;Q4: The course was easy to navigate; x bar = 4.46 strong majority agree or strongly agree; Most Strongly agree or agree, with 13 neutral, disagree, or strongly disagree.">
            <a:extLst>
              <a:ext uri="{FF2B5EF4-FFF2-40B4-BE49-F238E27FC236}">
                <a16:creationId xmlns:a16="http://schemas.microsoft.com/office/drawing/2014/main" id="{AE758B12-B7D6-C156-4AAE-DBC31E5A4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1" y="608"/>
            <a:ext cx="9139136" cy="514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58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1912-7A41-0E53-535C-4F00C646F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70B9C-130F-8634-928D-2982A48FF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earning Objectives Graph - 7 questions:&#10;&#10;Q1: The course learning objectives match what you are learning in the course. x bar = 4.56; n = 128&#10;&#10;Q2: You can easily find the weekly or module learning objectives. x bar = 4.77; n = 128&#10;&#10;Q3: The weekly or module learning objectives are easy to understand. x bar = 4.52; n = 128&#10;&#10;Q4: The weekly or module learning objectives match what you are learning or doing each week or module. x bar = 4.62; n = 128&#10;&#10;Q5: It is easy to tell how the assignments, exams, quizzes, discussions, etc. match with weekly or module learning objectives. x bar = 4.53; n = 128&#10;&#10;Q6: It was clear how the readings, lectures, videos, and other content relates to the weekly or module learning objectives. x bar = 4.61; n = 128&#10;&#10;Q7: The technology tools (used for video, discussion, activities, etc.) help to support the weekly or module learning objectives in the course. x bar = 4.54; n = 128">
            <a:extLst>
              <a:ext uri="{FF2B5EF4-FFF2-40B4-BE49-F238E27FC236}">
                <a16:creationId xmlns:a16="http://schemas.microsoft.com/office/drawing/2014/main" id="{7B09BD42-4295-25E5-ED61-138B7ED55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1" y="608"/>
            <a:ext cx="9139136" cy="514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47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1912-7A41-0E53-535C-4F00C646F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Tools, Interaction, &amp;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70B9C-130F-8634-928D-2982A48FF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 of Tools, Interaction, &amp; Support - 7 questions:&#10;&#10;Q1: The technology tools (used for video, discussion, activities, etc.) are engaging and help you to be active in the course. x bar = 4.39; n = 127&#10;&#10;Q2: There are opportunities to interact with other students in the course. x bar = 4.26; n = 127&#10;&#10;Q3: There are opportunities to interact with your course instructor. x bar = 4.39; n = 127&#10;&#10;Q4: It is clear when your instructor will reply to e-mails. x bar = 4.51; n = 127&#10;&#10;Q5: The readings, lectures, videos, and other content allow you to understand the content. x bar = 4.42; n = 127&#10;&#10;Q6: There is information about how to obtain technical support in the syllabus or course. x bar = 4.58; n = 127&#10;&#10;Q7: There are links to the university's academic support services and resources in the syllabus or course. x bar = 4.59 n = 126 ">
            <a:extLst>
              <a:ext uri="{FF2B5EF4-FFF2-40B4-BE49-F238E27FC236}">
                <a16:creationId xmlns:a16="http://schemas.microsoft.com/office/drawing/2014/main" id="{4A6E65CE-BA19-45A4-9E13-7DCF343A0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1" y="608"/>
            <a:ext cx="9143189" cy="514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63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1912-7A41-0E53-535C-4F00C646F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Grading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70B9C-130F-8634-928D-2982A48FF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ding Policy graph; 3 questions:&#10;&#10;Q1: The course grading policy was clear and available at the beginning of the course. x bar = 4.62; n = 126&#10;&#10;Q2: It is clear when your instructor will grade your individual assignments. x bar = 4.24; n = 126&#10;&#10;Q3: There are rubrics or a clearly defined way your work would/will be assessed or graded. x bar = 4.58, n = 126.">
            <a:extLst>
              <a:ext uri="{FF2B5EF4-FFF2-40B4-BE49-F238E27FC236}">
                <a16:creationId xmlns:a16="http://schemas.microsoft.com/office/drawing/2014/main" id="{15E497C8-301A-DE36-A77D-BE3DAF7FC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1" y="608"/>
            <a:ext cx="9143189" cy="514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77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ctrTitle"/>
          </p:nvPr>
        </p:nvSpPr>
        <p:spPr>
          <a:xfrm>
            <a:off x="848033" y="1954118"/>
            <a:ext cx="77724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600"/>
              <a:t>Thank You!</a:t>
            </a:r>
            <a:br>
              <a:rPr lang="en-US"/>
            </a:br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subTitle" idx="1"/>
          </p:nvPr>
        </p:nvSpPr>
        <p:spPr>
          <a:xfrm>
            <a:off x="1784555" y="2689737"/>
            <a:ext cx="6400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</a:pPr>
            <a:r>
              <a:rPr lang="en-US" sz="3200"/>
              <a:t>Have questions? Contact us at </a:t>
            </a:r>
            <a:r>
              <a:rPr lang="en-US" sz="3200">
                <a:hlinkClick r:id="rId3"/>
              </a:rPr>
              <a:t>online.support@usi.edu</a:t>
            </a:r>
            <a:endParaRPr sz="2000"/>
          </a:p>
        </p:txBody>
      </p:sp>
      <p:sp>
        <p:nvSpPr>
          <p:cNvPr id="2" name="Google Shape;70;p18">
            <a:extLst>
              <a:ext uri="{FF2B5EF4-FFF2-40B4-BE49-F238E27FC236}">
                <a16:creationId xmlns:a16="http://schemas.microsoft.com/office/drawing/2014/main" id="{C355C667-FCF4-BC57-B7AD-4C68218E4ED0}"/>
              </a:ext>
            </a:extLst>
          </p:cNvPr>
          <p:cNvSpPr txBox="1">
            <a:spLocks/>
          </p:cNvSpPr>
          <p:nvPr/>
        </p:nvSpPr>
        <p:spPr>
          <a:xfrm>
            <a:off x="2558845" y="3876845"/>
            <a:ext cx="4852219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/>
              <a:t>Larissa Cremeens, Christine Nelson, &amp; JD </a:t>
            </a:r>
            <a:r>
              <a:rPr lang="en-US" sz="1600" err="1"/>
              <a:t>Weagley</a:t>
            </a:r>
            <a:endParaRPr lang="en-US" sz="1600"/>
          </a:p>
          <a:p>
            <a:pPr>
              <a:spcBef>
                <a:spcPts val="0"/>
              </a:spcBef>
            </a:pPr>
            <a:r>
              <a:rPr lang="en-US" sz="1200"/>
              <a:t>The Instructional Designer Team @ USI</a:t>
            </a:r>
          </a:p>
        </p:txBody>
      </p:sp>
    </p:spTree>
    <p:extLst>
      <p:ext uri="{BB962C8B-B14F-4D97-AF65-F5344CB8AC3E}">
        <p14:creationId xmlns:p14="http://schemas.microsoft.com/office/powerpoint/2010/main" val="201018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3D001-23A3-9DA0-965E-45168B7C8A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Insert Poll/Wordle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C89A-2016-3F1B-ACFE-42D082C8DA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Who are you? </a:t>
            </a:r>
          </a:p>
          <a:p>
            <a:r>
              <a:rPr lang="en-US"/>
              <a:t>ID, Faculty, Admin, Other</a:t>
            </a:r>
          </a:p>
        </p:txBody>
      </p:sp>
    </p:spTree>
    <p:extLst>
      <p:ext uri="{BB962C8B-B14F-4D97-AF65-F5344CB8AC3E}">
        <p14:creationId xmlns:p14="http://schemas.microsoft.com/office/powerpoint/2010/main" val="4251581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Map of the Eastern half of the US with a marker on Evansville Indiana">
            <a:extLst>
              <a:ext uri="{FF2B5EF4-FFF2-40B4-BE49-F238E27FC236}">
                <a16:creationId xmlns:a16="http://schemas.microsoft.com/office/drawing/2014/main" id="{FE94DE3C-6B0C-13E2-AE42-C6EA46FC9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864" y="1825696"/>
            <a:ext cx="3173289" cy="25349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60636E-9A3A-C0D8-580B-397A7E2A0576}"/>
              </a:ext>
            </a:extLst>
          </p:cNvPr>
          <p:cNvSpPr txBox="1"/>
          <p:nvPr/>
        </p:nvSpPr>
        <p:spPr>
          <a:xfrm>
            <a:off x="301861" y="1588822"/>
            <a:ext cx="5486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/>
          </a:p>
          <a:p>
            <a:r>
              <a:rPr lang="en-US" sz="2000"/>
              <a:t>Founded in 1965</a:t>
            </a:r>
          </a:p>
          <a:p>
            <a:r>
              <a:rPr lang="en-US" sz="2000"/>
              <a:t>Enrollment: 10,734</a:t>
            </a:r>
          </a:p>
          <a:p>
            <a:endParaRPr lang="en-US" sz="2000"/>
          </a:p>
          <a:p>
            <a:r>
              <a:rPr lang="en-US" sz="2000"/>
              <a:t>The University employs: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659 full-time faculty and administrative staff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251 part-time faculty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369 full-time support staff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333 part-time staff</a:t>
            </a:r>
          </a:p>
        </p:txBody>
      </p:sp>
      <p:pic>
        <p:nvPicPr>
          <p:cNvPr id="13" name="Picture 12" descr="University of Southern Indiana Logo">
            <a:extLst>
              <a:ext uri="{FF2B5EF4-FFF2-40B4-BE49-F238E27FC236}">
                <a16:creationId xmlns:a16="http://schemas.microsoft.com/office/drawing/2014/main" id="{30BEC503-6319-C5B6-D3EF-D141002B1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55" y="798453"/>
            <a:ext cx="2514600" cy="800100"/>
          </a:xfrm>
          <a:prstGeom prst="rect">
            <a:avLst/>
          </a:prstGeom>
        </p:spPr>
      </p:pic>
      <p:pic>
        <p:nvPicPr>
          <p:cNvPr id="7" name="Picture 3" descr="Aerial photo of the Quad at USI with many people walking around. The Cone and Rice Library are visible in the picture">
            <a:extLst>
              <a:ext uri="{FF2B5EF4-FFF2-40B4-BE49-F238E27FC236}">
                <a16:creationId xmlns:a16="http://schemas.microsoft.com/office/drawing/2014/main" id="{B14BD1C0-BD23-02A3-9DA1-63AFBDA1A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155" y="73342"/>
            <a:ext cx="5685984" cy="17057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274DCDE-F5C6-DB9D-28D8-B91CD21709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1861" y="-382058"/>
            <a:ext cx="7772400" cy="910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99723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1157C-8B92-BDBA-9449-2E6B03C1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375"/>
            <a:ext cx="9144000" cy="857250"/>
          </a:xfrm>
        </p:spPr>
        <p:txBody>
          <a:bodyPr/>
          <a:lstStyle/>
          <a:p>
            <a:r>
              <a:rPr lang="en-US" sz="2800"/>
              <a:t>Online Course Development Program (OCDP)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31CAC-5B33-1D5F-A5E3-EB0118399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457200">
              <a:spcBef>
                <a:spcPts val="0"/>
              </a:spcBef>
            </a:pPr>
            <a:r>
              <a:rPr lang="en" sz="2000">
                <a:ea typeface="+mn-lt"/>
                <a:cs typeface="+mn-lt"/>
              </a:rPr>
              <a:t>Stipend-based professional development to support faculty in design and development of quality online courses</a:t>
            </a:r>
          </a:p>
          <a:p>
            <a:pPr marL="1397000" lvl="2" indent="-342900">
              <a:spcBef>
                <a:spcPts val="0"/>
              </a:spcBef>
              <a:buFont typeface="Courier New"/>
              <a:buChar char="o"/>
            </a:pPr>
            <a:r>
              <a:rPr lang="en" sz="1600">
                <a:ea typeface="+mn-lt"/>
                <a:cs typeface="+mn-lt"/>
              </a:rPr>
              <a:t>Target Learners- Faculty across colleges and disciplines </a:t>
            </a:r>
          </a:p>
          <a:p>
            <a:pPr marL="1397000" lvl="2" indent="-342900">
              <a:spcBef>
                <a:spcPts val="0"/>
              </a:spcBef>
              <a:buFont typeface="Courier New"/>
              <a:buChar char="o"/>
            </a:pPr>
            <a:r>
              <a:rPr lang="en" sz="1600">
                <a:ea typeface="+mn-lt"/>
                <a:cs typeface="+mn-lt"/>
              </a:rPr>
              <a:t>Offered 3x a year</a:t>
            </a:r>
            <a:endParaRPr lang="en-US" sz="1600">
              <a:ea typeface="+mn-lt"/>
              <a:cs typeface="+mn-lt"/>
            </a:endParaRPr>
          </a:p>
          <a:p>
            <a:pPr marL="1885950" lvl="3" indent="-285750">
              <a:spcBef>
                <a:spcPts val="0"/>
              </a:spcBef>
              <a:buFont typeface="Arial"/>
              <a:buChar char="•"/>
            </a:pPr>
            <a:r>
              <a:rPr lang="en" sz="1400">
                <a:ea typeface="+mn-lt"/>
                <a:cs typeface="+mn-lt"/>
              </a:rPr>
              <a:t>Developing courses for the following semester</a:t>
            </a:r>
            <a:endParaRPr lang="en" sz="1400">
              <a:cs typeface="Calibri"/>
            </a:endParaRPr>
          </a:p>
          <a:p>
            <a:pPr marL="1397000" lvl="2" indent="-342900">
              <a:spcBef>
                <a:spcPts val="0"/>
              </a:spcBef>
              <a:buFont typeface="Courier New"/>
              <a:buChar char="o"/>
            </a:pPr>
            <a:r>
              <a:rPr lang="en" sz="1600">
                <a:ea typeface="+mn-lt"/>
                <a:cs typeface="+mn-lt"/>
              </a:rPr>
              <a:t>Instructional Designer Support</a:t>
            </a:r>
          </a:p>
          <a:p>
            <a:pPr marL="1397000" lvl="2" indent="-342900">
              <a:spcBef>
                <a:spcPts val="0"/>
              </a:spcBef>
              <a:buFont typeface="Courier New"/>
              <a:buChar char="o"/>
            </a:pPr>
            <a:r>
              <a:rPr lang="en" sz="1600">
                <a:ea typeface="+mn-lt"/>
                <a:cs typeface="+mn-lt"/>
              </a:rPr>
              <a:t>Quality Matters Rubric &amp; Peer Review Process</a:t>
            </a:r>
          </a:p>
          <a:p>
            <a:pPr marL="939800" lvl="1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" sz="1800">
                <a:ea typeface="+mn-lt"/>
                <a:cs typeface="+mn-lt"/>
              </a:rPr>
              <a:t>Phase 1: Course Planning </a:t>
            </a:r>
            <a:endParaRPr lang="en-US" sz="1800">
              <a:ea typeface="+mn-lt"/>
              <a:cs typeface="+mn-lt"/>
            </a:endParaRPr>
          </a:p>
          <a:p>
            <a:pPr marL="939800" lvl="1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" sz="1800">
                <a:ea typeface="+mn-lt"/>
                <a:cs typeface="+mn-lt"/>
              </a:rPr>
              <a:t>Phase 2: Course Development</a:t>
            </a:r>
          </a:p>
          <a:p>
            <a:pPr marL="939800" lvl="1" indent="-3429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" sz="1800">
                <a:ea typeface="+mn-lt"/>
                <a:cs typeface="+mn-lt"/>
              </a:rPr>
              <a:t>Phase 3: Course Review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8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the Spring 2024 OCDP Calendar">
            <a:extLst>
              <a:ext uri="{FF2B5EF4-FFF2-40B4-BE49-F238E27FC236}">
                <a16:creationId xmlns:a16="http://schemas.microsoft.com/office/drawing/2014/main" id="{B88FF6F8-2259-B6EC-5D73-BE961FA66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432" y="0"/>
            <a:ext cx="3386672" cy="436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4119AC-6BA4-09AE-83C0-86F9E1EC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31" y="-505317"/>
            <a:ext cx="5486400" cy="425100"/>
          </a:xfrm>
        </p:spPr>
        <p:txBody>
          <a:bodyPr/>
          <a:lstStyle/>
          <a:p>
            <a:r>
              <a:rPr lang="en-US"/>
              <a:t>Spring 2024 OCDP Schedule</a:t>
            </a:r>
          </a:p>
        </p:txBody>
      </p:sp>
    </p:spTree>
    <p:extLst>
      <p:ext uri="{BB962C8B-B14F-4D97-AF65-F5344CB8AC3E}">
        <p14:creationId xmlns:p14="http://schemas.microsoft.com/office/powerpoint/2010/main" val="67579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6F6BA-D97D-94E3-BEDE-1AEBAE5D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B89EC-9092-43BD-1C91-D8B58A590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317500"/>
            <a:r>
              <a:rPr lang="en-US" sz="2000">
                <a:cs typeface="Calibri"/>
              </a:rPr>
              <a:t>Attend APPQMR QM Workshop </a:t>
            </a:r>
          </a:p>
          <a:p>
            <a:pPr lvl="1" indent="-317500"/>
            <a:r>
              <a:rPr lang="en-US" sz="2000">
                <a:cs typeface="Calibri"/>
              </a:rPr>
              <a:t>Attend 2 cohort meetings</a:t>
            </a:r>
          </a:p>
          <a:p>
            <a:pPr lvl="1" indent="-317500"/>
            <a:r>
              <a:rPr lang="en-US" sz="2000">
                <a:cs typeface="Calibri"/>
              </a:rPr>
              <a:t>Complete all OCDP Modules on Bb site</a:t>
            </a:r>
          </a:p>
          <a:p>
            <a:pPr lvl="1" indent="-317500"/>
            <a:r>
              <a:rPr lang="en-US" sz="2000">
                <a:cs typeface="Calibri"/>
              </a:rPr>
              <a:t>Attend scheduled meetings w/ ID</a:t>
            </a:r>
          </a:p>
          <a:p>
            <a:pPr lvl="1" indent="-317500"/>
            <a:r>
              <a:rPr lang="en-US" sz="2000">
                <a:cs typeface="Calibri"/>
              </a:rPr>
              <a:t>Present work at the faculty final showcase</a:t>
            </a:r>
          </a:p>
          <a:p>
            <a:pPr lvl="1" indent="-317500"/>
            <a:r>
              <a:rPr lang="en-US" sz="2000">
                <a:cs typeface="Calibri"/>
              </a:rPr>
              <a:t>Develop the entire course prior to QM Review</a:t>
            </a:r>
          </a:p>
          <a:p>
            <a:pPr lvl="1" indent="-317500"/>
            <a:r>
              <a:rPr lang="en-US" sz="2000">
                <a:cs typeface="Calibri"/>
              </a:rPr>
              <a:t>Complete a self-review</a:t>
            </a:r>
          </a:p>
          <a:p>
            <a:pPr lvl="1" indent="-317500"/>
            <a:r>
              <a:rPr lang="en-US" sz="2000">
                <a:cs typeface="Calibri"/>
              </a:rPr>
              <a:t>Participate in QM review and make changes (as needed)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4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1157C-8B92-BDBA-9449-2E6B03C1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375"/>
            <a:ext cx="9144000" cy="857250"/>
          </a:xfrm>
        </p:spPr>
        <p:txBody>
          <a:bodyPr/>
          <a:lstStyle/>
          <a:p>
            <a:r>
              <a:rPr lang="en-US" sz="2800"/>
              <a:t>History &amp; Versions of the OCDP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31CAC-5B33-1D5F-A5E3-EB0118399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00339"/>
            <a:ext cx="8229600" cy="3219600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1800">
                <a:cs typeface="Calibri"/>
              </a:rPr>
              <a:t>Online Course Development Program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>
                <a:cs typeface="Calibri"/>
              </a:rPr>
              <a:t>Started in Spring 2015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1800">
                <a:cs typeface="Calibri"/>
              </a:rPr>
              <a:t>Self-Paced Online Course Development Program</a:t>
            </a:r>
          </a:p>
          <a:p>
            <a:pPr lvl="1"/>
            <a:r>
              <a:rPr lang="en-US" sz="1400">
                <a:cs typeface="Calibri"/>
              </a:rPr>
              <a:t>Started Summer 2018</a:t>
            </a:r>
          </a:p>
          <a:p>
            <a:pPr lvl="1"/>
            <a:r>
              <a:rPr lang="en-US" sz="1400">
                <a:cs typeface="Calibri"/>
              </a:rPr>
              <a:t>Not for stipend</a:t>
            </a:r>
          </a:p>
          <a:p>
            <a:pPr lvl="1"/>
            <a:r>
              <a:rPr lang="en-US" sz="1400">
                <a:cs typeface="Calibri"/>
              </a:rPr>
              <a:t>Adjunct, other professional staff</a:t>
            </a:r>
          </a:p>
          <a:p>
            <a:pPr lvl="1"/>
            <a:r>
              <a:rPr lang="en-US" sz="1400">
                <a:cs typeface="Calibri"/>
              </a:rPr>
              <a:t>Internal QM Review Only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Learning to Teach Online</a:t>
            </a:r>
          </a:p>
          <a:p>
            <a:pPr lvl="1"/>
            <a:r>
              <a:rPr lang="en-US" sz="1400">
                <a:cs typeface="Calibri"/>
              </a:rPr>
              <a:t>Started Summer 2019</a:t>
            </a:r>
          </a:p>
          <a:p>
            <a:pPr lvl="1"/>
            <a:r>
              <a:rPr lang="en-US" sz="1400">
                <a:cs typeface="Calibri"/>
              </a:rPr>
              <a:t>Open to anyone</a:t>
            </a:r>
          </a:p>
          <a:p>
            <a:pPr lvl="1"/>
            <a:r>
              <a:rPr lang="en-US" sz="1400">
                <a:cs typeface="Calibri"/>
              </a:rPr>
              <a:t>Focus on Delivery</a:t>
            </a:r>
            <a:r>
              <a:rPr lang="en-US" sz="1600">
                <a:cs typeface="Calibri"/>
              </a:rPr>
              <a:t> </a:t>
            </a:r>
          </a:p>
          <a:p>
            <a:r>
              <a:rPr lang="en-US" sz="2000">
                <a:cs typeface="Calibri"/>
              </a:rPr>
              <a:t>Investigating Other Formats Currently</a:t>
            </a:r>
          </a:p>
        </p:txBody>
      </p:sp>
    </p:spTree>
    <p:extLst>
      <p:ext uri="{BB962C8B-B14F-4D97-AF65-F5344CB8AC3E}">
        <p14:creationId xmlns:p14="http://schemas.microsoft.com/office/powerpoint/2010/main" val="68186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3D001-23A3-9DA0-965E-45168B7C8A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Insert Poll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C89A-2016-3F1B-ACFE-42D082C8DA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How does your institution incentivize online course development?</a:t>
            </a:r>
          </a:p>
        </p:txBody>
      </p:sp>
    </p:spTree>
    <p:extLst>
      <p:ext uri="{BB962C8B-B14F-4D97-AF65-F5344CB8AC3E}">
        <p14:creationId xmlns:p14="http://schemas.microsoft.com/office/powerpoint/2010/main" val="378312078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master 1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 Section or Closing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BFDF5F93AD9342B62FDAD447E33115" ma:contentTypeVersion="9" ma:contentTypeDescription="Create a new document." ma:contentTypeScope="" ma:versionID="1bc7122d72d3210786dc3f08a8c0dfd7">
  <xsd:schema xmlns:xsd="http://www.w3.org/2001/XMLSchema" xmlns:xs="http://www.w3.org/2001/XMLSchema" xmlns:p="http://schemas.microsoft.com/office/2006/metadata/properties" xmlns:ns2="0061a651-124c-469c-b2c6-c6ab2c735527" xmlns:ns3="6ef447f9-d8fa-496e-b298-7c61eabaab78" targetNamespace="http://schemas.microsoft.com/office/2006/metadata/properties" ma:root="true" ma:fieldsID="35dfbde59e62c3cdd5faa33c3451212b" ns2:_="" ns3:_="">
    <xsd:import namespace="0061a651-124c-469c-b2c6-c6ab2c735527"/>
    <xsd:import namespace="6ef447f9-d8fa-496e-b298-7c61eabaab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1a651-124c-469c-b2c6-c6ab2c7355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f447f9-d8fa-496e-b298-7c61eabaab7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9AB8E8-BAB4-47B9-BA79-A24248FFC0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8FFB60-15BC-4E57-8A8F-D7897834496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59E0DBE-DE33-49AA-B0B5-75C2771ABDF3}">
  <ds:schemaRefs>
    <ds:schemaRef ds:uri="0061a651-124c-469c-b2c6-c6ab2c735527"/>
    <ds:schemaRef ds:uri="6ef447f9-d8fa-496e-b298-7c61eabaab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24</Slides>
  <Notes>4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Title Master</vt:lpstr>
      <vt:lpstr>Body master 1</vt:lpstr>
      <vt:lpstr>New Section or Closing</vt:lpstr>
      <vt:lpstr>QM Self Reviews: You Review, I Review, We All Review </vt:lpstr>
      <vt:lpstr>Presentation Outline</vt:lpstr>
      <vt:lpstr>Insert Poll/Wordle</vt:lpstr>
      <vt:lpstr>Who We Are</vt:lpstr>
      <vt:lpstr>Online Course Development Program (OCDP)</vt:lpstr>
      <vt:lpstr>Spring 2024 OCDP Schedule</vt:lpstr>
      <vt:lpstr>Program Requirements</vt:lpstr>
      <vt:lpstr>History &amp; Versions of the OCDP</vt:lpstr>
      <vt:lpstr>Insert Poll</vt:lpstr>
      <vt:lpstr>Collaboration is Key</vt:lpstr>
      <vt:lpstr>OCDP Organization Site Overview</vt:lpstr>
      <vt:lpstr>OCDP LMS</vt:lpstr>
      <vt:lpstr>QM Self-Review</vt:lpstr>
      <vt:lpstr>OCDP Capstone</vt:lpstr>
      <vt:lpstr>Self-Review</vt:lpstr>
      <vt:lpstr>Why Use QM's Self-Review Tool?</vt:lpstr>
      <vt:lpstr>OCDP Impact</vt:lpstr>
      <vt:lpstr>Courses Developed</vt:lpstr>
      <vt:lpstr>Course Survey</vt:lpstr>
      <vt:lpstr>Start of the Course 1</vt:lpstr>
      <vt:lpstr>Learning Objectives</vt:lpstr>
      <vt:lpstr>Tools, Interaction, &amp; Support</vt:lpstr>
      <vt:lpstr>Grading Policy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QM Self Reviews: You Review, I Review, We All Review </dc:title>
  <cp:revision>2</cp:revision>
  <dcterms:modified xsi:type="dcterms:W3CDTF">2023-09-26T20:19:11Z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0x01010014BFDF5F93AD9342B62FDAD447E33115</vt:lpwstr>
  </property>
  <property fmtid="{D5CDD505-2E9C-101B-9397-08002B2CF9AE}" pid="3" name="MSIP_Label_93932cc9-dea4-49e2-bfe2-7f42b17a9d2b_Enabled">
    <vt:lpwstr>true</vt:lpwstr>
  </property>
  <property fmtid="{D5CDD505-2E9C-101B-9397-08002B2CF9AE}" pid="4" name="MSIP_Label_93932cc9-dea4-49e2-bfe2-7f42b17a9d2b_SetDate">
    <vt:lpwstr>2023-09-22T16:17:27Z</vt:lpwstr>
  </property>
  <property fmtid="{D5CDD505-2E9C-101B-9397-08002B2CF9AE}" pid="5" name="MSIP_Label_93932cc9-dea4-49e2-bfe2-7f42b17a9d2b_Method">
    <vt:lpwstr>Standard</vt:lpwstr>
  </property>
  <property fmtid="{D5CDD505-2E9C-101B-9397-08002B2CF9AE}" pid="6" name="MSIP_Label_93932cc9-dea4-49e2-bfe2-7f42b17a9d2b_Name">
    <vt:lpwstr>USI Internal</vt:lpwstr>
  </property>
  <property fmtid="{D5CDD505-2E9C-101B-9397-08002B2CF9AE}" pid="7" name="MSIP_Label_93932cc9-dea4-49e2-bfe2-7f42b17a9d2b_SiteId">
    <vt:lpwstr>ae1d882c-786b-492c-9095-3d81d0a2f615</vt:lpwstr>
  </property>
  <property fmtid="{D5CDD505-2E9C-101B-9397-08002B2CF9AE}" pid="8" name="MSIP_Label_93932cc9-dea4-49e2-bfe2-7f42b17a9d2b_ActionId">
    <vt:lpwstr>3f1d0585-e96a-40cf-a936-29af8340882a</vt:lpwstr>
  </property>
  <property fmtid="{D5CDD505-2E9C-101B-9397-08002B2CF9AE}" pid="9" name="MSIP_Label_93932cc9-dea4-49e2-bfe2-7f42b17a9d2b_ContentBits">
    <vt:lpwstr>0</vt:lpwstr>
  </property>
</Properties>
</file>