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3.xml" ContentType="application/vnd.openxmlformats-officedocument.presentationml.tags+xml"/>
  <Override PartName="/ppt/notesSlides/notesSlide15.xml" ContentType="application/vnd.openxmlformats-officedocument.presentationml.notesSlide+xml"/>
  <Override PartName="/ppt/tags/tag4.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9"/>
  </p:notesMasterIdLst>
  <p:sldIdLst>
    <p:sldId id="346" r:id="rId2"/>
    <p:sldId id="259" r:id="rId3"/>
    <p:sldId id="318" r:id="rId4"/>
    <p:sldId id="349" r:id="rId5"/>
    <p:sldId id="257" r:id="rId6"/>
    <p:sldId id="344" r:id="rId7"/>
    <p:sldId id="258" r:id="rId8"/>
    <p:sldId id="329" r:id="rId9"/>
    <p:sldId id="357" r:id="rId10"/>
    <p:sldId id="269" r:id="rId11"/>
    <p:sldId id="260" r:id="rId12"/>
    <p:sldId id="266" r:id="rId13"/>
    <p:sldId id="275" r:id="rId14"/>
    <p:sldId id="314" r:id="rId15"/>
    <p:sldId id="315" r:id="rId16"/>
    <p:sldId id="277" r:id="rId17"/>
    <p:sldId id="278" r:id="rId18"/>
    <p:sldId id="276" r:id="rId19"/>
    <p:sldId id="279" r:id="rId20"/>
    <p:sldId id="282" r:id="rId21"/>
    <p:sldId id="309" r:id="rId22"/>
    <p:sldId id="330" r:id="rId23"/>
    <p:sldId id="331" r:id="rId24"/>
    <p:sldId id="310" r:id="rId25"/>
    <p:sldId id="320" r:id="rId26"/>
    <p:sldId id="319" r:id="rId27"/>
    <p:sldId id="321" r:id="rId28"/>
    <p:sldId id="322" r:id="rId29"/>
    <p:sldId id="281" r:id="rId30"/>
    <p:sldId id="293" r:id="rId31"/>
    <p:sldId id="311" r:id="rId32"/>
    <p:sldId id="284" r:id="rId33"/>
    <p:sldId id="323" r:id="rId34"/>
    <p:sldId id="286" r:id="rId35"/>
    <p:sldId id="334" r:id="rId36"/>
    <p:sldId id="287" r:id="rId37"/>
    <p:sldId id="351" r:id="rId38"/>
    <p:sldId id="347" r:id="rId39"/>
    <p:sldId id="324" r:id="rId40"/>
    <p:sldId id="289" r:id="rId41"/>
    <p:sldId id="288" r:id="rId42"/>
    <p:sldId id="342" r:id="rId43"/>
    <p:sldId id="285" r:id="rId44"/>
    <p:sldId id="332" r:id="rId45"/>
    <p:sldId id="333" r:id="rId46"/>
    <p:sldId id="350" r:id="rId47"/>
    <p:sldId id="335" r:id="rId48"/>
    <p:sldId id="290" r:id="rId49"/>
    <p:sldId id="338" r:id="rId50"/>
    <p:sldId id="337" r:id="rId51"/>
    <p:sldId id="264" r:id="rId52"/>
    <p:sldId id="283" r:id="rId53"/>
    <p:sldId id="291" r:id="rId54"/>
    <p:sldId id="303" r:id="rId55"/>
    <p:sldId id="305" r:id="rId56"/>
    <p:sldId id="358" r:id="rId57"/>
    <p:sldId id="355" r:id="rId5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9900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59" autoAdjust="0"/>
    <p:restoredTop sz="73964" autoAdjust="0"/>
  </p:normalViewPr>
  <p:slideViewPr>
    <p:cSldViewPr snapToGrid="0">
      <p:cViewPr varScale="1">
        <p:scale>
          <a:sx n="61" d="100"/>
          <a:sy n="61" d="100"/>
        </p:scale>
        <p:origin x="67"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011B53-59F1-482D-A8A2-3E8E0CA4B775}" type="datetimeFigureOut">
              <a:rPr lang="en-US" smtClean="0"/>
              <a:t>9/14/2017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21D0B4-D533-44C1-A55A-0041C087BBCB}" type="slidenum">
              <a:rPr lang="en-US" smtClean="0"/>
              <a:t>‹#›</a:t>
            </a:fld>
            <a:endParaRPr lang="en-US" dirty="0"/>
          </a:p>
        </p:txBody>
      </p:sp>
    </p:spTree>
    <p:extLst>
      <p:ext uri="{BB962C8B-B14F-4D97-AF65-F5344CB8AC3E}">
        <p14:creationId xmlns:p14="http://schemas.microsoft.com/office/powerpoint/2010/main" val="3903615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sbctc.instructure.com/courses/1412269/" TargetMode="External"/><Relationship Id="rId2" Type="http://schemas.openxmlformats.org/officeDocument/2006/relationships/slide" Target="../slides/slide48.xml"/><Relationship Id="rId1" Type="http://schemas.openxmlformats.org/officeDocument/2006/relationships/notesMaster" Target="../notesMasters/notesMaster1.xml"/><Relationship Id="rId4" Type="http://schemas.openxmlformats.org/officeDocument/2006/relationships/hyperlink" Target="http://creativecommons.org/licenses/by/4.0"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ollev.com/alissasells953"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aacc.nche.edu/Publications/datapoints/Documents/DiverseDisabl_MD.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21D0B4-D533-44C1-A55A-0041C087BBCB}" type="slidenum">
              <a:rPr lang="en-US" smtClean="0"/>
              <a:t>1</a:t>
            </a:fld>
            <a:endParaRPr lang="en-US" dirty="0"/>
          </a:p>
        </p:txBody>
      </p:sp>
    </p:spTree>
    <p:extLst>
      <p:ext uri="{BB962C8B-B14F-4D97-AF65-F5344CB8AC3E}">
        <p14:creationId xmlns:p14="http://schemas.microsoft.com/office/powerpoint/2010/main" val="2541180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What is the 3</a:t>
            </a:r>
            <a:r>
              <a:rPr lang="en-US" baseline="30000" dirty="0" smtClean="0"/>
              <a:t>rd</a:t>
            </a:r>
            <a:r>
              <a:rPr lang="en-US" dirty="0" smtClean="0"/>
              <a:t> course outcome?</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Is this course synchronous or asynchronous?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Are frequent LMS updates normal?</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What is the password naming convention?</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How would you feel is your instructor handed you a</a:t>
            </a:r>
            <a:r>
              <a:rPr lang="en-US" b="0" baseline="0" dirty="0" smtClean="0"/>
              <a:t> document like this and expected you to read it?</a:t>
            </a:r>
          </a:p>
          <a:p>
            <a:endParaRPr lang="en-US" dirty="0"/>
          </a:p>
        </p:txBody>
      </p:sp>
      <p:sp>
        <p:nvSpPr>
          <p:cNvPr id="4" name="Slide Number Placeholder 3"/>
          <p:cNvSpPr>
            <a:spLocks noGrp="1"/>
          </p:cNvSpPr>
          <p:nvPr>
            <p:ph type="sldNum" sz="quarter" idx="10"/>
          </p:nvPr>
        </p:nvSpPr>
        <p:spPr/>
        <p:txBody>
          <a:bodyPr/>
          <a:lstStyle/>
          <a:p>
            <a:fld id="{9121D0B4-D533-44C1-A55A-0041C087BBCB}" type="slidenum">
              <a:rPr lang="en-US" smtClean="0"/>
              <a:t>11</a:t>
            </a:fld>
            <a:endParaRPr lang="en-US" dirty="0"/>
          </a:p>
        </p:txBody>
      </p:sp>
    </p:spTree>
    <p:extLst>
      <p:ext uri="{BB962C8B-B14F-4D97-AF65-F5344CB8AC3E}">
        <p14:creationId xmlns:p14="http://schemas.microsoft.com/office/powerpoint/2010/main" val="3386559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good news is that documents like this are fixable in 5 easy steps!</a:t>
            </a:r>
            <a:endParaRPr lang="en-US" dirty="0"/>
          </a:p>
        </p:txBody>
      </p:sp>
      <p:sp>
        <p:nvSpPr>
          <p:cNvPr id="4" name="Slide Number Placeholder 3"/>
          <p:cNvSpPr>
            <a:spLocks noGrp="1"/>
          </p:cNvSpPr>
          <p:nvPr>
            <p:ph type="sldNum" sz="quarter" idx="10"/>
          </p:nvPr>
        </p:nvSpPr>
        <p:spPr/>
        <p:txBody>
          <a:bodyPr/>
          <a:lstStyle/>
          <a:p>
            <a:fld id="{9121D0B4-D533-44C1-A55A-0041C087BBCB}" type="slidenum">
              <a:rPr lang="en-US" smtClean="0"/>
              <a:t>12</a:t>
            </a:fld>
            <a:endParaRPr lang="en-US" dirty="0"/>
          </a:p>
        </p:txBody>
      </p:sp>
    </p:spTree>
    <p:extLst>
      <p:ext uri="{BB962C8B-B14F-4D97-AF65-F5344CB8AC3E}">
        <p14:creationId xmlns:p14="http://schemas.microsoft.com/office/powerpoint/2010/main" val="26149538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image of the northwest side of Mount Rainier used to illustrate the idea that context matters when writing alternative text descriptions for images.</a:t>
            </a:r>
            <a:endParaRPr lang="en-US" dirty="0"/>
          </a:p>
        </p:txBody>
      </p:sp>
      <p:sp>
        <p:nvSpPr>
          <p:cNvPr id="4" name="Slide Number Placeholder 3"/>
          <p:cNvSpPr>
            <a:spLocks noGrp="1"/>
          </p:cNvSpPr>
          <p:nvPr>
            <p:ph type="sldNum" sz="quarter" idx="10"/>
          </p:nvPr>
        </p:nvSpPr>
        <p:spPr/>
        <p:txBody>
          <a:bodyPr/>
          <a:lstStyle/>
          <a:p>
            <a:fld id="{9121D0B4-D533-44C1-A55A-0041C087BBCB}" type="slidenum">
              <a:rPr lang="en-US" smtClean="0"/>
              <a:t>17</a:t>
            </a:fld>
            <a:endParaRPr lang="en-US" dirty="0"/>
          </a:p>
        </p:txBody>
      </p:sp>
    </p:spTree>
    <p:extLst>
      <p:ext uri="{BB962C8B-B14F-4D97-AF65-F5344CB8AC3E}">
        <p14:creationId xmlns:p14="http://schemas.microsoft.com/office/powerpoint/2010/main" val="277499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21D0B4-D533-44C1-A55A-0041C087BBCB}" type="slidenum">
              <a:rPr lang="en-US" smtClean="0"/>
              <a:t>22</a:t>
            </a:fld>
            <a:endParaRPr lang="en-US" dirty="0"/>
          </a:p>
        </p:txBody>
      </p:sp>
    </p:spTree>
    <p:extLst>
      <p:ext uri="{BB962C8B-B14F-4D97-AF65-F5344CB8AC3E}">
        <p14:creationId xmlns:p14="http://schemas.microsoft.com/office/powerpoint/2010/main" val="40072980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Write down your goals and commit to achieving the</a:t>
            </a:r>
          </a:p>
          <a:p>
            <a:endParaRPr lang="en-US" dirty="0" smtClean="0"/>
          </a:p>
          <a:p>
            <a:r>
              <a:rPr lang="en-US" dirty="0" smtClean="0"/>
              <a:t>Work with a friend and hold each other accountable.</a:t>
            </a:r>
            <a:endParaRPr lang="en-US" dirty="0"/>
          </a:p>
        </p:txBody>
      </p:sp>
      <p:sp>
        <p:nvSpPr>
          <p:cNvPr id="4" name="Slide Number Placeholder 3"/>
          <p:cNvSpPr>
            <a:spLocks noGrp="1"/>
          </p:cNvSpPr>
          <p:nvPr>
            <p:ph type="sldNum" sz="quarter" idx="10"/>
          </p:nvPr>
        </p:nvSpPr>
        <p:spPr/>
        <p:txBody>
          <a:bodyPr/>
          <a:lstStyle/>
          <a:p>
            <a:fld id="{9121D0B4-D533-44C1-A55A-0041C087BBCB}" type="slidenum">
              <a:rPr lang="en-US" smtClean="0"/>
              <a:t>36</a:t>
            </a:fld>
            <a:endParaRPr lang="en-US" dirty="0"/>
          </a:p>
        </p:txBody>
      </p:sp>
    </p:spTree>
    <p:extLst>
      <p:ext uri="{BB962C8B-B14F-4D97-AF65-F5344CB8AC3E}">
        <p14:creationId xmlns:p14="http://schemas.microsoft.com/office/powerpoint/2010/main" val="529470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Poll Title: What is one accessibility goal are you are committed to achieving by the start of next quarter?
https://www.polleverywhere.com/free_text_polls/4wvIoAnA0WBnojg</a:t>
            </a:r>
            <a:endParaRPr lang="en-US" dirty="0"/>
          </a:p>
        </p:txBody>
      </p:sp>
      <p:sp>
        <p:nvSpPr>
          <p:cNvPr id="4" name="Slide Number Placeholder 3"/>
          <p:cNvSpPr>
            <a:spLocks noGrp="1"/>
          </p:cNvSpPr>
          <p:nvPr>
            <p:ph type="sldNum" sz="quarter" idx="10"/>
          </p:nvPr>
        </p:nvSpPr>
        <p:spPr/>
        <p:txBody>
          <a:bodyPr/>
          <a:lstStyle/>
          <a:p>
            <a:fld id="{9121D0B4-D533-44C1-A55A-0041C087BBCB}" type="slidenum">
              <a:rPr lang="en-US" smtClean="0"/>
              <a:t>37</a:t>
            </a:fld>
            <a:endParaRPr lang="en-US" dirty="0"/>
          </a:p>
        </p:txBody>
      </p:sp>
      <p:sp>
        <p:nvSpPr>
          <p:cNvPr id="5" name="TextBox 4"/>
          <p:cNvSpPr txBox="1"/>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20500814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Poll Title: What one word would you use to describe how you feel about creating accessible documents now?
https://www.polleverywhere.com/free_text_polls/XFpDXPkUGcbVdhk</a:t>
            </a:r>
            <a:endParaRPr lang="en-US" dirty="0"/>
          </a:p>
        </p:txBody>
      </p:sp>
      <p:sp>
        <p:nvSpPr>
          <p:cNvPr id="4" name="Slide Number Placeholder 3"/>
          <p:cNvSpPr>
            <a:spLocks noGrp="1"/>
          </p:cNvSpPr>
          <p:nvPr>
            <p:ph type="sldNum" sz="quarter" idx="10"/>
          </p:nvPr>
        </p:nvSpPr>
        <p:spPr/>
        <p:txBody>
          <a:bodyPr/>
          <a:lstStyle/>
          <a:p>
            <a:fld id="{9121D0B4-D533-44C1-A55A-0041C087BBCB}" type="slidenum">
              <a:rPr lang="en-US" smtClean="0"/>
              <a:t>38</a:t>
            </a:fld>
            <a:endParaRPr lang="en-US" dirty="0"/>
          </a:p>
        </p:txBody>
      </p:sp>
      <p:sp>
        <p:nvSpPr>
          <p:cNvPr id="5" name="TextBox 4"/>
          <p:cNvSpPr txBox="1"/>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3571337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"Access 101: Introduction to Inclusive Design"</a:t>
            </a:r>
            <a:r>
              <a:rPr lang="en-US" dirty="0" smtClean="0"/>
              <a:t> by Jess Thompson is licensed under </a:t>
            </a:r>
            <a:r>
              <a:rPr lang="en-US" dirty="0" smtClean="0">
                <a:hlinkClick r:id="rId4"/>
              </a:rPr>
              <a:t>CC BY 4.0</a:t>
            </a:r>
            <a:r>
              <a:rPr lang="en-US" dirty="0" smtClean="0"/>
              <a:t>.</a:t>
            </a:r>
            <a:endParaRPr lang="en-US" dirty="0"/>
          </a:p>
        </p:txBody>
      </p:sp>
      <p:sp>
        <p:nvSpPr>
          <p:cNvPr id="4" name="Slide Number Placeholder 3"/>
          <p:cNvSpPr>
            <a:spLocks noGrp="1"/>
          </p:cNvSpPr>
          <p:nvPr>
            <p:ph type="sldNum" sz="quarter" idx="10"/>
          </p:nvPr>
        </p:nvSpPr>
        <p:spPr/>
        <p:txBody>
          <a:bodyPr/>
          <a:lstStyle/>
          <a:p>
            <a:fld id="{9121D0B4-D533-44C1-A55A-0041C087BBCB}" type="slidenum">
              <a:rPr lang="en-US" smtClean="0"/>
              <a:t>48</a:t>
            </a:fld>
            <a:endParaRPr lang="en-US" dirty="0"/>
          </a:p>
        </p:txBody>
      </p:sp>
    </p:spTree>
    <p:extLst>
      <p:ext uri="{BB962C8B-B14F-4D97-AF65-F5344CB8AC3E}">
        <p14:creationId xmlns:p14="http://schemas.microsoft.com/office/powerpoint/2010/main" val="17047878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enter presentation or slide show view to watch this video.</a:t>
            </a:r>
            <a:endParaRPr lang="en-US" dirty="0"/>
          </a:p>
        </p:txBody>
      </p:sp>
      <p:sp>
        <p:nvSpPr>
          <p:cNvPr id="4" name="Slide Number Placeholder 3"/>
          <p:cNvSpPr>
            <a:spLocks noGrp="1"/>
          </p:cNvSpPr>
          <p:nvPr>
            <p:ph type="sldNum" sz="quarter" idx="10"/>
          </p:nvPr>
        </p:nvSpPr>
        <p:spPr/>
        <p:txBody>
          <a:bodyPr/>
          <a:lstStyle/>
          <a:p>
            <a:fld id="{9121D0B4-D533-44C1-A55A-0041C087BBCB}" type="slidenum">
              <a:rPr lang="en-US" smtClean="0"/>
              <a:t>50</a:t>
            </a:fld>
            <a:endParaRPr lang="en-US" dirty="0"/>
          </a:p>
        </p:txBody>
      </p:sp>
    </p:spTree>
    <p:extLst>
      <p:ext uri="{BB962C8B-B14F-4D97-AF65-F5344CB8AC3E}">
        <p14:creationId xmlns:p14="http://schemas.microsoft.com/office/powerpoint/2010/main" val="39490286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Please enter presentation or slide show view to watch this video.</a:t>
            </a:r>
          </a:p>
          <a:p>
            <a:endParaRPr lang="en-US" dirty="0"/>
          </a:p>
        </p:txBody>
      </p:sp>
      <p:sp>
        <p:nvSpPr>
          <p:cNvPr id="4" name="Slide Number Placeholder 3"/>
          <p:cNvSpPr>
            <a:spLocks noGrp="1"/>
          </p:cNvSpPr>
          <p:nvPr>
            <p:ph type="sldNum" sz="quarter" idx="10"/>
          </p:nvPr>
        </p:nvSpPr>
        <p:spPr/>
        <p:txBody>
          <a:bodyPr/>
          <a:lstStyle/>
          <a:p>
            <a:fld id="{9121D0B4-D533-44C1-A55A-0041C087BBCB}" type="slidenum">
              <a:rPr lang="en-US" smtClean="0"/>
              <a:t>51</a:t>
            </a:fld>
            <a:endParaRPr lang="en-US" dirty="0"/>
          </a:p>
        </p:txBody>
      </p:sp>
    </p:spTree>
    <p:extLst>
      <p:ext uri="{BB962C8B-B14F-4D97-AF65-F5344CB8AC3E}">
        <p14:creationId xmlns:p14="http://schemas.microsoft.com/office/powerpoint/2010/main" val="1683998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joined today by an online audience…hello</a:t>
            </a:r>
            <a:r>
              <a:rPr lang="en-US" baseline="0" dirty="0" smtClean="0"/>
              <a:t> everyone!  Thanks for joining us.</a:t>
            </a:r>
          </a:p>
          <a:p>
            <a:endParaRPr lang="en-US" baseline="0" dirty="0" smtClean="0"/>
          </a:p>
          <a:p>
            <a:r>
              <a:rPr lang="en-US" dirty="0" smtClean="0"/>
              <a:t>Also, thank you to Jim and the media folks helping us out.</a:t>
            </a:r>
          </a:p>
          <a:p>
            <a:endParaRPr lang="en-US" dirty="0" smtClean="0"/>
          </a:p>
          <a:p>
            <a:r>
              <a:rPr lang="en-US" dirty="0" smtClean="0"/>
              <a:t>This session is structured</a:t>
            </a:r>
            <a:r>
              <a:rPr lang="en-US" baseline="0" dirty="0" smtClean="0"/>
              <a:t> as a hands-on lab.  You will need a computer.  Look on with a friend if you don’t have one.  We’ll chat a little to introduce topics and establish context, then I’ll introduce a skill and then you’ll practice it.  We’ll repeat like this until we’ve practice all 5 steps to an accessible syllabus.</a:t>
            </a:r>
          </a:p>
          <a:p>
            <a:endParaRPr lang="en-US" baseline="0" dirty="0" smtClean="0"/>
          </a:p>
          <a:p>
            <a:r>
              <a:rPr lang="en-US" baseline="0" dirty="0" smtClean="0"/>
              <a:t>You will have access to this presentation, the practice document, myself, and the webcast recording of this session so you don’t need to take copious notes.  Instead, please focus on practicing the new skills we’ll learn.</a:t>
            </a:r>
          </a:p>
          <a:p>
            <a:endParaRPr lang="en-US" baseline="0" dirty="0" smtClean="0"/>
          </a:p>
          <a:p>
            <a:r>
              <a:rPr lang="en-US" baseline="0" dirty="0" smtClean="0"/>
              <a:t>There are lots and lots of extras at the end of the presentation that we will not get to today.  Please download the presentation and review them at your convenience.</a:t>
            </a:r>
            <a:endParaRPr lang="en-US" dirty="0"/>
          </a:p>
        </p:txBody>
      </p:sp>
      <p:sp>
        <p:nvSpPr>
          <p:cNvPr id="4" name="Slide Number Placeholder 3"/>
          <p:cNvSpPr>
            <a:spLocks noGrp="1"/>
          </p:cNvSpPr>
          <p:nvPr>
            <p:ph type="sldNum" sz="quarter" idx="10"/>
          </p:nvPr>
        </p:nvSpPr>
        <p:spPr/>
        <p:txBody>
          <a:bodyPr/>
          <a:lstStyle/>
          <a:p>
            <a:fld id="{9121D0B4-D533-44C1-A55A-0041C087BBCB}" type="slidenum">
              <a:rPr lang="en-US" smtClean="0"/>
              <a:t>2</a:t>
            </a:fld>
            <a:endParaRPr lang="en-US" dirty="0"/>
          </a:p>
        </p:txBody>
      </p:sp>
    </p:spTree>
    <p:extLst>
      <p:ext uri="{BB962C8B-B14F-4D97-AF65-F5344CB8AC3E}">
        <p14:creationId xmlns:p14="http://schemas.microsoft.com/office/powerpoint/2010/main" val="1045607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21D0B4-D533-44C1-A55A-0041C087BBCB}" type="slidenum">
              <a:rPr lang="en-US" smtClean="0"/>
              <a:t>3</a:t>
            </a:fld>
            <a:endParaRPr lang="en-US" dirty="0"/>
          </a:p>
        </p:txBody>
      </p:sp>
    </p:spTree>
    <p:extLst>
      <p:ext uri="{BB962C8B-B14F-4D97-AF65-F5344CB8AC3E}">
        <p14:creationId xmlns:p14="http://schemas.microsoft.com/office/powerpoint/2010/main" val="2896656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a:t>
            </a:r>
            <a:r>
              <a:rPr lang="en-US" baseline="0" dirty="0" smtClean="0"/>
              <a:t> we’ll be focusing on the sections of the Standard 8.3 annotation that focus on using headings, adding alternative text, and properly formatting tables.</a:t>
            </a:r>
          </a:p>
          <a:p>
            <a:endParaRPr lang="en-US" baseline="0" dirty="0" smtClean="0"/>
          </a:p>
          <a:p>
            <a:r>
              <a:rPr lang="en-US" baseline="0" dirty="0" smtClean="0"/>
              <a:t>The Additional Tips section of this presentation includes information about using color, text, fonts, and images responsibly.  </a:t>
            </a:r>
          </a:p>
          <a:p>
            <a:endParaRPr lang="en-US" baseline="0" dirty="0" smtClean="0"/>
          </a:p>
          <a:p>
            <a:r>
              <a:rPr lang="en-US" baseline="0" dirty="0" smtClean="0"/>
              <a:t>The Resources section of this presentation includes information about creating accessible PDFs.</a:t>
            </a:r>
          </a:p>
          <a:p>
            <a:endParaRPr lang="en-US" baseline="0" dirty="0" smtClean="0"/>
          </a:p>
          <a:p>
            <a:r>
              <a:rPr lang="en-US" baseline="0" dirty="0" smtClean="0"/>
              <a:t>Can anyone tell me what “accessible” mean?</a:t>
            </a:r>
            <a:endParaRPr lang="en-US" dirty="0"/>
          </a:p>
        </p:txBody>
      </p:sp>
      <p:sp>
        <p:nvSpPr>
          <p:cNvPr id="4" name="Slide Number Placeholder 3"/>
          <p:cNvSpPr>
            <a:spLocks noGrp="1"/>
          </p:cNvSpPr>
          <p:nvPr>
            <p:ph type="sldNum" sz="quarter" idx="10"/>
          </p:nvPr>
        </p:nvSpPr>
        <p:spPr/>
        <p:txBody>
          <a:bodyPr/>
          <a:lstStyle/>
          <a:p>
            <a:fld id="{9121D0B4-D533-44C1-A55A-0041C087BBCB}" type="slidenum">
              <a:rPr lang="en-US" smtClean="0"/>
              <a:t>4</a:t>
            </a:fld>
            <a:endParaRPr lang="en-US" dirty="0"/>
          </a:p>
        </p:txBody>
      </p:sp>
    </p:spTree>
    <p:extLst>
      <p:ext uri="{BB962C8B-B14F-4D97-AF65-F5344CB8AC3E}">
        <p14:creationId xmlns:p14="http://schemas.microsoft.com/office/powerpoint/2010/main" val="2551263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Poll Title: Rate your current level of comfort creating accessible documents:
https://</a:t>
            </a:r>
            <a:r>
              <a:rPr lang="en-US" dirty="0" smtClean="0"/>
              <a:t>www.polleverywhere.com/multiple_choice_polls/7MTEEGlN6zPY2T7</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Text </a:t>
            </a:r>
            <a:r>
              <a:rPr lang="en-US" sz="1400" b="1" dirty="0" smtClean="0">
                <a:solidFill>
                  <a:srgbClr val="0070C0"/>
                </a:solidFill>
              </a:rPr>
              <a:t>ALISSASELLS953</a:t>
            </a:r>
            <a:r>
              <a:rPr lang="en-US" sz="1200" dirty="0" smtClean="0">
                <a:solidFill>
                  <a:schemeClr val="tx1"/>
                </a:solidFill>
              </a:rPr>
              <a:t> TO </a:t>
            </a:r>
            <a:r>
              <a:rPr lang="en-US" sz="1400" b="1" dirty="0" smtClean="0">
                <a:solidFill>
                  <a:srgbClr val="0070C0"/>
                </a:solidFill>
              </a:rPr>
              <a:t>22333</a:t>
            </a:r>
            <a:r>
              <a:rPr lang="en-US" sz="1200" dirty="0" smtClean="0">
                <a:solidFill>
                  <a:schemeClr val="tx1"/>
                </a:solidFill>
              </a:rPr>
              <a:t> to set up Poll Everywhere on your phone or go to </a:t>
            </a:r>
            <a:r>
              <a:rPr lang="en-US" sz="1200" b="1" dirty="0" smtClean="0">
                <a:solidFill>
                  <a:schemeClr val="tx1"/>
                </a:solidFill>
                <a:hlinkClick r:id="rId3"/>
              </a:rPr>
              <a:t>PollEv.com/alissasells953</a:t>
            </a:r>
            <a:r>
              <a:rPr lang="en-US" sz="1200" dirty="0" smtClean="0">
                <a:solidFill>
                  <a:schemeClr val="tx1"/>
                </a:solidFill>
              </a:rPr>
              <a:t> on any browser.</a:t>
            </a:r>
          </a:p>
          <a:p>
            <a:endParaRPr lang="en-US" dirty="0" smtClean="0"/>
          </a:p>
          <a:p>
            <a:endParaRPr lang="en-US" dirty="0" smtClean="0"/>
          </a:p>
          <a:p>
            <a:r>
              <a:rPr lang="en-US" dirty="0" smtClean="0"/>
              <a:t>The poll will register the first 100 answers.</a:t>
            </a:r>
            <a:endParaRPr lang="en-US" dirty="0"/>
          </a:p>
        </p:txBody>
      </p:sp>
      <p:sp>
        <p:nvSpPr>
          <p:cNvPr id="4" name="Slide Number Placeholder 3"/>
          <p:cNvSpPr>
            <a:spLocks noGrp="1"/>
          </p:cNvSpPr>
          <p:nvPr>
            <p:ph type="sldNum" sz="quarter" idx="10"/>
          </p:nvPr>
        </p:nvSpPr>
        <p:spPr/>
        <p:txBody>
          <a:bodyPr/>
          <a:lstStyle/>
          <a:p>
            <a:fld id="{9121D0B4-D533-44C1-A55A-0041C087BBCB}" type="slidenum">
              <a:rPr lang="en-US" smtClean="0"/>
              <a:t>6</a:t>
            </a:fld>
            <a:endParaRPr lang="en-US" dirty="0"/>
          </a:p>
        </p:txBody>
      </p:sp>
      <p:sp>
        <p:nvSpPr>
          <p:cNvPr id="5" name="TextBox 4"/>
          <p:cNvSpPr txBox="1"/>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64768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with disabilities make up </a:t>
            </a:r>
            <a:r>
              <a:rPr lang="en-US" dirty="0" smtClean="0">
                <a:hlinkClick r:id="rId3"/>
              </a:rPr>
              <a:t>12% of the students enrolled in community college (Links to an external site.)Links to an external site.</a:t>
            </a:r>
            <a:r>
              <a:rPr lang="en-US" dirty="0" smtClean="0"/>
              <a:t>. The disabilities range from mobility/physical impairment to brain injury to blindness to mental illness. In Washington's community and technical colleges, the percentage of students that </a:t>
            </a:r>
            <a:r>
              <a:rPr lang="en-US" i="1" dirty="0" smtClean="0"/>
              <a:t>disclosed</a:t>
            </a:r>
            <a:r>
              <a:rPr lang="en-US" dirty="0" smtClean="0"/>
              <a:t> a disability ranged from 1.62% to 7.37%. Taken together, the total number of students with a documented disability in our system (12,414 in 2014-15 academic year), is equivalent to the student body of one of our larger CTCs.</a:t>
            </a:r>
            <a:endParaRPr lang="en-US" dirty="0"/>
          </a:p>
        </p:txBody>
      </p:sp>
      <p:sp>
        <p:nvSpPr>
          <p:cNvPr id="4" name="Slide Number Placeholder 3"/>
          <p:cNvSpPr>
            <a:spLocks noGrp="1"/>
          </p:cNvSpPr>
          <p:nvPr>
            <p:ph type="sldNum" sz="quarter" idx="10"/>
          </p:nvPr>
        </p:nvSpPr>
        <p:spPr/>
        <p:txBody>
          <a:bodyPr/>
          <a:lstStyle/>
          <a:p>
            <a:fld id="{9121D0B4-D533-44C1-A55A-0041C087BBCB}" type="slidenum">
              <a:rPr lang="en-US" smtClean="0"/>
              <a:t>7</a:t>
            </a:fld>
            <a:endParaRPr lang="en-US" dirty="0"/>
          </a:p>
        </p:txBody>
      </p:sp>
    </p:spTree>
    <p:extLst>
      <p:ext uri="{BB962C8B-B14F-4D97-AF65-F5344CB8AC3E}">
        <p14:creationId xmlns:p14="http://schemas.microsoft.com/office/powerpoint/2010/main" val="2157401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making your materials accessible, you eliminate some of the obstacles and cut down on some of the hassle it may take a person to navigate your content. </a:t>
            </a:r>
          </a:p>
          <a:p>
            <a:endParaRPr lang="en-US" dirty="0" smtClean="0"/>
          </a:p>
          <a:p>
            <a:r>
              <a:rPr lang="en-US" dirty="0" smtClean="0"/>
              <a:t>Doing as much work as you can on the front end eliminates the potential for a lot of work put into modifying your content when an accommodation notice arrives in your inbox the day before classes begin.  </a:t>
            </a:r>
            <a:endParaRPr lang="en-US" dirty="0"/>
          </a:p>
        </p:txBody>
      </p:sp>
      <p:sp>
        <p:nvSpPr>
          <p:cNvPr id="4" name="Slide Number Placeholder 3"/>
          <p:cNvSpPr>
            <a:spLocks noGrp="1"/>
          </p:cNvSpPr>
          <p:nvPr>
            <p:ph type="sldNum" sz="quarter" idx="10"/>
          </p:nvPr>
        </p:nvSpPr>
        <p:spPr/>
        <p:txBody>
          <a:bodyPr/>
          <a:lstStyle/>
          <a:p>
            <a:fld id="{9121D0B4-D533-44C1-A55A-0041C087BBCB}" type="slidenum">
              <a:rPr lang="en-US" smtClean="0"/>
              <a:t>8</a:t>
            </a:fld>
            <a:endParaRPr lang="en-US" dirty="0"/>
          </a:p>
        </p:txBody>
      </p:sp>
    </p:spTree>
    <p:extLst>
      <p:ext uri="{BB962C8B-B14F-4D97-AF65-F5344CB8AC3E}">
        <p14:creationId xmlns:p14="http://schemas.microsoft.com/office/powerpoint/2010/main" val="120463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Poll Title: Rate the "accessibility status" of your course documents:
https://www.polleverywhere.com/multiple_choice_polls/WpZA8IXoeKBHEX9</a:t>
            </a:r>
            <a:endParaRPr lang="en-US" dirty="0"/>
          </a:p>
        </p:txBody>
      </p:sp>
      <p:sp>
        <p:nvSpPr>
          <p:cNvPr id="4" name="Slide Number Placeholder 3"/>
          <p:cNvSpPr>
            <a:spLocks noGrp="1"/>
          </p:cNvSpPr>
          <p:nvPr>
            <p:ph type="sldNum" sz="quarter" idx="10"/>
          </p:nvPr>
        </p:nvSpPr>
        <p:spPr/>
        <p:txBody>
          <a:bodyPr/>
          <a:lstStyle/>
          <a:p>
            <a:fld id="{9121D0B4-D533-44C1-A55A-0041C087BBCB}" type="slidenum">
              <a:rPr lang="en-US" smtClean="0"/>
              <a:t>9</a:t>
            </a:fld>
            <a:endParaRPr lang="en-US" dirty="0"/>
          </a:p>
        </p:txBody>
      </p:sp>
      <p:sp>
        <p:nvSpPr>
          <p:cNvPr id="5" name="TextBox 4"/>
          <p:cNvSpPr txBox="1"/>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3182835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Aesthetics meets function: </a:t>
            </a:r>
            <a:r>
              <a:rPr lang="en-US" sz="1200" b="0" dirty="0" smtClean="0"/>
              <a:t>documents </a:t>
            </a:r>
            <a:r>
              <a:rPr lang="en-US" sz="1200" dirty="0" smtClean="0"/>
              <a:t>should be visually appealing </a:t>
            </a:r>
            <a:r>
              <a:rPr lang="en-US" sz="1200" u="sng" dirty="0" smtClean="0"/>
              <a:t>AND</a:t>
            </a:r>
            <a:r>
              <a:rPr lang="en-US" sz="1200" dirty="0" smtClean="0"/>
              <a:t> usable/functional for as many users as possibly.</a:t>
            </a:r>
          </a:p>
          <a:p>
            <a:endParaRPr lang="en-US" sz="1200" dirty="0" smtClean="0"/>
          </a:p>
          <a:p>
            <a:r>
              <a:rPr lang="en-US" sz="1200" dirty="0" smtClean="0"/>
              <a:t>Function and usability always trump</a:t>
            </a:r>
            <a:r>
              <a:rPr lang="en-US" sz="1200" baseline="0" dirty="0" smtClean="0"/>
              <a:t> “prettiness”.</a:t>
            </a:r>
            <a:endParaRPr lang="en-US" sz="1200" dirty="0"/>
          </a:p>
        </p:txBody>
      </p:sp>
      <p:sp>
        <p:nvSpPr>
          <p:cNvPr id="4" name="Slide Number Placeholder 3"/>
          <p:cNvSpPr>
            <a:spLocks noGrp="1"/>
          </p:cNvSpPr>
          <p:nvPr>
            <p:ph type="sldNum" sz="quarter" idx="10"/>
          </p:nvPr>
        </p:nvSpPr>
        <p:spPr/>
        <p:txBody>
          <a:bodyPr/>
          <a:lstStyle/>
          <a:p>
            <a:fld id="{9121D0B4-D533-44C1-A55A-0041C087BBCB}" type="slidenum">
              <a:rPr lang="en-US" smtClean="0"/>
              <a:t>10</a:t>
            </a:fld>
            <a:endParaRPr lang="en-US" dirty="0"/>
          </a:p>
        </p:txBody>
      </p:sp>
    </p:spTree>
    <p:extLst>
      <p:ext uri="{BB962C8B-B14F-4D97-AF65-F5344CB8AC3E}">
        <p14:creationId xmlns:p14="http://schemas.microsoft.com/office/powerpoint/2010/main" val="4095815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9/14/2017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9/14/2017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9/14/2017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9/14/2017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9/14/2017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9/14/2017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9/14/2017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9/14/2017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9/14/2017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9/14/2017</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9/14/2017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9/14/2017</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goo.gl/yUZk4Y"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pollev.com/alissasells953"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hyperlink" Target="http://creativecommons.org/licenses/by/3.0" TargetMode="External"/><Relationship Id="rId5" Type="http://schemas.openxmlformats.org/officeDocument/2006/relationships/hyperlink" Target="https://commons.wikimedia.org/wiki/User:Stan_Shebs" TargetMode="External"/><Relationship Id="rId4" Type="http://schemas.openxmlformats.org/officeDocument/2006/relationships/hyperlink" Target="https://commons.wikimedia.org/wiki/File:Mount_Rainier_from_northwest.jpg#/media/File:Mount_Rainier_from_northwest.jpg"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hyperlink" Target="http://oregonstate.edu/accessibility/sites/default/files/gallerix/repository/descriptivelinks.mp3" TargetMode="External"/><Relationship Id="rId2" Type="http://schemas.openxmlformats.org/officeDocument/2006/relationships/hyperlink" Target="https://community.canvaslms.com/community/answers/guides" TargetMode="Externa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qualitymatters.org/qa-resources/rubric-standards/higher-ed-rubric"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www.marylandonline.org/" TargetMode="External"/></Relationships>
</file>

<file path=ppt/slides/_rels/slide40.xml.rels><?xml version="1.0" encoding="UTF-8" standalone="yes"?>
<Relationships xmlns="http://schemas.openxmlformats.org/package/2006/relationships"><Relationship Id="rId2" Type="http://schemas.openxmlformats.org/officeDocument/2006/relationships/hyperlink" Target="mailto:asells@sbctc.edu"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creativecommons.org/licenses/by/4.0/" TargetMode="Externa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hyperlink" Target="https://sbctc.instructure.com/courses/1412269/"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hyperlink" Target="https://support.office.com/en-US/article/Create-accessible-PDFs-064625E0-56EA-4E16-AD71-3AA33BB4B7ED" TargetMode="External"/><Relationship Id="rId3" Type="http://schemas.openxmlformats.org/officeDocument/2006/relationships/hyperlink" Target="https://support.office.com/en-us/article/Make-your-PowerPoint-presentations-accessible-6f7772b2-2f33-4bd2-8ca7-dae3b2b3ef25" TargetMode="External"/><Relationship Id="rId7" Type="http://schemas.openxmlformats.org/officeDocument/2006/relationships/hyperlink" Target="https://support.office.com/en-us/article/Use-the-Accessibility-Checker-on-your-Mac-to-find-and-resolve-accessibility-issues-3b84295e-d55b-49f1-b443-523ec45a5232" TargetMode="External"/><Relationship Id="rId2" Type="http://schemas.openxmlformats.org/officeDocument/2006/relationships/hyperlink" Target="https://support.office.microsoft.com/en-us/article/Make-your-Word-documents-accessible-d9bf3683-87ac-47ea-b91a-78dcacb3c66d?CorrelationId=75dbb3c3-5559-4ecc-a99d-e29b24551107&amp;ui=en-US&amp;rs=en-US&amp;ad=US#bkmk_winalttables" TargetMode="External"/><Relationship Id="rId1" Type="http://schemas.openxmlformats.org/officeDocument/2006/relationships/slideLayout" Target="../slideLayouts/slideLayout2.xml"/><Relationship Id="rId6" Type="http://schemas.openxmlformats.org/officeDocument/2006/relationships/hyperlink" Target="https://support.office.com/en-US/article/Use-the-Accessibility-Checker-on-your-Windows-desktop-to-find-accessibility-issues-a16f6de0-2f39-4a2b-8bd8-5ad801426c7f" TargetMode="External"/><Relationship Id="rId5" Type="http://schemas.openxmlformats.org/officeDocument/2006/relationships/hyperlink" Target="https://support.office.com/en-us/article/Make-your-Outlook-email-accessible-71ce71f4-7b15-4b7a-a2e3-cf91721bbacb" TargetMode="External"/><Relationship Id="rId4" Type="http://schemas.openxmlformats.org/officeDocument/2006/relationships/hyperlink" Target="https://support.office.com/en-us/article/Make-your-Excel-spreadsheets-accessible-6cc05fc5-1314-48b5-8eb3-683e49b3e593"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hyperlink" Target="http://creativecommons.org/licenses/by/3.0" TargetMode="External"/><Relationship Id="rId2" Type="http://schemas.openxmlformats.org/officeDocument/2006/relationships/slideLayout" Target="../slideLayouts/slideLayout8.xml"/><Relationship Id="rId1" Type="http://schemas.openxmlformats.org/officeDocument/2006/relationships/video" Target="https://www.youtube.com/embed/q4_LKVTaXpo" TargetMode="External"/><Relationship Id="rId6" Type="http://schemas.openxmlformats.org/officeDocument/2006/relationships/hyperlink" Target="http://www.washington.edu/doit/" TargetMode="External"/><Relationship Id="rId5" Type="http://schemas.openxmlformats.org/officeDocument/2006/relationships/hyperlink" Target="https://youtu.be/q4_LKVTaXpo" TargetMode="External"/><Relationship Id="rId4" Type="http://schemas.openxmlformats.org/officeDocument/2006/relationships/image" Target="../media/image23.jpe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8.xml"/><Relationship Id="rId1" Type="http://schemas.openxmlformats.org/officeDocument/2006/relationships/video" Target="https://www.youtube.com/embed/o_mvO6EQ0tM" TargetMode="External"/><Relationship Id="rId6" Type="http://schemas.openxmlformats.org/officeDocument/2006/relationships/hyperlink" Target="http://www.uiaccess.com/JustAsk/neal_ewers.html" TargetMode="External"/><Relationship Id="rId5" Type="http://schemas.openxmlformats.org/officeDocument/2006/relationships/hyperlink" Target="https://youtu.be/o_mvO6EQ0tM" TargetMode="External"/><Relationship Id="rId4" Type="http://schemas.openxmlformats.org/officeDocument/2006/relationships/image" Target="../media/image24.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hyperlink" Target="https://wiki.spu.edu/download/attachments/89885844/poll-everywhere-vpat-feb2017.pdf?version=1&amp;modificationDate=1499882688960&amp;api=v2"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chemeClr val="tx1"/>
                </a:solidFill>
              </a:rPr>
              <a:t>Before we get started, please…</a:t>
            </a:r>
            <a:endParaRPr lang="en-US" dirty="0">
              <a:solidFill>
                <a:schemeClr val="tx1"/>
              </a:solidFill>
            </a:endParaRPr>
          </a:p>
        </p:txBody>
      </p:sp>
      <p:sp>
        <p:nvSpPr>
          <p:cNvPr id="6" name="Content Placeholder 5"/>
          <p:cNvSpPr>
            <a:spLocks noGrp="1"/>
          </p:cNvSpPr>
          <p:nvPr>
            <p:ph idx="1"/>
          </p:nvPr>
        </p:nvSpPr>
        <p:spPr>
          <a:xfrm>
            <a:off x="1097279" y="1845734"/>
            <a:ext cx="10940233" cy="4357842"/>
          </a:xfrm>
        </p:spPr>
        <p:txBody>
          <a:bodyPr vert="horz" lIns="0" tIns="274320" rIns="0" bIns="45720" rtlCol="0">
            <a:noAutofit/>
          </a:bodyPr>
          <a:lstStyle/>
          <a:p>
            <a:pPr marL="514350" indent="-514350">
              <a:lnSpc>
                <a:spcPct val="100000"/>
              </a:lnSpc>
              <a:spcBef>
                <a:spcPts val="0"/>
              </a:spcBef>
              <a:spcAft>
                <a:spcPts val="2400"/>
              </a:spcAft>
              <a:buClr>
                <a:schemeClr val="dk2"/>
              </a:buClr>
              <a:buFont typeface="+mj-lt"/>
              <a:buAutoNum type="arabicPeriod"/>
            </a:pPr>
            <a:r>
              <a:rPr lang="en-US" sz="3200" dirty="0" smtClean="0">
                <a:solidFill>
                  <a:schemeClr val="tx1"/>
                </a:solidFill>
              </a:rPr>
              <a:t>Start </a:t>
            </a:r>
            <a:r>
              <a:rPr lang="en-US" sz="3200" dirty="0" smtClean="0">
                <a:solidFill>
                  <a:schemeClr val="tx1"/>
                </a:solidFill>
              </a:rPr>
              <a:t>up your laptop </a:t>
            </a:r>
            <a:r>
              <a:rPr lang="en-US" sz="3200" dirty="0" smtClean="0">
                <a:solidFill>
                  <a:schemeClr val="tx1"/>
                </a:solidFill>
              </a:rPr>
              <a:t>for the hands-on lab portion of our session.  No laptop, no worries...make </a:t>
            </a:r>
            <a:r>
              <a:rPr lang="en-US" sz="3200" dirty="0" smtClean="0">
                <a:solidFill>
                  <a:schemeClr val="tx1"/>
                </a:solidFill>
              </a:rPr>
              <a:t>a </a:t>
            </a:r>
            <a:r>
              <a:rPr lang="en-US" sz="3200" dirty="0" smtClean="0">
                <a:solidFill>
                  <a:schemeClr val="tx1"/>
                </a:solidFill>
              </a:rPr>
              <a:t>friend </a:t>
            </a:r>
            <a:r>
              <a:rPr lang="en-US" sz="3200" dirty="0" smtClean="0">
                <a:solidFill>
                  <a:schemeClr val="tx1"/>
                </a:solidFill>
              </a:rPr>
              <a:t>and sit </a:t>
            </a:r>
            <a:r>
              <a:rPr lang="en-US" sz="3200" dirty="0">
                <a:solidFill>
                  <a:schemeClr val="tx1"/>
                </a:solidFill>
              </a:rPr>
              <a:t>by someone who </a:t>
            </a:r>
            <a:r>
              <a:rPr lang="en-US" sz="3200" dirty="0" smtClean="0">
                <a:solidFill>
                  <a:schemeClr val="tx1"/>
                </a:solidFill>
              </a:rPr>
              <a:t>has one!</a:t>
            </a:r>
            <a:endParaRPr lang="en-US" sz="3200" dirty="0">
              <a:solidFill>
                <a:schemeClr val="tx1"/>
              </a:solidFill>
            </a:endParaRPr>
          </a:p>
          <a:p>
            <a:pPr marL="514350" indent="-514350">
              <a:lnSpc>
                <a:spcPct val="100000"/>
              </a:lnSpc>
              <a:spcBef>
                <a:spcPts val="0"/>
              </a:spcBef>
              <a:spcAft>
                <a:spcPts val="2400"/>
              </a:spcAft>
              <a:buClr>
                <a:schemeClr val="dk2"/>
              </a:buClr>
              <a:buFont typeface="+mj-lt"/>
              <a:buAutoNum type="arabicPeriod"/>
            </a:pPr>
            <a:r>
              <a:rPr lang="en-US" sz="3200" dirty="0">
                <a:solidFill>
                  <a:schemeClr val="tx1"/>
                </a:solidFill>
                <a:hlinkClick r:id="rId3"/>
              </a:rPr>
              <a:t>Download the </a:t>
            </a:r>
            <a:r>
              <a:rPr lang="en-US" sz="3200" dirty="0" smtClean="0">
                <a:solidFill>
                  <a:schemeClr val="tx1"/>
                </a:solidFill>
                <a:hlinkClick r:id="rId3"/>
              </a:rPr>
              <a:t>practice </a:t>
            </a:r>
            <a:r>
              <a:rPr lang="en-US" sz="3200" dirty="0" smtClean="0">
                <a:solidFill>
                  <a:schemeClr val="tx1"/>
                </a:solidFill>
                <a:hlinkClick r:id="rId3"/>
              </a:rPr>
              <a:t>document</a:t>
            </a:r>
            <a:r>
              <a:rPr lang="en-US" sz="3200" dirty="0" smtClean="0">
                <a:solidFill>
                  <a:schemeClr val="tx1"/>
                </a:solidFill>
              </a:rPr>
              <a:t> at </a:t>
            </a:r>
            <a:r>
              <a:rPr lang="en-US" sz="3200" b="1" dirty="0" smtClean="0">
                <a:solidFill>
                  <a:schemeClr val="tx1"/>
                </a:solidFill>
                <a:hlinkClick r:id="rId3"/>
              </a:rPr>
              <a:t>https</a:t>
            </a:r>
            <a:r>
              <a:rPr lang="en-US" sz="3200" b="1" dirty="0">
                <a:solidFill>
                  <a:schemeClr val="tx1"/>
                </a:solidFill>
                <a:hlinkClick r:id="rId3"/>
              </a:rPr>
              <a:t>://</a:t>
            </a:r>
            <a:r>
              <a:rPr lang="en-US" sz="3200" b="1" dirty="0" smtClean="0">
                <a:solidFill>
                  <a:schemeClr val="tx1"/>
                </a:solidFill>
                <a:hlinkClick r:id="rId3"/>
              </a:rPr>
              <a:t>goo.gl/yUZk4Y</a:t>
            </a:r>
            <a:r>
              <a:rPr lang="en-US" sz="3200" b="1" dirty="0">
                <a:solidFill>
                  <a:schemeClr val="tx1"/>
                </a:solidFill>
              </a:rPr>
              <a:t> </a:t>
            </a:r>
            <a:r>
              <a:rPr lang="en-US" sz="3200" dirty="0">
                <a:solidFill>
                  <a:schemeClr val="tx1"/>
                </a:solidFill>
              </a:rPr>
              <a:t>or open </a:t>
            </a:r>
            <a:r>
              <a:rPr lang="en-US" sz="3200" dirty="0" smtClean="0">
                <a:solidFill>
                  <a:schemeClr val="tx1"/>
                </a:solidFill>
              </a:rPr>
              <a:t>a Word document of your own, such as your syllabus.</a:t>
            </a:r>
            <a:endParaRPr lang="en-US" sz="3200" dirty="0">
              <a:solidFill>
                <a:schemeClr val="tx1"/>
              </a:solidFill>
            </a:endParaRPr>
          </a:p>
          <a:p>
            <a:pPr marL="514350" indent="-514350">
              <a:lnSpc>
                <a:spcPct val="100000"/>
              </a:lnSpc>
              <a:spcBef>
                <a:spcPts val="0"/>
              </a:spcBef>
              <a:spcAft>
                <a:spcPts val="2400"/>
              </a:spcAft>
              <a:buClr>
                <a:schemeClr val="dk2"/>
              </a:buClr>
              <a:buFont typeface="+mj-lt"/>
              <a:buAutoNum type="arabicPeriod"/>
            </a:pPr>
            <a:r>
              <a:rPr lang="en-US" sz="3200" dirty="0">
                <a:solidFill>
                  <a:schemeClr val="tx1"/>
                </a:solidFill>
              </a:rPr>
              <a:t>Text </a:t>
            </a:r>
            <a:r>
              <a:rPr lang="en-US" sz="3600" b="1" dirty="0">
                <a:solidFill>
                  <a:srgbClr val="0070C0"/>
                </a:solidFill>
              </a:rPr>
              <a:t>ALISSASELLS953</a:t>
            </a:r>
            <a:r>
              <a:rPr lang="en-US" sz="3200" dirty="0">
                <a:solidFill>
                  <a:schemeClr val="tx1"/>
                </a:solidFill>
              </a:rPr>
              <a:t> TO </a:t>
            </a:r>
            <a:r>
              <a:rPr lang="en-US" sz="3600" b="1" dirty="0">
                <a:solidFill>
                  <a:srgbClr val="0070C0"/>
                </a:solidFill>
              </a:rPr>
              <a:t>22333</a:t>
            </a:r>
            <a:r>
              <a:rPr lang="en-US" sz="3200" dirty="0">
                <a:solidFill>
                  <a:schemeClr val="tx1"/>
                </a:solidFill>
              </a:rPr>
              <a:t> </a:t>
            </a:r>
            <a:r>
              <a:rPr lang="en-US" sz="3200" dirty="0" smtClean="0">
                <a:solidFill>
                  <a:schemeClr val="tx1"/>
                </a:solidFill>
              </a:rPr>
              <a:t>to set up Poll </a:t>
            </a:r>
            <a:r>
              <a:rPr lang="en-US" sz="3200" dirty="0">
                <a:solidFill>
                  <a:schemeClr val="tx1"/>
                </a:solidFill>
              </a:rPr>
              <a:t>Everywhere on your </a:t>
            </a:r>
            <a:r>
              <a:rPr lang="en-US" sz="3200" dirty="0" smtClean="0">
                <a:solidFill>
                  <a:schemeClr val="tx1"/>
                </a:solidFill>
              </a:rPr>
              <a:t>phone or go to </a:t>
            </a:r>
            <a:r>
              <a:rPr lang="en-US" sz="3200" b="1" dirty="0" smtClean="0">
                <a:solidFill>
                  <a:schemeClr val="tx1"/>
                </a:solidFill>
                <a:hlinkClick r:id="rId4"/>
              </a:rPr>
              <a:t>PollEv.com/alissasells953</a:t>
            </a:r>
            <a:r>
              <a:rPr lang="en-US" sz="3200" dirty="0">
                <a:solidFill>
                  <a:schemeClr val="tx1"/>
                </a:solidFill>
              </a:rPr>
              <a:t> </a:t>
            </a:r>
            <a:r>
              <a:rPr lang="en-US" sz="3200" dirty="0" smtClean="0">
                <a:solidFill>
                  <a:schemeClr val="tx1"/>
                </a:solidFill>
              </a:rPr>
              <a:t>on any browser.</a:t>
            </a:r>
            <a:endParaRPr lang="en-US" sz="3200" dirty="0">
              <a:solidFill>
                <a:schemeClr val="tx1"/>
              </a:solidFill>
            </a:endParaRPr>
          </a:p>
        </p:txBody>
      </p:sp>
    </p:spTree>
    <p:extLst>
      <p:ext uri="{BB962C8B-B14F-4D97-AF65-F5344CB8AC3E}">
        <p14:creationId xmlns:p14="http://schemas.microsoft.com/office/powerpoint/2010/main" val="40800201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6093"/>
            <a:ext cx="3463448" cy="2354266"/>
          </a:xfrm>
        </p:spPr>
        <p:txBody>
          <a:bodyPr>
            <a:normAutofit/>
          </a:bodyPr>
          <a:lstStyle/>
          <a:p>
            <a:r>
              <a:rPr lang="en-US" b="1" dirty="0" smtClean="0"/>
              <a:t>An </a:t>
            </a:r>
            <a:r>
              <a:rPr lang="en-US" b="1" dirty="0" smtClean="0"/>
              <a:t>average reader </a:t>
            </a:r>
            <a:r>
              <a:rPr lang="en-US" b="1" dirty="0" smtClean="0"/>
              <a:t>sees the </a:t>
            </a:r>
            <a:r>
              <a:rPr lang="en-US" b="1" dirty="0" smtClean="0"/>
              <a:t>document </a:t>
            </a:r>
            <a:r>
              <a:rPr lang="en-US" b="1" dirty="0" smtClean="0"/>
              <a:t>sections.</a:t>
            </a:r>
            <a:endParaRPr lang="en-US" b="1" dirty="0"/>
          </a:p>
        </p:txBody>
      </p:sp>
      <p:pic>
        <p:nvPicPr>
          <p:cNvPr id="5" name="Content Placeholder 4" descr="A well organized syllabus that looks nice but that is not functional for a screen reader because the creator did not use headers and styles to add structur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16972" y="0"/>
            <a:ext cx="8075028" cy="6858000"/>
          </a:xfrm>
        </p:spPr>
      </p:pic>
      <p:sp>
        <p:nvSpPr>
          <p:cNvPr id="4" name="Text Placeholder 3"/>
          <p:cNvSpPr>
            <a:spLocks noGrp="1"/>
          </p:cNvSpPr>
          <p:nvPr>
            <p:ph type="body" sz="half" idx="2"/>
          </p:nvPr>
        </p:nvSpPr>
        <p:spPr>
          <a:xfrm>
            <a:off x="457200" y="2926080"/>
            <a:ext cx="3325660" cy="3379124"/>
          </a:xfrm>
        </p:spPr>
        <p:txBody>
          <a:bodyPr tIns="274320">
            <a:normAutofit/>
          </a:bodyPr>
          <a:lstStyle/>
          <a:p>
            <a:r>
              <a:rPr lang="en-US" sz="2800" dirty="0" smtClean="0"/>
              <a:t>But even </a:t>
            </a:r>
            <a:r>
              <a:rPr lang="en-US" sz="2800" dirty="0" smtClean="0"/>
              <a:t>the </a:t>
            </a:r>
            <a:r>
              <a:rPr lang="en-US" sz="2800" dirty="0" smtClean="0"/>
              <a:t>most innocent </a:t>
            </a:r>
            <a:r>
              <a:rPr lang="en-US" sz="2800" dirty="0" smtClean="0"/>
              <a:t>looking syllabus or document can have hidden usability issues lurking within.</a:t>
            </a:r>
            <a:endParaRPr lang="en-US" sz="2800" dirty="0"/>
          </a:p>
        </p:txBody>
      </p:sp>
    </p:spTree>
    <p:extLst>
      <p:ext uri="{BB962C8B-B14F-4D97-AF65-F5344CB8AC3E}">
        <p14:creationId xmlns:p14="http://schemas.microsoft.com/office/powerpoint/2010/main" val="11780046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594359"/>
            <a:ext cx="3250504" cy="2286000"/>
          </a:xfrm>
        </p:spPr>
        <p:txBody>
          <a:bodyPr>
            <a:normAutofit/>
          </a:bodyPr>
          <a:lstStyle/>
          <a:p>
            <a:r>
              <a:rPr lang="en-US" b="1" dirty="0" smtClean="0"/>
              <a:t>A </a:t>
            </a:r>
            <a:r>
              <a:rPr lang="en-US" b="1" dirty="0"/>
              <a:t>screen reader </a:t>
            </a:r>
            <a:r>
              <a:rPr lang="en-US" b="1" dirty="0" smtClean="0"/>
              <a:t>‘sees’ words </a:t>
            </a:r>
            <a:r>
              <a:rPr lang="en-US" b="1" dirty="0" smtClean="0"/>
              <a:t>with no </a:t>
            </a:r>
            <a:r>
              <a:rPr lang="en-US" b="1" dirty="0" smtClean="0"/>
              <a:t>hierarchy.</a:t>
            </a:r>
            <a:endParaRPr lang="en-US" b="1" dirty="0"/>
          </a:p>
        </p:txBody>
      </p:sp>
      <p:sp>
        <p:nvSpPr>
          <p:cNvPr id="4" name="Text Placeholder 3"/>
          <p:cNvSpPr>
            <a:spLocks noGrp="1"/>
          </p:cNvSpPr>
          <p:nvPr>
            <p:ph type="body" sz="half" idx="2"/>
          </p:nvPr>
        </p:nvSpPr>
        <p:spPr>
          <a:xfrm>
            <a:off x="457199" y="2926080"/>
            <a:ext cx="3396343" cy="3379124"/>
          </a:xfrm>
        </p:spPr>
        <p:txBody>
          <a:bodyPr tIns="274320">
            <a:normAutofit/>
          </a:bodyPr>
          <a:lstStyle/>
          <a:p>
            <a:r>
              <a:rPr lang="en-US" sz="2800" dirty="0" smtClean="0"/>
              <a:t>Without </a:t>
            </a:r>
            <a:r>
              <a:rPr lang="en-US" sz="2800" dirty="0"/>
              <a:t>proper formatting, </a:t>
            </a:r>
            <a:r>
              <a:rPr lang="en-US" sz="2800" dirty="0" smtClean="0"/>
              <a:t>it’s </a:t>
            </a:r>
            <a:r>
              <a:rPr lang="en-US" sz="2800" dirty="0"/>
              <a:t>just a sea of </a:t>
            </a:r>
            <a:r>
              <a:rPr lang="en-US" sz="2800" dirty="0" smtClean="0"/>
              <a:t>text.</a:t>
            </a:r>
            <a:endParaRPr lang="en-US" sz="2800" dirty="0"/>
          </a:p>
        </p:txBody>
      </p:sp>
      <p:pic>
        <p:nvPicPr>
          <p:cNvPr id="10" name="Content Placeholder 9" descr="a page of words with no formatting, styling, or headers mimicking what a screen reader would 'see' without the use of headers and styles"/>
          <p:cNvPicPr>
            <a:picLocks noGrp="1" noChangeAspect="1"/>
          </p:cNvPicPr>
          <p:nvPr>
            <p:ph idx="1"/>
          </p:nvPr>
        </p:nvPicPr>
        <p:blipFill rotWithShape="1">
          <a:blip r:embed="rId3">
            <a:extLst>
              <a:ext uri="{28A0092B-C50C-407E-A947-70E740481C1C}">
                <a14:useLocalDpi xmlns:a14="http://schemas.microsoft.com/office/drawing/2010/main" val="0"/>
              </a:ext>
            </a:extLst>
          </a:blip>
          <a:srcRect t="4846" r="4298"/>
          <a:stretch/>
        </p:blipFill>
        <p:spPr>
          <a:xfrm>
            <a:off x="4233957" y="74740"/>
            <a:ext cx="7603138" cy="6376579"/>
          </a:xfrm>
        </p:spPr>
      </p:pic>
    </p:spTree>
    <p:extLst>
      <p:ext uri="{BB962C8B-B14F-4D97-AF65-F5344CB8AC3E}">
        <p14:creationId xmlns:p14="http://schemas.microsoft.com/office/powerpoint/2010/main" val="39373671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It’s fixable in 5 Easy Steps!</a:t>
            </a:r>
            <a:endParaRPr lang="en-US" b="1" dirty="0">
              <a:solidFill>
                <a:schemeClr val="tx1"/>
              </a:solidFill>
            </a:endParaRPr>
          </a:p>
        </p:txBody>
      </p:sp>
      <p:sp>
        <p:nvSpPr>
          <p:cNvPr id="3" name="Content Placeholder 2"/>
          <p:cNvSpPr>
            <a:spLocks noGrp="1"/>
          </p:cNvSpPr>
          <p:nvPr>
            <p:ph idx="1"/>
          </p:nvPr>
        </p:nvSpPr>
        <p:spPr/>
        <p:txBody>
          <a:bodyPr tIns="274320">
            <a:noAutofit/>
          </a:bodyPr>
          <a:lstStyle/>
          <a:p>
            <a:pPr marL="457200" lvl="0" indent="-640080">
              <a:spcBef>
                <a:spcPts val="0"/>
              </a:spcBef>
              <a:spcAft>
                <a:spcPts val="1800"/>
              </a:spcAft>
              <a:buClr>
                <a:schemeClr val="dk2"/>
              </a:buClr>
              <a:buFont typeface="Trebuchet MS"/>
              <a:buAutoNum type="arabicPeriod"/>
            </a:pPr>
            <a:r>
              <a:rPr lang="en" sz="4000" dirty="0" smtClean="0">
                <a:solidFill>
                  <a:schemeClr val="tx1"/>
                </a:solidFill>
              </a:rPr>
              <a:t>U</a:t>
            </a:r>
            <a:r>
              <a:rPr lang="en-US" sz="4000" dirty="0" smtClean="0">
                <a:solidFill>
                  <a:schemeClr val="tx1"/>
                </a:solidFill>
              </a:rPr>
              <a:t>s</a:t>
            </a:r>
            <a:r>
              <a:rPr lang="en" sz="4000" dirty="0" smtClean="0">
                <a:solidFill>
                  <a:schemeClr val="tx1"/>
                </a:solidFill>
              </a:rPr>
              <a:t>e Headings</a:t>
            </a:r>
            <a:endParaRPr lang="en" sz="4000" dirty="0">
              <a:solidFill>
                <a:schemeClr val="tx1"/>
              </a:solidFill>
            </a:endParaRPr>
          </a:p>
          <a:p>
            <a:pPr marL="457200" lvl="0" indent="-640080">
              <a:spcBef>
                <a:spcPts val="0"/>
              </a:spcBef>
              <a:spcAft>
                <a:spcPts val="1800"/>
              </a:spcAft>
              <a:buClr>
                <a:schemeClr val="dk2"/>
              </a:buClr>
              <a:buFont typeface="Trebuchet MS"/>
              <a:buAutoNum type="arabicPeriod"/>
            </a:pPr>
            <a:r>
              <a:rPr lang="en" sz="4000" dirty="0" smtClean="0">
                <a:solidFill>
                  <a:schemeClr val="tx1"/>
                </a:solidFill>
              </a:rPr>
              <a:t>Add Alternative </a:t>
            </a:r>
            <a:r>
              <a:rPr lang="en" sz="4000" dirty="0">
                <a:solidFill>
                  <a:schemeClr val="tx1"/>
                </a:solidFill>
              </a:rPr>
              <a:t>Text </a:t>
            </a:r>
            <a:r>
              <a:rPr lang="en" sz="4000" dirty="0" smtClean="0">
                <a:solidFill>
                  <a:schemeClr val="tx1"/>
                </a:solidFill>
              </a:rPr>
              <a:t>to </a:t>
            </a:r>
            <a:r>
              <a:rPr lang="en" sz="4000" dirty="0">
                <a:solidFill>
                  <a:schemeClr val="tx1"/>
                </a:solidFill>
              </a:rPr>
              <a:t>Graphics</a:t>
            </a:r>
          </a:p>
          <a:p>
            <a:pPr marL="457200" lvl="0" indent="-640080">
              <a:spcBef>
                <a:spcPts val="0"/>
              </a:spcBef>
              <a:spcAft>
                <a:spcPts val="1800"/>
              </a:spcAft>
              <a:buClr>
                <a:schemeClr val="dk2"/>
              </a:buClr>
              <a:buFont typeface="Trebuchet MS"/>
              <a:buAutoNum type="arabicPeriod"/>
            </a:pPr>
            <a:r>
              <a:rPr lang="en" sz="4000" dirty="0" smtClean="0">
                <a:solidFill>
                  <a:schemeClr val="tx1"/>
                </a:solidFill>
              </a:rPr>
              <a:t>Use Descriptive </a:t>
            </a:r>
            <a:r>
              <a:rPr lang="en" sz="4000" dirty="0">
                <a:solidFill>
                  <a:schemeClr val="tx1"/>
                </a:solidFill>
              </a:rPr>
              <a:t>Hyperlinks</a:t>
            </a:r>
          </a:p>
          <a:p>
            <a:pPr marL="457200" lvl="0" indent="-640080">
              <a:spcBef>
                <a:spcPts val="0"/>
              </a:spcBef>
              <a:spcAft>
                <a:spcPts val="1800"/>
              </a:spcAft>
              <a:buClr>
                <a:schemeClr val="dk2"/>
              </a:buClr>
              <a:buFont typeface="Trebuchet MS"/>
              <a:buAutoNum type="arabicPeriod"/>
            </a:pPr>
            <a:r>
              <a:rPr lang="en" sz="4000" dirty="0" smtClean="0">
                <a:solidFill>
                  <a:schemeClr val="tx1"/>
                </a:solidFill>
              </a:rPr>
              <a:t>Use the Built-in Styling </a:t>
            </a:r>
            <a:r>
              <a:rPr lang="en" sz="4000" dirty="0" smtClean="0">
                <a:solidFill>
                  <a:schemeClr val="tx1"/>
                </a:solidFill>
              </a:rPr>
              <a:t>Tools to Format Text</a:t>
            </a:r>
            <a:endParaRPr lang="en" sz="4000" dirty="0">
              <a:solidFill>
                <a:schemeClr val="tx1"/>
              </a:solidFill>
            </a:endParaRPr>
          </a:p>
          <a:p>
            <a:pPr marL="457200" lvl="0" indent="-640080">
              <a:spcBef>
                <a:spcPts val="0"/>
              </a:spcBef>
              <a:spcAft>
                <a:spcPts val="1800"/>
              </a:spcAft>
              <a:buClr>
                <a:schemeClr val="dk2"/>
              </a:buClr>
              <a:buFont typeface="Trebuchet MS"/>
              <a:buAutoNum type="arabicPeriod"/>
            </a:pPr>
            <a:r>
              <a:rPr lang="en" sz="4000" dirty="0">
                <a:solidFill>
                  <a:schemeClr val="tx1"/>
                </a:solidFill>
              </a:rPr>
              <a:t>Label </a:t>
            </a:r>
            <a:r>
              <a:rPr lang="en" sz="4000" dirty="0" smtClean="0">
                <a:solidFill>
                  <a:schemeClr val="tx1"/>
                </a:solidFill>
              </a:rPr>
              <a:t>Data Tables</a:t>
            </a:r>
            <a:endParaRPr lang="en" sz="4000"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10779197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Step 1: </a:t>
            </a:r>
            <a:r>
              <a:rPr lang="en-US" b="1" dirty="0" smtClean="0">
                <a:solidFill>
                  <a:schemeClr val="tx1"/>
                </a:solidFill>
              </a:rPr>
              <a:t>Use Headings</a:t>
            </a:r>
            <a:endParaRPr lang="en-US" b="1" dirty="0">
              <a:solidFill>
                <a:schemeClr val="tx1"/>
              </a:solidFill>
            </a:endParaRPr>
          </a:p>
        </p:txBody>
      </p:sp>
      <p:sp>
        <p:nvSpPr>
          <p:cNvPr id="3" name="Content Placeholder 2"/>
          <p:cNvSpPr>
            <a:spLocks noGrp="1"/>
          </p:cNvSpPr>
          <p:nvPr>
            <p:ph idx="1"/>
          </p:nvPr>
        </p:nvSpPr>
        <p:spPr>
          <a:xfrm>
            <a:off x="1097280" y="1845733"/>
            <a:ext cx="10652134" cy="4391293"/>
          </a:xfrm>
        </p:spPr>
        <p:txBody>
          <a:bodyPr tIns="274320">
            <a:noAutofit/>
          </a:bodyPr>
          <a:lstStyle/>
          <a:p>
            <a:pPr marL="482600" indent="-457200">
              <a:lnSpc>
                <a:spcPct val="100000"/>
              </a:lnSpc>
              <a:spcBef>
                <a:spcPts val="0"/>
              </a:spcBef>
              <a:spcAft>
                <a:spcPts val="1800"/>
              </a:spcAft>
              <a:buClr>
                <a:schemeClr val="dk2"/>
              </a:buClr>
              <a:buFont typeface="Wingdings" panose="05000000000000000000" pitchFamily="2" charset="2"/>
              <a:buChar char="§"/>
            </a:pPr>
            <a:r>
              <a:rPr lang="en-US" sz="3200" dirty="0" smtClean="0">
                <a:solidFill>
                  <a:schemeClr val="tx1"/>
                </a:solidFill>
              </a:rPr>
              <a:t>Headings give a document structure and allow a screen reader user to easily navigate a document by quickly skipping </a:t>
            </a:r>
            <a:r>
              <a:rPr lang="en-US" sz="3200" dirty="0">
                <a:solidFill>
                  <a:schemeClr val="tx1"/>
                </a:solidFill>
              </a:rPr>
              <a:t>from </a:t>
            </a:r>
            <a:r>
              <a:rPr lang="en-US" sz="3200" dirty="0" smtClean="0">
                <a:solidFill>
                  <a:schemeClr val="tx1"/>
                </a:solidFill>
              </a:rPr>
              <a:t>heading </a:t>
            </a:r>
            <a:r>
              <a:rPr lang="en-US" sz="3200" dirty="0">
                <a:solidFill>
                  <a:schemeClr val="tx1"/>
                </a:solidFill>
              </a:rPr>
              <a:t>to </a:t>
            </a:r>
            <a:r>
              <a:rPr lang="en-US" sz="3200" dirty="0" smtClean="0">
                <a:solidFill>
                  <a:schemeClr val="tx1"/>
                </a:solidFill>
              </a:rPr>
              <a:t>heading, the same way sighted readers skim.</a:t>
            </a:r>
            <a:endParaRPr lang="en-US" sz="3200" dirty="0" smtClean="0">
              <a:solidFill>
                <a:schemeClr val="tx1"/>
              </a:solidFill>
            </a:endParaRPr>
          </a:p>
          <a:p>
            <a:pPr marL="482600" indent="-457200">
              <a:lnSpc>
                <a:spcPct val="100000"/>
              </a:lnSpc>
              <a:spcBef>
                <a:spcPts val="0"/>
              </a:spcBef>
              <a:spcAft>
                <a:spcPts val="1800"/>
              </a:spcAft>
              <a:buClr>
                <a:schemeClr val="dk2"/>
              </a:buClr>
              <a:buFont typeface="Wingdings" panose="05000000000000000000" pitchFamily="2" charset="2"/>
              <a:buChar char="§"/>
            </a:pPr>
            <a:r>
              <a:rPr lang="en-US" sz="3200" dirty="0" smtClean="0">
                <a:solidFill>
                  <a:schemeClr val="tx1"/>
                </a:solidFill>
              </a:rPr>
              <a:t>Heading levels should be added sequentially with big ideas at the top of the hierarchy, just like an outline.</a:t>
            </a:r>
          </a:p>
          <a:p>
            <a:pPr marL="482600" indent="-457200">
              <a:lnSpc>
                <a:spcPct val="100000"/>
              </a:lnSpc>
              <a:spcBef>
                <a:spcPts val="0"/>
              </a:spcBef>
              <a:spcAft>
                <a:spcPts val="1800"/>
              </a:spcAft>
              <a:buClr>
                <a:schemeClr val="dk2"/>
              </a:buClr>
              <a:buFont typeface="Wingdings" panose="05000000000000000000" pitchFamily="2" charset="2"/>
              <a:buChar char="§"/>
            </a:pPr>
            <a:r>
              <a:rPr lang="en-US" sz="3600" b="1" dirty="0" smtClean="0">
                <a:solidFill>
                  <a:schemeClr val="tx1"/>
                </a:solidFill>
              </a:rPr>
              <a:t>This is the one most important accessibility feature you can add to your syllabus or any other document!</a:t>
            </a:r>
            <a:endParaRPr lang="en-US" sz="3600" b="1" dirty="0">
              <a:solidFill>
                <a:schemeClr val="tx1"/>
              </a:solidFill>
            </a:endParaRPr>
          </a:p>
        </p:txBody>
      </p:sp>
    </p:spTree>
    <p:extLst>
      <p:ext uri="{BB962C8B-B14F-4D97-AF65-F5344CB8AC3E}">
        <p14:creationId xmlns:p14="http://schemas.microsoft.com/office/powerpoint/2010/main" val="35240335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Home tab in Microsoft Word showing the docuemnt Style tools"/>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5928"/>
          <a:stretch/>
        </p:blipFill>
        <p:spPr>
          <a:xfrm>
            <a:off x="1097278" y="3370437"/>
            <a:ext cx="10188673" cy="2089306"/>
          </a:xfrm>
          <a:ln>
            <a:solidFill>
              <a:schemeClr val="bg1">
                <a:lumMod val="65000"/>
              </a:schemeClr>
            </a:solidFill>
          </a:ln>
          <a:effectLst>
            <a:outerShdw blurRad="50800" dist="38100" dir="2700000" algn="tl" rotWithShape="0">
              <a:prstClr val="black">
                <a:alpha val="40000"/>
              </a:prstClr>
            </a:outerShdw>
          </a:effectLst>
        </p:spPr>
      </p:pic>
      <p:sp>
        <p:nvSpPr>
          <p:cNvPr id="3" name="Content Placeholder 2"/>
          <p:cNvSpPr>
            <a:spLocks noGrp="1"/>
          </p:cNvSpPr>
          <p:nvPr>
            <p:ph sz="half" idx="1"/>
          </p:nvPr>
        </p:nvSpPr>
        <p:spPr>
          <a:xfrm>
            <a:off x="1097278" y="1845734"/>
            <a:ext cx="10351511" cy="1962178"/>
          </a:xfrm>
        </p:spPr>
        <p:txBody>
          <a:bodyPr tIns="274320">
            <a:noAutofit/>
          </a:bodyPr>
          <a:lstStyle/>
          <a:p>
            <a:pPr marL="482600" indent="-457200">
              <a:lnSpc>
                <a:spcPct val="100000"/>
              </a:lnSpc>
              <a:spcBef>
                <a:spcPts val="0"/>
              </a:spcBef>
              <a:spcAft>
                <a:spcPts val="1800"/>
              </a:spcAft>
              <a:buClr>
                <a:schemeClr val="dk2"/>
              </a:buClr>
              <a:buFont typeface="Wingdings" panose="05000000000000000000" pitchFamily="2" charset="2"/>
              <a:buChar char="§"/>
            </a:pPr>
            <a:r>
              <a:rPr lang="en-US" sz="3200" dirty="0" smtClean="0">
                <a:solidFill>
                  <a:schemeClr val="tx1"/>
                </a:solidFill>
              </a:rPr>
              <a:t>Select a </a:t>
            </a:r>
            <a:r>
              <a:rPr lang="en-US" sz="3200" b="1" dirty="0" smtClean="0">
                <a:solidFill>
                  <a:schemeClr val="tx1"/>
                </a:solidFill>
              </a:rPr>
              <a:t>style option </a:t>
            </a:r>
            <a:r>
              <a:rPr lang="en-US" sz="3200" dirty="0" smtClean="0">
                <a:solidFill>
                  <a:schemeClr val="tx1"/>
                </a:solidFill>
              </a:rPr>
              <a:t>from </a:t>
            </a:r>
            <a:r>
              <a:rPr lang="en-US" sz="3200" dirty="0">
                <a:solidFill>
                  <a:schemeClr val="tx1"/>
                </a:solidFill>
              </a:rPr>
              <a:t>the </a:t>
            </a:r>
            <a:r>
              <a:rPr lang="en-US" sz="3200" b="1" dirty="0">
                <a:solidFill>
                  <a:schemeClr val="tx1"/>
                </a:solidFill>
              </a:rPr>
              <a:t>Styles menu </a:t>
            </a:r>
            <a:r>
              <a:rPr lang="en-US" sz="3200" dirty="0" smtClean="0">
                <a:solidFill>
                  <a:schemeClr val="tx1"/>
                </a:solidFill>
              </a:rPr>
              <a:t>on the </a:t>
            </a:r>
            <a:r>
              <a:rPr lang="en-US" sz="3200" b="1" dirty="0" smtClean="0">
                <a:solidFill>
                  <a:schemeClr val="tx1"/>
                </a:solidFill>
              </a:rPr>
              <a:t>Home tab </a:t>
            </a:r>
            <a:r>
              <a:rPr lang="en-US" sz="3200" dirty="0" smtClean="0">
                <a:solidFill>
                  <a:schemeClr val="tx1"/>
                </a:solidFill>
              </a:rPr>
              <a:t>in </a:t>
            </a:r>
            <a:r>
              <a:rPr lang="en-US" sz="3200" dirty="0">
                <a:solidFill>
                  <a:schemeClr val="tx1"/>
                </a:solidFill>
              </a:rPr>
              <a:t>Word </a:t>
            </a:r>
            <a:r>
              <a:rPr lang="en-US" sz="3200" dirty="0" smtClean="0">
                <a:solidFill>
                  <a:schemeClr val="tx1"/>
                </a:solidFill>
              </a:rPr>
              <a:t>to add headings and structure your document.</a:t>
            </a:r>
            <a:endParaRPr lang="en-US" sz="3200" dirty="0">
              <a:solidFill>
                <a:schemeClr val="tx1"/>
              </a:solidFill>
            </a:endParaRPr>
          </a:p>
        </p:txBody>
      </p:sp>
      <p:sp>
        <p:nvSpPr>
          <p:cNvPr id="2" name="Title 1"/>
          <p:cNvSpPr>
            <a:spLocks noGrp="1"/>
          </p:cNvSpPr>
          <p:nvPr>
            <p:ph type="title"/>
          </p:nvPr>
        </p:nvSpPr>
        <p:spPr/>
        <p:txBody>
          <a:bodyPr vert="horz" lIns="91440" tIns="45720" rIns="91440" bIns="45720" rtlCol="0" anchor="b">
            <a:normAutofit/>
          </a:bodyPr>
          <a:lstStyle/>
          <a:p>
            <a:r>
              <a:rPr lang="en-US" b="1" dirty="0" smtClean="0">
                <a:solidFill>
                  <a:schemeClr val="tx1"/>
                </a:solidFill>
              </a:rPr>
              <a:t>How to Add Headers</a:t>
            </a:r>
            <a:endParaRPr lang="en-US" b="1" dirty="0">
              <a:solidFill>
                <a:schemeClr val="tx1"/>
              </a:solidFill>
            </a:endParaRPr>
          </a:p>
        </p:txBody>
      </p:sp>
    </p:spTree>
    <p:extLst>
      <p:ext uri="{BB962C8B-B14F-4D97-AF65-F5344CB8AC3E}">
        <p14:creationId xmlns:p14="http://schemas.microsoft.com/office/powerpoint/2010/main" val="833434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2"/>
                </a:solidFill>
              </a:rPr>
              <a:t>Step </a:t>
            </a:r>
            <a:r>
              <a:rPr lang="en-US" b="1" dirty="0" smtClean="0">
                <a:solidFill>
                  <a:schemeClr val="tx2"/>
                </a:solidFill>
              </a:rPr>
              <a:t>2: Add Alternative Text</a:t>
            </a:r>
            <a:endParaRPr lang="en-US" b="1" dirty="0">
              <a:solidFill>
                <a:schemeClr val="tx2"/>
              </a:solidFill>
            </a:endParaRPr>
          </a:p>
        </p:txBody>
      </p:sp>
      <p:sp>
        <p:nvSpPr>
          <p:cNvPr id="3" name="Content Placeholder 2"/>
          <p:cNvSpPr>
            <a:spLocks noGrp="1"/>
          </p:cNvSpPr>
          <p:nvPr>
            <p:ph idx="1"/>
          </p:nvPr>
        </p:nvSpPr>
        <p:spPr>
          <a:xfrm>
            <a:off x="1097280" y="1845733"/>
            <a:ext cx="10058400" cy="4266967"/>
          </a:xfrm>
        </p:spPr>
        <p:txBody>
          <a:bodyPr tIns="274320">
            <a:noAutofit/>
          </a:bodyPr>
          <a:lstStyle/>
          <a:p>
            <a:pPr marL="482600" indent="-457200">
              <a:lnSpc>
                <a:spcPct val="100000"/>
              </a:lnSpc>
              <a:spcBef>
                <a:spcPts val="0"/>
              </a:spcBef>
              <a:spcAft>
                <a:spcPts val="1800"/>
              </a:spcAft>
              <a:buClr>
                <a:schemeClr val="dk2"/>
              </a:buClr>
              <a:buFont typeface="Wingdings" panose="05000000000000000000" pitchFamily="2" charset="2"/>
              <a:buChar char="§"/>
            </a:pPr>
            <a:r>
              <a:rPr lang="en-US" sz="3200" dirty="0" smtClean="0">
                <a:solidFill>
                  <a:schemeClr val="tx2"/>
                </a:solidFill>
              </a:rPr>
              <a:t>All </a:t>
            </a:r>
            <a:r>
              <a:rPr lang="en-US" sz="3200" dirty="0" smtClean="0">
                <a:solidFill>
                  <a:schemeClr val="tx2"/>
                </a:solidFill>
              </a:rPr>
              <a:t>graphic elements such as images, graphs, charts, and tables should have an </a:t>
            </a:r>
            <a:r>
              <a:rPr lang="en-US" sz="3200" dirty="0">
                <a:solidFill>
                  <a:schemeClr val="tx2"/>
                </a:solidFill>
              </a:rPr>
              <a:t>alternative form of description</a:t>
            </a:r>
            <a:r>
              <a:rPr lang="en-US" sz="3200" dirty="0" smtClean="0">
                <a:solidFill>
                  <a:schemeClr val="tx2"/>
                </a:solidFill>
              </a:rPr>
              <a:t>.</a:t>
            </a:r>
          </a:p>
          <a:p>
            <a:pPr marL="482600" indent="-457200">
              <a:lnSpc>
                <a:spcPct val="100000"/>
              </a:lnSpc>
              <a:spcBef>
                <a:spcPts val="0"/>
              </a:spcBef>
              <a:spcAft>
                <a:spcPts val="1800"/>
              </a:spcAft>
              <a:buClr>
                <a:schemeClr val="dk2"/>
              </a:buClr>
              <a:buFont typeface="Wingdings" panose="05000000000000000000" pitchFamily="2" charset="2"/>
              <a:buChar char="§"/>
            </a:pPr>
            <a:r>
              <a:rPr lang="en-US" sz="3200" dirty="0">
                <a:solidFill>
                  <a:schemeClr val="tx2"/>
                </a:solidFill>
              </a:rPr>
              <a:t>Alt-text conveys the context and the meaning of the image and relays how the image is important to the learning.</a:t>
            </a:r>
          </a:p>
          <a:p>
            <a:pPr marL="482600" indent="-457200">
              <a:lnSpc>
                <a:spcPct val="100000"/>
              </a:lnSpc>
              <a:spcBef>
                <a:spcPts val="0"/>
              </a:spcBef>
              <a:spcAft>
                <a:spcPts val="1800"/>
              </a:spcAft>
              <a:buClr>
                <a:schemeClr val="dk2"/>
              </a:buClr>
              <a:buFont typeface="Wingdings" panose="05000000000000000000" pitchFamily="2" charset="2"/>
              <a:buChar char="§"/>
            </a:pPr>
            <a:r>
              <a:rPr lang="en-US" sz="3200" dirty="0" smtClean="0">
                <a:solidFill>
                  <a:schemeClr val="tx1"/>
                </a:solidFill>
              </a:rPr>
              <a:t>Writing </a:t>
            </a:r>
            <a:r>
              <a:rPr lang="en-US" sz="3200" dirty="0" smtClean="0">
                <a:solidFill>
                  <a:schemeClr val="tx1"/>
                </a:solidFill>
              </a:rPr>
              <a:t>good alt-text can sometimes be challenging.</a:t>
            </a:r>
          </a:p>
        </p:txBody>
      </p:sp>
    </p:spTree>
    <p:extLst>
      <p:ext uri="{BB962C8B-B14F-4D97-AF65-F5344CB8AC3E}">
        <p14:creationId xmlns:p14="http://schemas.microsoft.com/office/powerpoint/2010/main" val="41216015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59"/>
            <a:ext cx="3363686" cy="2286000"/>
          </a:xfrm>
        </p:spPr>
        <p:txBody>
          <a:bodyPr/>
          <a:lstStyle/>
          <a:p>
            <a:r>
              <a:rPr lang="en-US" b="1" dirty="0" smtClean="0"/>
              <a:t>A </a:t>
            </a:r>
            <a:r>
              <a:rPr lang="en-US" b="1" dirty="0"/>
              <a:t>screen reader </a:t>
            </a:r>
            <a:r>
              <a:rPr lang="en-US" b="1" dirty="0" smtClean="0"/>
              <a:t>sees …</a:t>
            </a:r>
            <a:r>
              <a:rPr lang="en-US" b="1" dirty="0" smtClean="0"/>
              <a:t>nothing.</a:t>
            </a:r>
            <a:endParaRPr lang="en-US" dirty="0"/>
          </a:p>
        </p:txBody>
      </p:sp>
      <p:sp>
        <p:nvSpPr>
          <p:cNvPr id="3" name="Content Placeholder 2" descr="an empty rectangle used to illustrate the idea that no information is provided to screen reader users  when an alternative text description is not provided for graphics and images"/>
          <p:cNvSpPr>
            <a:spLocks noGrp="1"/>
          </p:cNvSpPr>
          <p:nvPr>
            <p:ph idx="1"/>
          </p:nvPr>
        </p:nvSpPr>
        <p:spPr>
          <a:ln>
            <a:solidFill>
              <a:schemeClr val="bg1">
                <a:lumMod val="65000"/>
              </a:schemeClr>
            </a:solidFill>
          </a:ln>
          <a:effectLst>
            <a:outerShdw blurRad="50800" dist="38100" dir="2700000" algn="tl" rotWithShape="0">
              <a:prstClr val="black">
                <a:alpha val="40000"/>
              </a:prstClr>
            </a:outerShdw>
          </a:effectLst>
        </p:spPr>
        <p:txBody>
          <a:bodyPr anchor="ctr">
            <a:normAutofit/>
          </a:bodyPr>
          <a:lstStyle/>
          <a:p>
            <a:pPr algn="ctr"/>
            <a:r>
              <a:rPr lang="en-US" sz="3600" dirty="0" smtClean="0">
                <a:solidFill>
                  <a:schemeClr val="tx1"/>
                </a:solidFill>
              </a:rPr>
              <a:t>Image / Graphic</a:t>
            </a:r>
            <a:endParaRPr lang="en-US" sz="3600" dirty="0">
              <a:solidFill>
                <a:schemeClr val="tx1"/>
              </a:solidFill>
            </a:endParaRPr>
          </a:p>
        </p:txBody>
      </p:sp>
      <p:sp>
        <p:nvSpPr>
          <p:cNvPr id="4" name="Text Placeholder 3"/>
          <p:cNvSpPr>
            <a:spLocks noGrp="1"/>
          </p:cNvSpPr>
          <p:nvPr>
            <p:ph type="body" sz="half" idx="2"/>
          </p:nvPr>
        </p:nvSpPr>
        <p:spPr>
          <a:xfrm>
            <a:off x="457200" y="2926080"/>
            <a:ext cx="3477986" cy="3379124"/>
          </a:xfrm>
        </p:spPr>
        <p:txBody>
          <a:bodyPr tIns="274320">
            <a:noAutofit/>
          </a:bodyPr>
          <a:lstStyle/>
          <a:p>
            <a:pPr lvl="0">
              <a:spcBef>
                <a:spcPts val="0"/>
              </a:spcBef>
            </a:pPr>
            <a:r>
              <a:rPr lang="en" sz="2800" dirty="0" smtClean="0"/>
              <a:t>Screen readers skip </a:t>
            </a:r>
            <a:r>
              <a:rPr lang="en" sz="2800" dirty="0"/>
              <a:t>over </a:t>
            </a:r>
            <a:r>
              <a:rPr lang="en" sz="2800" dirty="0" smtClean="0"/>
              <a:t>images and graphics </a:t>
            </a:r>
            <a:r>
              <a:rPr lang="en" sz="2800" dirty="0" smtClean="0"/>
              <a:t>without alternative </a:t>
            </a:r>
            <a:r>
              <a:rPr lang="en" sz="2800" dirty="0" smtClean="0"/>
              <a:t>text.</a:t>
            </a:r>
          </a:p>
          <a:p>
            <a:pPr lvl="0">
              <a:spcBef>
                <a:spcPts val="0"/>
              </a:spcBef>
            </a:pPr>
            <a:endParaRPr lang="en" sz="2800" dirty="0"/>
          </a:p>
          <a:p>
            <a:pPr lvl="0">
              <a:spcBef>
                <a:spcPts val="0"/>
              </a:spcBef>
            </a:pPr>
            <a:r>
              <a:rPr lang="en" sz="2800" dirty="0"/>
              <a:t>No i</a:t>
            </a:r>
            <a:r>
              <a:rPr lang="en" sz="2800" dirty="0" smtClean="0"/>
              <a:t>nformation is </a:t>
            </a:r>
            <a:r>
              <a:rPr lang="en" sz="2800" dirty="0"/>
              <a:t>provided to </a:t>
            </a:r>
            <a:r>
              <a:rPr lang="en" sz="2800" dirty="0" smtClean="0"/>
              <a:t>user!</a:t>
            </a:r>
            <a:endParaRPr lang="en" sz="2800" dirty="0"/>
          </a:p>
          <a:p>
            <a:endParaRPr lang="en-US" dirty="0"/>
          </a:p>
        </p:txBody>
      </p:sp>
    </p:spTree>
    <p:extLst>
      <p:ext uri="{BB962C8B-B14F-4D97-AF65-F5344CB8AC3E}">
        <p14:creationId xmlns:p14="http://schemas.microsoft.com/office/powerpoint/2010/main" val="37209516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243" y="594359"/>
            <a:ext cx="3592285" cy="2286000"/>
          </a:xfrm>
        </p:spPr>
        <p:txBody>
          <a:bodyPr>
            <a:normAutofit/>
          </a:bodyPr>
          <a:lstStyle/>
          <a:p>
            <a:pPr>
              <a:spcAft>
                <a:spcPts val="500"/>
              </a:spcAft>
            </a:pPr>
            <a:r>
              <a:rPr lang="en-US" b="1" dirty="0" smtClean="0"/>
              <a:t>Writing good alt-text can be tricky.</a:t>
            </a:r>
            <a:endParaRPr lang="en-US" b="1" dirty="0"/>
          </a:p>
        </p:txBody>
      </p:sp>
      <p:pic>
        <p:nvPicPr>
          <p:cNvPr id="5" name="Content Placeholder 4" descr="An image of the northwest side of Mount Rainier used to illustrate the idea that context matters when writing alternative text descriptions for images."/>
          <p:cNvPicPr>
            <a:picLocks noGrp="1" noChangeAspect="1"/>
          </p:cNvPicPr>
          <p:nvPr>
            <p:ph idx="1"/>
          </p:nvPr>
        </p:nvPicPr>
        <p:blipFill rotWithShape="1">
          <a:blip r:embed="rId3">
            <a:extLst>
              <a:ext uri="{28A0092B-C50C-407E-A947-70E740481C1C}">
                <a14:useLocalDpi xmlns:a14="http://schemas.microsoft.com/office/drawing/2010/main" val="0"/>
              </a:ext>
            </a:extLst>
          </a:blip>
          <a:srcRect l="628" r="1730"/>
          <a:stretch/>
        </p:blipFill>
        <p:spPr>
          <a:xfrm>
            <a:off x="4092068" y="0"/>
            <a:ext cx="8099932" cy="6858000"/>
          </a:xfrm>
        </p:spPr>
      </p:pic>
      <p:sp>
        <p:nvSpPr>
          <p:cNvPr id="4" name="Text Placeholder 3"/>
          <p:cNvSpPr>
            <a:spLocks noGrp="1"/>
          </p:cNvSpPr>
          <p:nvPr>
            <p:ph type="body" sz="half" idx="2"/>
          </p:nvPr>
        </p:nvSpPr>
        <p:spPr>
          <a:xfrm>
            <a:off x="310243" y="2926080"/>
            <a:ext cx="3781824" cy="3768634"/>
          </a:xfrm>
        </p:spPr>
        <p:txBody>
          <a:bodyPr tIns="274320" rIns="91440">
            <a:noAutofit/>
          </a:bodyPr>
          <a:lstStyle/>
          <a:p>
            <a:pPr marL="342900" indent="-342900">
              <a:buFont typeface="Wingdings" panose="05000000000000000000" pitchFamily="2" charset="2"/>
              <a:buChar char="§"/>
            </a:pPr>
            <a:r>
              <a:rPr lang="en-US" sz="2000" dirty="0"/>
              <a:t>Mount Rainier </a:t>
            </a:r>
          </a:p>
          <a:p>
            <a:pPr marL="342900" indent="-342900">
              <a:buFont typeface="Wingdings" panose="05000000000000000000" pitchFamily="2" charset="2"/>
              <a:buChar char="§"/>
            </a:pPr>
            <a:r>
              <a:rPr lang="en-US" sz="2000" dirty="0" smtClean="0"/>
              <a:t>Mount </a:t>
            </a:r>
            <a:r>
              <a:rPr lang="en-US" sz="2000" dirty="0"/>
              <a:t>Rainier </a:t>
            </a:r>
            <a:r>
              <a:rPr lang="en-US" sz="2000" dirty="0" smtClean="0"/>
              <a:t>on </a:t>
            </a:r>
            <a:r>
              <a:rPr lang="en-US" sz="2000" dirty="0"/>
              <a:t>a </a:t>
            </a:r>
            <a:r>
              <a:rPr lang="en-US" sz="2000" dirty="0" smtClean="0"/>
              <a:t>clear </a:t>
            </a:r>
            <a:r>
              <a:rPr lang="en-US" sz="2000" dirty="0"/>
              <a:t>day </a:t>
            </a:r>
          </a:p>
          <a:p>
            <a:pPr marL="342900" indent="-342900">
              <a:buFont typeface="Wingdings" panose="05000000000000000000" pitchFamily="2" charset="2"/>
              <a:buChar char="§"/>
            </a:pPr>
            <a:r>
              <a:rPr lang="en-US" sz="2000" dirty="0" smtClean="0"/>
              <a:t>Mount </a:t>
            </a:r>
            <a:r>
              <a:rPr lang="en-US" sz="2000" dirty="0"/>
              <a:t>Rainier from the </a:t>
            </a:r>
            <a:r>
              <a:rPr lang="en-US" sz="2000" dirty="0" smtClean="0"/>
              <a:t>northwest</a:t>
            </a:r>
            <a:r>
              <a:rPr lang="en-US" sz="2000" dirty="0"/>
              <a:t>, showing the receding Russell Glacier </a:t>
            </a:r>
          </a:p>
          <a:p>
            <a:pPr marL="342900" indent="-342900">
              <a:buFont typeface="Wingdings" panose="05000000000000000000" pitchFamily="2" charset="2"/>
              <a:buChar char="§"/>
            </a:pPr>
            <a:r>
              <a:rPr lang="en-US" sz="2000" dirty="0"/>
              <a:t>Ptarmigan Ridge, a Grade III climb on mixed terrain with a 5.8 pitch on rock </a:t>
            </a:r>
          </a:p>
          <a:p>
            <a:r>
              <a:rPr lang="en-US" sz="1600" dirty="0">
                <a:solidFill>
                  <a:schemeClr val="tx1"/>
                </a:solidFill>
                <a:hlinkClick r:id="rId4"/>
              </a:rPr>
              <a:t>"Aerial view from northwest"</a:t>
            </a:r>
            <a:r>
              <a:rPr lang="en-US" sz="1600" dirty="0">
                <a:solidFill>
                  <a:schemeClr val="tx1"/>
                </a:solidFill>
              </a:rPr>
              <a:t> by </a:t>
            </a:r>
            <a:r>
              <a:rPr lang="en-US" sz="1600" dirty="0">
                <a:solidFill>
                  <a:schemeClr val="tx1"/>
                </a:solidFill>
                <a:hlinkClick r:id="rId5"/>
              </a:rPr>
              <a:t>Stan Shebs</a:t>
            </a:r>
            <a:r>
              <a:rPr lang="en-US" sz="1600" dirty="0">
                <a:solidFill>
                  <a:schemeClr val="tx1"/>
                </a:solidFill>
              </a:rPr>
              <a:t> is licensed under </a:t>
            </a:r>
            <a:r>
              <a:rPr lang="en-US" sz="1600" dirty="0">
                <a:solidFill>
                  <a:schemeClr val="tx1"/>
                </a:solidFill>
                <a:hlinkClick r:id="rId6"/>
              </a:rPr>
              <a:t>CC BY 3.0</a:t>
            </a:r>
            <a:endParaRPr lang="en-US" sz="1600" dirty="0">
              <a:solidFill>
                <a:schemeClr val="tx1"/>
              </a:solidFill>
            </a:endParaRPr>
          </a:p>
        </p:txBody>
      </p:sp>
    </p:spTree>
    <p:extLst>
      <p:ext uri="{BB962C8B-B14F-4D97-AF65-F5344CB8AC3E}">
        <p14:creationId xmlns:p14="http://schemas.microsoft.com/office/powerpoint/2010/main" val="22054300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Format Picture menu in Microsoft Word showing where to add Alternative text descriptions to images "/>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43162" r="-1"/>
          <a:stretch/>
        </p:blipFill>
        <p:spPr>
          <a:xfrm>
            <a:off x="6526060" y="2051475"/>
            <a:ext cx="4634974" cy="3931920"/>
          </a:xfrm>
          <a:ln>
            <a:solidFill>
              <a:schemeClr val="bg1">
                <a:lumMod val="65000"/>
              </a:schemeClr>
            </a:solidFill>
          </a:ln>
          <a:effectLst>
            <a:outerShdw blurRad="50800" dist="38100" dir="2700000" algn="tl" rotWithShape="0">
              <a:prstClr val="black">
                <a:alpha val="40000"/>
              </a:prstClr>
            </a:outerShdw>
          </a:effectLst>
        </p:spPr>
      </p:pic>
      <p:sp>
        <p:nvSpPr>
          <p:cNvPr id="3" name="Content Placeholder 2"/>
          <p:cNvSpPr>
            <a:spLocks noGrp="1"/>
          </p:cNvSpPr>
          <p:nvPr>
            <p:ph sz="half" idx="1"/>
          </p:nvPr>
        </p:nvSpPr>
        <p:spPr>
          <a:xfrm>
            <a:off x="1097279" y="1845734"/>
            <a:ext cx="5165735" cy="4442332"/>
          </a:xfrm>
        </p:spPr>
        <p:txBody>
          <a:bodyPr tIns="274320">
            <a:noAutofit/>
          </a:bodyPr>
          <a:lstStyle/>
          <a:p>
            <a:pPr marL="482600" indent="-457200">
              <a:lnSpc>
                <a:spcPct val="100000"/>
              </a:lnSpc>
              <a:spcBef>
                <a:spcPts val="0"/>
              </a:spcBef>
              <a:spcAft>
                <a:spcPts val="1800"/>
              </a:spcAft>
              <a:buClr>
                <a:schemeClr val="dk2"/>
              </a:buClr>
              <a:buFont typeface="Wingdings" panose="05000000000000000000" pitchFamily="2" charset="2"/>
              <a:buChar char="§"/>
            </a:pPr>
            <a:r>
              <a:rPr lang="en-US" sz="3000" dirty="0" smtClean="0">
                <a:solidFill>
                  <a:schemeClr val="tx1"/>
                </a:solidFill>
              </a:rPr>
              <a:t>Use the </a:t>
            </a:r>
            <a:r>
              <a:rPr lang="en-US" sz="3000" b="1" dirty="0" smtClean="0">
                <a:solidFill>
                  <a:schemeClr val="tx1"/>
                </a:solidFill>
              </a:rPr>
              <a:t>Size &amp; Properties option</a:t>
            </a:r>
            <a:r>
              <a:rPr lang="en-US" sz="3000" dirty="0" smtClean="0">
                <a:solidFill>
                  <a:schemeClr val="tx1"/>
                </a:solidFill>
              </a:rPr>
              <a:t> </a:t>
            </a:r>
            <a:r>
              <a:rPr lang="en-US" sz="3000" dirty="0" smtClean="0">
                <a:solidFill>
                  <a:schemeClr val="tx1"/>
                </a:solidFill>
              </a:rPr>
              <a:t>on the </a:t>
            </a:r>
            <a:r>
              <a:rPr lang="en-US" sz="3000" b="1" dirty="0" smtClean="0">
                <a:solidFill>
                  <a:schemeClr val="tx1"/>
                </a:solidFill>
              </a:rPr>
              <a:t>Format </a:t>
            </a:r>
            <a:r>
              <a:rPr lang="en-US" sz="3000" b="1" dirty="0" smtClean="0">
                <a:solidFill>
                  <a:schemeClr val="tx1"/>
                </a:solidFill>
              </a:rPr>
              <a:t>Picture menu</a:t>
            </a:r>
            <a:r>
              <a:rPr lang="en-US" sz="3000" dirty="0" smtClean="0">
                <a:solidFill>
                  <a:schemeClr val="tx1"/>
                </a:solidFill>
              </a:rPr>
              <a:t> in Word to add text descriptions to your graphics.</a:t>
            </a:r>
          </a:p>
          <a:p>
            <a:pPr marL="482600" indent="-457200">
              <a:lnSpc>
                <a:spcPct val="100000"/>
              </a:lnSpc>
              <a:spcBef>
                <a:spcPts val="0"/>
              </a:spcBef>
              <a:spcAft>
                <a:spcPts val="1800"/>
              </a:spcAft>
              <a:buClr>
                <a:schemeClr val="dk2"/>
              </a:buClr>
              <a:buFont typeface="Wingdings" panose="05000000000000000000" pitchFamily="2" charset="2"/>
              <a:buChar char="§"/>
            </a:pPr>
            <a:r>
              <a:rPr lang="en-US" sz="3000" dirty="0" smtClean="0">
                <a:solidFill>
                  <a:schemeClr val="tx1"/>
                </a:solidFill>
              </a:rPr>
              <a:t>Type your alt-text in the Description field.</a:t>
            </a:r>
          </a:p>
          <a:p>
            <a:pPr marL="482600" indent="-457200">
              <a:lnSpc>
                <a:spcPct val="100000"/>
              </a:lnSpc>
              <a:spcBef>
                <a:spcPts val="0"/>
              </a:spcBef>
              <a:spcAft>
                <a:spcPts val="1800"/>
              </a:spcAft>
              <a:buClr>
                <a:schemeClr val="dk2"/>
              </a:buClr>
              <a:buFont typeface="Wingdings" panose="05000000000000000000" pitchFamily="2" charset="2"/>
              <a:buChar char="§"/>
            </a:pPr>
            <a:r>
              <a:rPr lang="en-US" sz="3000" dirty="0" smtClean="0">
                <a:solidFill>
                  <a:schemeClr val="tx1"/>
                </a:solidFill>
              </a:rPr>
              <a:t>Watch </a:t>
            </a:r>
            <a:r>
              <a:rPr lang="en-US" sz="3000" dirty="0" smtClean="0">
                <a:solidFill>
                  <a:schemeClr val="tx1"/>
                </a:solidFill>
              </a:rPr>
              <a:t>out, there is no spell check for alt-text!</a:t>
            </a:r>
          </a:p>
          <a:p>
            <a:pPr>
              <a:buFont typeface="Wingdings" panose="05000000000000000000" pitchFamily="2" charset="2"/>
              <a:buChar char="§"/>
            </a:pPr>
            <a:endParaRPr lang="en-US" sz="3000" dirty="0">
              <a:solidFill>
                <a:schemeClr val="tx1"/>
              </a:solidFill>
            </a:endParaRPr>
          </a:p>
        </p:txBody>
      </p:sp>
      <p:sp>
        <p:nvSpPr>
          <p:cNvPr id="2" name="Title 1"/>
          <p:cNvSpPr>
            <a:spLocks noGrp="1"/>
          </p:cNvSpPr>
          <p:nvPr>
            <p:ph type="title"/>
          </p:nvPr>
        </p:nvSpPr>
        <p:spPr/>
        <p:txBody>
          <a:bodyPr/>
          <a:lstStyle/>
          <a:p>
            <a:r>
              <a:rPr lang="en-US" b="1" dirty="0" smtClean="0">
                <a:solidFill>
                  <a:schemeClr val="tx1"/>
                </a:solidFill>
              </a:rPr>
              <a:t>How to Add Alt-Text</a:t>
            </a:r>
            <a:endParaRPr lang="en-US" b="1" dirty="0">
              <a:solidFill>
                <a:schemeClr val="tx1"/>
              </a:solidFill>
            </a:endParaRPr>
          </a:p>
        </p:txBody>
      </p:sp>
    </p:spTree>
    <p:extLst>
      <p:ext uri="{BB962C8B-B14F-4D97-AF65-F5344CB8AC3E}">
        <p14:creationId xmlns:p14="http://schemas.microsoft.com/office/powerpoint/2010/main" val="22018472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915180" cy="1450757"/>
          </a:xfrm>
        </p:spPr>
        <p:txBody>
          <a:bodyPr/>
          <a:lstStyle/>
          <a:p>
            <a:r>
              <a:rPr lang="en-US" b="1" dirty="0">
                <a:solidFill>
                  <a:schemeClr val="tx1"/>
                </a:solidFill>
              </a:rPr>
              <a:t>Step </a:t>
            </a:r>
            <a:r>
              <a:rPr lang="en-US" b="1" dirty="0" smtClean="0">
                <a:solidFill>
                  <a:schemeClr val="tx1"/>
                </a:solidFill>
              </a:rPr>
              <a:t>3: Use Descriptive Hyperlinks</a:t>
            </a:r>
            <a:endParaRPr lang="en-US" b="1" dirty="0">
              <a:solidFill>
                <a:schemeClr val="tx1"/>
              </a:solidFill>
            </a:endParaRPr>
          </a:p>
        </p:txBody>
      </p:sp>
      <p:sp>
        <p:nvSpPr>
          <p:cNvPr id="3" name="Content Placeholder 2"/>
          <p:cNvSpPr>
            <a:spLocks noGrp="1"/>
          </p:cNvSpPr>
          <p:nvPr>
            <p:ph idx="1"/>
          </p:nvPr>
        </p:nvSpPr>
        <p:spPr>
          <a:xfrm>
            <a:off x="1097280" y="1845734"/>
            <a:ext cx="10301405" cy="4354650"/>
          </a:xfrm>
        </p:spPr>
        <p:txBody>
          <a:bodyPr tIns="274320" rIns="91440">
            <a:noAutofit/>
          </a:bodyPr>
          <a:lstStyle/>
          <a:p>
            <a:pPr marL="482600" indent="-457200">
              <a:lnSpc>
                <a:spcPct val="100000"/>
              </a:lnSpc>
              <a:spcBef>
                <a:spcPts val="0"/>
              </a:spcBef>
              <a:spcAft>
                <a:spcPts val="1800"/>
              </a:spcAft>
              <a:buClr>
                <a:schemeClr val="dk2"/>
              </a:buClr>
              <a:buFont typeface="Wingdings" panose="05000000000000000000" pitchFamily="2" charset="2"/>
              <a:buChar char="§"/>
            </a:pPr>
            <a:r>
              <a:rPr lang="en-US" sz="3200" dirty="0" smtClean="0">
                <a:solidFill>
                  <a:schemeClr val="tx1"/>
                </a:solidFill>
              </a:rPr>
              <a:t>Assistive </a:t>
            </a:r>
            <a:r>
              <a:rPr lang="en-US" sz="3200" dirty="0">
                <a:solidFill>
                  <a:schemeClr val="tx1"/>
                </a:solidFill>
              </a:rPr>
              <a:t>technologies can navigate a document by skipping </a:t>
            </a:r>
            <a:r>
              <a:rPr lang="en-US" sz="3200" dirty="0">
                <a:solidFill>
                  <a:schemeClr val="tx1"/>
                </a:solidFill>
              </a:rPr>
              <a:t>from hyperlink to hyperlink, allowing </a:t>
            </a:r>
            <a:r>
              <a:rPr lang="en-US" sz="3200" dirty="0">
                <a:solidFill>
                  <a:schemeClr val="tx1"/>
                </a:solidFill>
              </a:rPr>
              <a:t>the </a:t>
            </a:r>
            <a:r>
              <a:rPr lang="en-US" sz="3200" dirty="0">
                <a:solidFill>
                  <a:schemeClr val="tx1"/>
                </a:solidFill>
              </a:rPr>
              <a:t>reader to “skim</a:t>
            </a:r>
            <a:r>
              <a:rPr lang="en-US" sz="3200" dirty="0">
                <a:solidFill>
                  <a:schemeClr val="tx1"/>
                </a:solidFill>
              </a:rPr>
              <a:t>”.</a:t>
            </a:r>
          </a:p>
          <a:p>
            <a:pPr marL="482600" indent="-457200">
              <a:lnSpc>
                <a:spcPct val="100000"/>
              </a:lnSpc>
              <a:spcBef>
                <a:spcPts val="0"/>
              </a:spcBef>
              <a:spcAft>
                <a:spcPts val="1800"/>
              </a:spcAft>
              <a:buClr>
                <a:schemeClr val="dk2"/>
              </a:buClr>
              <a:buFont typeface="Wingdings" panose="05000000000000000000" pitchFamily="2" charset="2"/>
              <a:buChar char="§"/>
            </a:pPr>
            <a:r>
              <a:rPr lang="en-US" sz="3200" dirty="0">
                <a:solidFill>
                  <a:schemeClr val="tx1"/>
                </a:solidFill>
              </a:rPr>
              <a:t>Hyperlinks should be meaningful and provide a clear, contextualized description of the link destination. </a:t>
            </a:r>
          </a:p>
          <a:p>
            <a:pPr marL="482600" indent="-457200">
              <a:lnSpc>
                <a:spcPct val="100000"/>
              </a:lnSpc>
              <a:spcBef>
                <a:spcPts val="0"/>
              </a:spcBef>
              <a:spcAft>
                <a:spcPts val="1800"/>
              </a:spcAft>
              <a:buClr>
                <a:schemeClr val="dk2"/>
              </a:buClr>
              <a:buFont typeface="Wingdings" panose="05000000000000000000" pitchFamily="2" charset="2"/>
              <a:buChar char="§"/>
            </a:pPr>
            <a:r>
              <a:rPr lang="en-US" sz="3200" dirty="0" smtClean="0">
                <a:solidFill>
                  <a:schemeClr val="tx1"/>
                </a:solidFill>
              </a:rPr>
              <a:t>Avoid </a:t>
            </a:r>
            <a:r>
              <a:rPr lang="en-US" sz="3200" dirty="0">
                <a:solidFill>
                  <a:schemeClr val="tx1"/>
                </a:solidFill>
              </a:rPr>
              <a:t>using “Click here…” as </a:t>
            </a:r>
            <a:r>
              <a:rPr lang="en-US" sz="3200" dirty="0" smtClean="0">
                <a:solidFill>
                  <a:schemeClr val="tx1"/>
                </a:solidFill>
              </a:rPr>
              <a:t>the hyperlinked </a:t>
            </a:r>
            <a:r>
              <a:rPr lang="en-US" sz="3200" dirty="0">
                <a:solidFill>
                  <a:schemeClr val="tx1"/>
                </a:solidFill>
              </a:rPr>
              <a:t>text</a:t>
            </a:r>
            <a:r>
              <a:rPr lang="en-US" sz="3200" dirty="0" smtClean="0">
                <a:solidFill>
                  <a:schemeClr val="tx1"/>
                </a:solidFill>
              </a:rPr>
              <a:t>.</a:t>
            </a:r>
            <a:endParaRPr lang="en-US" sz="3200" dirty="0">
              <a:solidFill>
                <a:schemeClr val="tx1"/>
              </a:solidFill>
            </a:endParaRPr>
          </a:p>
          <a:p>
            <a:pPr marL="482600" indent="-457200">
              <a:lnSpc>
                <a:spcPct val="100000"/>
              </a:lnSpc>
              <a:spcBef>
                <a:spcPts val="0"/>
              </a:spcBef>
              <a:spcAft>
                <a:spcPts val="1800"/>
              </a:spcAft>
              <a:buClr>
                <a:schemeClr val="dk2"/>
              </a:buClr>
              <a:buFont typeface="Wingdings" panose="05000000000000000000" pitchFamily="2" charset="2"/>
              <a:buChar char="§"/>
            </a:pPr>
            <a:r>
              <a:rPr lang="en-US" sz="3200" dirty="0">
                <a:solidFill>
                  <a:schemeClr val="tx1"/>
                </a:solidFill>
              </a:rPr>
              <a:t>Provide additional contextual description before hyperlinks as appropriate</a:t>
            </a:r>
            <a:r>
              <a:rPr lang="en-US" sz="3200" dirty="0" smtClean="0">
                <a:solidFill>
                  <a:schemeClr val="tx1"/>
                </a:solidFill>
              </a:rPr>
              <a:t>.</a:t>
            </a:r>
            <a:endParaRPr lang="en-US" sz="3200" dirty="0">
              <a:solidFill>
                <a:schemeClr val="tx1"/>
              </a:solidFill>
            </a:endParaRPr>
          </a:p>
        </p:txBody>
      </p:sp>
    </p:spTree>
    <p:extLst>
      <p:ext uri="{BB962C8B-B14F-4D97-AF65-F5344CB8AC3E}">
        <p14:creationId xmlns:p14="http://schemas.microsoft.com/office/powerpoint/2010/main" val="9844227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lumMod val="95000"/>
                  </a:schemeClr>
                </a:solidFill>
              </a:rPr>
              <a:t>5 Steps to </a:t>
            </a:r>
            <a:r>
              <a:rPr lang="en-US" dirty="0" smtClean="0">
                <a:solidFill>
                  <a:schemeClr val="bg1">
                    <a:lumMod val="95000"/>
                  </a:schemeClr>
                </a:solidFill>
              </a:rPr>
              <a:t>an Accessible Syllabus</a:t>
            </a:r>
            <a:endParaRPr lang="en-US" dirty="0">
              <a:solidFill>
                <a:schemeClr val="bg1">
                  <a:lumMod val="95000"/>
                </a:schemeClr>
              </a:solidFill>
            </a:endParaRPr>
          </a:p>
        </p:txBody>
      </p:sp>
      <p:sp>
        <p:nvSpPr>
          <p:cNvPr id="4" name="Text Placeholder 3"/>
          <p:cNvSpPr>
            <a:spLocks noGrp="1"/>
          </p:cNvSpPr>
          <p:nvPr>
            <p:ph type="body" sz="half" idx="2"/>
          </p:nvPr>
        </p:nvSpPr>
        <p:spPr/>
        <p:txBody>
          <a:bodyPr>
            <a:normAutofit/>
          </a:bodyPr>
          <a:lstStyle/>
          <a:p>
            <a:r>
              <a:rPr lang="en-US" sz="2800" dirty="0" smtClean="0">
                <a:solidFill>
                  <a:schemeClr val="bg1">
                    <a:lumMod val="95000"/>
                  </a:schemeClr>
                </a:solidFill>
              </a:rPr>
              <a:t>QM CONNECT - September 2017 - #</a:t>
            </a:r>
            <a:r>
              <a:rPr lang="en-US" sz="2800" dirty="0" smtClean="0">
                <a:solidFill>
                  <a:schemeClr val="bg1">
                    <a:lumMod val="95000"/>
                  </a:schemeClr>
                </a:solidFill>
              </a:rPr>
              <a:t>QMConnect </a:t>
            </a:r>
            <a:r>
              <a:rPr lang="en-US" sz="2800" dirty="0" smtClean="0">
                <a:solidFill>
                  <a:schemeClr val="bg1">
                    <a:lumMod val="95000"/>
                  </a:schemeClr>
                </a:solidFill>
              </a:rPr>
              <a:t>#QM5Steps</a:t>
            </a:r>
            <a:endParaRPr lang="en-US" sz="2800" dirty="0">
              <a:solidFill>
                <a:schemeClr val="bg1">
                  <a:lumMod val="95000"/>
                </a:schemeClr>
              </a:solidFill>
            </a:endParaRPr>
          </a:p>
        </p:txBody>
      </p:sp>
      <p:pic>
        <p:nvPicPr>
          <p:cNvPr id="7" name="Picture Placeholder 6" descr="Washington State Board for Community and Technical Colleges starbust logo"/>
          <p:cNvPicPr>
            <a:picLocks noGrp="1" noChangeAspect="1"/>
          </p:cNvPicPr>
          <p:nvPr>
            <p:ph type="pic" idx="1"/>
          </p:nvPr>
        </p:nvPicPr>
        <p:blipFill>
          <a:blip r:embed="rId3">
            <a:extLst>
              <a:ext uri="{28A0092B-C50C-407E-A947-70E740481C1C}">
                <a14:useLocalDpi xmlns:a14="http://schemas.microsoft.com/office/drawing/2010/main" val="0"/>
              </a:ext>
            </a:extLst>
          </a:blip>
          <a:srcRect t="4080" b="4080"/>
          <a:stretch>
            <a:fillRect/>
          </a:stretch>
        </p:blipFill>
        <p:spPr>
          <a:xfrm>
            <a:off x="0" y="0"/>
            <a:ext cx="11009313" cy="4914900"/>
          </a:xfrm>
          <a:blipFill>
            <a:blip r:embed="rId3"/>
            <a:stretch>
              <a:fillRect/>
            </a:stretch>
          </a:blipFill>
        </p:spPr>
      </p:pic>
    </p:spTree>
    <p:extLst>
      <p:ext uri="{BB962C8B-B14F-4D97-AF65-F5344CB8AC3E}">
        <p14:creationId xmlns:p14="http://schemas.microsoft.com/office/powerpoint/2010/main" val="42793326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A screen reader </a:t>
            </a:r>
            <a:r>
              <a:rPr lang="en-US" b="1" dirty="0" smtClean="0">
                <a:solidFill>
                  <a:schemeClr val="bg1"/>
                </a:solidFill>
              </a:rPr>
              <a:t>will read the entire link.</a:t>
            </a:r>
            <a:endParaRPr lang="en-US" b="1" dirty="0">
              <a:solidFill>
                <a:schemeClr val="bg1"/>
              </a:solidFill>
            </a:endParaRPr>
          </a:p>
        </p:txBody>
      </p:sp>
      <p:sp>
        <p:nvSpPr>
          <p:cNvPr id="3" name="Content Placeholder 2"/>
          <p:cNvSpPr>
            <a:spLocks noGrp="1"/>
          </p:cNvSpPr>
          <p:nvPr>
            <p:ph idx="1"/>
          </p:nvPr>
        </p:nvSpPr>
        <p:spPr>
          <a:xfrm>
            <a:off x="4800599" y="731520"/>
            <a:ext cx="6776358" cy="5218343"/>
          </a:xfrm>
        </p:spPr>
        <p:txBody>
          <a:bodyPr>
            <a:noAutofit/>
          </a:bodyPr>
          <a:lstStyle/>
          <a:p>
            <a:r>
              <a:rPr lang="en" sz="3600" b="1" dirty="0" smtClean="0">
                <a:solidFill>
                  <a:schemeClr val="tx1"/>
                </a:solidFill>
              </a:rPr>
              <a:t>Not like this:</a:t>
            </a:r>
          </a:p>
          <a:p>
            <a:r>
              <a:rPr lang="en" sz="2800" dirty="0" smtClean="0">
                <a:solidFill>
                  <a:schemeClr val="tx1"/>
                </a:solidFill>
              </a:rPr>
              <a:t>For more information, visit the Canvas Guides</a:t>
            </a:r>
          </a:p>
          <a:p>
            <a:r>
              <a:rPr lang="en-US" sz="2800" b="1" dirty="0">
                <a:solidFill>
                  <a:schemeClr val="tx1"/>
                </a:solidFill>
                <a:hlinkClick r:id="rId2"/>
              </a:rPr>
              <a:t>https://</a:t>
            </a:r>
            <a:r>
              <a:rPr lang="en-US" sz="2800" b="1" dirty="0" smtClean="0">
                <a:solidFill>
                  <a:schemeClr val="tx1"/>
                </a:solidFill>
                <a:hlinkClick r:id="rId2"/>
              </a:rPr>
              <a:t>community.canvaslms.com/community/answers/guides</a:t>
            </a:r>
            <a:r>
              <a:rPr lang="en-US" sz="2800" b="1" dirty="0" smtClean="0">
                <a:solidFill>
                  <a:schemeClr val="tx1"/>
                </a:solidFill>
              </a:rPr>
              <a:t> </a:t>
            </a:r>
            <a:endParaRPr lang="en-US" sz="2800" b="1" dirty="0" smtClean="0">
              <a:solidFill>
                <a:schemeClr val="tx1"/>
              </a:solidFill>
            </a:endParaRPr>
          </a:p>
          <a:p>
            <a:endParaRPr lang="en" sz="2800" b="1" dirty="0" smtClean="0">
              <a:solidFill>
                <a:schemeClr val="tx1"/>
              </a:solidFill>
            </a:endParaRPr>
          </a:p>
          <a:p>
            <a:pPr algn="ctr"/>
            <a:r>
              <a:rPr lang="en" sz="3200" b="1" dirty="0" smtClean="0">
                <a:solidFill>
                  <a:schemeClr val="tx1"/>
                </a:solidFill>
                <a:hlinkClick r:id="rId3"/>
              </a:rPr>
              <a:t>And </a:t>
            </a:r>
            <a:r>
              <a:rPr lang="en" sz="3200" b="1" dirty="0">
                <a:solidFill>
                  <a:schemeClr val="tx1"/>
                </a:solidFill>
                <a:hlinkClick r:id="rId3"/>
              </a:rPr>
              <a:t>here’s </a:t>
            </a:r>
            <a:r>
              <a:rPr lang="en" sz="3200" b="1" dirty="0" smtClean="0">
                <a:solidFill>
                  <a:schemeClr val="tx1"/>
                </a:solidFill>
                <a:hlinkClick r:id="rId3"/>
              </a:rPr>
              <a:t>why, have a listen!</a:t>
            </a:r>
            <a:endParaRPr lang="en-US" sz="3200" b="1" dirty="0">
              <a:solidFill>
                <a:schemeClr val="tx1"/>
              </a:solidFill>
            </a:endParaRPr>
          </a:p>
          <a:p>
            <a:endParaRPr lang="en" sz="3200" b="1" dirty="0" smtClean="0">
              <a:solidFill>
                <a:schemeClr val="tx1"/>
              </a:solidFill>
            </a:endParaRPr>
          </a:p>
          <a:p>
            <a:r>
              <a:rPr lang="en" sz="3600" b="1" dirty="0" smtClean="0">
                <a:solidFill>
                  <a:schemeClr val="tx1"/>
                </a:solidFill>
              </a:rPr>
              <a:t>Much better like this:</a:t>
            </a:r>
          </a:p>
          <a:p>
            <a:r>
              <a:rPr lang="en" sz="2800" dirty="0">
                <a:solidFill>
                  <a:schemeClr val="tx1"/>
                </a:solidFill>
              </a:rPr>
              <a:t>For more information, </a:t>
            </a:r>
            <a:r>
              <a:rPr lang="en" sz="2800" dirty="0" smtClean="0">
                <a:solidFill>
                  <a:schemeClr val="tx1"/>
                </a:solidFill>
              </a:rPr>
              <a:t>visit </a:t>
            </a:r>
            <a:r>
              <a:rPr lang="en" sz="2800" dirty="0">
                <a:solidFill>
                  <a:schemeClr val="tx1"/>
                </a:solidFill>
              </a:rPr>
              <a:t>the </a:t>
            </a:r>
            <a:r>
              <a:rPr lang="en" sz="2800" b="1" dirty="0" smtClean="0">
                <a:solidFill>
                  <a:schemeClr val="tx1"/>
                </a:solidFill>
                <a:hlinkClick r:id="rId2"/>
              </a:rPr>
              <a:t>Canvas Guides</a:t>
            </a:r>
            <a:r>
              <a:rPr lang="en" sz="2800" dirty="0" smtClean="0">
                <a:solidFill>
                  <a:schemeClr val="tx1"/>
                </a:solidFill>
              </a:rPr>
              <a:t>.</a:t>
            </a:r>
            <a:endParaRPr lang="en" sz="2800" dirty="0">
              <a:solidFill>
                <a:schemeClr val="tx1"/>
              </a:solidFill>
            </a:endParaRPr>
          </a:p>
        </p:txBody>
      </p:sp>
      <p:sp>
        <p:nvSpPr>
          <p:cNvPr id="4" name="Text Placeholder 3"/>
          <p:cNvSpPr>
            <a:spLocks noGrp="1"/>
          </p:cNvSpPr>
          <p:nvPr>
            <p:ph type="body" sz="half" idx="2"/>
          </p:nvPr>
        </p:nvSpPr>
        <p:spPr>
          <a:xfrm>
            <a:off x="457199" y="2926080"/>
            <a:ext cx="3200401" cy="3379124"/>
          </a:xfrm>
        </p:spPr>
        <p:txBody>
          <a:bodyPr tIns="274320">
            <a:noAutofit/>
          </a:bodyPr>
          <a:lstStyle/>
          <a:p>
            <a:r>
              <a:rPr lang="en-US" sz="2800" dirty="0" smtClean="0"/>
              <a:t>Descriptive text should be provided as part of the sentence containing the hyperlink and/or in the paragraph preceding the link.</a:t>
            </a:r>
            <a:endParaRPr lang="en-US" sz="2800" dirty="0"/>
          </a:p>
        </p:txBody>
      </p:sp>
    </p:spTree>
    <p:extLst>
      <p:ext uri="{BB962C8B-B14F-4D97-AF65-F5344CB8AC3E}">
        <p14:creationId xmlns:p14="http://schemas.microsoft.com/office/powerpoint/2010/main" val="2668490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79" y="1845734"/>
            <a:ext cx="10115442" cy="1498716"/>
          </a:xfrm>
        </p:spPr>
        <p:txBody>
          <a:bodyPr tIns="274320" rIns="91440">
            <a:noAutofit/>
          </a:bodyPr>
          <a:lstStyle/>
          <a:p>
            <a:pPr marL="482600" indent="-457200">
              <a:lnSpc>
                <a:spcPct val="100000"/>
              </a:lnSpc>
              <a:spcBef>
                <a:spcPts val="0"/>
              </a:spcBef>
              <a:spcAft>
                <a:spcPts val="1800"/>
              </a:spcAft>
              <a:buClr>
                <a:schemeClr val="dk2"/>
              </a:buClr>
              <a:buFont typeface="Wingdings" panose="05000000000000000000" pitchFamily="2" charset="2"/>
              <a:buChar char="§"/>
            </a:pPr>
            <a:r>
              <a:rPr lang="en-US" sz="3200" dirty="0" smtClean="0">
                <a:solidFill>
                  <a:schemeClr val="tx1"/>
                </a:solidFill>
              </a:rPr>
              <a:t>Use </a:t>
            </a:r>
            <a:r>
              <a:rPr lang="en-US" sz="3200" dirty="0">
                <a:solidFill>
                  <a:schemeClr val="tx1"/>
                </a:solidFill>
              </a:rPr>
              <a:t>the </a:t>
            </a:r>
            <a:r>
              <a:rPr lang="en-US" sz="3200" b="1" dirty="0" smtClean="0">
                <a:solidFill>
                  <a:schemeClr val="tx1"/>
                </a:solidFill>
              </a:rPr>
              <a:t>Hyperlink or Links </a:t>
            </a:r>
            <a:r>
              <a:rPr lang="en-US" sz="3200" b="1" dirty="0" smtClean="0">
                <a:solidFill>
                  <a:schemeClr val="tx1"/>
                </a:solidFill>
              </a:rPr>
              <a:t>option</a:t>
            </a:r>
            <a:r>
              <a:rPr lang="en-US" sz="3200" dirty="0" smtClean="0">
                <a:solidFill>
                  <a:schemeClr val="tx1"/>
                </a:solidFill>
              </a:rPr>
              <a:t> on the </a:t>
            </a:r>
            <a:r>
              <a:rPr lang="en-US" sz="3200" b="1" dirty="0">
                <a:solidFill>
                  <a:schemeClr val="tx1"/>
                </a:solidFill>
              </a:rPr>
              <a:t>Insert </a:t>
            </a:r>
            <a:r>
              <a:rPr lang="en-US" sz="3200" b="1" dirty="0" smtClean="0">
                <a:solidFill>
                  <a:schemeClr val="tx1"/>
                </a:solidFill>
              </a:rPr>
              <a:t>menu </a:t>
            </a:r>
            <a:r>
              <a:rPr lang="en-US" sz="3200" dirty="0" smtClean="0">
                <a:solidFill>
                  <a:schemeClr val="tx1"/>
                </a:solidFill>
              </a:rPr>
              <a:t>to create a hyperlink.</a:t>
            </a:r>
            <a:endParaRPr lang="en-US" sz="3200" dirty="0">
              <a:solidFill>
                <a:schemeClr val="tx1"/>
              </a:solidFill>
            </a:endParaRPr>
          </a:p>
          <a:p>
            <a:pPr>
              <a:buFont typeface="Wingdings" panose="05000000000000000000" pitchFamily="2" charset="2"/>
              <a:buChar char="§"/>
            </a:pPr>
            <a:endParaRPr lang="en-US" sz="2400" dirty="0">
              <a:solidFill>
                <a:schemeClr val="tx1"/>
              </a:solidFill>
            </a:endParaRPr>
          </a:p>
        </p:txBody>
      </p:sp>
      <p:sp>
        <p:nvSpPr>
          <p:cNvPr id="2" name="Title 1"/>
          <p:cNvSpPr>
            <a:spLocks noGrp="1"/>
          </p:cNvSpPr>
          <p:nvPr>
            <p:ph type="title"/>
          </p:nvPr>
        </p:nvSpPr>
        <p:spPr>
          <a:xfrm>
            <a:off x="1097278" y="286603"/>
            <a:ext cx="11094722" cy="1450757"/>
          </a:xfrm>
        </p:spPr>
        <p:txBody>
          <a:bodyPr>
            <a:normAutofit/>
          </a:bodyPr>
          <a:lstStyle/>
          <a:p>
            <a:r>
              <a:rPr lang="en-US" sz="4700" b="1" dirty="0" smtClean="0">
                <a:solidFill>
                  <a:schemeClr val="tx1"/>
                </a:solidFill>
              </a:rPr>
              <a:t>How to Add a </a:t>
            </a:r>
            <a:r>
              <a:rPr lang="en-US" sz="4700" b="1" dirty="0" smtClean="0">
                <a:solidFill>
                  <a:schemeClr val="tx1"/>
                </a:solidFill>
              </a:rPr>
              <a:t>Descriptive </a:t>
            </a:r>
            <a:r>
              <a:rPr lang="en-US" sz="4700" b="1" dirty="0" smtClean="0">
                <a:solidFill>
                  <a:schemeClr val="tx1"/>
                </a:solidFill>
              </a:rPr>
              <a:t>Hyperlink</a:t>
            </a:r>
            <a:endParaRPr lang="en-US" sz="4700" b="1" dirty="0">
              <a:solidFill>
                <a:schemeClr val="tx1"/>
              </a:solidFill>
            </a:endParaRPr>
          </a:p>
        </p:txBody>
      </p:sp>
      <p:pic>
        <p:nvPicPr>
          <p:cNvPr id="16" name="Content Placeholder 15" descr="Insert tab in Microsoft Word showing the hyperlink option"/>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19033"/>
          <a:stretch/>
        </p:blipFill>
        <p:spPr>
          <a:xfrm>
            <a:off x="1097278" y="3632548"/>
            <a:ext cx="10115443" cy="2063697"/>
          </a:xfrm>
          <a:ln w="6350">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32721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1094720" cy="1450757"/>
          </a:xfrm>
        </p:spPr>
        <p:txBody>
          <a:bodyPr>
            <a:normAutofit/>
          </a:bodyPr>
          <a:lstStyle/>
          <a:p>
            <a:pPr lvl="0">
              <a:spcBef>
                <a:spcPts val="0"/>
              </a:spcBef>
              <a:spcAft>
                <a:spcPts val="1800"/>
              </a:spcAft>
              <a:buClr>
                <a:schemeClr val="dk2"/>
              </a:buClr>
            </a:pPr>
            <a:r>
              <a:rPr lang="en-US" sz="2400" b="1" dirty="0" smtClean="0">
                <a:solidFill>
                  <a:schemeClr val="accent2"/>
                </a:solidFill>
              </a:rPr>
              <a:t>Lists</a:t>
            </a:r>
            <a:r>
              <a:rPr lang="en-US" sz="4700" b="1" dirty="0" smtClean="0">
                <a:solidFill>
                  <a:schemeClr val="tx1"/>
                </a:solidFill>
              </a:rPr>
              <a:t/>
            </a:r>
            <a:br>
              <a:rPr lang="en-US" sz="4700" b="1" dirty="0" smtClean="0">
                <a:solidFill>
                  <a:schemeClr val="tx1"/>
                </a:solidFill>
              </a:rPr>
            </a:br>
            <a:r>
              <a:rPr lang="en-US" sz="4700" b="1" dirty="0">
                <a:solidFill>
                  <a:schemeClr val="tx1"/>
                </a:solidFill>
              </a:rPr>
              <a:t>S</a:t>
            </a:r>
            <a:r>
              <a:rPr lang="en-US" sz="4700" b="1" dirty="0" smtClean="0">
                <a:solidFill>
                  <a:schemeClr val="tx1"/>
                </a:solidFill>
              </a:rPr>
              <a:t>tep 4: </a:t>
            </a:r>
            <a:r>
              <a:rPr lang="en" sz="4700" b="1" dirty="0" smtClean="0">
                <a:solidFill>
                  <a:schemeClr val="tx1"/>
                </a:solidFill>
              </a:rPr>
              <a:t>Use </a:t>
            </a:r>
            <a:r>
              <a:rPr lang="en" sz="4700" b="1" dirty="0">
                <a:solidFill>
                  <a:schemeClr val="tx1"/>
                </a:solidFill>
              </a:rPr>
              <a:t>the Built-in Styling Tools</a:t>
            </a:r>
          </a:p>
        </p:txBody>
      </p:sp>
      <p:sp>
        <p:nvSpPr>
          <p:cNvPr id="3" name="Content Placeholder 2"/>
          <p:cNvSpPr>
            <a:spLocks noGrp="1"/>
          </p:cNvSpPr>
          <p:nvPr>
            <p:ph idx="1"/>
          </p:nvPr>
        </p:nvSpPr>
        <p:spPr>
          <a:xfrm>
            <a:off x="1097280" y="1845734"/>
            <a:ext cx="10489295" cy="4377646"/>
          </a:xfrm>
        </p:spPr>
        <p:txBody>
          <a:bodyPr tIns="274320">
            <a:noAutofit/>
          </a:bodyPr>
          <a:lstStyle/>
          <a:p>
            <a:pPr marL="482600" indent="-457200">
              <a:lnSpc>
                <a:spcPct val="100000"/>
              </a:lnSpc>
              <a:spcBef>
                <a:spcPts val="0"/>
              </a:spcBef>
              <a:spcAft>
                <a:spcPts val="1800"/>
              </a:spcAft>
              <a:buClr>
                <a:schemeClr val="dk2"/>
              </a:buClr>
              <a:buFont typeface="Wingdings" panose="05000000000000000000" pitchFamily="2" charset="2"/>
              <a:buChar char="§"/>
            </a:pPr>
            <a:r>
              <a:rPr lang="en-US" sz="3200" dirty="0" smtClean="0">
                <a:solidFill>
                  <a:schemeClr val="tx1"/>
                </a:solidFill>
              </a:rPr>
              <a:t>Screen </a:t>
            </a:r>
            <a:r>
              <a:rPr lang="en-US" sz="3200" dirty="0">
                <a:solidFill>
                  <a:schemeClr val="tx1"/>
                </a:solidFill>
              </a:rPr>
              <a:t>readers do not recognize items as lists when they are made using the tab key, spacebar or misc. symbols like * or </a:t>
            </a:r>
            <a:r>
              <a:rPr lang="en-US" sz="3200" dirty="0" smtClean="0">
                <a:solidFill>
                  <a:schemeClr val="tx1"/>
                </a:solidFill>
              </a:rPr>
              <a:t>-.</a:t>
            </a:r>
          </a:p>
          <a:p>
            <a:pPr marL="482600" indent="-457200">
              <a:lnSpc>
                <a:spcPct val="100000"/>
              </a:lnSpc>
              <a:spcBef>
                <a:spcPts val="0"/>
              </a:spcBef>
              <a:spcAft>
                <a:spcPts val="1800"/>
              </a:spcAft>
              <a:buClr>
                <a:schemeClr val="dk2"/>
              </a:buClr>
              <a:buFont typeface="Wingdings" panose="05000000000000000000" pitchFamily="2" charset="2"/>
              <a:buChar char="§"/>
            </a:pPr>
            <a:r>
              <a:rPr lang="en-US" sz="3200" dirty="0">
                <a:solidFill>
                  <a:schemeClr val="tx1"/>
                </a:solidFill>
              </a:rPr>
              <a:t>A screen reader will announce the text as being part of a list if proper formatting is used.</a:t>
            </a:r>
          </a:p>
          <a:p>
            <a:pPr marL="482600" indent="-457200">
              <a:lnSpc>
                <a:spcPct val="100000"/>
              </a:lnSpc>
              <a:spcBef>
                <a:spcPts val="0"/>
              </a:spcBef>
              <a:spcAft>
                <a:spcPts val="1800"/>
              </a:spcAft>
              <a:buClr>
                <a:schemeClr val="dk2"/>
              </a:buClr>
              <a:buFont typeface="Wingdings" panose="05000000000000000000" pitchFamily="2" charset="2"/>
              <a:buChar char="§"/>
            </a:pPr>
            <a:r>
              <a:rPr lang="en-US" sz="3200" dirty="0" smtClean="0">
                <a:solidFill>
                  <a:schemeClr val="tx1"/>
                </a:solidFill>
              </a:rPr>
              <a:t>Lists </a:t>
            </a:r>
            <a:r>
              <a:rPr lang="en-US" sz="3200" dirty="0">
                <a:solidFill>
                  <a:schemeClr val="tx1"/>
                </a:solidFill>
              </a:rPr>
              <a:t>should be bulleted or numbered</a:t>
            </a:r>
            <a:r>
              <a:rPr lang="en-US" sz="3200" dirty="0" smtClean="0">
                <a:solidFill>
                  <a:schemeClr val="tx1"/>
                </a:solidFill>
              </a:rPr>
              <a:t>.</a:t>
            </a:r>
            <a:endParaRPr lang="en-US" sz="3200" dirty="0">
              <a:solidFill>
                <a:schemeClr val="tx1"/>
              </a:solidFill>
            </a:endParaRPr>
          </a:p>
        </p:txBody>
      </p:sp>
    </p:spTree>
    <p:extLst>
      <p:ext uri="{BB962C8B-B14F-4D97-AF65-F5344CB8AC3E}">
        <p14:creationId xmlns:p14="http://schemas.microsoft.com/office/powerpoint/2010/main" val="13308473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1094720" cy="1450757"/>
          </a:xfrm>
        </p:spPr>
        <p:txBody>
          <a:bodyPr>
            <a:normAutofit/>
          </a:bodyPr>
          <a:lstStyle/>
          <a:p>
            <a:pPr lvl="0">
              <a:spcBef>
                <a:spcPts val="0"/>
              </a:spcBef>
              <a:spcAft>
                <a:spcPts val="1800"/>
              </a:spcAft>
              <a:buClr>
                <a:schemeClr val="dk2"/>
              </a:buClr>
            </a:pPr>
            <a:r>
              <a:rPr lang="en-US" sz="2400" b="1" dirty="0" smtClean="0">
                <a:solidFill>
                  <a:schemeClr val="accent2"/>
                </a:solidFill>
              </a:rPr>
              <a:t>Columns &amp; Spacing</a:t>
            </a:r>
            <a:r>
              <a:rPr lang="en-US" sz="4700" b="1" dirty="0" smtClean="0">
                <a:solidFill>
                  <a:schemeClr val="tx1"/>
                </a:solidFill>
              </a:rPr>
              <a:t/>
            </a:r>
            <a:br>
              <a:rPr lang="en-US" sz="4700" b="1" dirty="0" smtClean="0">
                <a:solidFill>
                  <a:schemeClr val="tx1"/>
                </a:solidFill>
              </a:rPr>
            </a:br>
            <a:r>
              <a:rPr lang="en-US" sz="4700" b="1" dirty="0">
                <a:solidFill>
                  <a:schemeClr val="tx1"/>
                </a:solidFill>
              </a:rPr>
              <a:t>S</a:t>
            </a:r>
            <a:r>
              <a:rPr lang="en-US" sz="4700" b="1" dirty="0" smtClean="0">
                <a:solidFill>
                  <a:schemeClr val="tx1"/>
                </a:solidFill>
              </a:rPr>
              <a:t>tep 4: </a:t>
            </a:r>
            <a:r>
              <a:rPr lang="en" sz="4700" b="1" dirty="0" smtClean="0">
                <a:solidFill>
                  <a:schemeClr val="tx1"/>
                </a:solidFill>
              </a:rPr>
              <a:t>Use </a:t>
            </a:r>
            <a:r>
              <a:rPr lang="en" sz="4700" b="1" dirty="0">
                <a:solidFill>
                  <a:schemeClr val="tx1"/>
                </a:solidFill>
              </a:rPr>
              <a:t>the Built-in Styling Tools</a:t>
            </a:r>
          </a:p>
        </p:txBody>
      </p:sp>
      <p:sp>
        <p:nvSpPr>
          <p:cNvPr id="3" name="Content Placeholder 2"/>
          <p:cNvSpPr>
            <a:spLocks noGrp="1"/>
          </p:cNvSpPr>
          <p:nvPr>
            <p:ph idx="1"/>
          </p:nvPr>
        </p:nvSpPr>
        <p:spPr>
          <a:xfrm>
            <a:off x="1097280" y="1845734"/>
            <a:ext cx="10739816" cy="4367176"/>
          </a:xfrm>
        </p:spPr>
        <p:txBody>
          <a:bodyPr tIns="274320">
            <a:noAutofit/>
          </a:bodyPr>
          <a:lstStyle/>
          <a:p>
            <a:pPr marL="482600" indent="-457200">
              <a:lnSpc>
                <a:spcPct val="100000"/>
              </a:lnSpc>
              <a:spcBef>
                <a:spcPts val="0"/>
              </a:spcBef>
              <a:spcAft>
                <a:spcPts val="1800"/>
              </a:spcAft>
              <a:buClr>
                <a:schemeClr val="dk2"/>
              </a:buClr>
              <a:buFont typeface="Wingdings" panose="05000000000000000000" pitchFamily="2" charset="2"/>
              <a:buChar char="§"/>
            </a:pPr>
            <a:r>
              <a:rPr lang="en-US" sz="3200" dirty="0" smtClean="0">
                <a:solidFill>
                  <a:schemeClr val="tx1"/>
                </a:solidFill>
              </a:rPr>
              <a:t>A </a:t>
            </a:r>
            <a:r>
              <a:rPr lang="en-US" sz="3200" dirty="0">
                <a:solidFill>
                  <a:schemeClr val="tx1"/>
                </a:solidFill>
              </a:rPr>
              <a:t>screen reader </a:t>
            </a:r>
            <a:r>
              <a:rPr lang="en-US" sz="3200" dirty="0" smtClean="0">
                <a:solidFill>
                  <a:schemeClr val="tx1"/>
                </a:solidFill>
              </a:rPr>
              <a:t>reads left </a:t>
            </a:r>
            <a:r>
              <a:rPr lang="en-US" sz="3200" dirty="0">
                <a:solidFill>
                  <a:schemeClr val="tx1"/>
                </a:solidFill>
              </a:rPr>
              <a:t>to right, using </a:t>
            </a:r>
            <a:r>
              <a:rPr lang="en-US" sz="3200" dirty="0" smtClean="0">
                <a:solidFill>
                  <a:schemeClr val="tx1"/>
                </a:solidFill>
              </a:rPr>
              <a:t>tabs </a:t>
            </a:r>
            <a:r>
              <a:rPr lang="en-US" sz="3200" dirty="0">
                <a:solidFill>
                  <a:schemeClr val="tx1"/>
                </a:solidFill>
              </a:rPr>
              <a:t>to create columns </a:t>
            </a:r>
            <a:r>
              <a:rPr lang="en-US" sz="3200" dirty="0" smtClean="0">
                <a:solidFill>
                  <a:schemeClr val="tx1"/>
                </a:solidFill>
              </a:rPr>
              <a:t>results in </a:t>
            </a:r>
            <a:r>
              <a:rPr lang="en-US" sz="3200" dirty="0">
                <a:solidFill>
                  <a:schemeClr val="tx1"/>
                </a:solidFill>
              </a:rPr>
              <a:t>the screen reader reading by line, </a:t>
            </a:r>
            <a:r>
              <a:rPr lang="en-US" sz="3200" dirty="0" smtClean="0">
                <a:solidFill>
                  <a:schemeClr val="tx1"/>
                </a:solidFill>
              </a:rPr>
              <a:t>instead of by column</a:t>
            </a:r>
            <a:r>
              <a:rPr lang="en-US" sz="3200" dirty="0" smtClean="0">
                <a:solidFill>
                  <a:schemeClr val="tx1"/>
                </a:solidFill>
              </a:rPr>
              <a:t>.</a:t>
            </a:r>
          </a:p>
          <a:p>
            <a:pPr marL="482600" indent="-457200">
              <a:lnSpc>
                <a:spcPct val="100000"/>
              </a:lnSpc>
              <a:spcBef>
                <a:spcPts val="0"/>
              </a:spcBef>
              <a:spcAft>
                <a:spcPts val="1800"/>
              </a:spcAft>
              <a:buClr>
                <a:schemeClr val="dk2"/>
              </a:buClr>
              <a:buFont typeface="Wingdings" panose="05000000000000000000" pitchFamily="2" charset="2"/>
              <a:buChar char="§"/>
            </a:pPr>
            <a:r>
              <a:rPr lang="en-US" sz="3200" dirty="0">
                <a:solidFill>
                  <a:schemeClr val="tx1"/>
                </a:solidFill>
              </a:rPr>
              <a:t>Avoid using tabs or the space bar to align text or to create extra space.</a:t>
            </a:r>
          </a:p>
          <a:p>
            <a:pPr marL="482600" indent="-457200">
              <a:lnSpc>
                <a:spcPct val="100000"/>
              </a:lnSpc>
              <a:spcBef>
                <a:spcPts val="0"/>
              </a:spcBef>
              <a:spcAft>
                <a:spcPts val="1800"/>
              </a:spcAft>
              <a:buClr>
                <a:schemeClr val="dk2"/>
              </a:buClr>
              <a:buFont typeface="Wingdings" panose="05000000000000000000" pitchFamily="2" charset="2"/>
              <a:buChar char="§"/>
            </a:pPr>
            <a:r>
              <a:rPr lang="en-US" sz="3200" dirty="0" smtClean="0">
                <a:solidFill>
                  <a:schemeClr val="tx1"/>
                </a:solidFill>
              </a:rPr>
              <a:t>Use </a:t>
            </a:r>
            <a:r>
              <a:rPr lang="en-US" sz="3200" dirty="0" smtClean="0">
                <a:solidFill>
                  <a:schemeClr val="tx1"/>
                </a:solidFill>
              </a:rPr>
              <a:t>the built-in formatting options to create real columns, line spacing, and page breaks</a:t>
            </a:r>
            <a:r>
              <a:rPr lang="en-US" sz="3200" dirty="0" smtClean="0">
                <a:solidFill>
                  <a:schemeClr val="tx1"/>
                </a:solidFill>
              </a:rPr>
              <a:t>.</a:t>
            </a:r>
          </a:p>
          <a:p>
            <a:pPr marL="482600" indent="-457200">
              <a:lnSpc>
                <a:spcPct val="100000"/>
              </a:lnSpc>
              <a:spcBef>
                <a:spcPts val="0"/>
              </a:spcBef>
              <a:spcAft>
                <a:spcPts val="1800"/>
              </a:spcAft>
              <a:buClr>
                <a:schemeClr val="dk2"/>
              </a:buClr>
              <a:buFont typeface="Wingdings" panose="05000000000000000000" pitchFamily="2" charset="2"/>
              <a:buChar char="§"/>
            </a:pPr>
            <a:endParaRPr lang="en-US" sz="3200" dirty="0" smtClean="0">
              <a:solidFill>
                <a:schemeClr val="tx1"/>
              </a:solidFill>
            </a:endParaRPr>
          </a:p>
        </p:txBody>
      </p:sp>
    </p:spTree>
    <p:extLst>
      <p:ext uri="{BB962C8B-B14F-4D97-AF65-F5344CB8AC3E}">
        <p14:creationId xmlns:p14="http://schemas.microsoft.com/office/powerpoint/2010/main" val="37942577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Home tab in Microsoft Word showing the indenting options."/>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 r="29504"/>
          <a:stretch/>
        </p:blipFill>
        <p:spPr>
          <a:xfrm>
            <a:off x="1097278" y="3644312"/>
            <a:ext cx="10176147" cy="2021382"/>
          </a:xfrm>
          <a:ln>
            <a:solidFill>
              <a:schemeClr val="bg1">
                <a:lumMod val="65000"/>
              </a:schemeClr>
            </a:solidFill>
          </a:ln>
          <a:effectLst>
            <a:outerShdw blurRad="50800" dist="38100" dir="2700000" algn="tl" rotWithShape="0">
              <a:prstClr val="black">
                <a:alpha val="40000"/>
              </a:prstClr>
            </a:outerShdw>
          </a:effectLst>
        </p:spPr>
      </p:pic>
      <p:sp>
        <p:nvSpPr>
          <p:cNvPr id="3" name="Content Placeholder 2"/>
          <p:cNvSpPr>
            <a:spLocks noGrp="1"/>
          </p:cNvSpPr>
          <p:nvPr>
            <p:ph sz="half" idx="1"/>
          </p:nvPr>
        </p:nvSpPr>
        <p:spPr>
          <a:xfrm>
            <a:off x="1097278" y="1845734"/>
            <a:ext cx="10058402" cy="1298299"/>
          </a:xfrm>
        </p:spPr>
        <p:txBody>
          <a:bodyPr tIns="274320">
            <a:noAutofit/>
          </a:bodyPr>
          <a:lstStyle/>
          <a:p>
            <a:pPr marL="482600" indent="-457200">
              <a:lnSpc>
                <a:spcPct val="100000"/>
              </a:lnSpc>
              <a:spcBef>
                <a:spcPts val="0"/>
              </a:spcBef>
              <a:spcAft>
                <a:spcPts val="1800"/>
              </a:spcAft>
              <a:buClr>
                <a:schemeClr val="dk2"/>
              </a:buClr>
              <a:buFont typeface="Wingdings" panose="05000000000000000000" pitchFamily="2" charset="2"/>
              <a:buChar char="§"/>
            </a:pPr>
            <a:r>
              <a:rPr lang="en-US" sz="3200" dirty="0" smtClean="0">
                <a:solidFill>
                  <a:schemeClr val="tx1"/>
                </a:solidFill>
              </a:rPr>
              <a:t>Use </a:t>
            </a:r>
            <a:r>
              <a:rPr lang="en-US" sz="3200" dirty="0">
                <a:solidFill>
                  <a:schemeClr val="tx1"/>
                </a:solidFill>
              </a:rPr>
              <a:t>the </a:t>
            </a:r>
            <a:r>
              <a:rPr lang="en-US" sz="3200" b="1" dirty="0" smtClean="0">
                <a:solidFill>
                  <a:schemeClr val="tx1"/>
                </a:solidFill>
              </a:rPr>
              <a:t>Bulleting </a:t>
            </a:r>
            <a:r>
              <a:rPr lang="en-US" sz="3200" dirty="0" smtClean="0">
                <a:solidFill>
                  <a:schemeClr val="tx1"/>
                </a:solidFill>
              </a:rPr>
              <a:t>and</a:t>
            </a:r>
            <a:r>
              <a:rPr lang="en-US" sz="3200" b="1" dirty="0" smtClean="0">
                <a:solidFill>
                  <a:schemeClr val="tx1"/>
                </a:solidFill>
              </a:rPr>
              <a:t> Numbering options </a:t>
            </a:r>
            <a:r>
              <a:rPr lang="en-US" sz="3200" dirty="0" smtClean="0">
                <a:solidFill>
                  <a:schemeClr val="tx1"/>
                </a:solidFill>
              </a:rPr>
              <a:t>on </a:t>
            </a:r>
            <a:r>
              <a:rPr lang="en-US" sz="3200" dirty="0">
                <a:solidFill>
                  <a:schemeClr val="tx1"/>
                </a:solidFill>
              </a:rPr>
              <a:t>the </a:t>
            </a:r>
            <a:r>
              <a:rPr lang="en-US" sz="3200" b="1" dirty="0" smtClean="0">
                <a:solidFill>
                  <a:schemeClr val="tx1"/>
                </a:solidFill>
              </a:rPr>
              <a:t>Home </a:t>
            </a:r>
            <a:r>
              <a:rPr lang="en-US" sz="3200" b="1" dirty="0" smtClean="0">
                <a:solidFill>
                  <a:schemeClr val="tx1"/>
                </a:solidFill>
              </a:rPr>
              <a:t>tab menu </a:t>
            </a:r>
            <a:r>
              <a:rPr lang="en-US" sz="3200" dirty="0" smtClean="0">
                <a:solidFill>
                  <a:schemeClr val="tx1"/>
                </a:solidFill>
              </a:rPr>
              <a:t>to </a:t>
            </a:r>
            <a:r>
              <a:rPr lang="en-US" sz="3200" dirty="0" smtClean="0">
                <a:solidFill>
                  <a:schemeClr val="tx1"/>
                </a:solidFill>
              </a:rPr>
              <a:t>auto-format lists.</a:t>
            </a:r>
            <a:endParaRPr lang="en-US" sz="3200" dirty="0" smtClean="0">
              <a:solidFill>
                <a:schemeClr val="tx1"/>
              </a:solidFill>
            </a:endParaRPr>
          </a:p>
        </p:txBody>
      </p:sp>
      <p:sp>
        <p:nvSpPr>
          <p:cNvPr id="2" name="Title 1"/>
          <p:cNvSpPr>
            <a:spLocks noGrp="1"/>
          </p:cNvSpPr>
          <p:nvPr>
            <p:ph type="title"/>
          </p:nvPr>
        </p:nvSpPr>
        <p:spPr>
          <a:xfrm>
            <a:off x="1097280" y="286603"/>
            <a:ext cx="10752342" cy="1450757"/>
          </a:xfrm>
        </p:spPr>
        <p:txBody>
          <a:bodyPr/>
          <a:lstStyle/>
          <a:p>
            <a:r>
              <a:rPr lang="en-US" b="1" dirty="0" smtClean="0">
                <a:solidFill>
                  <a:schemeClr val="tx1"/>
                </a:solidFill>
              </a:rPr>
              <a:t>How to Create a </a:t>
            </a:r>
            <a:r>
              <a:rPr lang="en" b="1" dirty="0" smtClean="0">
                <a:solidFill>
                  <a:schemeClr val="tx1"/>
                </a:solidFill>
              </a:rPr>
              <a:t>List</a:t>
            </a:r>
            <a:endParaRPr lang="en-US" b="1" dirty="0">
              <a:solidFill>
                <a:schemeClr val="tx1"/>
              </a:solidFill>
            </a:endParaRPr>
          </a:p>
        </p:txBody>
      </p:sp>
    </p:spTree>
    <p:extLst>
      <p:ext uri="{BB962C8B-B14F-4D97-AF65-F5344CB8AC3E}">
        <p14:creationId xmlns:p14="http://schemas.microsoft.com/office/powerpoint/2010/main" val="39842790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78" y="1845734"/>
            <a:ext cx="10058402" cy="1360929"/>
          </a:xfrm>
        </p:spPr>
        <p:txBody>
          <a:bodyPr tIns="274320">
            <a:noAutofit/>
          </a:bodyPr>
          <a:lstStyle/>
          <a:p>
            <a:pPr marL="482600" indent="-457200">
              <a:lnSpc>
                <a:spcPct val="100000"/>
              </a:lnSpc>
              <a:spcBef>
                <a:spcPts val="0"/>
              </a:spcBef>
              <a:spcAft>
                <a:spcPts val="1800"/>
              </a:spcAft>
              <a:buClr>
                <a:schemeClr val="dk2"/>
              </a:buClr>
              <a:buFont typeface="Wingdings" panose="05000000000000000000" pitchFamily="2" charset="2"/>
              <a:buChar char="§"/>
            </a:pPr>
            <a:r>
              <a:rPr lang="en-US" sz="3200" dirty="0" smtClean="0">
                <a:solidFill>
                  <a:schemeClr val="tx1"/>
                </a:solidFill>
              </a:rPr>
              <a:t>Use </a:t>
            </a:r>
            <a:r>
              <a:rPr lang="en-US" sz="3200" dirty="0">
                <a:solidFill>
                  <a:schemeClr val="tx1"/>
                </a:solidFill>
              </a:rPr>
              <a:t>the </a:t>
            </a:r>
            <a:r>
              <a:rPr lang="en-US" sz="3200" b="1" dirty="0" smtClean="0">
                <a:solidFill>
                  <a:schemeClr val="tx1"/>
                </a:solidFill>
              </a:rPr>
              <a:t>Columns option </a:t>
            </a:r>
            <a:r>
              <a:rPr lang="en-US" sz="3200" dirty="0" smtClean="0">
                <a:solidFill>
                  <a:schemeClr val="tx1"/>
                </a:solidFill>
              </a:rPr>
              <a:t>on </a:t>
            </a:r>
            <a:r>
              <a:rPr lang="en-US" sz="3200" dirty="0">
                <a:solidFill>
                  <a:schemeClr val="tx1"/>
                </a:solidFill>
              </a:rPr>
              <a:t>the </a:t>
            </a:r>
            <a:r>
              <a:rPr lang="en-US" sz="3200" b="1" dirty="0" smtClean="0">
                <a:solidFill>
                  <a:schemeClr val="tx1"/>
                </a:solidFill>
              </a:rPr>
              <a:t>Page Layout </a:t>
            </a:r>
            <a:r>
              <a:rPr lang="en-US" sz="3200" b="1" dirty="0" smtClean="0">
                <a:solidFill>
                  <a:schemeClr val="tx1"/>
                </a:solidFill>
              </a:rPr>
              <a:t>tab </a:t>
            </a:r>
            <a:r>
              <a:rPr lang="en-US" sz="3200" dirty="0" smtClean="0">
                <a:solidFill>
                  <a:schemeClr val="tx1"/>
                </a:solidFill>
              </a:rPr>
              <a:t>to create columns of text.</a:t>
            </a:r>
          </a:p>
        </p:txBody>
      </p:sp>
      <p:sp>
        <p:nvSpPr>
          <p:cNvPr id="2" name="Title 1"/>
          <p:cNvSpPr>
            <a:spLocks noGrp="1"/>
          </p:cNvSpPr>
          <p:nvPr>
            <p:ph type="title"/>
          </p:nvPr>
        </p:nvSpPr>
        <p:spPr>
          <a:xfrm>
            <a:off x="1097280" y="286603"/>
            <a:ext cx="10752342" cy="1450757"/>
          </a:xfrm>
        </p:spPr>
        <p:txBody>
          <a:bodyPr/>
          <a:lstStyle/>
          <a:p>
            <a:r>
              <a:rPr lang="en-US" b="1" dirty="0" smtClean="0">
                <a:solidFill>
                  <a:schemeClr val="tx1"/>
                </a:solidFill>
              </a:rPr>
              <a:t>How to Create a </a:t>
            </a:r>
            <a:r>
              <a:rPr lang="en" b="1" dirty="0" smtClean="0">
                <a:solidFill>
                  <a:schemeClr val="tx1"/>
                </a:solidFill>
              </a:rPr>
              <a:t>Column</a:t>
            </a:r>
            <a:endParaRPr lang="en-US" b="1" dirty="0">
              <a:solidFill>
                <a:schemeClr val="tx1"/>
              </a:solidFill>
            </a:endParaRPr>
          </a:p>
        </p:txBody>
      </p:sp>
      <p:pic>
        <p:nvPicPr>
          <p:cNvPr id="10" name="Content Placeholder 9" descr="Page layout tab in Microsoft Word showing the columns option"/>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27035"/>
          <a:stretch/>
        </p:blipFill>
        <p:spPr>
          <a:xfrm>
            <a:off x="1097278" y="3584548"/>
            <a:ext cx="10058402" cy="1995490"/>
          </a:xfrm>
          <a:ln w="6350">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600175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78" y="1845734"/>
            <a:ext cx="10058402" cy="1360929"/>
          </a:xfrm>
        </p:spPr>
        <p:txBody>
          <a:bodyPr tIns="274320">
            <a:noAutofit/>
          </a:bodyPr>
          <a:lstStyle/>
          <a:p>
            <a:pPr marL="482600" indent="-457200">
              <a:lnSpc>
                <a:spcPct val="100000"/>
              </a:lnSpc>
              <a:spcBef>
                <a:spcPts val="0"/>
              </a:spcBef>
              <a:spcAft>
                <a:spcPts val="1800"/>
              </a:spcAft>
              <a:buClr>
                <a:schemeClr val="dk2"/>
              </a:buClr>
              <a:buFont typeface="Wingdings" panose="05000000000000000000" pitchFamily="2" charset="2"/>
              <a:buChar char="§"/>
            </a:pPr>
            <a:r>
              <a:rPr lang="en-US" sz="3200" dirty="0" smtClean="0">
                <a:solidFill>
                  <a:schemeClr val="tx1"/>
                </a:solidFill>
              </a:rPr>
              <a:t>Use </a:t>
            </a:r>
            <a:r>
              <a:rPr lang="en-US" sz="3200" dirty="0">
                <a:solidFill>
                  <a:schemeClr val="tx1"/>
                </a:solidFill>
              </a:rPr>
              <a:t>the </a:t>
            </a:r>
            <a:r>
              <a:rPr lang="en-US" sz="3200" b="1" dirty="0" smtClean="0">
                <a:solidFill>
                  <a:schemeClr val="tx1"/>
                </a:solidFill>
              </a:rPr>
              <a:t>Paragraph option </a:t>
            </a:r>
            <a:r>
              <a:rPr lang="en-US" sz="3200" dirty="0" smtClean="0">
                <a:solidFill>
                  <a:schemeClr val="tx1"/>
                </a:solidFill>
              </a:rPr>
              <a:t>on </a:t>
            </a:r>
            <a:r>
              <a:rPr lang="en-US" sz="3200" dirty="0">
                <a:solidFill>
                  <a:schemeClr val="tx1"/>
                </a:solidFill>
              </a:rPr>
              <a:t>the </a:t>
            </a:r>
            <a:r>
              <a:rPr lang="en-US" sz="3200" b="1" dirty="0" smtClean="0">
                <a:solidFill>
                  <a:schemeClr val="tx1"/>
                </a:solidFill>
              </a:rPr>
              <a:t>Home </a:t>
            </a:r>
            <a:r>
              <a:rPr lang="en-US" sz="3200" b="1" dirty="0" smtClean="0">
                <a:solidFill>
                  <a:schemeClr val="tx1"/>
                </a:solidFill>
              </a:rPr>
              <a:t>tab menu </a:t>
            </a:r>
            <a:r>
              <a:rPr lang="en-US" sz="3200" dirty="0" smtClean="0">
                <a:solidFill>
                  <a:schemeClr val="tx1"/>
                </a:solidFill>
              </a:rPr>
              <a:t>to </a:t>
            </a:r>
            <a:r>
              <a:rPr lang="en-US" sz="3200" dirty="0" smtClean="0">
                <a:solidFill>
                  <a:schemeClr val="tx1"/>
                </a:solidFill>
              </a:rPr>
              <a:t>align </a:t>
            </a:r>
            <a:r>
              <a:rPr lang="en-US" sz="3200" dirty="0" smtClean="0">
                <a:solidFill>
                  <a:schemeClr val="tx1"/>
                </a:solidFill>
              </a:rPr>
              <a:t>text, add </a:t>
            </a:r>
            <a:r>
              <a:rPr lang="en-US" sz="3200" dirty="0" smtClean="0">
                <a:solidFill>
                  <a:schemeClr val="tx1"/>
                </a:solidFill>
              </a:rPr>
              <a:t>space before and after </a:t>
            </a:r>
            <a:r>
              <a:rPr lang="en-US" sz="3200" dirty="0" smtClean="0">
                <a:solidFill>
                  <a:schemeClr val="tx1"/>
                </a:solidFill>
              </a:rPr>
              <a:t>text, and define tabs.</a:t>
            </a:r>
            <a:endParaRPr lang="en-US" sz="3200" dirty="0" smtClean="0">
              <a:solidFill>
                <a:schemeClr val="tx1"/>
              </a:solidFill>
            </a:endParaRPr>
          </a:p>
        </p:txBody>
      </p:sp>
      <p:sp>
        <p:nvSpPr>
          <p:cNvPr id="2" name="Title 1"/>
          <p:cNvSpPr>
            <a:spLocks noGrp="1"/>
          </p:cNvSpPr>
          <p:nvPr>
            <p:ph type="title"/>
          </p:nvPr>
        </p:nvSpPr>
        <p:spPr>
          <a:xfrm>
            <a:off x="1097280" y="286603"/>
            <a:ext cx="10752342" cy="1450757"/>
          </a:xfrm>
        </p:spPr>
        <p:txBody>
          <a:bodyPr/>
          <a:lstStyle/>
          <a:p>
            <a:r>
              <a:rPr lang="en-US" b="1" dirty="0" smtClean="0">
                <a:solidFill>
                  <a:schemeClr val="tx1"/>
                </a:solidFill>
              </a:rPr>
              <a:t>How to Add </a:t>
            </a:r>
            <a:r>
              <a:rPr lang="en" b="1" dirty="0" smtClean="0">
                <a:solidFill>
                  <a:schemeClr val="tx1"/>
                </a:solidFill>
              </a:rPr>
              <a:t>Line Spacing</a:t>
            </a:r>
            <a:endParaRPr lang="en-US" b="1" dirty="0">
              <a:solidFill>
                <a:schemeClr val="tx1"/>
              </a:solidFill>
            </a:endParaRPr>
          </a:p>
        </p:txBody>
      </p:sp>
      <p:pic>
        <p:nvPicPr>
          <p:cNvPr id="13" name="Content Placeholder 12" descr="Home tab in Microsoft Word showing the paragraph option."/>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26948" b="2632"/>
          <a:stretch/>
        </p:blipFill>
        <p:spPr>
          <a:xfrm>
            <a:off x="1096963" y="3532340"/>
            <a:ext cx="10058717" cy="1991639"/>
          </a:xfrm>
          <a:ln w="6350">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973097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78" y="1845734"/>
            <a:ext cx="10058402" cy="1360929"/>
          </a:xfrm>
        </p:spPr>
        <p:txBody>
          <a:bodyPr tIns="274320">
            <a:noAutofit/>
          </a:bodyPr>
          <a:lstStyle/>
          <a:p>
            <a:pPr marL="482600" indent="-457200">
              <a:lnSpc>
                <a:spcPct val="100000"/>
              </a:lnSpc>
              <a:spcBef>
                <a:spcPts val="0"/>
              </a:spcBef>
              <a:spcAft>
                <a:spcPts val="1800"/>
              </a:spcAft>
              <a:buClr>
                <a:schemeClr val="dk2"/>
              </a:buClr>
              <a:buFont typeface="Wingdings" panose="05000000000000000000" pitchFamily="2" charset="2"/>
              <a:buChar char="§"/>
            </a:pPr>
            <a:r>
              <a:rPr lang="en-US" sz="3200" dirty="0" smtClean="0">
                <a:solidFill>
                  <a:schemeClr val="tx1"/>
                </a:solidFill>
              </a:rPr>
              <a:t>Use </a:t>
            </a:r>
            <a:r>
              <a:rPr lang="en-US" sz="3200" dirty="0">
                <a:solidFill>
                  <a:schemeClr val="tx1"/>
                </a:solidFill>
              </a:rPr>
              <a:t>the </a:t>
            </a:r>
            <a:r>
              <a:rPr lang="en-US" sz="3200" b="1" dirty="0" smtClean="0">
                <a:solidFill>
                  <a:schemeClr val="tx1"/>
                </a:solidFill>
              </a:rPr>
              <a:t>Page Break option </a:t>
            </a:r>
            <a:r>
              <a:rPr lang="en-US" sz="3200" dirty="0" smtClean="0">
                <a:solidFill>
                  <a:schemeClr val="tx1"/>
                </a:solidFill>
              </a:rPr>
              <a:t>on </a:t>
            </a:r>
            <a:r>
              <a:rPr lang="en-US" sz="3200" dirty="0">
                <a:solidFill>
                  <a:schemeClr val="tx1"/>
                </a:solidFill>
              </a:rPr>
              <a:t>the </a:t>
            </a:r>
            <a:r>
              <a:rPr lang="en-US" sz="3200" b="1" dirty="0" smtClean="0">
                <a:solidFill>
                  <a:schemeClr val="tx1"/>
                </a:solidFill>
              </a:rPr>
              <a:t>Insert </a:t>
            </a:r>
            <a:r>
              <a:rPr lang="en-US" sz="3200" b="1" dirty="0" smtClean="0">
                <a:solidFill>
                  <a:schemeClr val="tx1"/>
                </a:solidFill>
              </a:rPr>
              <a:t>tab menu </a:t>
            </a:r>
            <a:r>
              <a:rPr lang="en-US" sz="3200" dirty="0" smtClean="0">
                <a:solidFill>
                  <a:schemeClr val="tx1"/>
                </a:solidFill>
              </a:rPr>
              <a:t>to jump readers to a new page.</a:t>
            </a:r>
          </a:p>
        </p:txBody>
      </p:sp>
      <p:sp>
        <p:nvSpPr>
          <p:cNvPr id="2" name="Title 1"/>
          <p:cNvSpPr>
            <a:spLocks noGrp="1"/>
          </p:cNvSpPr>
          <p:nvPr>
            <p:ph type="title"/>
          </p:nvPr>
        </p:nvSpPr>
        <p:spPr>
          <a:xfrm>
            <a:off x="1097280" y="286603"/>
            <a:ext cx="10752342" cy="1450757"/>
          </a:xfrm>
        </p:spPr>
        <p:txBody>
          <a:bodyPr/>
          <a:lstStyle/>
          <a:p>
            <a:r>
              <a:rPr lang="en-US" b="1" dirty="0" smtClean="0">
                <a:solidFill>
                  <a:schemeClr val="tx1"/>
                </a:solidFill>
              </a:rPr>
              <a:t>How to Add </a:t>
            </a:r>
            <a:r>
              <a:rPr lang="en-US" b="1" dirty="0" smtClean="0">
                <a:solidFill>
                  <a:schemeClr val="tx1"/>
                </a:solidFill>
              </a:rPr>
              <a:t>Page Breaks</a:t>
            </a:r>
            <a:endParaRPr lang="en-US" b="1" dirty="0">
              <a:solidFill>
                <a:schemeClr val="tx1"/>
              </a:solidFill>
            </a:endParaRPr>
          </a:p>
        </p:txBody>
      </p:sp>
      <p:pic>
        <p:nvPicPr>
          <p:cNvPr id="5" name="Content Placeholder 4" descr="Insert tab in Microsoft Word showing the page break option."/>
          <p:cNvPicPr preferRelativeResize="0">
            <a:picLocks noGrp="1"/>
          </p:cNvPicPr>
          <p:nvPr>
            <p:ph sz="half" idx="2"/>
          </p:nvPr>
        </p:nvPicPr>
        <p:blipFill rotWithShape="1">
          <a:blip r:embed="rId2">
            <a:extLst>
              <a:ext uri="{28A0092B-C50C-407E-A947-70E740481C1C}">
                <a14:useLocalDpi xmlns:a14="http://schemas.microsoft.com/office/drawing/2010/main" val="0"/>
              </a:ext>
            </a:extLst>
          </a:blip>
          <a:srcRect r="27344"/>
          <a:stretch/>
        </p:blipFill>
        <p:spPr>
          <a:xfrm>
            <a:off x="1096963" y="3541992"/>
            <a:ext cx="10058717" cy="1993392"/>
          </a:xfrm>
          <a:ln w="6350">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04469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78" y="1845734"/>
            <a:ext cx="10058402" cy="1360929"/>
          </a:xfrm>
        </p:spPr>
        <p:txBody>
          <a:bodyPr tIns="274320">
            <a:noAutofit/>
          </a:bodyPr>
          <a:lstStyle/>
          <a:p>
            <a:pPr marL="482600" indent="-457200">
              <a:lnSpc>
                <a:spcPct val="100000"/>
              </a:lnSpc>
              <a:spcBef>
                <a:spcPts val="0"/>
              </a:spcBef>
              <a:spcAft>
                <a:spcPts val="1800"/>
              </a:spcAft>
              <a:buClr>
                <a:schemeClr val="dk2"/>
              </a:buClr>
              <a:buFont typeface="Wingdings" panose="05000000000000000000" pitchFamily="2" charset="2"/>
              <a:buChar char="§"/>
            </a:pPr>
            <a:r>
              <a:rPr lang="en-US" sz="3200" dirty="0" smtClean="0">
                <a:solidFill>
                  <a:schemeClr val="tx1"/>
                </a:solidFill>
              </a:rPr>
              <a:t>Use </a:t>
            </a:r>
            <a:r>
              <a:rPr lang="en-US" sz="3200" dirty="0">
                <a:solidFill>
                  <a:schemeClr val="tx1"/>
                </a:solidFill>
              </a:rPr>
              <a:t>the </a:t>
            </a:r>
            <a:r>
              <a:rPr lang="en-US" sz="3200" b="1" dirty="0" smtClean="0">
                <a:solidFill>
                  <a:schemeClr val="tx1"/>
                </a:solidFill>
              </a:rPr>
              <a:t>Increase/Decrease indent options </a:t>
            </a:r>
            <a:r>
              <a:rPr lang="en-US" sz="3200" dirty="0" smtClean="0">
                <a:solidFill>
                  <a:schemeClr val="tx1"/>
                </a:solidFill>
              </a:rPr>
              <a:t>on </a:t>
            </a:r>
            <a:r>
              <a:rPr lang="en-US" sz="3200" dirty="0">
                <a:solidFill>
                  <a:schemeClr val="tx1"/>
                </a:solidFill>
              </a:rPr>
              <a:t>the </a:t>
            </a:r>
            <a:r>
              <a:rPr lang="en-US" sz="3200" b="1" dirty="0" smtClean="0">
                <a:solidFill>
                  <a:schemeClr val="tx1"/>
                </a:solidFill>
              </a:rPr>
              <a:t>Home </a:t>
            </a:r>
            <a:r>
              <a:rPr lang="en-US" sz="3200" b="1" dirty="0" smtClean="0">
                <a:solidFill>
                  <a:schemeClr val="tx1"/>
                </a:solidFill>
              </a:rPr>
              <a:t>tab menu </a:t>
            </a:r>
            <a:r>
              <a:rPr lang="en-US" sz="3200" dirty="0" smtClean="0">
                <a:solidFill>
                  <a:schemeClr val="tx1"/>
                </a:solidFill>
              </a:rPr>
              <a:t>to indent and align text.</a:t>
            </a:r>
          </a:p>
        </p:txBody>
      </p:sp>
      <p:sp>
        <p:nvSpPr>
          <p:cNvPr id="2" name="Title 1"/>
          <p:cNvSpPr>
            <a:spLocks noGrp="1"/>
          </p:cNvSpPr>
          <p:nvPr>
            <p:ph type="title"/>
          </p:nvPr>
        </p:nvSpPr>
        <p:spPr>
          <a:xfrm>
            <a:off x="1097280" y="286603"/>
            <a:ext cx="10752342" cy="1450757"/>
          </a:xfrm>
        </p:spPr>
        <p:txBody>
          <a:bodyPr/>
          <a:lstStyle/>
          <a:p>
            <a:r>
              <a:rPr lang="en-US" b="1" dirty="0" smtClean="0">
                <a:solidFill>
                  <a:schemeClr val="tx1"/>
                </a:solidFill>
              </a:rPr>
              <a:t>How to Add </a:t>
            </a:r>
            <a:r>
              <a:rPr lang="en-US" b="1" dirty="0" smtClean="0">
                <a:solidFill>
                  <a:schemeClr val="tx1"/>
                </a:solidFill>
              </a:rPr>
              <a:t>Indents</a:t>
            </a:r>
            <a:endParaRPr lang="en-US" b="1" dirty="0">
              <a:solidFill>
                <a:schemeClr val="tx1"/>
              </a:solidFill>
            </a:endParaRPr>
          </a:p>
        </p:txBody>
      </p:sp>
      <p:pic>
        <p:nvPicPr>
          <p:cNvPr id="5" name="Content Placeholder 4" descr="Home tab in Microsoft Word showing the indent options."/>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25227"/>
          <a:stretch/>
        </p:blipFill>
        <p:spPr>
          <a:xfrm>
            <a:off x="1097280" y="3586940"/>
            <a:ext cx="10058400" cy="1993392"/>
          </a:xfrm>
          <a:ln w="6350">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591432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4858" y="299129"/>
            <a:ext cx="10058400" cy="1450757"/>
          </a:xfrm>
        </p:spPr>
        <p:txBody>
          <a:bodyPr/>
          <a:lstStyle/>
          <a:p>
            <a:r>
              <a:rPr lang="en-US" b="1" dirty="0">
                <a:solidFill>
                  <a:schemeClr val="tx1"/>
                </a:solidFill>
              </a:rPr>
              <a:t>Step 5: </a:t>
            </a:r>
            <a:r>
              <a:rPr lang="en-US" b="1" dirty="0" smtClean="0">
                <a:solidFill>
                  <a:schemeClr val="tx1"/>
                </a:solidFill>
              </a:rPr>
              <a:t>Label Tables</a:t>
            </a:r>
            <a:endParaRPr lang="en-US" b="1" dirty="0">
              <a:solidFill>
                <a:schemeClr val="tx1"/>
              </a:solidFill>
            </a:endParaRPr>
          </a:p>
        </p:txBody>
      </p:sp>
      <p:sp>
        <p:nvSpPr>
          <p:cNvPr id="3" name="Content Placeholder 2"/>
          <p:cNvSpPr>
            <a:spLocks noGrp="1"/>
          </p:cNvSpPr>
          <p:nvPr>
            <p:ph idx="1"/>
          </p:nvPr>
        </p:nvSpPr>
        <p:spPr>
          <a:xfrm>
            <a:off x="1134858" y="1858259"/>
            <a:ext cx="10902654" cy="4442333"/>
          </a:xfrm>
        </p:spPr>
        <p:txBody>
          <a:bodyPr tIns="274320">
            <a:noAutofit/>
          </a:bodyPr>
          <a:lstStyle/>
          <a:p>
            <a:pPr marL="482600" indent="-457200">
              <a:lnSpc>
                <a:spcPct val="100000"/>
              </a:lnSpc>
              <a:spcBef>
                <a:spcPts val="0"/>
              </a:spcBef>
              <a:spcAft>
                <a:spcPts val="1000"/>
              </a:spcAft>
              <a:buClr>
                <a:schemeClr val="dk2"/>
              </a:buClr>
              <a:buFont typeface="Wingdings" panose="05000000000000000000" pitchFamily="2" charset="2"/>
              <a:buChar char="§"/>
            </a:pPr>
            <a:r>
              <a:rPr lang="en-US" sz="2800" dirty="0" smtClean="0">
                <a:solidFill>
                  <a:schemeClr val="tx1"/>
                </a:solidFill>
              </a:rPr>
              <a:t>Screen readers read tables from left to right.</a:t>
            </a:r>
          </a:p>
          <a:p>
            <a:pPr marL="482600" indent="-457200">
              <a:lnSpc>
                <a:spcPct val="100000"/>
              </a:lnSpc>
              <a:spcBef>
                <a:spcPts val="0"/>
              </a:spcBef>
              <a:spcAft>
                <a:spcPts val="1000"/>
              </a:spcAft>
              <a:buClr>
                <a:schemeClr val="dk2"/>
              </a:buClr>
              <a:buFont typeface="Wingdings" panose="05000000000000000000" pitchFamily="2" charset="2"/>
              <a:buChar char="§"/>
            </a:pPr>
            <a:r>
              <a:rPr lang="en-US" sz="2800" dirty="0" smtClean="0">
                <a:solidFill>
                  <a:schemeClr val="tx1"/>
                </a:solidFill>
              </a:rPr>
              <a:t>Identify a table header row to </a:t>
            </a:r>
            <a:r>
              <a:rPr lang="en-US" sz="2800" dirty="0" smtClean="0">
                <a:solidFill>
                  <a:schemeClr val="tx1"/>
                </a:solidFill>
              </a:rPr>
              <a:t>add clarity and to allow </a:t>
            </a:r>
            <a:r>
              <a:rPr lang="en-US" sz="2800" dirty="0">
                <a:solidFill>
                  <a:schemeClr val="tx1"/>
                </a:solidFill>
              </a:rPr>
              <a:t>the </a:t>
            </a:r>
            <a:r>
              <a:rPr lang="en-US" sz="2800" dirty="0" smtClean="0">
                <a:solidFill>
                  <a:schemeClr val="tx1"/>
                </a:solidFill>
              </a:rPr>
              <a:t>heading </a:t>
            </a:r>
            <a:r>
              <a:rPr lang="en-US" sz="2800" dirty="0">
                <a:solidFill>
                  <a:schemeClr val="tx1"/>
                </a:solidFill>
              </a:rPr>
              <a:t>text </a:t>
            </a:r>
            <a:r>
              <a:rPr lang="en-US" sz="2800" dirty="0" smtClean="0">
                <a:solidFill>
                  <a:schemeClr val="tx1"/>
                </a:solidFill>
              </a:rPr>
              <a:t>to </a:t>
            </a:r>
            <a:r>
              <a:rPr lang="en-US" sz="2800" dirty="0">
                <a:solidFill>
                  <a:schemeClr val="tx1"/>
                </a:solidFill>
              </a:rPr>
              <a:t>be differentiated </a:t>
            </a:r>
            <a:r>
              <a:rPr lang="en-US" sz="2800" dirty="0" smtClean="0">
                <a:solidFill>
                  <a:schemeClr val="tx1"/>
                </a:solidFill>
              </a:rPr>
              <a:t>from </a:t>
            </a:r>
            <a:r>
              <a:rPr lang="en-US" sz="2800" dirty="0">
                <a:solidFill>
                  <a:schemeClr val="tx1"/>
                </a:solidFill>
              </a:rPr>
              <a:t>the </a:t>
            </a:r>
            <a:r>
              <a:rPr lang="en-US" sz="2800" dirty="0" smtClean="0">
                <a:solidFill>
                  <a:schemeClr val="tx1"/>
                </a:solidFill>
              </a:rPr>
              <a:t>data section </a:t>
            </a:r>
            <a:r>
              <a:rPr lang="en-US" sz="2800" dirty="0">
                <a:solidFill>
                  <a:schemeClr val="tx1"/>
                </a:solidFill>
              </a:rPr>
              <a:t>of the </a:t>
            </a:r>
            <a:r>
              <a:rPr lang="en-US" sz="2800" dirty="0" smtClean="0">
                <a:solidFill>
                  <a:schemeClr val="tx1"/>
                </a:solidFill>
              </a:rPr>
              <a:t>table</a:t>
            </a:r>
            <a:r>
              <a:rPr lang="en-US" sz="2800" dirty="0">
                <a:solidFill>
                  <a:schemeClr val="tx1"/>
                </a:solidFill>
              </a:rPr>
              <a:t>. </a:t>
            </a:r>
            <a:endParaRPr lang="en-US" sz="2800" dirty="0" smtClean="0">
              <a:solidFill>
                <a:schemeClr val="tx1"/>
              </a:solidFill>
            </a:endParaRPr>
          </a:p>
          <a:p>
            <a:pPr marL="482600" indent="-457200">
              <a:lnSpc>
                <a:spcPct val="100000"/>
              </a:lnSpc>
              <a:spcBef>
                <a:spcPts val="0"/>
              </a:spcBef>
              <a:spcAft>
                <a:spcPts val="1000"/>
              </a:spcAft>
              <a:buClr>
                <a:schemeClr val="dk2"/>
              </a:buClr>
              <a:buFont typeface="Wingdings" panose="05000000000000000000" pitchFamily="2" charset="2"/>
              <a:buChar char="§"/>
            </a:pPr>
            <a:r>
              <a:rPr lang="en-US" sz="2800" dirty="0" smtClean="0">
                <a:solidFill>
                  <a:schemeClr val="tx1"/>
                </a:solidFill>
              </a:rPr>
              <a:t>Repeat header rows on </a:t>
            </a:r>
            <a:r>
              <a:rPr lang="en-US" sz="2800" dirty="0" smtClean="0">
                <a:solidFill>
                  <a:schemeClr val="tx1"/>
                </a:solidFill>
              </a:rPr>
              <a:t>tables, especially if the table spans more than one page</a:t>
            </a:r>
            <a:r>
              <a:rPr lang="en-US" sz="2800" dirty="0" smtClean="0">
                <a:solidFill>
                  <a:schemeClr val="tx1"/>
                </a:solidFill>
              </a:rPr>
              <a:t>.</a:t>
            </a:r>
          </a:p>
          <a:p>
            <a:pPr marL="482600" indent="-457200">
              <a:lnSpc>
                <a:spcPct val="100000"/>
              </a:lnSpc>
              <a:spcBef>
                <a:spcPts val="0"/>
              </a:spcBef>
              <a:spcAft>
                <a:spcPts val="1000"/>
              </a:spcAft>
              <a:buClr>
                <a:schemeClr val="dk2"/>
              </a:buClr>
              <a:buFont typeface="Wingdings" panose="05000000000000000000" pitchFamily="2" charset="2"/>
              <a:buChar char="§"/>
            </a:pPr>
            <a:r>
              <a:rPr lang="en-US" sz="2800" dirty="0" smtClean="0">
                <a:solidFill>
                  <a:schemeClr val="tx1"/>
                </a:solidFill>
              </a:rPr>
              <a:t>Add alt-text descriptions </a:t>
            </a:r>
            <a:r>
              <a:rPr lang="en-US" sz="2800" dirty="0">
                <a:solidFill>
                  <a:schemeClr val="tx1"/>
                </a:solidFill>
              </a:rPr>
              <a:t>to add context to the data.</a:t>
            </a:r>
          </a:p>
          <a:p>
            <a:pPr marL="482600" indent="-457200">
              <a:lnSpc>
                <a:spcPct val="100000"/>
              </a:lnSpc>
              <a:spcBef>
                <a:spcPts val="0"/>
              </a:spcBef>
              <a:spcAft>
                <a:spcPts val="1000"/>
              </a:spcAft>
              <a:buClr>
                <a:schemeClr val="dk2"/>
              </a:buClr>
              <a:buFont typeface="Wingdings" panose="05000000000000000000" pitchFamily="2" charset="2"/>
              <a:buChar char="§"/>
            </a:pPr>
            <a:r>
              <a:rPr lang="en-US" sz="2800" dirty="0" smtClean="0">
                <a:solidFill>
                  <a:schemeClr val="tx1"/>
                </a:solidFill>
              </a:rPr>
              <a:t>Add table captions, especially if </a:t>
            </a:r>
            <a:r>
              <a:rPr lang="en-US" sz="2800" dirty="0" smtClean="0">
                <a:solidFill>
                  <a:schemeClr val="tx1"/>
                </a:solidFill>
              </a:rPr>
              <a:t>the document contains more than one table.</a:t>
            </a:r>
            <a:endParaRPr lang="en-US" sz="2800" dirty="0">
              <a:solidFill>
                <a:schemeClr val="tx1"/>
              </a:solidFill>
            </a:endParaRPr>
          </a:p>
          <a:p>
            <a:pPr marL="482600" indent="-457200">
              <a:lnSpc>
                <a:spcPct val="100000"/>
              </a:lnSpc>
              <a:spcBef>
                <a:spcPts val="0"/>
              </a:spcBef>
              <a:spcAft>
                <a:spcPts val="1000"/>
              </a:spcAft>
              <a:buClr>
                <a:schemeClr val="dk2"/>
              </a:buClr>
              <a:buFont typeface="Wingdings" panose="05000000000000000000" pitchFamily="2" charset="2"/>
              <a:buChar char="§"/>
            </a:pPr>
            <a:endParaRPr lang="en-US" sz="2800" dirty="0">
              <a:solidFill>
                <a:schemeClr val="tx1"/>
              </a:solidFill>
            </a:endParaRPr>
          </a:p>
          <a:p>
            <a:pPr marL="482600" indent="-457200">
              <a:lnSpc>
                <a:spcPct val="100000"/>
              </a:lnSpc>
              <a:spcBef>
                <a:spcPts val="0"/>
              </a:spcBef>
              <a:spcAft>
                <a:spcPts val="1000"/>
              </a:spcAft>
              <a:buClr>
                <a:schemeClr val="dk2"/>
              </a:buClr>
              <a:buFont typeface="Wingdings" panose="05000000000000000000" pitchFamily="2" charset="2"/>
              <a:buChar char="§"/>
            </a:pPr>
            <a:endParaRPr lang="en-US" sz="2800" dirty="0">
              <a:solidFill>
                <a:schemeClr val="tx1"/>
              </a:solidFill>
            </a:endParaRPr>
          </a:p>
          <a:p>
            <a:pPr>
              <a:spcAft>
                <a:spcPts val="1000"/>
              </a:spcAft>
              <a:buFont typeface="Wingdings" panose="05000000000000000000" pitchFamily="2" charset="2"/>
              <a:buChar char="§"/>
            </a:pPr>
            <a:endParaRPr lang="en-US" sz="2800" dirty="0">
              <a:solidFill>
                <a:schemeClr val="tx1"/>
              </a:solidFill>
            </a:endParaRPr>
          </a:p>
        </p:txBody>
      </p:sp>
    </p:spTree>
    <p:extLst>
      <p:ext uri="{BB962C8B-B14F-4D97-AF65-F5344CB8AC3E}">
        <p14:creationId xmlns:p14="http://schemas.microsoft.com/office/powerpoint/2010/main" val="27873116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b="1" dirty="0" smtClean="0">
                <a:solidFill>
                  <a:schemeClr val="tx1"/>
                </a:solidFill>
              </a:rPr>
              <a:t>Session Objectives</a:t>
            </a:r>
            <a:endParaRPr lang="en-US" b="1" dirty="0">
              <a:solidFill>
                <a:schemeClr val="tx1"/>
              </a:solidFill>
            </a:endParaRPr>
          </a:p>
        </p:txBody>
      </p:sp>
      <p:sp>
        <p:nvSpPr>
          <p:cNvPr id="3" name="Content Placeholder 2"/>
          <p:cNvSpPr>
            <a:spLocks noGrp="1"/>
          </p:cNvSpPr>
          <p:nvPr>
            <p:ph idx="1"/>
          </p:nvPr>
        </p:nvSpPr>
        <p:spPr/>
        <p:txBody>
          <a:bodyPr vert="horz" lIns="0" tIns="274320" rIns="0" bIns="45720" rtlCol="0">
            <a:noAutofit/>
          </a:bodyPr>
          <a:lstStyle/>
          <a:p>
            <a:pPr marL="457200" indent="-457200">
              <a:lnSpc>
                <a:spcPct val="100000"/>
              </a:lnSpc>
              <a:spcBef>
                <a:spcPts val="0"/>
              </a:spcBef>
              <a:spcAft>
                <a:spcPts val="1800"/>
              </a:spcAft>
              <a:buClr>
                <a:schemeClr val="dk2"/>
              </a:buClr>
              <a:buFont typeface="Wingdings" panose="05000000000000000000" pitchFamily="2" charset="2"/>
              <a:buChar char="§"/>
            </a:pPr>
            <a:r>
              <a:rPr lang="en-US" sz="3200" dirty="0" smtClean="0">
                <a:solidFill>
                  <a:schemeClr val="tx1"/>
                </a:solidFill>
              </a:rPr>
              <a:t>Identify </a:t>
            </a:r>
            <a:r>
              <a:rPr lang="en-US" sz="3200" dirty="0">
                <a:solidFill>
                  <a:schemeClr val="tx1"/>
                </a:solidFill>
              </a:rPr>
              <a:t>the 5 basic principles behind accessible document design in Microsoft Word.</a:t>
            </a:r>
          </a:p>
          <a:p>
            <a:pPr marL="457200" indent="-457200">
              <a:lnSpc>
                <a:spcPct val="100000"/>
              </a:lnSpc>
              <a:spcBef>
                <a:spcPts val="0"/>
              </a:spcBef>
              <a:spcAft>
                <a:spcPts val="1800"/>
              </a:spcAft>
              <a:buClr>
                <a:schemeClr val="dk2"/>
              </a:buClr>
              <a:buFont typeface="Wingdings" panose="05000000000000000000" pitchFamily="2" charset="2"/>
              <a:buChar char="§"/>
            </a:pPr>
            <a:r>
              <a:rPr lang="en-US" sz="3200" dirty="0" smtClean="0">
                <a:solidFill>
                  <a:schemeClr val="tx1"/>
                </a:solidFill>
              </a:rPr>
              <a:t>Create </a:t>
            </a:r>
            <a:r>
              <a:rPr lang="en-US" sz="3200" dirty="0">
                <a:solidFill>
                  <a:schemeClr val="tx1"/>
                </a:solidFill>
              </a:rPr>
              <a:t>an accessible </a:t>
            </a:r>
            <a:r>
              <a:rPr lang="en-US" sz="3200" dirty="0" smtClean="0">
                <a:solidFill>
                  <a:schemeClr val="tx1"/>
                </a:solidFill>
              </a:rPr>
              <a:t>Word </a:t>
            </a:r>
            <a:r>
              <a:rPr lang="en-US" sz="3200" dirty="0">
                <a:solidFill>
                  <a:schemeClr val="tx1"/>
                </a:solidFill>
              </a:rPr>
              <a:t>document.</a:t>
            </a:r>
          </a:p>
          <a:p>
            <a:pPr marL="457200" indent="-457200">
              <a:lnSpc>
                <a:spcPct val="100000"/>
              </a:lnSpc>
              <a:spcBef>
                <a:spcPts val="0"/>
              </a:spcBef>
              <a:spcAft>
                <a:spcPts val="1800"/>
              </a:spcAft>
              <a:buClr>
                <a:schemeClr val="dk2"/>
              </a:buClr>
              <a:buFont typeface="Wingdings" panose="05000000000000000000" pitchFamily="2" charset="2"/>
              <a:buChar char="§"/>
            </a:pPr>
            <a:r>
              <a:rPr lang="en-US" sz="3200" dirty="0" smtClean="0">
                <a:solidFill>
                  <a:schemeClr val="tx1"/>
                </a:solidFill>
              </a:rPr>
              <a:t>Evaluate a Word </a:t>
            </a:r>
            <a:r>
              <a:rPr lang="en-US" sz="3200" dirty="0">
                <a:solidFill>
                  <a:schemeClr val="tx1"/>
                </a:solidFill>
              </a:rPr>
              <a:t>document for accessibility.</a:t>
            </a:r>
          </a:p>
          <a:p>
            <a:pPr marL="457200" indent="-457200">
              <a:lnSpc>
                <a:spcPct val="100000"/>
              </a:lnSpc>
              <a:spcBef>
                <a:spcPts val="0"/>
              </a:spcBef>
              <a:spcAft>
                <a:spcPts val="1800"/>
              </a:spcAft>
              <a:buClr>
                <a:schemeClr val="dk2"/>
              </a:buClr>
              <a:buFont typeface="Wingdings" panose="05000000000000000000" pitchFamily="2" charset="2"/>
              <a:buChar char="§"/>
            </a:pPr>
            <a:endParaRPr lang="en-US" sz="3200" dirty="0">
              <a:solidFill>
                <a:schemeClr val="tx1"/>
              </a:solidFill>
            </a:endParaRPr>
          </a:p>
        </p:txBody>
      </p:sp>
    </p:spTree>
    <p:extLst>
      <p:ext uri="{BB962C8B-B14F-4D97-AF65-F5344CB8AC3E}">
        <p14:creationId xmlns:p14="http://schemas.microsoft.com/office/powerpoint/2010/main" val="26276099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spcBef>
                <a:spcPts val="0"/>
              </a:spcBef>
              <a:spcAft>
                <a:spcPts val="1800"/>
              </a:spcAft>
            </a:pPr>
            <a:r>
              <a:rPr lang="en-US" b="1" dirty="0"/>
              <a:t>Keep tables </a:t>
            </a:r>
            <a:r>
              <a:rPr lang="en-US" b="1" dirty="0" smtClean="0"/>
              <a:t>simple.</a:t>
            </a:r>
            <a:endParaRPr lang="en-US" b="1" dirty="0"/>
          </a:p>
        </p:txBody>
      </p:sp>
      <p:graphicFrame>
        <p:nvGraphicFramePr>
          <p:cNvPr id="5" name="Content Placeholder 4" descr="This table contains the letter grades A through F and their corresponding grading percentages." title="Grading Scale"/>
          <p:cNvGraphicFramePr>
            <a:graphicFrameLocks noGrp="1"/>
          </p:cNvGraphicFramePr>
          <p:nvPr>
            <p:ph idx="1"/>
            <p:extLst>
              <p:ext uri="{D42A27DB-BD31-4B8C-83A1-F6EECF244321}">
                <p14:modId xmlns:p14="http://schemas.microsoft.com/office/powerpoint/2010/main" val="833489465"/>
              </p:ext>
            </p:extLst>
          </p:nvPr>
        </p:nvGraphicFramePr>
        <p:xfrm>
          <a:off x="4883726" y="665017"/>
          <a:ext cx="6490856" cy="5486400"/>
        </p:xfrm>
        <a:graphic>
          <a:graphicData uri="http://schemas.openxmlformats.org/drawingml/2006/table">
            <a:tbl>
              <a:tblPr firstRow="1" bandRow="1">
                <a:tableStyleId>{21E4AEA4-8DFA-4A89-87EB-49C32662AFE0}</a:tableStyleId>
              </a:tblPr>
              <a:tblGrid>
                <a:gridCol w="3245428"/>
                <a:gridCol w="3245428"/>
              </a:tblGrid>
              <a:tr h="914400">
                <a:tc>
                  <a:txBody>
                    <a:bodyPr/>
                    <a:lstStyle/>
                    <a:p>
                      <a:pPr algn="ctr"/>
                      <a:r>
                        <a:rPr lang="en-US" sz="3600" dirty="0" smtClean="0"/>
                        <a:t>Letter Grade</a:t>
                      </a:r>
                      <a:endParaRPr lang="en-US" sz="3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dirty="0" smtClean="0"/>
                        <a:t>Percentage</a:t>
                      </a:r>
                      <a:endParaRPr lang="en-US" sz="3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4400">
                <a:tc>
                  <a:txBody>
                    <a:bodyPr/>
                    <a:lstStyle/>
                    <a:p>
                      <a:pPr algn="ctr"/>
                      <a:r>
                        <a:rPr lang="en-US" sz="3200" dirty="0" smtClean="0"/>
                        <a:t>A</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smtClean="0"/>
                        <a:t>90 – 100%</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4400">
                <a:tc>
                  <a:txBody>
                    <a:bodyPr/>
                    <a:lstStyle/>
                    <a:p>
                      <a:pPr algn="ctr"/>
                      <a:r>
                        <a:rPr lang="en-US" sz="3200" dirty="0" smtClean="0"/>
                        <a:t>B</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smtClean="0"/>
                        <a:t>80 - 89%</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4400">
                <a:tc>
                  <a:txBody>
                    <a:bodyPr/>
                    <a:lstStyle/>
                    <a:p>
                      <a:pPr algn="ctr"/>
                      <a:r>
                        <a:rPr lang="en-US" sz="3200" dirty="0" smtClean="0"/>
                        <a:t>C</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smtClean="0"/>
                        <a:t>70 – 79%</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4400">
                <a:tc>
                  <a:txBody>
                    <a:bodyPr/>
                    <a:lstStyle/>
                    <a:p>
                      <a:pPr algn="ctr"/>
                      <a:r>
                        <a:rPr lang="en-US" sz="3200" dirty="0" smtClean="0"/>
                        <a:t>D</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smtClean="0"/>
                        <a:t>60</a:t>
                      </a:r>
                      <a:r>
                        <a:rPr lang="en-US" sz="3200" baseline="0" dirty="0" smtClean="0"/>
                        <a:t> – 69%</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4400">
                <a:tc>
                  <a:txBody>
                    <a:bodyPr/>
                    <a:lstStyle/>
                    <a:p>
                      <a:pPr algn="ctr"/>
                      <a:r>
                        <a:rPr lang="en-US" sz="3200" dirty="0" smtClean="0"/>
                        <a:t>F</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smtClean="0"/>
                        <a:t>Below 60%</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Text Placeholder 3"/>
          <p:cNvSpPr>
            <a:spLocks noGrp="1"/>
          </p:cNvSpPr>
          <p:nvPr>
            <p:ph type="body" sz="half" idx="2"/>
          </p:nvPr>
        </p:nvSpPr>
        <p:spPr>
          <a:xfrm>
            <a:off x="457201" y="2926080"/>
            <a:ext cx="3338186" cy="3931920"/>
          </a:xfrm>
        </p:spPr>
        <p:txBody>
          <a:bodyPr>
            <a:noAutofit/>
          </a:bodyPr>
          <a:lstStyle/>
          <a:p>
            <a:pPr marL="342900" indent="-342900">
              <a:lnSpc>
                <a:spcPct val="100000"/>
              </a:lnSpc>
              <a:spcBef>
                <a:spcPts val="200"/>
              </a:spcBef>
              <a:spcAft>
                <a:spcPts val="1200"/>
              </a:spcAft>
              <a:buFont typeface="Wingdings" panose="05000000000000000000" pitchFamily="2" charset="2"/>
              <a:buChar char="§"/>
            </a:pPr>
            <a:r>
              <a:rPr lang="en-US" sz="2200" dirty="0"/>
              <a:t>Only use one row </a:t>
            </a:r>
            <a:r>
              <a:rPr lang="en-US" sz="2200" dirty="0" smtClean="0"/>
              <a:t>in the header</a:t>
            </a:r>
            <a:r>
              <a:rPr lang="en-US" sz="2200" dirty="0"/>
              <a:t>.</a:t>
            </a:r>
          </a:p>
          <a:p>
            <a:pPr marL="342900" indent="-342900">
              <a:lnSpc>
                <a:spcPct val="100000"/>
              </a:lnSpc>
              <a:spcBef>
                <a:spcPts val="200"/>
              </a:spcBef>
              <a:spcAft>
                <a:spcPts val="1200"/>
              </a:spcAft>
              <a:buFont typeface="Wingdings" panose="05000000000000000000" pitchFamily="2" charset="2"/>
              <a:buChar char="§"/>
            </a:pPr>
            <a:r>
              <a:rPr lang="en-US" sz="2200" dirty="0" smtClean="0"/>
              <a:t>Do not merge </a:t>
            </a:r>
            <a:r>
              <a:rPr lang="en-US" sz="2200" dirty="0"/>
              <a:t>or </a:t>
            </a:r>
            <a:r>
              <a:rPr lang="en-US" sz="2200" dirty="0" smtClean="0"/>
              <a:t>split </a:t>
            </a:r>
            <a:r>
              <a:rPr lang="en-US" sz="2200" dirty="0"/>
              <a:t>cells.</a:t>
            </a:r>
          </a:p>
          <a:p>
            <a:pPr marL="342900" indent="-342900">
              <a:lnSpc>
                <a:spcPct val="100000"/>
              </a:lnSpc>
              <a:spcBef>
                <a:spcPts val="200"/>
              </a:spcBef>
              <a:spcAft>
                <a:spcPts val="1200"/>
              </a:spcAft>
              <a:buFont typeface="Wingdings" panose="05000000000000000000" pitchFamily="2" charset="2"/>
              <a:buChar char="§"/>
            </a:pPr>
            <a:r>
              <a:rPr lang="en-US" sz="2200" dirty="0" smtClean="0"/>
              <a:t>Do not leave cells</a:t>
            </a:r>
            <a:r>
              <a:rPr lang="en-US" sz="2200" dirty="0"/>
              <a:t>, </a:t>
            </a:r>
            <a:r>
              <a:rPr lang="en-US" sz="2200" dirty="0" smtClean="0"/>
              <a:t>rows, or </a:t>
            </a:r>
            <a:r>
              <a:rPr lang="en-US" sz="2200" dirty="0"/>
              <a:t>columns </a:t>
            </a:r>
            <a:r>
              <a:rPr lang="en-US" sz="2200" dirty="0" smtClean="0"/>
              <a:t> </a:t>
            </a:r>
            <a:r>
              <a:rPr lang="en-US" sz="2200" dirty="0" smtClean="0"/>
              <a:t>blank.</a:t>
            </a:r>
            <a:endParaRPr lang="en-US" sz="2200" dirty="0" smtClean="0"/>
          </a:p>
          <a:p>
            <a:pPr marL="342900" indent="-342900">
              <a:lnSpc>
                <a:spcPct val="100000"/>
              </a:lnSpc>
              <a:spcBef>
                <a:spcPts val="200"/>
              </a:spcBef>
              <a:spcAft>
                <a:spcPts val="1200"/>
              </a:spcAft>
              <a:buFont typeface="Wingdings" panose="05000000000000000000" pitchFamily="2" charset="2"/>
              <a:buChar char="§"/>
            </a:pPr>
            <a:r>
              <a:rPr lang="en-US" sz="2200" dirty="0" smtClean="0"/>
              <a:t>Use the formatting tools to create visual separations.</a:t>
            </a:r>
            <a:endParaRPr lang="en-US" sz="2200" dirty="0"/>
          </a:p>
        </p:txBody>
      </p:sp>
    </p:spTree>
    <p:extLst>
      <p:ext uri="{BB962C8B-B14F-4D97-AF65-F5344CB8AC3E}">
        <p14:creationId xmlns:p14="http://schemas.microsoft.com/office/powerpoint/2010/main" val="15980158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How to Add </a:t>
            </a:r>
            <a:r>
              <a:rPr lang="en-US" b="1" dirty="0" smtClean="0">
                <a:solidFill>
                  <a:schemeClr val="tx1"/>
                </a:solidFill>
              </a:rPr>
              <a:t>Table Alt-Text</a:t>
            </a:r>
            <a:endParaRPr lang="en-US" b="1" dirty="0">
              <a:solidFill>
                <a:schemeClr val="tx1"/>
              </a:solidFill>
            </a:endParaRPr>
          </a:p>
        </p:txBody>
      </p:sp>
      <p:sp>
        <p:nvSpPr>
          <p:cNvPr id="3" name="Content Placeholder 2"/>
          <p:cNvSpPr>
            <a:spLocks noGrp="1"/>
          </p:cNvSpPr>
          <p:nvPr>
            <p:ph sz="half" idx="1"/>
          </p:nvPr>
        </p:nvSpPr>
        <p:spPr>
          <a:xfrm>
            <a:off x="1097278" y="1845734"/>
            <a:ext cx="4764679" cy="4454858"/>
          </a:xfrm>
        </p:spPr>
        <p:txBody>
          <a:bodyPr tIns="274320">
            <a:noAutofit/>
          </a:bodyPr>
          <a:lstStyle/>
          <a:p>
            <a:pPr marL="482600" indent="-457200">
              <a:lnSpc>
                <a:spcPct val="100000"/>
              </a:lnSpc>
              <a:spcBef>
                <a:spcPts val="0"/>
              </a:spcBef>
              <a:spcAft>
                <a:spcPts val="1800"/>
              </a:spcAft>
              <a:buClr>
                <a:schemeClr val="dk2"/>
              </a:buClr>
              <a:buFont typeface="Wingdings" panose="05000000000000000000" pitchFamily="2" charset="2"/>
              <a:buChar char="§"/>
            </a:pPr>
            <a:r>
              <a:rPr lang="en-US" sz="3000" dirty="0">
                <a:solidFill>
                  <a:schemeClr val="tx1"/>
                </a:solidFill>
              </a:rPr>
              <a:t>Use the </a:t>
            </a:r>
            <a:r>
              <a:rPr lang="en-US" sz="3000" b="1" dirty="0" smtClean="0">
                <a:solidFill>
                  <a:schemeClr val="tx1"/>
                </a:solidFill>
              </a:rPr>
              <a:t>Alt Text tab </a:t>
            </a:r>
            <a:r>
              <a:rPr lang="en-US" sz="3000" dirty="0" smtClean="0">
                <a:solidFill>
                  <a:schemeClr val="tx1"/>
                </a:solidFill>
              </a:rPr>
              <a:t>on the </a:t>
            </a:r>
            <a:r>
              <a:rPr lang="en-US" sz="3000" b="1" dirty="0" smtClean="0">
                <a:solidFill>
                  <a:schemeClr val="tx1"/>
                </a:solidFill>
              </a:rPr>
              <a:t>Table Properties </a:t>
            </a:r>
            <a:r>
              <a:rPr lang="en-US" sz="3000" b="1" dirty="0">
                <a:solidFill>
                  <a:schemeClr val="tx1"/>
                </a:solidFill>
              </a:rPr>
              <a:t>menu</a:t>
            </a:r>
            <a:r>
              <a:rPr lang="en-US" sz="3000" dirty="0">
                <a:solidFill>
                  <a:schemeClr val="tx1"/>
                </a:solidFill>
              </a:rPr>
              <a:t> </a:t>
            </a:r>
            <a:r>
              <a:rPr lang="en-US" sz="3000" dirty="0" smtClean="0">
                <a:solidFill>
                  <a:schemeClr val="tx1"/>
                </a:solidFill>
              </a:rPr>
              <a:t>to </a:t>
            </a:r>
            <a:r>
              <a:rPr lang="en-US" sz="3000" dirty="0">
                <a:solidFill>
                  <a:schemeClr val="tx1"/>
                </a:solidFill>
              </a:rPr>
              <a:t>add text descriptions to your </a:t>
            </a:r>
            <a:r>
              <a:rPr lang="en-US" sz="3000" dirty="0" smtClean="0">
                <a:solidFill>
                  <a:schemeClr val="tx1"/>
                </a:solidFill>
              </a:rPr>
              <a:t>table.</a:t>
            </a:r>
            <a:endParaRPr lang="en-US" sz="3000" dirty="0">
              <a:solidFill>
                <a:schemeClr val="tx1"/>
              </a:solidFill>
            </a:endParaRPr>
          </a:p>
          <a:p>
            <a:pPr marL="482600" indent="-457200">
              <a:lnSpc>
                <a:spcPct val="100000"/>
              </a:lnSpc>
              <a:spcBef>
                <a:spcPts val="0"/>
              </a:spcBef>
              <a:spcAft>
                <a:spcPts val="1800"/>
              </a:spcAft>
              <a:buClr>
                <a:schemeClr val="dk2"/>
              </a:buClr>
              <a:buFont typeface="Wingdings" panose="05000000000000000000" pitchFamily="2" charset="2"/>
              <a:buChar char="§"/>
            </a:pPr>
            <a:r>
              <a:rPr lang="en-US" sz="3000" dirty="0">
                <a:solidFill>
                  <a:schemeClr val="tx1"/>
                </a:solidFill>
              </a:rPr>
              <a:t>Type your alt-text in the Description field.</a:t>
            </a:r>
          </a:p>
          <a:p>
            <a:pPr marL="482600" indent="-457200">
              <a:lnSpc>
                <a:spcPct val="100000"/>
              </a:lnSpc>
              <a:spcBef>
                <a:spcPts val="0"/>
              </a:spcBef>
              <a:spcAft>
                <a:spcPts val="1800"/>
              </a:spcAft>
              <a:buClr>
                <a:schemeClr val="dk2"/>
              </a:buClr>
              <a:buFont typeface="Wingdings" panose="05000000000000000000" pitchFamily="2" charset="2"/>
              <a:buChar char="§"/>
            </a:pPr>
            <a:r>
              <a:rPr lang="en-US" sz="3000" dirty="0" smtClean="0">
                <a:solidFill>
                  <a:schemeClr val="tx1"/>
                </a:solidFill>
              </a:rPr>
              <a:t>Reminder, </a:t>
            </a:r>
            <a:r>
              <a:rPr lang="en-US" sz="3000" dirty="0">
                <a:solidFill>
                  <a:schemeClr val="tx1"/>
                </a:solidFill>
              </a:rPr>
              <a:t>there is no spell check for alt-text!</a:t>
            </a:r>
          </a:p>
          <a:p>
            <a:pPr>
              <a:buFont typeface="Wingdings" panose="05000000000000000000" pitchFamily="2" charset="2"/>
              <a:buChar char="§"/>
            </a:pPr>
            <a:endParaRPr lang="en-US" sz="3000" dirty="0">
              <a:solidFill>
                <a:schemeClr val="tx1"/>
              </a:solidFill>
            </a:endParaRPr>
          </a:p>
        </p:txBody>
      </p:sp>
      <p:pic>
        <p:nvPicPr>
          <p:cNvPr id="5" name="Content Placeholder 4" descr="Table Properties menu in Microsoft Word showing the Alt-Text tab where alternative text can be added.  "/>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51980"/>
          <a:stretch/>
        </p:blipFill>
        <p:spPr>
          <a:xfrm>
            <a:off x="6309360" y="2007976"/>
            <a:ext cx="4846320" cy="3950524"/>
          </a:xfrm>
          <a:ln>
            <a:solidFill>
              <a:schemeClr val="bg1">
                <a:lumMod val="6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944924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ormAutofit/>
          </a:bodyPr>
          <a:lstStyle/>
          <a:p>
            <a:r>
              <a:rPr lang="en-US" b="1" dirty="0" smtClean="0">
                <a:solidFill>
                  <a:schemeClr val="tx1"/>
                </a:solidFill>
              </a:rPr>
              <a:t>How to Add </a:t>
            </a:r>
            <a:r>
              <a:rPr lang="en-US" b="1" dirty="0" smtClean="0">
                <a:solidFill>
                  <a:schemeClr val="tx1"/>
                </a:solidFill>
              </a:rPr>
              <a:t>a Table Header Row</a:t>
            </a:r>
            <a:endParaRPr lang="en-US" b="1" dirty="0">
              <a:solidFill>
                <a:schemeClr val="tx1"/>
              </a:solidFill>
            </a:endParaRPr>
          </a:p>
        </p:txBody>
      </p:sp>
      <p:sp>
        <p:nvSpPr>
          <p:cNvPr id="3" name="Content Placeholder 2"/>
          <p:cNvSpPr>
            <a:spLocks noGrp="1"/>
          </p:cNvSpPr>
          <p:nvPr>
            <p:ph sz="half" idx="1"/>
          </p:nvPr>
        </p:nvSpPr>
        <p:spPr>
          <a:xfrm>
            <a:off x="1097279" y="1845734"/>
            <a:ext cx="4732022" cy="4250266"/>
          </a:xfrm>
        </p:spPr>
        <p:txBody>
          <a:bodyPr tIns="274320">
            <a:noAutofit/>
          </a:bodyPr>
          <a:lstStyle/>
          <a:p>
            <a:pPr marL="482600" indent="-457200">
              <a:lnSpc>
                <a:spcPct val="100000"/>
              </a:lnSpc>
              <a:spcBef>
                <a:spcPts val="0"/>
              </a:spcBef>
              <a:spcAft>
                <a:spcPts val="1800"/>
              </a:spcAft>
              <a:buClr>
                <a:schemeClr val="dk2"/>
              </a:buClr>
              <a:buFont typeface="Wingdings" panose="05000000000000000000" pitchFamily="2" charset="2"/>
              <a:buChar char="§"/>
            </a:pPr>
            <a:r>
              <a:rPr lang="en-US" sz="3200" dirty="0" smtClean="0">
                <a:solidFill>
                  <a:schemeClr val="tx1"/>
                </a:solidFill>
              </a:rPr>
              <a:t>Use </a:t>
            </a:r>
            <a:r>
              <a:rPr lang="en-US" sz="3200" dirty="0">
                <a:solidFill>
                  <a:schemeClr val="tx1"/>
                </a:solidFill>
              </a:rPr>
              <a:t>the </a:t>
            </a:r>
            <a:r>
              <a:rPr lang="en-US" sz="3200" b="1" dirty="0" smtClean="0">
                <a:solidFill>
                  <a:schemeClr val="tx1"/>
                </a:solidFill>
              </a:rPr>
              <a:t>Row </a:t>
            </a:r>
            <a:r>
              <a:rPr lang="en-US" sz="3200" b="1" dirty="0">
                <a:solidFill>
                  <a:schemeClr val="tx1"/>
                </a:solidFill>
              </a:rPr>
              <a:t>tab </a:t>
            </a:r>
            <a:r>
              <a:rPr lang="en-US" sz="3200" dirty="0">
                <a:solidFill>
                  <a:schemeClr val="tx1"/>
                </a:solidFill>
              </a:rPr>
              <a:t>on the </a:t>
            </a:r>
            <a:r>
              <a:rPr lang="en-US" sz="3200" b="1" dirty="0">
                <a:solidFill>
                  <a:schemeClr val="tx1"/>
                </a:solidFill>
              </a:rPr>
              <a:t>Table Properties menu </a:t>
            </a:r>
            <a:r>
              <a:rPr lang="en-US" sz="3200" dirty="0">
                <a:solidFill>
                  <a:schemeClr val="tx1"/>
                </a:solidFill>
              </a:rPr>
              <a:t>to </a:t>
            </a:r>
            <a:r>
              <a:rPr lang="en-US" sz="3200" dirty="0" smtClean="0">
                <a:solidFill>
                  <a:schemeClr val="tx1"/>
                </a:solidFill>
              </a:rPr>
              <a:t>make header rows repeat on the top of each page</a:t>
            </a:r>
            <a:r>
              <a:rPr lang="en-US" sz="3200" dirty="0" smtClean="0">
                <a:solidFill>
                  <a:schemeClr val="tx1"/>
                </a:solidFill>
              </a:rPr>
              <a:t>.</a:t>
            </a:r>
          </a:p>
          <a:p>
            <a:pPr>
              <a:buFont typeface="Wingdings" panose="05000000000000000000" pitchFamily="2" charset="2"/>
              <a:buChar char="§"/>
            </a:pPr>
            <a:endParaRPr lang="en-US" sz="2400" dirty="0">
              <a:solidFill>
                <a:schemeClr val="tx1"/>
              </a:solidFill>
            </a:endParaRPr>
          </a:p>
        </p:txBody>
      </p:sp>
      <p:pic>
        <p:nvPicPr>
          <p:cNvPr id="6" name="Content Placeholder 5" descr="Table Properties menu in Microsoft Word showing the Row tab where a table header row can be designated.  "/>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44089"/>
          <a:stretch/>
        </p:blipFill>
        <p:spPr>
          <a:xfrm>
            <a:off x="6221186" y="2090057"/>
            <a:ext cx="4848743" cy="3931920"/>
          </a:xfrm>
          <a:ln>
            <a:solidFill>
              <a:schemeClr val="bg1">
                <a:lumMod val="6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630137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ormAutofit/>
          </a:bodyPr>
          <a:lstStyle/>
          <a:p>
            <a:r>
              <a:rPr lang="en-US" b="1" dirty="0">
                <a:solidFill>
                  <a:schemeClr val="tx1"/>
                </a:solidFill>
              </a:rPr>
              <a:t>How to </a:t>
            </a:r>
            <a:r>
              <a:rPr lang="en-US" b="1" dirty="0" smtClean="0">
                <a:solidFill>
                  <a:schemeClr val="tx1"/>
                </a:solidFill>
              </a:rPr>
              <a:t>Add a Table Caption</a:t>
            </a:r>
            <a:endParaRPr lang="en-US" b="1" dirty="0">
              <a:solidFill>
                <a:schemeClr val="tx1"/>
              </a:solidFill>
            </a:endParaRPr>
          </a:p>
        </p:txBody>
      </p:sp>
      <p:sp>
        <p:nvSpPr>
          <p:cNvPr id="3" name="Content Placeholder 2"/>
          <p:cNvSpPr>
            <a:spLocks noGrp="1"/>
          </p:cNvSpPr>
          <p:nvPr>
            <p:ph sz="half" idx="1"/>
          </p:nvPr>
        </p:nvSpPr>
        <p:spPr>
          <a:xfrm>
            <a:off x="1097278" y="1845734"/>
            <a:ext cx="5491411" cy="4250266"/>
          </a:xfrm>
        </p:spPr>
        <p:txBody>
          <a:bodyPr tIns="274320">
            <a:noAutofit/>
          </a:bodyPr>
          <a:lstStyle/>
          <a:p>
            <a:pPr marL="482600" indent="-457200">
              <a:lnSpc>
                <a:spcPct val="100000"/>
              </a:lnSpc>
              <a:spcBef>
                <a:spcPts val="0"/>
              </a:spcBef>
              <a:spcAft>
                <a:spcPts val="1800"/>
              </a:spcAft>
              <a:buClr>
                <a:schemeClr val="dk2"/>
              </a:buClr>
              <a:buFont typeface="Wingdings" panose="05000000000000000000" pitchFamily="2" charset="2"/>
              <a:buChar char="§"/>
            </a:pPr>
            <a:r>
              <a:rPr lang="en-US" sz="3200" dirty="0">
                <a:solidFill>
                  <a:schemeClr val="tx1"/>
                </a:solidFill>
              </a:rPr>
              <a:t>Use the </a:t>
            </a:r>
            <a:r>
              <a:rPr lang="en-US" sz="3200" b="1" dirty="0" smtClean="0">
                <a:solidFill>
                  <a:schemeClr val="tx1"/>
                </a:solidFill>
              </a:rPr>
              <a:t>Insert Caption option</a:t>
            </a:r>
            <a:r>
              <a:rPr lang="en-US" sz="3200" dirty="0" smtClean="0">
                <a:solidFill>
                  <a:schemeClr val="tx1"/>
                </a:solidFill>
              </a:rPr>
              <a:t> on the </a:t>
            </a:r>
            <a:r>
              <a:rPr lang="en-US" sz="3200" b="1" dirty="0" smtClean="0">
                <a:solidFill>
                  <a:schemeClr val="tx1"/>
                </a:solidFill>
              </a:rPr>
              <a:t>Table formatting menu</a:t>
            </a:r>
            <a:r>
              <a:rPr lang="en-US" sz="3200" dirty="0" smtClean="0">
                <a:solidFill>
                  <a:schemeClr val="tx1"/>
                </a:solidFill>
              </a:rPr>
              <a:t> to </a:t>
            </a:r>
            <a:r>
              <a:rPr lang="en-US" sz="3200" dirty="0">
                <a:solidFill>
                  <a:schemeClr val="tx1"/>
                </a:solidFill>
              </a:rPr>
              <a:t>add </a:t>
            </a:r>
            <a:r>
              <a:rPr lang="en-US" sz="3200" dirty="0" smtClean="0">
                <a:solidFill>
                  <a:schemeClr val="tx1"/>
                </a:solidFill>
              </a:rPr>
              <a:t>a caption to your table.</a:t>
            </a:r>
            <a:endParaRPr lang="en-US" sz="3200" dirty="0">
              <a:solidFill>
                <a:schemeClr val="tx1"/>
              </a:solidFill>
            </a:endParaRPr>
          </a:p>
          <a:p>
            <a:pPr marL="0" indent="0">
              <a:buNone/>
            </a:pPr>
            <a:endParaRPr lang="en-US" sz="2400" dirty="0">
              <a:solidFill>
                <a:schemeClr val="tx1"/>
              </a:solidFill>
            </a:endParaRPr>
          </a:p>
        </p:txBody>
      </p:sp>
      <p:pic>
        <p:nvPicPr>
          <p:cNvPr id="11" name="Content Placeholder 10" descr="Table format menu showing the Insert Caption option"/>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65103"/>
          <a:stretch/>
        </p:blipFill>
        <p:spPr>
          <a:xfrm>
            <a:off x="7487602" y="1903942"/>
            <a:ext cx="2858897" cy="4133850"/>
          </a:xfrm>
        </p:spPr>
      </p:pic>
    </p:spTree>
    <p:extLst>
      <p:ext uri="{BB962C8B-B14F-4D97-AF65-F5344CB8AC3E}">
        <p14:creationId xmlns:p14="http://schemas.microsoft.com/office/powerpoint/2010/main" val="33162413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Always Check your Work!</a:t>
            </a:r>
            <a:endParaRPr lang="en-US" b="1" dirty="0">
              <a:solidFill>
                <a:schemeClr val="tx1"/>
              </a:solidFill>
            </a:endParaRPr>
          </a:p>
        </p:txBody>
      </p:sp>
      <p:sp>
        <p:nvSpPr>
          <p:cNvPr id="3" name="Content Placeholder 2"/>
          <p:cNvSpPr>
            <a:spLocks noGrp="1"/>
          </p:cNvSpPr>
          <p:nvPr>
            <p:ph idx="1"/>
          </p:nvPr>
        </p:nvSpPr>
        <p:spPr>
          <a:xfrm>
            <a:off x="1097279" y="1845734"/>
            <a:ext cx="10627083" cy="4379702"/>
          </a:xfrm>
        </p:spPr>
        <p:txBody>
          <a:bodyPr tIns="274320">
            <a:noAutofit/>
          </a:bodyPr>
          <a:lstStyle/>
          <a:p>
            <a:pPr marL="482600" indent="-457200">
              <a:lnSpc>
                <a:spcPct val="100000"/>
              </a:lnSpc>
              <a:spcBef>
                <a:spcPts val="0"/>
              </a:spcBef>
              <a:spcAft>
                <a:spcPts val="1600"/>
              </a:spcAft>
              <a:buClr>
                <a:schemeClr val="dk2"/>
              </a:buClr>
              <a:buFont typeface="Wingdings" panose="05000000000000000000" pitchFamily="2" charset="2"/>
              <a:buChar char="§"/>
            </a:pPr>
            <a:r>
              <a:rPr lang="en-US" sz="3200" dirty="0" smtClean="0">
                <a:solidFill>
                  <a:schemeClr val="tx1"/>
                </a:solidFill>
              </a:rPr>
              <a:t>All course documents should be checked for accessible content.</a:t>
            </a:r>
          </a:p>
          <a:p>
            <a:pPr marL="482600" indent="-457200">
              <a:lnSpc>
                <a:spcPct val="100000"/>
              </a:lnSpc>
              <a:spcBef>
                <a:spcPts val="0"/>
              </a:spcBef>
              <a:spcAft>
                <a:spcPts val="1600"/>
              </a:spcAft>
              <a:buClr>
                <a:schemeClr val="dk2"/>
              </a:buClr>
              <a:buFont typeface="Wingdings" panose="05000000000000000000" pitchFamily="2" charset="2"/>
              <a:buChar char="§"/>
            </a:pPr>
            <a:r>
              <a:rPr lang="en-US" sz="3200" dirty="0" smtClean="0">
                <a:solidFill>
                  <a:schemeClr val="tx1"/>
                </a:solidFill>
              </a:rPr>
              <a:t>MS Word has a built in Accessibility Checker.</a:t>
            </a:r>
          </a:p>
          <a:p>
            <a:pPr marL="482600" indent="-457200">
              <a:lnSpc>
                <a:spcPct val="100000"/>
              </a:lnSpc>
              <a:spcBef>
                <a:spcPts val="0"/>
              </a:spcBef>
              <a:spcAft>
                <a:spcPts val="1600"/>
              </a:spcAft>
              <a:buClr>
                <a:schemeClr val="dk2"/>
              </a:buClr>
              <a:buFont typeface="Wingdings" panose="05000000000000000000" pitchFamily="2" charset="2"/>
              <a:buChar char="§"/>
            </a:pPr>
            <a:r>
              <a:rPr lang="en-US" sz="3200" dirty="0" smtClean="0">
                <a:solidFill>
                  <a:schemeClr val="tx1"/>
                </a:solidFill>
              </a:rPr>
              <a:t>Unfortunately, this feature is only available </a:t>
            </a:r>
            <a:r>
              <a:rPr lang="en-US" sz="3200" dirty="0">
                <a:solidFill>
                  <a:schemeClr val="tx1"/>
                </a:solidFill>
              </a:rPr>
              <a:t>in </a:t>
            </a:r>
            <a:r>
              <a:rPr lang="en-US" sz="3200" dirty="0" smtClean="0">
                <a:solidFill>
                  <a:schemeClr val="tx1"/>
                </a:solidFill>
              </a:rPr>
              <a:t>some versions </a:t>
            </a:r>
            <a:r>
              <a:rPr lang="en-US" sz="3200" dirty="0">
                <a:solidFill>
                  <a:schemeClr val="tx1"/>
                </a:solidFill>
              </a:rPr>
              <a:t>of </a:t>
            </a:r>
            <a:r>
              <a:rPr lang="en-US" sz="3200" dirty="0" smtClean="0">
                <a:solidFill>
                  <a:schemeClr val="tx1"/>
                </a:solidFill>
              </a:rPr>
              <a:t>Word for Mac. </a:t>
            </a:r>
          </a:p>
          <a:p>
            <a:pPr marL="482600" indent="-457200">
              <a:lnSpc>
                <a:spcPct val="100000"/>
              </a:lnSpc>
              <a:spcBef>
                <a:spcPts val="0"/>
              </a:spcBef>
              <a:spcAft>
                <a:spcPts val="1600"/>
              </a:spcAft>
              <a:buClr>
                <a:schemeClr val="dk2"/>
              </a:buClr>
              <a:buFont typeface="Wingdings" panose="05000000000000000000" pitchFamily="2" charset="2"/>
              <a:buChar char="§"/>
            </a:pPr>
            <a:r>
              <a:rPr lang="en-US" sz="3200" dirty="0" smtClean="0">
                <a:solidFill>
                  <a:schemeClr val="tx1"/>
                </a:solidFill>
              </a:rPr>
              <a:t>One drawback:  The </a:t>
            </a:r>
            <a:r>
              <a:rPr lang="en-US" sz="3200" dirty="0" smtClean="0">
                <a:solidFill>
                  <a:schemeClr val="tx1"/>
                </a:solidFill>
              </a:rPr>
              <a:t>checker will indicate when headings are out of order, but not when a document needs headers added.</a:t>
            </a:r>
            <a:endParaRPr lang="en-US" sz="2400" dirty="0">
              <a:solidFill>
                <a:schemeClr val="tx1"/>
              </a:solidFill>
            </a:endParaRPr>
          </a:p>
        </p:txBody>
      </p:sp>
    </p:spTree>
    <p:extLst>
      <p:ext uri="{BB962C8B-B14F-4D97-AF65-F5344CB8AC3E}">
        <p14:creationId xmlns:p14="http://schemas.microsoft.com/office/powerpoint/2010/main" val="9711891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1094720" cy="1450757"/>
          </a:xfrm>
        </p:spPr>
        <p:txBody>
          <a:bodyPr>
            <a:normAutofit/>
          </a:bodyPr>
          <a:lstStyle/>
          <a:p>
            <a:r>
              <a:rPr lang="en-US" sz="4700" b="1" dirty="0" smtClean="0">
                <a:solidFill>
                  <a:schemeClr val="tx1"/>
                </a:solidFill>
              </a:rPr>
              <a:t>How to Run </a:t>
            </a:r>
            <a:r>
              <a:rPr lang="en-US" sz="4700" b="1" dirty="0">
                <a:solidFill>
                  <a:schemeClr val="tx1"/>
                </a:solidFill>
              </a:rPr>
              <a:t>the Accessibility Checker</a:t>
            </a:r>
            <a:endParaRPr lang="en-US" sz="4700" dirty="0"/>
          </a:p>
        </p:txBody>
      </p:sp>
      <p:sp>
        <p:nvSpPr>
          <p:cNvPr id="3" name="Content Placeholder 2"/>
          <p:cNvSpPr>
            <a:spLocks noGrp="1"/>
          </p:cNvSpPr>
          <p:nvPr>
            <p:ph sz="half" idx="1"/>
          </p:nvPr>
        </p:nvSpPr>
        <p:spPr/>
        <p:txBody>
          <a:bodyPr vert="horz" lIns="0" tIns="274320" rIns="0" bIns="45720" rtlCol="0">
            <a:noAutofit/>
          </a:bodyPr>
          <a:lstStyle/>
          <a:p>
            <a:pPr marL="482600" indent="-457200">
              <a:lnSpc>
                <a:spcPct val="100000"/>
              </a:lnSpc>
              <a:spcBef>
                <a:spcPts val="0"/>
              </a:spcBef>
              <a:spcAft>
                <a:spcPts val="1800"/>
              </a:spcAft>
              <a:buClr>
                <a:schemeClr val="dk2"/>
              </a:buClr>
              <a:buFont typeface="Wingdings" panose="05000000000000000000" pitchFamily="2" charset="2"/>
              <a:buChar char="§"/>
            </a:pPr>
            <a:r>
              <a:rPr lang="en-US" sz="3200" dirty="0">
                <a:solidFill>
                  <a:schemeClr val="tx1"/>
                </a:solidFill>
              </a:rPr>
              <a:t>Use the </a:t>
            </a:r>
            <a:r>
              <a:rPr lang="en-US" sz="3200" b="1" dirty="0" smtClean="0">
                <a:solidFill>
                  <a:schemeClr val="tx1"/>
                </a:solidFill>
              </a:rPr>
              <a:t>Check for Issues option</a:t>
            </a:r>
            <a:r>
              <a:rPr lang="en-US" sz="3200" dirty="0" smtClean="0">
                <a:solidFill>
                  <a:schemeClr val="tx1"/>
                </a:solidFill>
              </a:rPr>
              <a:t> on </a:t>
            </a:r>
            <a:r>
              <a:rPr lang="en-US" sz="3200" dirty="0">
                <a:solidFill>
                  <a:schemeClr val="tx1"/>
                </a:solidFill>
              </a:rPr>
              <a:t>the </a:t>
            </a:r>
            <a:r>
              <a:rPr lang="en-US" sz="3200" b="1" dirty="0">
                <a:solidFill>
                  <a:schemeClr val="tx1"/>
                </a:solidFill>
              </a:rPr>
              <a:t>File tab </a:t>
            </a:r>
            <a:r>
              <a:rPr lang="en-US" sz="3200" dirty="0">
                <a:solidFill>
                  <a:schemeClr val="tx1"/>
                </a:solidFill>
              </a:rPr>
              <a:t>in Word to check your work and identify areas that </a:t>
            </a:r>
            <a:r>
              <a:rPr lang="en-US" sz="3200" dirty="0" smtClean="0">
                <a:solidFill>
                  <a:schemeClr val="tx1"/>
                </a:solidFill>
              </a:rPr>
              <a:t>require </a:t>
            </a:r>
            <a:r>
              <a:rPr lang="en-US" sz="3200" dirty="0">
                <a:solidFill>
                  <a:schemeClr val="tx1"/>
                </a:solidFill>
              </a:rPr>
              <a:t>revision.</a:t>
            </a:r>
          </a:p>
          <a:p>
            <a:pPr marL="482600" indent="-457200">
              <a:lnSpc>
                <a:spcPct val="100000"/>
              </a:lnSpc>
              <a:spcBef>
                <a:spcPts val="0"/>
              </a:spcBef>
              <a:spcAft>
                <a:spcPts val="1800"/>
              </a:spcAft>
              <a:buClr>
                <a:schemeClr val="dk2"/>
              </a:buClr>
              <a:buFont typeface="Wingdings" panose="05000000000000000000" pitchFamily="2" charset="2"/>
              <a:buChar char="§"/>
            </a:pPr>
            <a:endParaRPr lang="en-US" sz="2800" dirty="0">
              <a:solidFill>
                <a:schemeClr val="tx1"/>
              </a:solidFill>
            </a:endParaRPr>
          </a:p>
        </p:txBody>
      </p:sp>
      <p:pic>
        <p:nvPicPr>
          <p:cNvPr id="7" name="Content Placeholder 6" descr="File tab in Microsoft Word showing the option to run the Accessibility Checker in Microsoft Word."/>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18555" y="2038464"/>
            <a:ext cx="4937125" cy="3989053"/>
          </a:xfr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769726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789920" cy="1450757"/>
          </a:xfrm>
        </p:spPr>
        <p:txBody>
          <a:bodyPr/>
          <a:lstStyle/>
          <a:p>
            <a:r>
              <a:rPr lang="en" b="1" dirty="0" smtClean="0">
                <a:solidFill>
                  <a:schemeClr val="tx1"/>
                </a:solidFill>
              </a:rPr>
              <a:t>Where do I start?</a:t>
            </a:r>
            <a:endParaRPr lang="en-US" b="1" dirty="0">
              <a:solidFill>
                <a:schemeClr val="tx1"/>
              </a:solidFill>
            </a:endParaRPr>
          </a:p>
        </p:txBody>
      </p:sp>
      <p:sp>
        <p:nvSpPr>
          <p:cNvPr id="3" name="Content Placeholder 2"/>
          <p:cNvSpPr>
            <a:spLocks noGrp="1"/>
          </p:cNvSpPr>
          <p:nvPr>
            <p:ph idx="1"/>
          </p:nvPr>
        </p:nvSpPr>
        <p:spPr>
          <a:xfrm>
            <a:off x="1097280" y="1845734"/>
            <a:ext cx="10243820" cy="4454858"/>
          </a:xfrm>
        </p:spPr>
        <p:txBody>
          <a:bodyPr tIns="274320">
            <a:noAutofit/>
          </a:bodyPr>
          <a:lstStyle/>
          <a:p>
            <a:pPr marL="482600" indent="-457200">
              <a:lnSpc>
                <a:spcPct val="100000"/>
              </a:lnSpc>
              <a:spcBef>
                <a:spcPts val="0"/>
              </a:spcBef>
              <a:spcAft>
                <a:spcPts val="1200"/>
              </a:spcAft>
              <a:buClr>
                <a:schemeClr val="dk2"/>
              </a:buClr>
              <a:buFont typeface="Wingdings" panose="05000000000000000000" pitchFamily="2" charset="2"/>
              <a:buChar char="§"/>
            </a:pPr>
            <a:r>
              <a:rPr lang="en-US" sz="3200" dirty="0">
                <a:solidFill>
                  <a:schemeClr val="tx1"/>
                </a:solidFill>
              </a:rPr>
              <a:t>Set </a:t>
            </a:r>
            <a:r>
              <a:rPr lang="en-US" sz="3200" dirty="0" smtClean="0">
                <a:solidFill>
                  <a:schemeClr val="tx1"/>
                </a:solidFill>
              </a:rPr>
              <a:t>achievable goals </a:t>
            </a:r>
            <a:r>
              <a:rPr lang="en-US" sz="3200" dirty="0">
                <a:solidFill>
                  <a:schemeClr val="tx1"/>
                </a:solidFill>
              </a:rPr>
              <a:t>&amp; </a:t>
            </a:r>
            <a:r>
              <a:rPr lang="en-US" sz="3200" dirty="0" smtClean="0">
                <a:solidFill>
                  <a:schemeClr val="tx1"/>
                </a:solidFill>
              </a:rPr>
              <a:t>timelines.</a:t>
            </a:r>
          </a:p>
          <a:p>
            <a:pPr marL="482600" indent="-457200">
              <a:lnSpc>
                <a:spcPct val="100000"/>
              </a:lnSpc>
              <a:spcBef>
                <a:spcPts val="0"/>
              </a:spcBef>
              <a:spcAft>
                <a:spcPts val="1200"/>
              </a:spcAft>
              <a:buClr>
                <a:schemeClr val="dk2"/>
              </a:buClr>
              <a:buFont typeface="Wingdings" panose="05000000000000000000" pitchFamily="2" charset="2"/>
              <a:buChar char="§"/>
            </a:pPr>
            <a:r>
              <a:rPr lang="en" sz="3200" dirty="0" smtClean="0">
                <a:solidFill>
                  <a:schemeClr val="tx1"/>
                </a:solidFill>
              </a:rPr>
              <a:t>Chunk </a:t>
            </a:r>
            <a:r>
              <a:rPr lang="en" sz="3200" dirty="0" smtClean="0">
                <a:solidFill>
                  <a:schemeClr val="tx1"/>
                </a:solidFill>
              </a:rPr>
              <a:t>tasks and </a:t>
            </a:r>
            <a:r>
              <a:rPr lang="en" sz="3200" dirty="0">
                <a:solidFill>
                  <a:schemeClr val="tx1"/>
                </a:solidFill>
              </a:rPr>
              <a:t>ask for help if you </a:t>
            </a:r>
            <a:r>
              <a:rPr lang="en" sz="3200" dirty="0" smtClean="0">
                <a:solidFill>
                  <a:schemeClr val="tx1"/>
                </a:solidFill>
              </a:rPr>
              <a:t>need it.</a:t>
            </a:r>
          </a:p>
          <a:p>
            <a:pPr marL="482600" indent="-457200">
              <a:lnSpc>
                <a:spcPct val="100000"/>
              </a:lnSpc>
              <a:spcBef>
                <a:spcPts val="0"/>
              </a:spcBef>
              <a:spcAft>
                <a:spcPts val="1200"/>
              </a:spcAft>
              <a:buClr>
                <a:schemeClr val="dk2"/>
              </a:buClr>
              <a:buFont typeface="Wingdings" panose="05000000000000000000" pitchFamily="2" charset="2"/>
              <a:buChar char="§"/>
            </a:pPr>
            <a:r>
              <a:rPr lang="en-US" sz="3200" dirty="0" smtClean="0">
                <a:solidFill>
                  <a:schemeClr val="tx1"/>
                </a:solidFill>
              </a:rPr>
              <a:t>Create </a:t>
            </a:r>
            <a:r>
              <a:rPr lang="en-US" sz="3200" dirty="0">
                <a:solidFill>
                  <a:schemeClr val="tx1"/>
                </a:solidFill>
              </a:rPr>
              <a:t>only accessible documents from this point forward.</a:t>
            </a:r>
            <a:endParaRPr lang="en" sz="3200" dirty="0">
              <a:solidFill>
                <a:schemeClr val="tx1"/>
              </a:solidFill>
            </a:endParaRPr>
          </a:p>
          <a:p>
            <a:pPr marL="482600" indent="-457200">
              <a:lnSpc>
                <a:spcPct val="100000"/>
              </a:lnSpc>
              <a:spcBef>
                <a:spcPts val="0"/>
              </a:spcBef>
              <a:spcAft>
                <a:spcPts val="1200"/>
              </a:spcAft>
              <a:buClr>
                <a:schemeClr val="dk2"/>
              </a:buClr>
              <a:buFont typeface="Wingdings" panose="05000000000000000000" pitchFamily="2" charset="2"/>
              <a:buChar char="§"/>
            </a:pPr>
            <a:r>
              <a:rPr lang="en" sz="3200" dirty="0">
                <a:solidFill>
                  <a:schemeClr val="tx1"/>
                </a:solidFill>
              </a:rPr>
              <a:t>Revise existing </a:t>
            </a:r>
            <a:r>
              <a:rPr lang="en" sz="3200" dirty="0" smtClean="0">
                <a:solidFill>
                  <a:schemeClr val="tx1"/>
                </a:solidFill>
              </a:rPr>
              <a:t>documents over time if needed.</a:t>
            </a:r>
          </a:p>
          <a:p>
            <a:pPr marL="1371600" indent="-457200">
              <a:lnSpc>
                <a:spcPct val="100000"/>
              </a:lnSpc>
              <a:spcBef>
                <a:spcPts val="0"/>
              </a:spcBef>
              <a:spcAft>
                <a:spcPts val="600"/>
              </a:spcAft>
              <a:buClr>
                <a:schemeClr val="dk2"/>
              </a:buClr>
              <a:buFont typeface="Wingdings" panose="05000000000000000000" pitchFamily="2" charset="2"/>
              <a:buChar char="§"/>
            </a:pPr>
            <a:r>
              <a:rPr lang="en-US" dirty="0">
                <a:solidFill>
                  <a:schemeClr val="tx1"/>
                </a:solidFill>
              </a:rPr>
              <a:t>Revise syllabus for the upcoming quarter or semester.</a:t>
            </a:r>
          </a:p>
          <a:p>
            <a:pPr marL="1371600" indent="-457200">
              <a:lnSpc>
                <a:spcPct val="100000"/>
              </a:lnSpc>
              <a:spcBef>
                <a:spcPts val="0"/>
              </a:spcBef>
              <a:spcAft>
                <a:spcPts val="600"/>
              </a:spcAft>
              <a:buClr>
                <a:schemeClr val="dk2"/>
              </a:buClr>
              <a:buFont typeface="Wingdings" panose="05000000000000000000" pitchFamily="2" charset="2"/>
              <a:buChar char="§"/>
            </a:pPr>
            <a:r>
              <a:rPr lang="en" dirty="0" smtClean="0">
                <a:solidFill>
                  <a:schemeClr val="tx1"/>
                </a:solidFill>
              </a:rPr>
              <a:t>Fall </a:t>
            </a:r>
            <a:r>
              <a:rPr lang="en" dirty="0">
                <a:solidFill>
                  <a:schemeClr val="tx1"/>
                </a:solidFill>
              </a:rPr>
              <a:t>Quarter – Add headers &amp; styles to all documents or </a:t>
            </a:r>
          </a:p>
          <a:p>
            <a:pPr marL="1371600" indent="-457200">
              <a:lnSpc>
                <a:spcPct val="100000"/>
              </a:lnSpc>
              <a:spcBef>
                <a:spcPts val="0"/>
              </a:spcBef>
              <a:spcAft>
                <a:spcPts val="600"/>
              </a:spcAft>
              <a:buClr>
                <a:schemeClr val="dk2"/>
              </a:buClr>
              <a:buFont typeface="Wingdings" panose="05000000000000000000" pitchFamily="2" charset="2"/>
              <a:buChar char="§"/>
            </a:pPr>
            <a:r>
              <a:rPr lang="en" dirty="0">
                <a:solidFill>
                  <a:schemeClr val="tx1"/>
                </a:solidFill>
              </a:rPr>
              <a:t>Winter Quarter – Add alt-text to all images.</a:t>
            </a:r>
          </a:p>
          <a:p>
            <a:pPr marL="1371600" indent="-457200">
              <a:lnSpc>
                <a:spcPct val="100000"/>
              </a:lnSpc>
              <a:spcBef>
                <a:spcPts val="0"/>
              </a:spcBef>
              <a:spcAft>
                <a:spcPts val="600"/>
              </a:spcAft>
              <a:buClr>
                <a:schemeClr val="dk2"/>
              </a:buClr>
              <a:buFont typeface="Wingdings" panose="05000000000000000000" pitchFamily="2" charset="2"/>
              <a:buChar char="§"/>
            </a:pPr>
            <a:r>
              <a:rPr lang="en" dirty="0">
                <a:solidFill>
                  <a:schemeClr val="tx1"/>
                </a:solidFill>
              </a:rPr>
              <a:t>Spring Qua</a:t>
            </a:r>
            <a:r>
              <a:rPr lang="en-US" dirty="0">
                <a:solidFill>
                  <a:schemeClr val="tx1"/>
                </a:solidFill>
              </a:rPr>
              <a:t>r</a:t>
            </a:r>
            <a:r>
              <a:rPr lang="en" dirty="0">
                <a:solidFill>
                  <a:schemeClr val="tx1"/>
                </a:solidFill>
              </a:rPr>
              <a:t>ter – </a:t>
            </a:r>
            <a:r>
              <a:rPr lang="en-US" dirty="0">
                <a:solidFill>
                  <a:schemeClr val="tx1"/>
                </a:solidFill>
              </a:rPr>
              <a:t>Add header rows to tables</a:t>
            </a:r>
            <a:r>
              <a:rPr lang="en-US" dirty="0" smtClean="0">
                <a:solidFill>
                  <a:schemeClr val="tx1"/>
                </a:solidFill>
              </a:rPr>
              <a:t>.</a:t>
            </a:r>
            <a:endParaRPr lang="en" sz="3200" dirty="0">
              <a:solidFill>
                <a:schemeClr val="tx1"/>
              </a:solidFill>
            </a:endParaRPr>
          </a:p>
          <a:p>
            <a:pPr marL="1371600" indent="-457200">
              <a:lnSpc>
                <a:spcPct val="100000"/>
              </a:lnSpc>
              <a:spcBef>
                <a:spcPts val="0"/>
              </a:spcBef>
              <a:spcAft>
                <a:spcPts val="1800"/>
              </a:spcAft>
              <a:buClr>
                <a:schemeClr val="dk2"/>
              </a:buClr>
              <a:buFont typeface="Wingdings" panose="05000000000000000000" pitchFamily="2" charset="2"/>
              <a:buChar char="§"/>
            </a:pPr>
            <a:endParaRPr lang="en-US" sz="1800" dirty="0">
              <a:solidFill>
                <a:schemeClr val="tx1"/>
              </a:solidFill>
            </a:endParaRPr>
          </a:p>
          <a:p>
            <a:pPr marL="484632" indent="-457200">
              <a:lnSpc>
                <a:spcPct val="100000"/>
              </a:lnSpc>
              <a:spcBef>
                <a:spcPts val="0"/>
              </a:spcBef>
              <a:spcAft>
                <a:spcPts val="1200"/>
              </a:spcAft>
              <a:buClr>
                <a:schemeClr val="dk2"/>
              </a:buClr>
              <a:buFont typeface="Wingdings" panose="05000000000000000000" pitchFamily="2" charset="2"/>
              <a:buChar char="§"/>
            </a:pPr>
            <a:endParaRPr lang="en" sz="3200" dirty="0">
              <a:solidFill>
                <a:schemeClr val="tx1"/>
              </a:solidFill>
            </a:endParaRPr>
          </a:p>
          <a:p>
            <a:pPr marL="2286000" lvl="2" indent="-457200">
              <a:lnSpc>
                <a:spcPct val="100000"/>
              </a:lnSpc>
              <a:spcBef>
                <a:spcPts val="0"/>
              </a:spcBef>
              <a:spcAft>
                <a:spcPts val="1200"/>
              </a:spcAft>
              <a:buClr>
                <a:schemeClr val="dk2"/>
              </a:buClr>
              <a:buFont typeface="Wingdings" panose="05000000000000000000" pitchFamily="2" charset="2"/>
              <a:buChar char="§"/>
            </a:pPr>
            <a:endParaRPr lang="en-US" sz="2200" dirty="0" smtClean="0">
              <a:solidFill>
                <a:schemeClr val="tx1"/>
              </a:solidFill>
            </a:endParaRPr>
          </a:p>
          <a:p>
            <a:pPr marL="1323848" lvl="4" indent="-457200">
              <a:lnSpc>
                <a:spcPct val="100000"/>
              </a:lnSpc>
              <a:spcBef>
                <a:spcPts val="0"/>
              </a:spcBef>
              <a:spcAft>
                <a:spcPts val="1200"/>
              </a:spcAft>
              <a:buClr>
                <a:schemeClr val="dk2"/>
              </a:buClr>
              <a:buFont typeface="Wingdings" panose="05000000000000000000" pitchFamily="2" charset="2"/>
              <a:buChar char="§"/>
            </a:pPr>
            <a:endParaRPr lang="en" sz="2600" dirty="0" smtClean="0">
              <a:solidFill>
                <a:schemeClr val="tx1"/>
              </a:solidFill>
            </a:endParaRPr>
          </a:p>
          <a:p>
            <a:pPr marL="775208" lvl="1" indent="-457200">
              <a:lnSpc>
                <a:spcPct val="100000"/>
              </a:lnSpc>
              <a:spcBef>
                <a:spcPts val="0"/>
              </a:spcBef>
              <a:spcAft>
                <a:spcPts val="1200"/>
              </a:spcAft>
              <a:buClr>
                <a:schemeClr val="dk2"/>
              </a:buClr>
              <a:buFont typeface="Wingdings" panose="05000000000000000000" pitchFamily="2" charset="2"/>
              <a:buChar char="§"/>
            </a:pPr>
            <a:endParaRPr lang="en" sz="3000" dirty="0" smtClean="0">
              <a:solidFill>
                <a:schemeClr val="tx1"/>
              </a:solidFill>
            </a:endParaRPr>
          </a:p>
          <a:p>
            <a:pPr>
              <a:spcAft>
                <a:spcPts val="1200"/>
              </a:spcAft>
              <a:buFont typeface="Wingdings" panose="05000000000000000000" pitchFamily="2" charset="2"/>
              <a:buChar char="§"/>
            </a:pPr>
            <a:endParaRPr lang="en-US" dirty="0">
              <a:solidFill>
                <a:schemeClr val="tx1"/>
              </a:solidFill>
            </a:endParaRPr>
          </a:p>
        </p:txBody>
      </p:sp>
    </p:spTree>
    <p:extLst>
      <p:ext uri="{BB962C8B-B14F-4D97-AF65-F5344CB8AC3E}">
        <p14:creationId xmlns:p14="http://schemas.microsoft.com/office/powerpoint/2010/main" val="10480159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accent1"/>
                </a:solidFill>
              </a:rPr>
              <a:t>Poll 3</a:t>
            </a:r>
            <a:endParaRPr lang="en-US" dirty="0">
              <a:solidFill>
                <a:schemeClr val="accent1"/>
              </a:solidFill>
            </a:endParaRPr>
          </a:p>
        </p:txBody>
      </p:sp>
      <p:pic>
        <p:nvPicPr>
          <p:cNvPr id="2" name="Picture 1" descr="Poll asking participants to name one accessibility goal you are willing to achieve this quarter or semeste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23017204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accent1"/>
                </a:solidFill>
              </a:rPr>
              <a:t>Poll 4</a:t>
            </a:r>
            <a:endParaRPr lang="en-US" dirty="0">
              <a:solidFill>
                <a:schemeClr val="accent1"/>
              </a:solidFill>
            </a:endParaRPr>
          </a:p>
        </p:txBody>
      </p:sp>
      <p:pic>
        <p:nvPicPr>
          <p:cNvPr id="2" name="Picture 1" descr="Poll asking participants to share one word they would use to describe how they feel about creating accessible documents now."/>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38990334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Session Survey</a:t>
            </a:r>
            <a:endParaRPr lang="en-US" b="1" dirty="0">
              <a:solidFill>
                <a:schemeClr val="tx1"/>
              </a:solidFill>
            </a:endParaRPr>
          </a:p>
        </p:txBody>
      </p:sp>
      <p:sp>
        <p:nvSpPr>
          <p:cNvPr id="3" name="Content Placeholder 2"/>
          <p:cNvSpPr>
            <a:spLocks noGrp="1"/>
          </p:cNvSpPr>
          <p:nvPr>
            <p:ph type="body" idx="1"/>
          </p:nvPr>
        </p:nvSpPr>
        <p:spPr/>
        <p:txBody>
          <a:bodyPr>
            <a:normAutofit/>
          </a:bodyPr>
          <a:lstStyle/>
          <a:p>
            <a:pPr marL="457200" indent="-457200">
              <a:buFont typeface="Wingdings" panose="05000000000000000000" pitchFamily="2" charset="2"/>
              <a:buChar char="§"/>
            </a:pPr>
            <a:r>
              <a:rPr lang="en-US" sz="2800" dirty="0" smtClean="0">
                <a:solidFill>
                  <a:schemeClr val="tx1"/>
                </a:solidFill>
              </a:rPr>
              <a:t>Just a quick reminder to please fill out the session survey!</a:t>
            </a:r>
            <a:endParaRPr lang="en-US" sz="2800" dirty="0">
              <a:solidFill>
                <a:schemeClr val="tx1"/>
              </a:solidFill>
            </a:endParaRPr>
          </a:p>
        </p:txBody>
      </p:sp>
    </p:spTree>
    <p:extLst>
      <p:ext uri="{BB962C8B-B14F-4D97-AF65-F5344CB8AC3E}">
        <p14:creationId xmlns:p14="http://schemas.microsoft.com/office/powerpoint/2010/main" val="19194141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b="1" dirty="0">
                <a:solidFill>
                  <a:schemeClr val="tx1"/>
                </a:solidFill>
              </a:rPr>
              <a:t>Quality Matters Standard 8.3</a:t>
            </a:r>
            <a:endParaRPr lang="en-US" dirty="0">
              <a:solidFill>
                <a:schemeClr val="tx1"/>
              </a:solidFill>
            </a:endParaRPr>
          </a:p>
        </p:txBody>
      </p:sp>
      <p:sp>
        <p:nvSpPr>
          <p:cNvPr id="12" name="Content Placeholder 11"/>
          <p:cNvSpPr>
            <a:spLocks noGrp="1"/>
          </p:cNvSpPr>
          <p:nvPr>
            <p:ph sz="half" idx="1"/>
          </p:nvPr>
        </p:nvSpPr>
        <p:spPr>
          <a:xfrm>
            <a:off x="1097278" y="1845734"/>
            <a:ext cx="10539401" cy="3753400"/>
          </a:xfrm>
        </p:spPr>
        <p:txBody>
          <a:bodyPr vert="horz" lIns="0" tIns="274320" rIns="0" bIns="45720" rtlCol="0">
            <a:noAutofit/>
          </a:bodyPr>
          <a:lstStyle/>
          <a:p>
            <a:pPr marL="457200" indent="-457200">
              <a:lnSpc>
                <a:spcPct val="100000"/>
              </a:lnSpc>
              <a:spcBef>
                <a:spcPts val="0"/>
              </a:spcBef>
              <a:spcAft>
                <a:spcPts val="1200"/>
              </a:spcAft>
              <a:buClr>
                <a:schemeClr val="dk2"/>
              </a:buClr>
              <a:buFont typeface="Wingdings" panose="05000000000000000000" pitchFamily="2" charset="2"/>
              <a:buChar char="§"/>
            </a:pPr>
            <a:r>
              <a:rPr lang="en-US" sz="3200" dirty="0">
                <a:solidFill>
                  <a:schemeClr val="tx1"/>
                </a:solidFill>
              </a:rPr>
              <a:t>The course provides alternative means of access to course materials in formats that meet the needs of diverse learners.</a:t>
            </a:r>
          </a:p>
          <a:p>
            <a:pPr marL="1115568" lvl="3" indent="-457200">
              <a:lnSpc>
                <a:spcPct val="100000"/>
              </a:lnSpc>
              <a:spcBef>
                <a:spcPts val="0"/>
              </a:spcBef>
              <a:spcAft>
                <a:spcPts val="1200"/>
              </a:spcAft>
              <a:buClr>
                <a:schemeClr val="dk2"/>
              </a:buClr>
              <a:buFont typeface="Wingdings" panose="05000000000000000000" pitchFamily="2" charset="2"/>
              <a:buChar char="§"/>
            </a:pPr>
            <a:r>
              <a:rPr lang="en-US" sz="2400" dirty="0">
                <a:solidFill>
                  <a:schemeClr val="tx1"/>
                </a:solidFill>
              </a:rPr>
              <a:t>The course provides alternatives to all non-text content so that all learners have access to equivalent information.</a:t>
            </a:r>
          </a:p>
          <a:p>
            <a:pPr marL="1115568" lvl="3" indent="-457200">
              <a:lnSpc>
                <a:spcPct val="100000"/>
              </a:lnSpc>
              <a:spcBef>
                <a:spcPts val="0"/>
              </a:spcBef>
              <a:spcAft>
                <a:spcPts val="1200"/>
              </a:spcAft>
              <a:buClr>
                <a:schemeClr val="dk2"/>
              </a:buClr>
              <a:buFont typeface="Wingdings" panose="05000000000000000000" pitchFamily="2" charset="2"/>
              <a:buChar char="§"/>
            </a:pPr>
            <a:r>
              <a:rPr lang="en-US" sz="2400" dirty="0">
                <a:solidFill>
                  <a:schemeClr val="tx1"/>
                </a:solidFill>
              </a:rPr>
              <a:t>The Standard is met if the equivalent textual representations are located or linked within the course. </a:t>
            </a:r>
          </a:p>
        </p:txBody>
      </p:sp>
      <p:sp>
        <p:nvSpPr>
          <p:cNvPr id="15" name="Content Placeholder 14"/>
          <p:cNvSpPr>
            <a:spLocks noGrp="1"/>
          </p:cNvSpPr>
          <p:nvPr>
            <p:ph sz="half" idx="2"/>
          </p:nvPr>
        </p:nvSpPr>
        <p:spPr>
          <a:xfrm>
            <a:off x="1097278" y="5887233"/>
            <a:ext cx="10251303" cy="400833"/>
          </a:xfrm>
        </p:spPr>
        <p:txBody>
          <a:bodyPr>
            <a:normAutofit/>
          </a:bodyPr>
          <a:lstStyle/>
          <a:p>
            <a:pPr algn="ctr"/>
            <a:r>
              <a:rPr lang="en-US" sz="1800" b="1" dirty="0">
                <a:solidFill>
                  <a:schemeClr val="tx1"/>
                </a:solidFill>
                <a:hlinkClick r:id="rId3"/>
              </a:rPr>
              <a:t>“The QM 5th Edition Rubric, 2014"</a:t>
            </a:r>
            <a:r>
              <a:rPr lang="en-US" sz="1800" b="1" dirty="0">
                <a:solidFill>
                  <a:schemeClr val="tx1"/>
                </a:solidFill>
              </a:rPr>
              <a:t> by </a:t>
            </a:r>
            <a:r>
              <a:rPr lang="en-US" sz="1800" b="1" dirty="0" smtClean="0">
                <a:solidFill>
                  <a:schemeClr val="tx1"/>
                </a:solidFill>
                <a:hlinkClick r:id="rId4"/>
              </a:rPr>
              <a:t>MarylandOnline</a:t>
            </a:r>
            <a:r>
              <a:rPr lang="en-US" sz="1800" b="1" dirty="0" smtClean="0">
                <a:solidFill>
                  <a:schemeClr val="tx1"/>
                </a:solidFill>
              </a:rPr>
              <a:t> is </a:t>
            </a:r>
            <a:r>
              <a:rPr lang="en-US" sz="1800" b="1" dirty="0">
                <a:solidFill>
                  <a:schemeClr val="tx1"/>
                </a:solidFill>
              </a:rPr>
              <a:t>copyrighted with All Rights Reserved.</a:t>
            </a:r>
          </a:p>
          <a:p>
            <a:pPr algn="ctr"/>
            <a:endParaRPr lang="en-US" sz="1800" b="1" dirty="0"/>
          </a:p>
        </p:txBody>
      </p:sp>
    </p:spTree>
    <p:extLst>
      <p:ext uri="{BB962C8B-B14F-4D97-AF65-F5344CB8AC3E}">
        <p14:creationId xmlns:p14="http://schemas.microsoft.com/office/powerpoint/2010/main" val="10438481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7551" y="2066318"/>
            <a:ext cx="8956109" cy="3981786"/>
          </a:xfrm>
        </p:spPr>
        <p:txBody>
          <a:bodyPr>
            <a:noAutofit/>
          </a:bodyPr>
          <a:lstStyle/>
          <a:p>
            <a:pPr algn="ctr">
              <a:lnSpc>
                <a:spcPct val="100000"/>
              </a:lnSpc>
              <a:spcAft>
                <a:spcPts val="1200"/>
              </a:spcAft>
            </a:pPr>
            <a:r>
              <a:rPr lang="en-US" sz="4800" b="1" dirty="0" smtClean="0">
                <a:solidFill>
                  <a:schemeClr val="tx1"/>
                </a:solidFill>
              </a:rPr>
              <a:t>Alissa Sells</a:t>
            </a:r>
          </a:p>
          <a:p>
            <a:pPr algn="ctr">
              <a:lnSpc>
                <a:spcPct val="100000"/>
              </a:lnSpc>
              <a:spcBef>
                <a:spcPts val="0"/>
              </a:spcBef>
              <a:spcAft>
                <a:spcPts val="0"/>
              </a:spcAft>
            </a:pPr>
            <a:r>
              <a:rPr lang="en-US" sz="2400" dirty="0" smtClean="0">
                <a:solidFill>
                  <a:schemeClr val="tx1"/>
                </a:solidFill>
              </a:rPr>
              <a:t>Program Administrator, eLearning &amp; Open Education</a:t>
            </a:r>
          </a:p>
          <a:p>
            <a:pPr algn="ctr">
              <a:lnSpc>
                <a:spcPct val="100000"/>
              </a:lnSpc>
              <a:spcBef>
                <a:spcPts val="0"/>
              </a:spcBef>
              <a:spcAft>
                <a:spcPts val="1200"/>
              </a:spcAft>
            </a:pPr>
            <a:r>
              <a:rPr lang="en-US" sz="2400" dirty="0" smtClean="0">
                <a:solidFill>
                  <a:schemeClr val="tx1"/>
                </a:solidFill>
              </a:rPr>
              <a:t>Washington </a:t>
            </a:r>
            <a:r>
              <a:rPr lang="en-US" sz="2400" dirty="0">
                <a:solidFill>
                  <a:schemeClr val="tx1"/>
                </a:solidFill>
              </a:rPr>
              <a:t>State Board for Community &amp; Technical Colleges</a:t>
            </a:r>
          </a:p>
          <a:p>
            <a:pPr marL="0" indent="0" algn="ctr">
              <a:lnSpc>
                <a:spcPct val="100000"/>
              </a:lnSpc>
              <a:spcBef>
                <a:spcPts val="0"/>
              </a:spcBef>
              <a:spcAft>
                <a:spcPts val="1200"/>
              </a:spcAft>
              <a:buNone/>
            </a:pPr>
            <a:r>
              <a:rPr lang="en-US" sz="3200" b="1" u="sng" dirty="0" smtClean="0">
                <a:solidFill>
                  <a:schemeClr val="tx1"/>
                </a:solidFill>
                <a:hlinkClick r:id="rId2"/>
              </a:rPr>
              <a:t>asells@sbctc.edu</a:t>
            </a:r>
            <a:r>
              <a:rPr lang="en-US" sz="3200" b="1" dirty="0" smtClean="0">
                <a:solidFill>
                  <a:schemeClr val="tx1"/>
                </a:solidFill>
              </a:rPr>
              <a:t> </a:t>
            </a:r>
          </a:p>
          <a:p>
            <a:pPr marL="0" indent="0" algn="ctr">
              <a:lnSpc>
                <a:spcPct val="100000"/>
              </a:lnSpc>
              <a:spcBef>
                <a:spcPts val="0"/>
              </a:spcBef>
              <a:spcAft>
                <a:spcPts val="1200"/>
              </a:spcAft>
              <a:buNone/>
            </a:pPr>
            <a:r>
              <a:rPr lang="en-US" sz="3200" b="1" dirty="0" smtClean="0">
                <a:solidFill>
                  <a:schemeClr val="tx1"/>
                </a:solidFill>
              </a:rPr>
              <a:t>425.239.0456 </a:t>
            </a:r>
          </a:p>
          <a:p>
            <a:pPr marL="0" indent="0" algn="ctr">
              <a:lnSpc>
                <a:spcPct val="100000"/>
              </a:lnSpc>
              <a:spcBef>
                <a:spcPts val="0"/>
              </a:spcBef>
              <a:spcAft>
                <a:spcPts val="1200"/>
              </a:spcAft>
              <a:buNone/>
            </a:pPr>
            <a:r>
              <a:rPr lang="en-US" sz="3200" b="1" dirty="0" smtClean="0">
                <a:solidFill>
                  <a:schemeClr val="tx1"/>
                </a:solidFill>
              </a:rPr>
              <a:t>@</a:t>
            </a:r>
            <a:r>
              <a:rPr lang="en-US" sz="3200" b="1" dirty="0">
                <a:solidFill>
                  <a:schemeClr val="tx1"/>
                </a:solidFill>
              </a:rPr>
              <a:t>WAeLearning</a:t>
            </a:r>
          </a:p>
          <a:p>
            <a:pPr>
              <a:lnSpc>
                <a:spcPct val="100000"/>
              </a:lnSpc>
              <a:spcAft>
                <a:spcPts val="1200"/>
              </a:spcAft>
            </a:pPr>
            <a:endParaRPr lang="en-US" dirty="0">
              <a:solidFill>
                <a:schemeClr val="tx1"/>
              </a:solidFill>
            </a:endParaRPr>
          </a:p>
        </p:txBody>
      </p:sp>
      <p:sp>
        <p:nvSpPr>
          <p:cNvPr id="2" name="Title 1"/>
          <p:cNvSpPr>
            <a:spLocks noGrp="1"/>
          </p:cNvSpPr>
          <p:nvPr>
            <p:ph type="title"/>
          </p:nvPr>
        </p:nvSpPr>
        <p:spPr/>
        <p:txBody>
          <a:bodyPr/>
          <a:lstStyle/>
          <a:p>
            <a:r>
              <a:rPr lang="en-US" b="1" dirty="0" smtClean="0">
                <a:solidFill>
                  <a:schemeClr val="tx1"/>
                </a:solidFill>
              </a:rPr>
              <a:t>Have questions…contact me!</a:t>
            </a:r>
            <a:endParaRPr lang="en-US" b="1" dirty="0">
              <a:solidFill>
                <a:schemeClr val="tx1"/>
              </a:solidFill>
            </a:endParaRPr>
          </a:p>
        </p:txBody>
      </p:sp>
    </p:spTree>
    <p:extLst>
      <p:ext uri="{BB962C8B-B14F-4D97-AF65-F5344CB8AC3E}">
        <p14:creationId xmlns:p14="http://schemas.microsoft.com/office/powerpoint/2010/main" val="3314804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b="1" dirty="0" smtClean="0">
                <a:solidFill>
                  <a:schemeClr val="tx1"/>
                </a:solidFill>
              </a:rPr>
              <a:t>Thank you!</a:t>
            </a:r>
            <a:endParaRPr lang="en-US" b="1" dirty="0">
              <a:solidFill>
                <a:schemeClr val="tx1"/>
              </a:solidFill>
            </a:endParaRPr>
          </a:p>
        </p:txBody>
      </p:sp>
      <p:sp>
        <p:nvSpPr>
          <p:cNvPr id="5" name="Subtitle 4"/>
          <p:cNvSpPr>
            <a:spLocks noGrp="1"/>
          </p:cNvSpPr>
          <p:nvPr>
            <p:ph type="subTitle" idx="1"/>
          </p:nvPr>
        </p:nvSpPr>
        <p:spPr>
          <a:xfrm>
            <a:off x="1716198" y="4455620"/>
            <a:ext cx="8820564" cy="792785"/>
          </a:xfrm>
        </p:spPr>
        <p:txBody>
          <a:bodyPr/>
          <a:lstStyle/>
          <a:p>
            <a:r>
              <a:rPr lang="en-US" cap="none" dirty="0">
                <a:solidFill>
                  <a:schemeClr val="tx1"/>
                </a:solidFill>
                <a:latin typeface="+mn-lt"/>
              </a:rPr>
              <a:t>Unless otherwise specified, </a:t>
            </a:r>
            <a:r>
              <a:rPr lang="en-US" cap="none" dirty="0" smtClean="0">
                <a:solidFill>
                  <a:schemeClr val="tx1"/>
                </a:solidFill>
                <a:latin typeface="+mn-lt"/>
              </a:rPr>
              <a:t>this </a:t>
            </a:r>
            <a:r>
              <a:rPr lang="en-US" cap="none" dirty="0">
                <a:solidFill>
                  <a:schemeClr val="tx1"/>
                </a:solidFill>
                <a:latin typeface="+mn-lt"/>
              </a:rPr>
              <a:t>content is licensed under a </a:t>
            </a:r>
            <a:r>
              <a:rPr lang="en-US" cap="none" dirty="0">
                <a:solidFill>
                  <a:schemeClr val="tx1"/>
                </a:solidFill>
                <a:latin typeface="+mn-lt"/>
                <a:hlinkClick r:id="rId2"/>
              </a:rPr>
              <a:t>Creative Commons Attribution 4.0 </a:t>
            </a:r>
            <a:r>
              <a:rPr lang="en-US" cap="none" dirty="0" smtClean="0">
                <a:solidFill>
                  <a:schemeClr val="tx1"/>
                </a:solidFill>
                <a:latin typeface="+mn-lt"/>
                <a:hlinkClick r:id="rId2"/>
              </a:rPr>
              <a:t>International </a:t>
            </a:r>
            <a:r>
              <a:rPr lang="en-US" cap="none" dirty="0">
                <a:solidFill>
                  <a:schemeClr val="tx1"/>
                </a:solidFill>
                <a:latin typeface="+mn-lt"/>
                <a:hlinkClick r:id="rId2"/>
              </a:rPr>
              <a:t>License</a:t>
            </a:r>
            <a:r>
              <a:rPr lang="en-US" cap="none" dirty="0">
                <a:solidFill>
                  <a:schemeClr val="tx1"/>
                </a:solidFill>
                <a:latin typeface="+mn-lt"/>
              </a:rPr>
              <a:t>. </a:t>
            </a:r>
          </a:p>
        </p:txBody>
      </p:sp>
      <p:pic>
        <p:nvPicPr>
          <p:cNvPr id="6" name="Picture 5" descr="Creative Commons License logo CC BY"/>
          <p:cNvPicPr/>
          <p:nvPr/>
        </p:nvPicPr>
        <p:blipFill>
          <a:blip r:embed="rId3">
            <a:extLst>
              <a:ext uri="{28A0092B-C50C-407E-A947-70E740481C1C}">
                <a14:useLocalDpi xmlns:a14="http://schemas.microsoft.com/office/drawing/2010/main" val="0"/>
              </a:ext>
            </a:extLst>
          </a:blip>
          <a:srcRect/>
          <a:stretch>
            <a:fillRect/>
          </a:stretch>
        </p:blipFill>
        <p:spPr bwMode="auto">
          <a:xfrm>
            <a:off x="4924540" y="5417947"/>
            <a:ext cx="1952942" cy="518510"/>
          </a:xfrm>
          <a:prstGeom prst="rect">
            <a:avLst/>
          </a:prstGeom>
          <a:noFill/>
          <a:ln>
            <a:noFill/>
          </a:ln>
        </p:spPr>
      </p:pic>
    </p:spTree>
    <p:extLst>
      <p:ext uri="{BB962C8B-B14F-4D97-AF65-F5344CB8AC3E}">
        <p14:creationId xmlns:p14="http://schemas.microsoft.com/office/powerpoint/2010/main" val="13032432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Bonus </a:t>
            </a:r>
            <a:r>
              <a:rPr lang="en-US" dirty="0" smtClean="0">
                <a:solidFill>
                  <a:schemeClr val="tx1"/>
                </a:solidFill>
              </a:rPr>
              <a:t>Tips</a:t>
            </a:r>
            <a:endParaRPr lang="en-US" dirty="0">
              <a:solidFill>
                <a:schemeClr val="tx1"/>
              </a:solidFill>
            </a:endParaRPr>
          </a:p>
        </p:txBody>
      </p:sp>
      <p:sp>
        <p:nvSpPr>
          <p:cNvPr id="3" name="Text Placeholder 2"/>
          <p:cNvSpPr>
            <a:spLocks noGrp="1"/>
          </p:cNvSpPr>
          <p:nvPr>
            <p:ph type="body" idx="1"/>
          </p:nvPr>
        </p:nvSpPr>
        <p:spPr/>
        <p:txBody>
          <a:bodyPr/>
          <a:lstStyle/>
          <a:p>
            <a:r>
              <a:rPr lang="en-US" dirty="0" smtClean="0"/>
              <a:t>But Wait, there’s more!!!</a:t>
            </a:r>
            <a:endParaRPr lang="en-US" dirty="0"/>
          </a:p>
        </p:txBody>
      </p:sp>
    </p:spTree>
    <p:extLst>
      <p:ext uri="{BB962C8B-B14F-4D97-AF65-F5344CB8AC3E}">
        <p14:creationId xmlns:p14="http://schemas.microsoft.com/office/powerpoint/2010/main" val="38813745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639608" cy="1450757"/>
          </a:xfrm>
        </p:spPr>
        <p:txBody>
          <a:bodyPr>
            <a:noAutofit/>
          </a:bodyPr>
          <a:lstStyle/>
          <a:p>
            <a:pPr>
              <a:lnSpc>
                <a:spcPct val="115000"/>
              </a:lnSpc>
              <a:spcBef>
                <a:spcPts val="0"/>
              </a:spcBef>
              <a:spcAft>
                <a:spcPts val="1000"/>
              </a:spcAft>
            </a:pPr>
            <a:r>
              <a:rPr lang="en-US" b="1" dirty="0" smtClean="0">
                <a:solidFill>
                  <a:schemeClr val="tx1"/>
                </a:solidFill>
                <a:ea typeface="Calibri" panose="020F0502020204030204" pitchFamily="34" charset="0"/>
                <a:cs typeface="Times New Roman" panose="02020603050405020304" pitchFamily="18" charset="0"/>
              </a:rPr>
              <a:t>Use </a:t>
            </a:r>
            <a:r>
              <a:rPr lang="en-US" b="1" dirty="0">
                <a:solidFill>
                  <a:schemeClr val="tx1"/>
                </a:solidFill>
                <a:ea typeface="Calibri" panose="020F0502020204030204" pitchFamily="34" charset="0"/>
                <a:cs typeface="Times New Roman" panose="02020603050405020304" pitchFamily="18" charset="0"/>
              </a:rPr>
              <a:t>Color Responsibly</a:t>
            </a:r>
            <a:endParaRPr lang="en-US" dirty="0">
              <a:solidFill>
                <a:schemeClr val="tx1"/>
              </a:solidFill>
              <a:effectLst/>
              <a:ea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a:xfrm>
            <a:off x="1097280" y="1845734"/>
            <a:ext cx="10058400" cy="4250266"/>
          </a:xfrm>
        </p:spPr>
        <p:txBody>
          <a:bodyPr tIns="274320">
            <a:noAutofit/>
          </a:bodyPr>
          <a:lstStyle/>
          <a:p>
            <a:pPr marL="482600" lvl="0" indent="-457200">
              <a:lnSpc>
                <a:spcPct val="100000"/>
              </a:lnSpc>
              <a:spcBef>
                <a:spcPts val="0"/>
              </a:spcBef>
              <a:spcAft>
                <a:spcPts val="1800"/>
              </a:spcAft>
              <a:buClr>
                <a:schemeClr val="dk2"/>
              </a:buClr>
              <a:buFont typeface="Wingdings" panose="05000000000000000000" pitchFamily="2" charset="2"/>
              <a:buChar char="§"/>
            </a:pPr>
            <a:r>
              <a:rPr lang="en" sz="3200" dirty="0" smtClean="0">
                <a:solidFill>
                  <a:schemeClr val="tx1"/>
                </a:solidFill>
              </a:rPr>
              <a:t>Never use </a:t>
            </a:r>
            <a:r>
              <a:rPr lang="en" sz="3200" b="1" dirty="0">
                <a:solidFill>
                  <a:srgbClr val="FF0000"/>
                </a:solidFill>
              </a:rPr>
              <a:t>color</a:t>
            </a:r>
            <a:r>
              <a:rPr lang="en" sz="3200" dirty="0">
                <a:solidFill>
                  <a:schemeClr val="tx1"/>
                </a:solidFill>
              </a:rPr>
              <a:t> alone to convey </a:t>
            </a:r>
            <a:r>
              <a:rPr lang="en" sz="3200" dirty="0" smtClean="0">
                <a:solidFill>
                  <a:schemeClr val="tx1"/>
                </a:solidFill>
              </a:rPr>
              <a:t>meaning.</a:t>
            </a:r>
            <a:endParaRPr lang="en" sz="3200" dirty="0">
              <a:solidFill>
                <a:schemeClr val="tx1"/>
              </a:solidFill>
            </a:endParaRPr>
          </a:p>
          <a:p>
            <a:pPr marL="482600" indent="-457200">
              <a:lnSpc>
                <a:spcPct val="100000"/>
              </a:lnSpc>
              <a:spcBef>
                <a:spcPts val="0"/>
              </a:spcBef>
              <a:spcAft>
                <a:spcPts val="1800"/>
              </a:spcAft>
              <a:buClr>
                <a:schemeClr val="dk2"/>
              </a:buClr>
              <a:buFont typeface="Wingdings" panose="05000000000000000000" pitchFamily="2" charset="2"/>
              <a:buChar char="§"/>
            </a:pPr>
            <a:r>
              <a:rPr lang="en" sz="3200" dirty="0">
                <a:solidFill>
                  <a:schemeClr val="tx1"/>
                </a:solidFill>
              </a:rPr>
              <a:t>Have </a:t>
            </a:r>
            <a:r>
              <a:rPr lang="en" sz="3200" dirty="0" smtClean="0">
                <a:solidFill>
                  <a:schemeClr val="tx1"/>
                </a:solidFill>
              </a:rPr>
              <a:t>sufficient </a:t>
            </a:r>
            <a:r>
              <a:rPr lang="en" sz="3200" dirty="0">
                <a:solidFill>
                  <a:schemeClr val="tx1"/>
                </a:solidFill>
              </a:rPr>
              <a:t>color </a:t>
            </a:r>
            <a:r>
              <a:rPr lang="en" sz="3200" b="1" dirty="0" smtClean="0">
                <a:solidFill>
                  <a:srgbClr val="FFFF00"/>
                </a:solidFill>
              </a:rPr>
              <a:t>contrast </a:t>
            </a:r>
            <a:r>
              <a:rPr lang="en-US" sz="3200" dirty="0" smtClean="0">
                <a:solidFill>
                  <a:schemeClr val="tx1"/>
                </a:solidFill>
              </a:rPr>
              <a:t>between </a:t>
            </a:r>
            <a:r>
              <a:rPr lang="en-US" sz="3200" dirty="0">
                <a:solidFill>
                  <a:schemeClr val="tx1"/>
                </a:solidFill>
              </a:rPr>
              <a:t>the text and the background</a:t>
            </a:r>
            <a:r>
              <a:rPr lang="en-US" sz="3200" dirty="0" smtClean="0">
                <a:solidFill>
                  <a:schemeClr val="tx1"/>
                </a:solidFill>
              </a:rPr>
              <a:t>.</a:t>
            </a:r>
          </a:p>
          <a:p>
            <a:pPr marL="482600" indent="-457200">
              <a:lnSpc>
                <a:spcPct val="100000"/>
              </a:lnSpc>
              <a:spcBef>
                <a:spcPts val="0"/>
              </a:spcBef>
              <a:spcAft>
                <a:spcPts val="1800"/>
              </a:spcAft>
              <a:buClr>
                <a:schemeClr val="dk2"/>
              </a:buClr>
              <a:buFont typeface="Wingdings" panose="05000000000000000000" pitchFamily="2" charset="2"/>
              <a:buChar char="§"/>
            </a:pPr>
            <a:r>
              <a:rPr lang="en-US" sz="3200" dirty="0" smtClean="0">
                <a:solidFill>
                  <a:schemeClr val="tx1"/>
                </a:solidFill>
              </a:rPr>
              <a:t>Be careful with color combinations, especially red and green which are the most common colors associated with color blindness.</a:t>
            </a:r>
            <a:endParaRPr lang="en-US" sz="3200" dirty="0">
              <a:solidFill>
                <a:schemeClr val="tx1"/>
              </a:solidFill>
            </a:endParaRPr>
          </a:p>
          <a:p>
            <a:pPr marL="482600" lvl="0" indent="-457200">
              <a:lnSpc>
                <a:spcPct val="100000"/>
              </a:lnSpc>
              <a:spcBef>
                <a:spcPts val="0"/>
              </a:spcBef>
              <a:spcAft>
                <a:spcPts val="1800"/>
              </a:spcAft>
              <a:buClr>
                <a:schemeClr val="dk2"/>
              </a:buClr>
              <a:buFont typeface="Wingdings" panose="05000000000000000000" pitchFamily="2" charset="2"/>
              <a:buChar char="§"/>
            </a:pPr>
            <a:endParaRPr lang="en" sz="3200" dirty="0" smtClean="0">
              <a:solidFill>
                <a:schemeClr val="tx1"/>
              </a:solidFill>
            </a:endParaRPr>
          </a:p>
        </p:txBody>
      </p:sp>
    </p:spTree>
    <p:extLst>
      <p:ext uri="{BB962C8B-B14F-4D97-AF65-F5344CB8AC3E}">
        <p14:creationId xmlns:p14="http://schemas.microsoft.com/office/powerpoint/2010/main" val="19259521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15000"/>
              </a:lnSpc>
              <a:spcBef>
                <a:spcPts val="0"/>
              </a:spcBef>
              <a:spcAft>
                <a:spcPts val="1000"/>
              </a:spcAft>
            </a:pPr>
            <a:r>
              <a:rPr lang="en-US" b="1" dirty="0" smtClean="0">
                <a:solidFill>
                  <a:schemeClr val="tx1"/>
                </a:solidFill>
                <a:ea typeface="Calibri" panose="020F0502020204030204" pitchFamily="34" charset="0"/>
                <a:cs typeface="Times New Roman" panose="02020603050405020304" pitchFamily="18" charset="0"/>
              </a:rPr>
              <a:t>Use Text</a:t>
            </a:r>
            <a:r>
              <a:rPr lang="en-US" b="1" dirty="0" smtClean="0">
                <a:solidFill>
                  <a:srgbClr val="00B0F0"/>
                </a:solidFill>
                <a:ea typeface="Calibri" panose="020F0502020204030204" pitchFamily="34" charset="0"/>
                <a:cs typeface="Times New Roman" panose="02020603050405020304" pitchFamily="18" charset="0"/>
              </a:rPr>
              <a:t> </a:t>
            </a:r>
            <a:r>
              <a:rPr lang="en-US" b="1" dirty="0">
                <a:solidFill>
                  <a:schemeClr val="tx1"/>
                </a:solidFill>
                <a:ea typeface="Calibri" panose="020F0502020204030204" pitchFamily="34" charset="0"/>
                <a:cs typeface="Times New Roman" panose="02020603050405020304" pitchFamily="18" charset="0"/>
              </a:rPr>
              <a:t>Responsibly</a:t>
            </a:r>
            <a:endParaRPr lang="en-US" sz="4000" dirty="0">
              <a:solidFill>
                <a:schemeClr val="tx1"/>
              </a:solidFill>
              <a:effectLst/>
              <a:ea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a:xfrm>
            <a:off x="1097280" y="1845734"/>
            <a:ext cx="10058400" cy="4440766"/>
          </a:xfrm>
        </p:spPr>
        <p:txBody>
          <a:bodyPr tIns="274320">
            <a:noAutofit/>
          </a:bodyPr>
          <a:lstStyle/>
          <a:p>
            <a:pPr marL="482600" lvl="0" indent="-457200">
              <a:lnSpc>
                <a:spcPct val="100000"/>
              </a:lnSpc>
              <a:spcBef>
                <a:spcPts val="0"/>
              </a:spcBef>
              <a:spcAft>
                <a:spcPts val="1800"/>
              </a:spcAft>
              <a:buClr>
                <a:schemeClr val="dk2"/>
              </a:buClr>
              <a:buFont typeface="Wingdings" panose="05000000000000000000" pitchFamily="2" charset="2"/>
              <a:buChar char="§"/>
            </a:pPr>
            <a:r>
              <a:rPr lang="en" sz="3200" dirty="0" smtClean="0">
                <a:solidFill>
                  <a:schemeClr val="tx1"/>
                </a:solidFill>
              </a:rPr>
              <a:t>Use simple language - no jargon!</a:t>
            </a:r>
          </a:p>
          <a:p>
            <a:pPr marL="482600" lvl="0" indent="-457200">
              <a:lnSpc>
                <a:spcPct val="100000"/>
              </a:lnSpc>
              <a:spcBef>
                <a:spcPts val="0"/>
              </a:spcBef>
              <a:spcAft>
                <a:spcPts val="1800"/>
              </a:spcAft>
              <a:buClr>
                <a:schemeClr val="dk2"/>
              </a:buClr>
              <a:buFont typeface="Wingdings" panose="05000000000000000000" pitchFamily="2" charset="2"/>
              <a:buChar char="§"/>
            </a:pPr>
            <a:r>
              <a:rPr lang="en" sz="3200" dirty="0" smtClean="0">
                <a:solidFill>
                  <a:schemeClr val="tx1"/>
                </a:solidFill>
              </a:rPr>
              <a:t>Avoid using abbreviations.</a:t>
            </a:r>
          </a:p>
          <a:p>
            <a:pPr marL="482600" lvl="0" indent="-457200">
              <a:lnSpc>
                <a:spcPct val="100000"/>
              </a:lnSpc>
              <a:spcBef>
                <a:spcPts val="0"/>
              </a:spcBef>
              <a:spcAft>
                <a:spcPts val="1800"/>
              </a:spcAft>
              <a:buClr>
                <a:schemeClr val="dk2"/>
              </a:buClr>
              <a:buFont typeface="Wingdings" panose="05000000000000000000" pitchFamily="2" charset="2"/>
              <a:buChar char="§"/>
            </a:pPr>
            <a:r>
              <a:rPr lang="en" sz="3200" dirty="0" smtClean="0">
                <a:solidFill>
                  <a:schemeClr val="tx1"/>
                </a:solidFill>
              </a:rPr>
              <a:t>Avoid using ALL CAPS.</a:t>
            </a:r>
          </a:p>
          <a:p>
            <a:pPr marL="482600" indent="-457200">
              <a:lnSpc>
                <a:spcPct val="100000"/>
              </a:lnSpc>
              <a:spcBef>
                <a:spcPts val="0"/>
              </a:spcBef>
              <a:spcAft>
                <a:spcPts val="1800"/>
              </a:spcAft>
              <a:buClr>
                <a:schemeClr val="dk2"/>
              </a:buClr>
              <a:buFont typeface="Wingdings" panose="05000000000000000000" pitchFamily="2" charset="2"/>
              <a:buChar char="§"/>
            </a:pPr>
            <a:r>
              <a:rPr lang="en" sz="3200" dirty="0" smtClean="0">
                <a:solidFill>
                  <a:schemeClr val="tx1"/>
                </a:solidFill>
              </a:rPr>
              <a:t>Punctuate sentences</a:t>
            </a:r>
            <a:r>
              <a:rPr lang="en" sz="3200" dirty="0" smtClean="0">
                <a:solidFill>
                  <a:schemeClr val="tx1"/>
                </a:solidFill>
              </a:rPr>
              <a:t>.</a:t>
            </a:r>
          </a:p>
          <a:p>
            <a:pPr marL="482600" indent="-457200">
              <a:lnSpc>
                <a:spcPct val="100000"/>
              </a:lnSpc>
              <a:spcBef>
                <a:spcPts val="0"/>
              </a:spcBef>
              <a:spcAft>
                <a:spcPts val="1800"/>
              </a:spcAft>
              <a:buClr>
                <a:schemeClr val="dk2"/>
              </a:buClr>
              <a:buFont typeface="Wingdings" panose="05000000000000000000" pitchFamily="2" charset="2"/>
              <a:buChar char="§"/>
            </a:pPr>
            <a:r>
              <a:rPr lang="en" sz="3200" dirty="0" smtClean="0">
                <a:solidFill>
                  <a:schemeClr val="tx1"/>
                </a:solidFill>
              </a:rPr>
              <a:t>Spell out acronyms.</a:t>
            </a:r>
            <a:endParaRPr lang="en-US" sz="3200" dirty="0">
              <a:solidFill>
                <a:schemeClr val="tx1"/>
              </a:solidFill>
            </a:endParaRPr>
          </a:p>
        </p:txBody>
      </p:sp>
    </p:spTree>
    <p:extLst>
      <p:ext uri="{BB962C8B-B14F-4D97-AF65-F5344CB8AC3E}">
        <p14:creationId xmlns:p14="http://schemas.microsoft.com/office/powerpoint/2010/main" val="26952955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865076" cy="1450757"/>
          </a:xfrm>
        </p:spPr>
        <p:txBody>
          <a:bodyPr>
            <a:noAutofit/>
          </a:bodyPr>
          <a:lstStyle/>
          <a:p>
            <a:pPr>
              <a:lnSpc>
                <a:spcPct val="115000"/>
              </a:lnSpc>
              <a:spcBef>
                <a:spcPts val="0"/>
              </a:spcBef>
              <a:spcAft>
                <a:spcPts val="1000"/>
              </a:spcAft>
            </a:pPr>
            <a:r>
              <a:rPr lang="en-US" b="1" dirty="0" smtClean="0">
                <a:solidFill>
                  <a:schemeClr val="tx1"/>
                </a:solidFill>
                <a:ea typeface="Calibri" panose="020F0502020204030204" pitchFamily="34" charset="0"/>
                <a:cs typeface="Times New Roman" panose="02020603050405020304" pitchFamily="18" charset="0"/>
              </a:rPr>
              <a:t>Use </a:t>
            </a:r>
            <a:r>
              <a:rPr lang="en-US" b="1" dirty="0">
                <a:solidFill>
                  <a:schemeClr val="tx1"/>
                </a:solidFill>
                <a:ea typeface="Calibri" panose="020F0502020204030204" pitchFamily="34" charset="0"/>
                <a:cs typeface="Times New Roman" panose="02020603050405020304" pitchFamily="18" charset="0"/>
              </a:rPr>
              <a:t>Fonts Responsibly</a:t>
            </a:r>
            <a:endParaRPr lang="en-US" dirty="0">
              <a:solidFill>
                <a:schemeClr val="tx1"/>
              </a:solidFill>
              <a:effectLst/>
              <a:ea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a:xfrm>
            <a:off x="1097280" y="1845734"/>
            <a:ext cx="10865076" cy="4417280"/>
          </a:xfrm>
        </p:spPr>
        <p:txBody>
          <a:bodyPr vert="horz" lIns="0" tIns="274320" rIns="0" bIns="45720" rtlCol="0">
            <a:noAutofit/>
          </a:bodyPr>
          <a:lstStyle/>
          <a:p>
            <a:pPr marL="482600" indent="-457200">
              <a:lnSpc>
                <a:spcPct val="100000"/>
              </a:lnSpc>
              <a:spcBef>
                <a:spcPts val="0"/>
              </a:spcBef>
              <a:spcAft>
                <a:spcPts val="1200"/>
              </a:spcAft>
              <a:buClr>
                <a:schemeClr val="dk2"/>
              </a:buClr>
              <a:buFont typeface="Wingdings" panose="05000000000000000000" pitchFamily="2" charset="2"/>
              <a:buChar char="§"/>
            </a:pPr>
            <a:r>
              <a:rPr lang="en-US" sz="2800" dirty="0">
                <a:solidFill>
                  <a:schemeClr val="tx1"/>
                </a:solidFill>
              </a:rPr>
              <a:t>Use real text </a:t>
            </a:r>
            <a:r>
              <a:rPr lang="en-US" sz="2800" dirty="0" smtClean="0">
                <a:solidFill>
                  <a:schemeClr val="tx1"/>
                </a:solidFill>
              </a:rPr>
              <a:t>instead of text embedded in </a:t>
            </a:r>
            <a:r>
              <a:rPr lang="en-US" sz="2800" dirty="0">
                <a:solidFill>
                  <a:schemeClr val="tx1"/>
                </a:solidFill>
              </a:rPr>
              <a:t>graphics.</a:t>
            </a:r>
          </a:p>
          <a:p>
            <a:pPr marL="482600" indent="-457200">
              <a:lnSpc>
                <a:spcPct val="100000"/>
              </a:lnSpc>
              <a:spcBef>
                <a:spcPts val="0"/>
              </a:spcBef>
              <a:spcAft>
                <a:spcPts val="1200"/>
              </a:spcAft>
              <a:buClr>
                <a:schemeClr val="dk2"/>
              </a:buClr>
              <a:buFont typeface="Wingdings" panose="05000000000000000000" pitchFamily="2" charset="2"/>
              <a:buChar char="§"/>
            </a:pPr>
            <a:r>
              <a:rPr lang="en-US" sz="2800" dirty="0">
                <a:solidFill>
                  <a:schemeClr val="tx1"/>
                </a:solidFill>
              </a:rPr>
              <a:t>Select basic, simple, </a:t>
            </a:r>
            <a:r>
              <a:rPr lang="en-US" sz="2800" dirty="0" smtClean="0">
                <a:solidFill>
                  <a:schemeClr val="tx1"/>
                </a:solidFill>
              </a:rPr>
              <a:t>easy to readable fonts like sans-serif fonts.</a:t>
            </a:r>
            <a:endParaRPr lang="en-US" sz="2800" dirty="0">
              <a:solidFill>
                <a:schemeClr val="tx1"/>
              </a:solidFill>
            </a:endParaRPr>
          </a:p>
          <a:p>
            <a:pPr marL="482600" indent="-457200">
              <a:lnSpc>
                <a:spcPct val="100000"/>
              </a:lnSpc>
              <a:spcBef>
                <a:spcPts val="0"/>
              </a:spcBef>
              <a:spcAft>
                <a:spcPts val="1200"/>
              </a:spcAft>
              <a:buClr>
                <a:schemeClr val="dk2"/>
              </a:buClr>
              <a:buFont typeface="Wingdings" panose="05000000000000000000" pitchFamily="2" charset="2"/>
              <a:buChar char="§"/>
            </a:pPr>
            <a:r>
              <a:rPr lang="en-US" sz="2800" dirty="0">
                <a:solidFill>
                  <a:schemeClr val="tx1"/>
                </a:solidFill>
              </a:rPr>
              <a:t>Use a limited number of </a:t>
            </a:r>
            <a:r>
              <a:rPr lang="en-US" sz="2800" dirty="0" smtClean="0">
                <a:solidFill>
                  <a:schemeClr val="tx1"/>
                </a:solidFill>
              </a:rPr>
              <a:t>fonts and avoid </a:t>
            </a:r>
            <a:r>
              <a:rPr lang="en-US" sz="2800" dirty="0" smtClean="0">
                <a:solidFill>
                  <a:schemeClr val="tx1"/>
                </a:solidFill>
              </a:rPr>
              <a:t>excessively small </a:t>
            </a:r>
            <a:r>
              <a:rPr lang="en-US" sz="2800" dirty="0">
                <a:solidFill>
                  <a:schemeClr val="tx1"/>
                </a:solidFill>
              </a:rPr>
              <a:t>font sizes.</a:t>
            </a:r>
          </a:p>
          <a:p>
            <a:pPr marL="482600" indent="-457200">
              <a:lnSpc>
                <a:spcPct val="100000"/>
              </a:lnSpc>
              <a:spcBef>
                <a:spcPts val="0"/>
              </a:spcBef>
              <a:spcAft>
                <a:spcPts val="1200"/>
              </a:spcAft>
              <a:buClr>
                <a:schemeClr val="dk2"/>
              </a:buClr>
              <a:buFont typeface="Wingdings" panose="05000000000000000000" pitchFamily="2" charset="2"/>
              <a:buChar char="§"/>
            </a:pPr>
            <a:r>
              <a:rPr lang="en-US" sz="2800" dirty="0">
                <a:solidFill>
                  <a:schemeClr val="tx1"/>
                </a:solidFill>
              </a:rPr>
              <a:t>Limit the use of font variations such as </a:t>
            </a:r>
            <a:r>
              <a:rPr lang="en-US" sz="2800" b="1" dirty="0">
                <a:solidFill>
                  <a:schemeClr val="tx1"/>
                </a:solidFill>
              </a:rPr>
              <a:t>bold</a:t>
            </a:r>
            <a:r>
              <a:rPr lang="en-US" sz="2800" dirty="0">
                <a:solidFill>
                  <a:schemeClr val="tx1"/>
                </a:solidFill>
              </a:rPr>
              <a:t>, </a:t>
            </a:r>
            <a:r>
              <a:rPr lang="en-US" sz="2800" i="1" dirty="0">
                <a:solidFill>
                  <a:schemeClr val="tx1"/>
                </a:solidFill>
              </a:rPr>
              <a:t>italics</a:t>
            </a:r>
            <a:r>
              <a:rPr lang="en-US" sz="2800" dirty="0">
                <a:solidFill>
                  <a:schemeClr val="tx1"/>
                </a:solidFill>
              </a:rPr>
              <a:t>, and ALL CAPITAL LETTERS.</a:t>
            </a:r>
          </a:p>
          <a:p>
            <a:pPr marL="482600" indent="-457200">
              <a:lnSpc>
                <a:spcPct val="100000"/>
              </a:lnSpc>
              <a:spcBef>
                <a:spcPts val="0"/>
              </a:spcBef>
              <a:spcAft>
                <a:spcPts val="1200"/>
              </a:spcAft>
              <a:buClr>
                <a:schemeClr val="dk2"/>
              </a:buClr>
              <a:buFont typeface="Wingdings" panose="05000000000000000000" pitchFamily="2" charset="2"/>
              <a:buChar char="§"/>
            </a:pPr>
            <a:r>
              <a:rPr lang="en-US" sz="2800" dirty="0">
                <a:solidFill>
                  <a:schemeClr val="tx1"/>
                </a:solidFill>
              </a:rPr>
              <a:t>Don't rely only on the appearance of the font (color, shape, font variation, placement, </a:t>
            </a:r>
            <a:r>
              <a:rPr lang="en-US" sz="2800" dirty="0" smtClean="0">
                <a:solidFill>
                  <a:schemeClr val="tx1"/>
                </a:solidFill>
              </a:rPr>
              <a:t>size etc</a:t>
            </a:r>
            <a:r>
              <a:rPr lang="en-US" sz="2800" dirty="0">
                <a:solidFill>
                  <a:schemeClr val="tx1"/>
                </a:solidFill>
              </a:rPr>
              <a:t>.) to convey meaning.</a:t>
            </a:r>
          </a:p>
          <a:p>
            <a:pPr marL="482600" indent="-457200">
              <a:lnSpc>
                <a:spcPct val="100000"/>
              </a:lnSpc>
              <a:spcBef>
                <a:spcPts val="0"/>
              </a:spcBef>
              <a:spcAft>
                <a:spcPts val="1200"/>
              </a:spcAft>
              <a:buClr>
                <a:schemeClr val="dk2"/>
              </a:buClr>
              <a:buFont typeface="Wingdings" panose="05000000000000000000" pitchFamily="2" charset="2"/>
              <a:buChar char="§"/>
            </a:pPr>
            <a:r>
              <a:rPr lang="en-US" sz="2800" dirty="0">
                <a:solidFill>
                  <a:schemeClr val="tx1"/>
                </a:solidFill>
              </a:rPr>
              <a:t>Avoid blinking or moving text.</a:t>
            </a:r>
          </a:p>
        </p:txBody>
      </p:sp>
    </p:spTree>
    <p:extLst>
      <p:ext uri="{BB962C8B-B14F-4D97-AF65-F5344CB8AC3E}">
        <p14:creationId xmlns:p14="http://schemas.microsoft.com/office/powerpoint/2010/main" val="9200110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oAutofit/>
          </a:bodyPr>
          <a:lstStyle/>
          <a:p>
            <a:pPr>
              <a:lnSpc>
                <a:spcPct val="115000"/>
              </a:lnSpc>
              <a:spcBef>
                <a:spcPts val="0"/>
              </a:spcBef>
              <a:spcAft>
                <a:spcPts val="1000"/>
              </a:spcAft>
            </a:pPr>
            <a:r>
              <a:rPr lang="en-US" b="1" dirty="0">
                <a:solidFill>
                  <a:schemeClr val="tx1"/>
                </a:solidFill>
                <a:ea typeface="Calibri" panose="020F0502020204030204" pitchFamily="34" charset="0"/>
                <a:cs typeface="Times New Roman" panose="02020603050405020304" pitchFamily="18" charset="0"/>
              </a:rPr>
              <a:t>Use Images Responsibly</a:t>
            </a:r>
            <a:endParaRPr lang="en-US" b="1" dirty="0">
              <a:solidFill>
                <a:schemeClr val="tx1"/>
              </a:solidFill>
              <a:ea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a:xfrm>
            <a:off x="1097279" y="1845734"/>
            <a:ext cx="10201197" cy="4404754"/>
          </a:xfrm>
        </p:spPr>
        <p:txBody>
          <a:bodyPr vert="horz" lIns="0" tIns="274320" rIns="0" bIns="45720" rtlCol="0">
            <a:noAutofit/>
          </a:bodyPr>
          <a:lstStyle/>
          <a:p>
            <a:pPr marL="482600" indent="-457200">
              <a:lnSpc>
                <a:spcPct val="100000"/>
              </a:lnSpc>
              <a:spcBef>
                <a:spcPts val="0"/>
              </a:spcBef>
              <a:spcAft>
                <a:spcPts val="1800"/>
              </a:spcAft>
              <a:buClr>
                <a:schemeClr val="dk2"/>
              </a:buClr>
              <a:buFont typeface="Wingdings" panose="05000000000000000000" pitchFamily="2" charset="2"/>
              <a:buChar char="§"/>
            </a:pPr>
            <a:r>
              <a:rPr lang="en-US" sz="3200" dirty="0">
                <a:solidFill>
                  <a:schemeClr val="tx1"/>
                </a:solidFill>
              </a:rPr>
              <a:t>Images should add to, not detract from, the learning.</a:t>
            </a:r>
          </a:p>
          <a:p>
            <a:pPr marL="482600" indent="-457200">
              <a:lnSpc>
                <a:spcPct val="100000"/>
              </a:lnSpc>
              <a:spcBef>
                <a:spcPts val="0"/>
              </a:spcBef>
              <a:spcAft>
                <a:spcPts val="1800"/>
              </a:spcAft>
              <a:buClr>
                <a:schemeClr val="dk2"/>
              </a:buClr>
              <a:buFont typeface="Wingdings" panose="05000000000000000000" pitchFamily="2" charset="2"/>
              <a:buChar char="§"/>
            </a:pPr>
            <a:r>
              <a:rPr lang="en-US" sz="3200" dirty="0">
                <a:solidFill>
                  <a:schemeClr val="tx1"/>
                </a:solidFill>
              </a:rPr>
              <a:t>Always locate images near the content providing the context because proximity implies relationship.</a:t>
            </a:r>
          </a:p>
          <a:p>
            <a:pPr marL="482600" indent="-457200">
              <a:lnSpc>
                <a:spcPct val="100000"/>
              </a:lnSpc>
              <a:spcBef>
                <a:spcPts val="0"/>
              </a:spcBef>
              <a:spcAft>
                <a:spcPts val="1800"/>
              </a:spcAft>
              <a:buClr>
                <a:schemeClr val="dk2"/>
              </a:buClr>
              <a:buFont typeface="Wingdings" panose="05000000000000000000" pitchFamily="2" charset="2"/>
              <a:buChar char="§"/>
            </a:pPr>
            <a:r>
              <a:rPr lang="en-US" sz="3200" dirty="0">
                <a:solidFill>
                  <a:schemeClr val="tx1"/>
                </a:solidFill>
              </a:rPr>
              <a:t>Always set the </a:t>
            </a:r>
            <a:r>
              <a:rPr lang="en-US" sz="3200" dirty="0" smtClean="0">
                <a:solidFill>
                  <a:schemeClr val="tx1"/>
                </a:solidFill>
              </a:rPr>
              <a:t>image wrapping </a:t>
            </a:r>
            <a:r>
              <a:rPr lang="en-US" sz="3200" dirty="0">
                <a:solidFill>
                  <a:schemeClr val="tx1"/>
                </a:solidFill>
              </a:rPr>
              <a:t>style to “In Line with Text” because text that wraps around an image can </a:t>
            </a:r>
            <a:r>
              <a:rPr lang="en-US" sz="3200" dirty="0" smtClean="0">
                <a:solidFill>
                  <a:schemeClr val="tx1"/>
                </a:solidFill>
              </a:rPr>
              <a:t>be confusing.</a:t>
            </a:r>
            <a:endParaRPr lang="en-US" sz="3200" dirty="0">
              <a:solidFill>
                <a:schemeClr val="tx1"/>
              </a:solidFill>
            </a:endParaRPr>
          </a:p>
          <a:p>
            <a:pPr marL="482600" indent="-457200">
              <a:lnSpc>
                <a:spcPct val="100000"/>
              </a:lnSpc>
              <a:spcBef>
                <a:spcPts val="0"/>
              </a:spcBef>
              <a:spcAft>
                <a:spcPts val="1800"/>
              </a:spcAft>
              <a:buClr>
                <a:schemeClr val="dk2"/>
              </a:buClr>
              <a:buFont typeface="Wingdings" panose="05000000000000000000" pitchFamily="2" charset="2"/>
              <a:buChar char="§"/>
            </a:pPr>
            <a:r>
              <a:rPr lang="en-US" sz="3200" dirty="0">
                <a:solidFill>
                  <a:schemeClr val="tx1"/>
                </a:solidFill>
              </a:rPr>
              <a:t>Use open </a:t>
            </a:r>
            <a:r>
              <a:rPr lang="en-US" sz="3200" dirty="0" smtClean="0">
                <a:solidFill>
                  <a:schemeClr val="tx1"/>
                </a:solidFill>
              </a:rPr>
              <a:t>source </a:t>
            </a:r>
            <a:r>
              <a:rPr lang="en-US" sz="3200" dirty="0">
                <a:solidFill>
                  <a:schemeClr val="tx1"/>
                </a:solidFill>
              </a:rPr>
              <a:t>images and attribute the author.</a:t>
            </a:r>
          </a:p>
        </p:txBody>
      </p:sp>
    </p:spTree>
    <p:extLst>
      <p:ext uri="{BB962C8B-B14F-4D97-AF65-F5344CB8AC3E}">
        <p14:creationId xmlns:p14="http://schemas.microsoft.com/office/powerpoint/2010/main" val="38306137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758952"/>
            <a:ext cx="10771991" cy="3566160"/>
          </a:xfrm>
        </p:spPr>
        <p:txBody>
          <a:bodyPr/>
          <a:lstStyle/>
          <a:p>
            <a:r>
              <a:rPr lang="en-US" dirty="0" smtClean="0">
                <a:solidFill>
                  <a:schemeClr val="tx1"/>
                </a:solidFill>
              </a:rPr>
              <a:t>Resources</a:t>
            </a:r>
            <a:endParaRPr lang="en-US" dirty="0">
              <a:solidFill>
                <a:schemeClr val="tx1"/>
              </a:solidFill>
            </a:endParaRPr>
          </a:p>
        </p:txBody>
      </p:sp>
      <p:sp>
        <p:nvSpPr>
          <p:cNvPr id="3" name="Text Placeholder 2"/>
          <p:cNvSpPr>
            <a:spLocks noGrp="1"/>
          </p:cNvSpPr>
          <p:nvPr>
            <p:ph type="body" idx="1"/>
          </p:nvPr>
        </p:nvSpPr>
        <p:spPr/>
        <p:txBody>
          <a:bodyPr/>
          <a:lstStyle/>
          <a:p>
            <a:endParaRPr lang="en-US" dirty="0">
              <a:solidFill>
                <a:schemeClr val="tx1"/>
              </a:solidFill>
            </a:endParaRPr>
          </a:p>
        </p:txBody>
      </p:sp>
    </p:spTree>
    <p:extLst>
      <p:ext uri="{BB962C8B-B14F-4D97-AF65-F5344CB8AC3E}">
        <p14:creationId xmlns:p14="http://schemas.microsoft.com/office/powerpoint/2010/main" val="11885353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SBCTC’s Access 101 Course</a:t>
            </a:r>
            <a:endParaRPr lang="en-US" b="1" dirty="0">
              <a:solidFill>
                <a:schemeClr val="tx1"/>
              </a:solidFill>
            </a:endParaRPr>
          </a:p>
        </p:txBody>
      </p:sp>
      <p:sp>
        <p:nvSpPr>
          <p:cNvPr id="3" name="Content Placeholder 2"/>
          <p:cNvSpPr>
            <a:spLocks noGrp="1"/>
          </p:cNvSpPr>
          <p:nvPr>
            <p:ph idx="1"/>
          </p:nvPr>
        </p:nvSpPr>
        <p:spPr>
          <a:xfrm>
            <a:off x="1097279" y="1845734"/>
            <a:ext cx="10737669" cy="4377266"/>
          </a:xfrm>
        </p:spPr>
        <p:txBody>
          <a:bodyPr vert="horz" lIns="0" tIns="274320" rIns="0" bIns="45720" rtlCol="0">
            <a:noAutofit/>
          </a:bodyPr>
          <a:lstStyle/>
          <a:p>
            <a:pPr marL="482600" indent="-457200">
              <a:lnSpc>
                <a:spcPct val="100000"/>
              </a:lnSpc>
              <a:spcBef>
                <a:spcPts val="0"/>
              </a:spcBef>
              <a:spcAft>
                <a:spcPts val="1800"/>
              </a:spcAft>
              <a:buClr>
                <a:schemeClr val="dk2"/>
              </a:buClr>
              <a:buFont typeface="Wingdings" panose="05000000000000000000" pitchFamily="2" charset="2"/>
              <a:buChar char="§"/>
            </a:pPr>
            <a:r>
              <a:rPr lang="en-US" sz="3200" dirty="0" smtClean="0">
                <a:solidFill>
                  <a:schemeClr val="tx1"/>
                </a:solidFill>
              </a:rPr>
              <a:t>Please visit the </a:t>
            </a:r>
            <a:r>
              <a:rPr lang="en-US" sz="3200" dirty="0">
                <a:solidFill>
                  <a:schemeClr val="tx1"/>
                </a:solidFill>
              </a:rPr>
              <a:t>public version of the content in our Access 101 </a:t>
            </a:r>
            <a:r>
              <a:rPr lang="en-US" sz="3200" dirty="0" smtClean="0">
                <a:solidFill>
                  <a:schemeClr val="tx1"/>
                </a:solidFill>
              </a:rPr>
              <a:t>training course</a:t>
            </a:r>
            <a:r>
              <a:rPr lang="en-US" sz="3200" dirty="0">
                <a:solidFill>
                  <a:schemeClr val="tx1"/>
                </a:solidFill>
              </a:rPr>
              <a:t>.  </a:t>
            </a:r>
            <a:endParaRPr lang="en-US" sz="3200" dirty="0" smtClean="0">
              <a:solidFill>
                <a:schemeClr val="tx1"/>
              </a:solidFill>
            </a:endParaRPr>
          </a:p>
          <a:p>
            <a:pPr marL="482600" indent="-457200">
              <a:lnSpc>
                <a:spcPct val="100000"/>
              </a:lnSpc>
              <a:spcBef>
                <a:spcPts val="0"/>
              </a:spcBef>
              <a:spcAft>
                <a:spcPts val="3000"/>
              </a:spcAft>
              <a:buClr>
                <a:schemeClr val="dk2"/>
              </a:buClr>
              <a:buFont typeface="Wingdings" panose="05000000000000000000" pitchFamily="2" charset="2"/>
              <a:buChar char="§"/>
            </a:pPr>
            <a:r>
              <a:rPr lang="en-US" sz="3200" dirty="0" smtClean="0">
                <a:solidFill>
                  <a:schemeClr val="tx1"/>
                </a:solidFill>
              </a:rPr>
              <a:t>It contains </a:t>
            </a:r>
            <a:r>
              <a:rPr lang="en-US" sz="3200" dirty="0">
                <a:solidFill>
                  <a:schemeClr val="tx1"/>
                </a:solidFill>
              </a:rPr>
              <a:t>a wealth of </a:t>
            </a:r>
            <a:r>
              <a:rPr lang="en-US" sz="3200" dirty="0" smtClean="0">
                <a:solidFill>
                  <a:schemeClr val="tx1"/>
                </a:solidFill>
              </a:rPr>
              <a:t>information and a collection of curated accessibility resources.</a:t>
            </a:r>
            <a:endParaRPr lang="en-US" sz="3200" dirty="0" smtClean="0">
              <a:solidFill>
                <a:schemeClr val="tx1"/>
              </a:solidFill>
              <a:hlinkClick r:id="rId3"/>
            </a:endParaRPr>
          </a:p>
          <a:p>
            <a:pPr marL="0" indent="0" algn="ctr">
              <a:lnSpc>
                <a:spcPct val="100000"/>
              </a:lnSpc>
              <a:spcBef>
                <a:spcPts val="0"/>
              </a:spcBef>
              <a:spcAft>
                <a:spcPts val="1800"/>
              </a:spcAft>
              <a:buClr>
                <a:schemeClr val="dk2"/>
              </a:buClr>
              <a:buNone/>
            </a:pPr>
            <a:r>
              <a:rPr lang="en-US" sz="4000" b="1" dirty="0" smtClean="0">
                <a:solidFill>
                  <a:schemeClr val="tx1"/>
                </a:solidFill>
                <a:hlinkClick r:id="rId3"/>
              </a:rPr>
              <a:t>https://sbctc.instructure.com/courses/1412269/</a:t>
            </a:r>
            <a:endParaRPr lang="en-US" sz="4000" b="1" dirty="0" smtClean="0">
              <a:solidFill>
                <a:schemeClr val="tx1"/>
              </a:solidFill>
            </a:endParaRPr>
          </a:p>
          <a:p>
            <a:pPr marL="25400" indent="0" algn="ctr">
              <a:lnSpc>
                <a:spcPct val="100000"/>
              </a:lnSpc>
              <a:spcBef>
                <a:spcPts val="0"/>
              </a:spcBef>
              <a:spcAft>
                <a:spcPts val="1800"/>
              </a:spcAft>
              <a:buClr>
                <a:schemeClr val="dk2"/>
              </a:buClr>
              <a:buNone/>
            </a:pPr>
            <a:r>
              <a:rPr lang="en-US" sz="1800" dirty="0" smtClean="0">
                <a:solidFill>
                  <a:schemeClr val="tx1"/>
                </a:solidFill>
              </a:rPr>
              <a:t>Please note that the </a:t>
            </a:r>
            <a:r>
              <a:rPr lang="en-US" sz="1800" dirty="0" smtClean="0">
                <a:solidFill>
                  <a:schemeClr val="tx1"/>
                </a:solidFill>
              </a:rPr>
              <a:t>course </a:t>
            </a:r>
            <a:r>
              <a:rPr lang="en-US" sz="1800" dirty="0">
                <a:solidFill>
                  <a:schemeClr val="tx1"/>
                </a:solidFill>
              </a:rPr>
              <a:t>is not currently open </a:t>
            </a:r>
            <a:r>
              <a:rPr lang="en-US" sz="1800" dirty="0" smtClean="0">
                <a:solidFill>
                  <a:schemeClr val="tx1"/>
                </a:solidFill>
              </a:rPr>
              <a:t>for registration to </a:t>
            </a:r>
            <a:r>
              <a:rPr lang="en-US" sz="1800" dirty="0">
                <a:solidFill>
                  <a:schemeClr val="tx1"/>
                </a:solidFill>
              </a:rPr>
              <a:t>those outside of our </a:t>
            </a:r>
            <a:r>
              <a:rPr lang="en-US" sz="1800" dirty="0" smtClean="0">
                <a:solidFill>
                  <a:schemeClr val="tx1"/>
                </a:solidFill>
              </a:rPr>
              <a:t>system</a:t>
            </a:r>
            <a:r>
              <a:rPr lang="en-US" sz="3200" dirty="0">
                <a:solidFill>
                  <a:schemeClr val="tx1"/>
                </a:solidFill>
              </a:rPr>
              <a:t>.</a:t>
            </a:r>
          </a:p>
          <a:p>
            <a:pPr marL="482600" indent="-457200">
              <a:lnSpc>
                <a:spcPct val="100000"/>
              </a:lnSpc>
              <a:spcBef>
                <a:spcPts val="0"/>
              </a:spcBef>
              <a:spcAft>
                <a:spcPts val="1800"/>
              </a:spcAft>
              <a:buClr>
                <a:schemeClr val="dk2"/>
              </a:buClr>
              <a:buFont typeface="Wingdings" panose="05000000000000000000" pitchFamily="2" charset="2"/>
              <a:buChar char="§"/>
            </a:pPr>
            <a:endParaRPr lang="en-US" sz="3200" dirty="0">
              <a:solidFill>
                <a:schemeClr val="tx1"/>
              </a:solidFill>
            </a:endParaRPr>
          </a:p>
        </p:txBody>
      </p:sp>
    </p:spTree>
    <p:extLst>
      <p:ext uri="{BB962C8B-B14F-4D97-AF65-F5344CB8AC3E}">
        <p14:creationId xmlns:p14="http://schemas.microsoft.com/office/powerpoint/2010/main" val="171396231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Links to Microsoft How-To’s</a:t>
            </a:r>
            <a:endParaRPr lang="en-US" b="1" dirty="0">
              <a:solidFill>
                <a:schemeClr val="tx1"/>
              </a:solidFill>
            </a:endParaRPr>
          </a:p>
        </p:txBody>
      </p:sp>
      <p:sp>
        <p:nvSpPr>
          <p:cNvPr id="3" name="Content Placeholder 2"/>
          <p:cNvSpPr>
            <a:spLocks noGrp="1"/>
          </p:cNvSpPr>
          <p:nvPr>
            <p:ph idx="1"/>
          </p:nvPr>
        </p:nvSpPr>
        <p:spPr>
          <a:xfrm>
            <a:off x="1097279" y="1845734"/>
            <a:ext cx="10737669" cy="4377266"/>
          </a:xfrm>
        </p:spPr>
        <p:txBody>
          <a:bodyPr vert="horz" lIns="0" tIns="274320" rIns="0" bIns="45720" rtlCol="0">
            <a:noAutofit/>
          </a:bodyPr>
          <a:lstStyle/>
          <a:p>
            <a:pPr marL="482600" indent="-457200">
              <a:lnSpc>
                <a:spcPct val="100000"/>
              </a:lnSpc>
              <a:spcBef>
                <a:spcPts val="0"/>
              </a:spcBef>
              <a:spcAft>
                <a:spcPts val="1800"/>
              </a:spcAft>
              <a:buClr>
                <a:schemeClr val="dk2"/>
              </a:buClr>
              <a:buFont typeface="Wingdings" panose="05000000000000000000" pitchFamily="2" charset="2"/>
              <a:buChar char="§"/>
            </a:pPr>
            <a:r>
              <a:rPr lang="en-US" sz="2400" dirty="0" smtClean="0">
                <a:solidFill>
                  <a:schemeClr val="tx1"/>
                </a:solidFill>
                <a:hlinkClick r:id="rId2"/>
              </a:rPr>
              <a:t>Make </a:t>
            </a:r>
            <a:r>
              <a:rPr lang="en-US" sz="2400" dirty="0">
                <a:solidFill>
                  <a:schemeClr val="tx1"/>
                </a:solidFill>
                <a:hlinkClick r:id="rId2"/>
              </a:rPr>
              <a:t>your Word </a:t>
            </a:r>
            <a:r>
              <a:rPr lang="en-US" sz="2400" dirty="0" smtClean="0">
                <a:solidFill>
                  <a:schemeClr val="tx1"/>
                </a:solidFill>
                <a:hlinkClick r:id="rId2"/>
              </a:rPr>
              <a:t>Documents Accessible</a:t>
            </a:r>
            <a:endParaRPr lang="en-US" sz="2400" dirty="0" smtClean="0">
              <a:solidFill>
                <a:schemeClr val="tx1"/>
              </a:solidFill>
            </a:endParaRPr>
          </a:p>
          <a:p>
            <a:pPr marL="482600" indent="-457200">
              <a:lnSpc>
                <a:spcPct val="100000"/>
              </a:lnSpc>
              <a:spcBef>
                <a:spcPts val="0"/>
              </a:spcBef>
              <a:spcAft>
                <a:spcPts val="1800"/>
              </a:spcAft>
              <a:buClr>
                <a:schemeClr val="dk2"/>
              </a:buClr>
              <a:buFont typeface="Wingdings" panose="05000000000000000000" pitchFamily="2" charset="2"/>
              <a:buChar char="§"/>
            </a:pPr>
            <a:r>
              <a:rPr lang="en-US" sz="2400" dirty="0">
                <a:solidFill>
                  <a:schemeClr val="tx1"/>
                </a:solidFill>
                <a:hlinkClick r:id="rId3"/>
              </a:rPr>
              <a:t>Make your PowerPoint </a:t>
            </a:r>
            <a:r>
              <a:rPr lang="en-US" sz="2400" dirty="0" smtClean="0">
                <a:solidFill>
                  <a:schemeClr val="tx1"/>
                </a:solidFill>
                <a:hlinkClick r:id="rId3"/>
              </a:rPr>
              <a:t>Presentations Accessible</a:t>
            </a:r>
            <a:endParaRPr lang="en-US" sz="2400" dirty="0" smtClean="0">
              <a:solidFill>
                <a:schemeClr val="tx1"/>
              </a:solidFill>
            </a:endParaRPr>
          </a:p>
          <a:p>
            <a:pPr marL="482600" indent="-457200">
              <a:lnSpc>
                <a:spcPct val="100000"/>
              </a:lnSpc>
              <a:spcBef>
                <a:spcPts val="0"/>
              </a:spcBef>
              <a:spcAft>
                <a:spcPts val="1800"/>
              </a:spcAft>
              <a:buClr>
                <a:schemeClr val="dk2"/>
              </a:buClr>
              <a:buFont typeface="Wingdings" panose="05000000000000000000" pitchFamily="2" charset="2"/>
              <a:buChar char="§"/>
            </a:pPr>
            <a:r>
              <a:rPr lang="en-US" sz="2400" dirty="0">
                <a:hlinkClick r:id="rId4"/>
              </a:rPr>
              <a:t>Make your Excel </a:t>
            </a:r>
            <a:r>
              <a:rPr lang="en-US" sz="2400" dirty="0" smtClean="0">
                <a:hlinkClick r:id="rId4"/>
              </a:rPr>
              <a:t>Spreadsheets Accessible</a:t>
            </a:r>
            <a:endParaRPr lang="en-US" sz="2400" dirty="0" smtClean="0"/>
          </a:p>
          <a:p>
            <a:pPr marL="482600" indent="-457200">
              <a:lnSpc>
                <a:spcPct val="100000"/>
              </a:lnSpc>
              <a:spcBef>
                <a:spcPts val="0"/>
              </a:spcBef>
              <a:spcAft>
                <a:spcPts val="1800"/>
              </a:spcAft>
              <a:buClr>
                <a:schemeClr val="dk2"/>
              </a:buClr>
              <a:buFont typeface="Wingdings" panose="05000000000000000000" pitchFamily="2" charset="2"/>
              <a:buChar char="§"/>
            </a:pPr>
            <a:r>
              <a:rPr lang="en-US" sz="2400" dirty="0">
                <a:hlinkClick r:id="rId5"/>
              </a:rPr>
              <a:t>Make your Outlook email accessible</a:t>
            </a:r>
            <a:endParaRPr lang="en-US" sz="2400" dirty="0" smtClean="0">
              <a:solidFill>
                <a:schemeClr val="tx1"/>
              </a:solidFill>
            </a:endParaRPr>
          </a:p>
          <a:p>
            <a:pPr marL="482600" indent="-457200">
              <a:lnSpc>
                <a:spcPct val="100000"/>
              </a:lnSpc>
              <a:spcBef>
                <a:spcPts val="0"/>
              </a:spcBef>
              <a:spcAft>
                <a:spcPts val="1800"/>
              </a:spcAft>
              <a:buClr>
                <a:schemeClr val="dk2"/>
              </a:buClr>
              <a:buFont typeface="Wingdings" panose="05000000000000000000" pitchFamily="2" charset="2"/>
              <a:buChar char="§"/>
            </a:pPr>
            <a:r>
              <a:rPr lang="en-US" sz="2400" dirty="0">
                <a:solidFill>
                  <a:schemeClr val="tx1"/>
                </a:solidFill>
                <a:hlinkClick r:id="rId6"/>
              </a:rPr>
              <a:t>Use the Accessibility Checker on your Windows </a:t>
            </a:r>
            <a:r>
              <a:rPr lang="en-US" sz="2400" dirty="0" smtClean="0">
                <a:solidFill>
                  <a:schemeClr val="tx1"/>
                </a:solidFill>
                <a:hlinkClick r:id="rId6"/>
              </a:rPr>
              <a:t>Desktop</a:t>
            </a:r>
            <a:endParaRPr lang="en-US" sz="2400" dirty="0" smtClean="0">
              <a:solidFill>
                <a:schemeClr val="tx1"/>
              </a:solidFill>
            </a:endParaRPr>
          </a:p>
          <a:p>
            <a:pPr marL="482600" indent="-457200">
              <a:lnSpc>
                <a:spcPct val="100000"/>
              </a:lnSpc>
              <a:spcBef>
                <a:spcPts val="0"/>
              </a:spcBef>
              <a:spcAft>
                <a:spcPts val="1800"/>
              </a:spcAft>
              <a:buClr>
                <a:schemeClr val="dk2"/>
              </a:buClr>
              <a:buFont typeface="Wingdings" panose="05000000000000000000" pitchFamily="2" charset="2"/>
              <a:buChar char="§"/>
            </a:pPr>
            <a:r>
              <a:rPr lang="en-US" sz="2400" dirty="0" smtClean="0">
                <a:solidFill>
                  <a:schemeClr val="tx1"/>
                </a:solidFill>
                <a:hlinkClick r:id="rId7"/>
              </a:rPr>
              <a:t>Use </a:t>
            </a:r>
            <a:r>
              <a:rPr lang="en-US" sz="2400" dirty="0">
                <a:solidFill>
                  <a:schemeClr val="tx1"/>
                </a:solidFill>
                <a:hlinkClick r:id="rId7"/>
              </a:rPr>
              <a:t>the Accessibility Checker on your </a:t>
            </a:r>
            <a:r>
              <a:rPr lang="en-US" sz="2400" dirty="0" smtClean="0">
                <a:solidFill>
                  <a:schemeClr val="tx1"/>
                </a:solidFill>
                <a:hlinkClick r:id="rId7"/>
              </a:rPr>
              <a:t>Mac</a:t>
            </a:r>
            <a:endParaRPr lang="en-US" sz="2400" dirty="0" smtClean="0">
              <a:solidFill>
                <a:schemeClr val="tx1"/>
              </a:solidFill>
            </a:endParaRPr>
          </a:p>
          <a:p>
            <a:pPr marL="482600" indent="-457200">
              <a:lnSpc>
                <a:spcPct val="100000"/>
              </a:lnSpc>
              <a:spcBef>
                <a:spcPts val="0"/>
              </a:spcBef>
              <a:spcAft>
                <a:spcPts val="1800"/>
              </a:spcAft>
              <a:buClr>
                <a:schemeClr val="dk2"/>
              </a:buClr>
              <a:buFont typeface="Wingdings" panose="05000000000000000000" pitchFamily="2" charset="2"/>
              <a:buChar char="§"/>
            </a:pPr>
            <a:r>
              <a:rPr lang="en-US" sz="2400" dirty="0" smtClean="0">
                <a:solidFill>
                  <a:schemeClr val="tx1"/>
                </a:solidFill>
                <a:hlinkClick r:id="rId8"/>
              </a:rPr>
              <a:t>Create Accessible PDFs</a:t>
            </a:r>
            <a:endParaRPr lang="en-US" sz="2400" dirty="0">
              <a:solidFill>
                <a:schemeClr val="tx1"/>
              </a:solidFill>
            </a:endParaRPr>
          </a:p>
        </p:txBody>
      </p:sp>
    </p:spTree>
    <p:extLst>
      <p:ext uri="{BB962C8B-B14F-4D97-AF65-F5344CB8AC3E}">
        <p14:creationId xmlns:p14="http://schemas.microsoft.com/office/powerpoint/2010/main" val="19687166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ormAutofit/>
          </a:bodyPr>
          <a:lstStyle/>
          <a:p>
            <a:r>
              <a:rPr lang="en-US" b="1" dirty="0" smtClean="0">
                <a:solidFill>
                  <a:schemeClr val="tx1"/>
                </a:solidFill>
              </a:rPr>
              <a:t>What does “accessible” mean?</a:t>
            </a:r>
            <a:endParaRPr lang="en-US" b="1" dirty="0">
              <a:solidFill>
                <a:schemeClr val="tx1"/>
              </a:solidFill>
            </a:endParaRPr>
          </a:p>
        </p:txBody>
      </p:sp>
      <p:sp>
        <p:nvSpPr>
          <p:cNvPr id="3" name="Content Placeholder 2"/>
          <p:cNvSpPr>
            <a:spLocks noGrp="1"/>
          </p:cNvSpPr>
          <p:nvPr>
            <p:ph idx="1"/>
          </p:nvPr>
        </p:nvSpPr>
        <p:spPr/>
        <p:txBody>
          <a:bodyPr tIns="274320">
            <a:noAutofit/>
          </a:bodyPr>
          <a:lstStyle/>
          <a:p>
            <a:r>
              <a:rPr lang="en-US" sz="3200" dirty="0">
                <a:solidFill>
                  <a:schemeClr val="tx1"/>
                </a:solidFill>
              </a:rPr>
              <a:t>“A person with a disability must be able to obtain the information as </a:t>
            </a:r>
            <a:r>
              <a:rPr lang="en-US" sz="3200" b="1" dirty="0">
                <a:solidFill>
                  <a:schemeClr val="tx1"/>
                </a:solidFill>
              </a:rPr>
              <a:t>fully, equally, and independently </a:t>
            </a:r>
            <a:r>
              <a:rPr lang="en-US" sz="3200" dirty="0">
                <a:solidFill>
                  <a:schemeClr val="tx1"/>
                </a:solidFill>
              </a:rPr>
              <a:t>as a person without a disability.”</a:t>
            </a:r>
          </a:p>
          <a:p>
            <a:endParaRPr lang="en-US" sz="3200" dirty="0">
              <a:solidFill>
                <a:schemeClr val="tx1"/>
              </a:solidFill>
            </a:endParaRPr>
          </a:p>
          <a:p>
            <a:r>
              <a:rPr lang="en-US" sz="3200" dirty="0" smtClean="0">
                <a:solidFill>
                  <a:schemeClr val="tx1"/>
                </a:solidFill>
              </a:rPr>
              <a:t>- U.S</a:t>
            </a:r>
            <a:r>
              <a:rPr lang="en-US" sz="3200" dirty="0">
                <a:solidFill>
                  <a:schemeClr val="tx1"/>
                </a:solidFill>
              </a:rPr>
              <a:t>. Departments of Education and Justice</a:t>
            </a:r>
          </a:p>
        </p:txBody>
      </p:sp>
    </p:spTree>
    <p:extLst>
      <p:ext uri="{BB962C8B-B14F-4D97-AF65-F5344CB8AC3E}">
        <p14:creationId xmlns:p14="http://schemas.microsoft.com/office/powerpoint/2010/main" val="5930582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Quality Education is Accessible</a:t>
            </a:r>
            <a:endParaRPr lang="en-US" dirty="0"/>
          </a:p>
        </p:txBody>
      </p:sp>
      <p:pic>
        <p:nvPicPr>
          <p:cNvPr id="5" name="q4_LKVTaXpo" descr="Video featuring students with a variety of disabilities sharing strategies for making instruction more accessible to them."/>
          <p:cNvPicPr>
            <a:picLocks noGrp="1" noRot="1" noChangeAspect="1"/>
          </p:cNvPicPr>
          <p:nvPr>
            <p:ph idx="1"/>
            <a:videoFile r:link="rId1"/>
          </p:nvPr>
        </p:nvPicPr>
        <p:blipFill>
          <a:blip r:embed="rId4"/>
          <a:stretch>
            <a:fillRect/>
          </a:stretch>
        </p:blipFill>
        <p:spPr>
          <a:xfrm>
            <a:off x="4105835" y="0"/>
            <a:ext cx="8086165" cy="6858000"/>
          </a:xfrm>
          <a:prstGeom prst="rect">
            <a:avLst/>
          </a:prstGeom>
        </p:spPr>
      </p:pic>
      <p:sp>
        <p:nvSpPr>
          <p:cNvPr id="4" name="Text Placeholder 3"/>
          <p:cNvSpPr>
            <a:spLocks noGrp="1"/>
          </p:cNvSpPr>
          <p:nvPr>
            <p:ph type="body" sz="half" idx="2"/>
          </p:nvPr>
        </p:nvSpPr>
        <p:spPr>
          <a:xfrm>
            <a:off x="457199" y="2926080"/>
            <a:ext cx="3200401" cy="3379124"/>
          </a:xfrm>
        </p:spPr>
        <p:txBody>
          <a:bodyPr>
            <a:normAutofit lnSpcReduction="10000"/>
          </a:bodyPr>
          <a:lstStyle/>
          <a:p>
            <a:pPr>
              <a:spcAft>
                <a:spcPts val="1200"/>
              </a:spcAft>
            </a:pPr>
            <a:r>
              <a:rPr lang="en-US" sz="2800" dirty="0" smtClean="0">
                <a:solidFill>
                  <a:schemeClr val="bg1"/>
                </a:solidFill>
              </a:rPr>
              <a:t>This video features students </a:t>
            </a:r>
            <a:r>
              <a:rPr lang="en-US" sz="2800" dirty="0">
                <a:solidFill>
                  <a:schemeClr val="bg1"/>
                </a:solidFill>
              </a:rPr>
              <a:t>with a variety of disabilities sharing strategies for making instruction more accessible to them</a:t>
            </a:r>
            <a:r>
              <a:rPr lang="en-US" sz="2800" dirty="0" smtClean="0">
                <a:solidFill>
                  <a:schemeClr val="bg1"/>
                </a:solidFill>
              </a:rPr>
              <a:t>.</a:t>
            </a:r>
            <a:endParaRPr lang="en-US" sz="1400" dirty="0" smtClean="0">
              <a:solidFill>
                <a:schemeClr val="tx1"/>
              </a:solidFill>
              <a:hlinkClick r:id="rId5"/>
            </a:endParaRPr>
          </a:p>
          <a:p>
            <a:r>
              <a:rPr lang="en-US" sz="1400" dirty="0" smtClean="0">
                <a:solidFill>
                  <a:schemeClr val="tx1"/>
                </a:solidFill>
                <a:hlinkClick r:id="rId5"/>
              </a:rPr>
              <a:t>"</a:t>
            </a:r>
            <a:r>
              <a:rPr lang="en-US" sz="1400" dirty="0">
                <a:solidFill>
                  <a:schemeClr val="tx1"/>
                </a:solidFill>
                <a:hlinkClick r:id="rId5"/>
              </a:rPr>
              <a:t>Quality Education is Accessible"</a:t>
            </a:r>
            <a:r>
              <a:rPr lang="en-US" sz="1400" dirty="0">
                <a:solidFill>
                  <a:schemeClr val="tx1"/>
                </a:solidFill>
              </a:rPr>
              <a:t> by </a:t>
            </a:r>
            <a:r>
              <a:rPr lang="en-US" sz="1400" dirty="0">
                <a:solidFill>
                  <a:schemeClr val="tx1"/>
                </a:solidFill>
                <a:hlinkClick r:id="rId6"/>
              </a:rPr>
              <a:t>TheDOITCenter</a:t>
            </a:r>
            <a:r>
              <a:rPr lang="en-US" sz="1400" dirty="0">
                <a:solidFill>
                  <a:schemeClr val="tx1"/>
                </a:solidFill>
              </a:rPr>
              <a:t> is licensed under </a:t>
            </a:r>
            <a:r>
              <a:rPr lang="en-US" sz="1400" dirty="0">
                <a:solidFill>
                  <a:schemeClr val="tx1"/>
                </a:solidFill>
                <a:hlinkClick r:id="rId7"/>
              </a:rPr>
              <a:t>CC BY </a:t>
            </a:r>
            <a:r>
              <a:rPr lang="en-US" sz="1400" dirty="0" smtClean="0">
                <a:solidFill>
                  <a:schemeClr val="tx1"/>
                </a:solidFill>
                <a:hlinkClick r:id="rId7"/>
              </a:rPr>
              <a:t>3.0</a:t>
            </a:r>
            <a:r>
              <a:rPr lang="en-US" sz="1400" dirty="0" smtClean="0">
                <a:solidFill>
                  <a:schemeClr val="tx1"/>
                </a:solidFill>
              </a:rPr>
              <a:t> (2:43 minutes)</a:t>
            </a:r>
            <a:endParaRPr lang="en-US" sz="1400" dirty="0">
              <a:solidFill>
                <a:schemeClr val="tx1"/>
              </a:solidFill>
            </a:endParaRPr>
          </a:p>
        </p:txBody>
      </p:sp>
    </p:spTree>
    <p:extLst>
      <p:ext uri="{BB962C8B-B14F-4D97-AF65-F5344CB8AC3E}">
        <p14:creationId xmlns:p14="http://schemas.microsoft.com/office/powerpoint/2010/main" val="64485166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59"/>
            <a:ext cx="3425868" cy="2286000"/>
          </a:xfrm>
        </p:spPr>
        <p:txBody>
          <a:bodyPr>
            <a:normAutofit/>
          </a:bodyPr>
          <a:lstStyle/>
          <a:p>
            <a:r>
              <a:rPr lang="en-US" b="1" dirty="0" smtClean="0"/>
              <a:t>Introduction to Screen Readers</a:t>
            </a:r>
            <a:endParaRPr lang="en-US" b="1" dirty="0"/>
          </a:p>
        </p:txBody>
      </p:sp>
      <p:pic>
        <p:nvPicPr>
          <p:cNvPr id="5" name="o_mvO6EQ0tM" descr="Introduction to Screen Readers YouTube video showcasing Neal Ewers, who was born blind, demonstrating how a screen reader reads"/>
          <p:cNvPicPr>
            <a:picLocks noGrp="1" noRot="1" noChangeAspect="1"/>
          </p:cNvPicPr>
          <p:nvPr>
            <p:ph idx="1"/>
            <a:videoFile r:link="rId1"/>
          </p:nvPr>
        </p:nvPicPr>
        <p:blipFill>
          <a:blip r:embed="rId4"/>
          <a:stretch>
            <a:fillRect/>
          </a:stretch>
        </p:blipFill>
        <p:spPr>
          <a:xfrm>
            <a:off x="4038600" y="0"/>
            <a:ext cx="8141751" cy="6858000"/>
          </a:xfrm>
          <a:prstGeom prst="rect">
            <a:avLst/>
          </a:prstGeom>
          <a:ln>
            <a:solidFill>
              <a:schemeClr val="tx1">
                <a:lumMod val="75000"/>
                <a:lumOff val="25000"/>
              </a:schemeClr>
            </a:solidFill>
          </a:ln>
          <a:effectLst>
            <a:outerShdw blurRad="50800" dist="38100" dir="2700000" algn="tl" rotWithShape="0">
              <a:prstClr val="black">
                <a:alpha val="40000"/>
              </a:prstClr>
            </a:outerShdw>
          </a:effectLst>
        </p:spPr>
      </p:pic>
      <p:sp>
        <p:nvSpPr>
          <p:cNvPr id="4" name="Text Placeholder 3"/>
          <p:cNvSpPr>
            <a:spLocks noGrp="1"/>
          </p:cNvSpPr>
          <p:nvPr>
            <p:ph type="body" sz="half" idx="2"/>
          </p:nvPr>
        </p:nvSpPr>
        <p:spPr>
          <a:xfrm>
            <a:off x="457200" y="2926080"/>
            <a:ext cx="3200400" cy="3587454"/>
          </a:xfrm>
        </p:spPr>
        <p:txBody>
          <a:bodyPr tIns="274320">
            <a:noAutofit/>
          </a:bodyPr>
          <a:lstStyle/>
          <a:p>
            <a:r>
              <a:rPr lang="en-US" sz="2800" dirty="0" smtClean="0"/>
              <a:t>This video features Neal </a:t>
            </a:r>
            <a:r>
              <a:rPr lang="en-US" sz="2800" dirty="0" smtClean="0"/>
              <a:t>Ewers from the Trace Center </a:t>
            </a:r>
            <a:r>
              <a:rPr lang="en-US" sz="2800" dirty="0" smtClean="0"/>
              <a:t>demonstrating how he uses a screen reader</a:t>
            </a:r>
            <a:r>
              <a:rPr lang="en-US" sz="2800" dirty="0" smtClean="0"/>
              <a:t>.</a:t>
            </a:r>
            <a:endParaRPr lang="en-US" sz="1800" dirty="0" smtClean="0"/>
          </a:p>
          <a:p>
            <a:pPr>
              <a:lnSpc>
                <a:spcPct val="100000"/>
              </a:lnSpc>
              <a:spcAft>
                <a:spcPts val="0"/>
              </a:spcAft>
            </a:pPr>
            <a:r>
              <a:rPr lang="en-US" sz="1400" dirty="0" smtClean="0">
                <a:solidFill>
                  <a:schemeClr val="tx1"/>
                </a:solidFill>
                <a:hlinkClick r:id="rId5"/>
              </a:rPr>
              <a:t>"</a:t>
            </a:r>
            <a:r>
              <a:rPr lang="en-US" sz="1400" dirty="0">
                <a:solidFill>
                  <a:schemeClr val="tx1"/>
                </a:solidFill>
                <a:hlinkClick r:id="rId5"/>
              </a:rPr>
              <a:t>Introduction to Screen Readers" </a:t>
            </a:r>
            <a:r>
              <a:rPr lang="en-US" sz="1400" dirty="0">
                <a:solidFill>
                  <a:schemeClr val="tx1"/>
                </a:solidFill>
              </a:rPr>
              <a:t>by </a:t>
            </a:r>
            <a:r>
              <a:rPr lang="en-US" sz="1400" dirty="0">
                <a:solidFill>
                  <a:schemeClr val="tx1"/>
                </a:solidFill>
                <a:hlinkClick r:id="rId6"/>
              </a:rPr>
              <a:t>Neal Ewers</a:t>
            </a:r>
            <a:r>
              <a:rPr lang="en-US" sz="1400" dirty="0">
                <a:solidFill>
                  <a:schemeClr val="tx1"/>
                </a:solidFill>
              </a:rPr>
              <a:t> is licensed under </a:t>
            </a:r>
            <a:r>
              <a:rPr lang="en-US" sz="1400" dirty="0" smtClean="0">
                <a:solidFill>
                  <a:schemeClr val="tx1"/>
                </a:solidFill>
              </a:rPr>
              <a:t>a Standard YouTube License and is All Rights Reserved (7:05 minutes)</a:t>
            </a:r>
            <a:endParaRPr lang="en-US" sz="1400" dirty="0">
              <a:solidFill>
                <a:schemeClr val="tx1"/>
              </a:solidFill>
            </a:endParaRPr>
          </a:p>
        </p:txBody>
      </p:sp>
    </p:spTree>
    <p:extLst>
      <p:ext uri="{BB962C8B-B14F-4D97-AF65-F5344CB8AC3E}">
        <p14:creationId xmlns:p14="http://schemas.microsoft.com/office/powerpoint/2010/main" val="25397806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What about PDFs?</a:t>
            </a:r>
            <a:endParaRPr lang="en-US" b="1" dirty="0">
              <a:solidFill>
                <a:schemeClr val="tx1"/>
              </a:solidFill>
            </a:endParaRPr>
          </a:p>
        </p:txBody>
      </p:sp>
      <p:sp>
        <p:nvSpPr>
          <p:cNvPr id="3" name="Content Placeholder 2"/>
          <p:cNvSpPr>
            <a:spLocks noGrp="1"/>
          </p:cNvSpPr>
          <p:nvPr>
            <p:ph idx="1"/>
          </p:nvPr>
        </p:nvSpPr>
        <p:spPr>
          <a:xfrm>
            <a:off x="1097280" y="1845733"/>
            <a:ext cx="10058400" cy="4473179"/>
          </a:xfrm>
        </p:spPr>
        <p:txBody>
          <a:bodyPr tIns="274320">
            <a:noAutofit/>
          </a:bodyPr>
          <a:lstStyle/>
          <a:p>
            <a:pPr marL="482600" indent="-457200">
              <a:lnSpc>
                <a:spcPct val="100000"/>
              </a:lnSpc>
              <a:spcBef>
                <a:spcPts val="0"/>
              </a:spcBef>
              <a:spcAft>
                <a:spcPts val="1200"/>
              </a:spcAft>
              <a:buClr>
                <a:schemeClr val="dk2"/>
              </a:buClr>
              <a:buFont typeface="Wingdings" panose="05000000000000000000" pitchFamily="2" charset="2"/>
              <a:buChar char="§"/>
            </a:pPr>
            <a:r>
              <a:rPr lang="en-US" sz="3200" dirty="0">
                <a:solidFill>
                  <a:schemeClr val="tx1"/>
                </a:solidFill>
              </a:rPr>
              <a:t>Even PDFs should be </a:t>
            </a:r>
            <a:r>
              <a:rPr lang="en-US" sz="3200" dirty="0" smtClean="0">
                <a:solidFill>
                  <a:schemeClr val="tx1"/>
                </a:solidFill>
              </a:rPr>
              <a:t>accessible!</a:t>
            </a:r>
          </a:p>
          <a:p>
            <a:pPr marL="482600" indent="-457200">
              <a:lnSpc>
                <a:spcPct val="100000"/>
              </a:lnSpc>
              <a:spcBef>
                <a:spcPts val="0"/>
              </a:spcBef>
              <a:spcAft>
                <a:spcPts val="1200"/>
              </a:spcAft>
              <a:buClr>
                <a:schemeClr val="dk2"/>
              </a:buClr>
              <a:buFont typeface="Wingdings" panose="05000000000000000000" pitchFamily="2" charset="2"/>
              <a:buChar char="§"/>
            </a:pPr>
            <a:r>
              <a:rPr lang="en-US" sz="3200" dirty="0" smtClean="0">
                <a:solidFill>
                  <a:schemeClr val="tx1"/>
                </a:solidFill>
              </a:rPr>
              <a:t>Use an authoring tool that supports:</a:t>
            </a:r>
          </a:p>
          <a:p>
            <a:pPr marL="1371600" indent="-457200">
              <a:lnSpc>
                <a:spcPct val="100000"/>
              </a:lnSpc>
              <a:spcBef>
                <a:spcPts val="0"/>
              </a:spcBef>
              <a:spcAft>
                <a:spcPts val="1200"/>
              </a:spcAft>
              <a:buClr>
                <a:schemeClr val="dk2"/>
              </a:buClr>
              <a:buFont typeface="Wingdings" panose="05000000000000000000" pitchFamily="2" charset="2"/>
              <a:buChar char="§"/>
            </a:pPr>
            <a:r>
              <a:rPr lang="en-US" sz="2400" dirty="0">
                <a:solidFill>
                  <a:schemeClr val="tx1"/>
                </a:solidFill>
              </a:rPr>
              <a:t>Creating documents with headings and subheadings.</a:t>
            </a:r>
          </a:p>
          <a:p>
            <a:pPr marL="1371600" indent="-457200">
              <a:lnSpc>
                <a:spcPct val="100000"/>
              </a:lnSpc>
              <a:spcBef>
                <a:spcPts val="0"/>
              </a:spcBef>
              <a:spcAft>
                <a:spcPts val="1200"/>
              </a:spcAft>
              <a:buClr>
                <a:schemeClr val="dk2"/>
              </a:buClr>
              <a:buFont typeface="Wingdings" panose="05000000000000000000" pitchFamily="2" charset="2"/>
              <a:buChar char="§"/>
            </a:pPr>
            <a:r>
              <a:rPr lang="en-US" sz="2400" dirty="0">
                <a:solidFill>
                  <a:schemeClr val="tx1"/>
                </a:solidFill>
              </a:rPr>
              <a:t>Adding alt-text to images.</a:t>
            </a:r>
          </a:p>
          <a:p>
            <a:pPr marL="1371600" indent="-457200">
              <a:lnSpc>
                <a:spcPct val="100000"/>
              </a:lnSpc>
              <a:spcBef>
                <a:spcPts val="0"/>
              </a:spcBef>
              <a:spcAft>
                <a:spcPts val="1200"/>
              </a:spcAft>
              <a:buClr>
                <a:schemeClr val="dk2"/>
              </a:buClr>
              <a:buFont typeface="Wingdings" panose="05000000000000000000" pitchFamily="2" charset="2"/>
              <a:buChar char="§"/>
            </a:pPr>
            <a:r>
              <a:rPr lang="en-US" sz="2400" dirty="0">
                <a:solidFill>
                  <a:schemeClr val="tx1"/>
                </a:solidFill>
              </a:rPr>
              <a:t>Exporting to tagged </a:t>
            </a:r>
            <a:r>
              <a:rPr lang="en-US" sz="2400" dirty="0" smtClean="0">
                <a:solidFill>
                  <a:schemeClr val="tx1"/>
                </a:solidFill>
              </a:rPr>
              <a:t>PDF format.</a:t>
            </a:r>
          </a:p>
          <a:p>
            <a:pPr marL="484632" indent="-457200">
              <a:lnSpc>
                <a:spcPct val="100000"/>
              </a:lnSpc>
              <a:spcBef>
                <a:spcPts val="0"/>
              </a:spcBef>
              <a:spcAft>
                <a:spcPts val="1200"/>
              </a:spcAft>
              <a:buClr>
                <a:schemeClr val="dk2"/>
              </a:buClr>
              <a:buFont typeface="Wingdings" panose="05000000000000000000" pitchFamily="2" charset="2"/>
              <a:buChar char="§"/>
            </a:pPr>
            <a:r>
              <a:rPr lang="en-US" sz="3200" dirty="0" smtClean="0">
                <a:solidFill>
                  <a:schemeClr val="tx1"/>
                </a:solidFill>
              </a:rPr>
              <a:t>Try these</a:t>
            </a:r>
            <a:r>
              <a:rPr lang="en-US" sz="2800" dirty="0" smtClean="0">
                <a:solidFill>
                  <a:schemeClr val="tx1"/>
                </a:solidFill>
              </a:rPr>
              <a:t>:</a:t>
            </a:r>
            <a:endParaRPr lang="en-US" sz="2800" dirty="0">
              <a:solidFill>
                <a:schemeClr val="tx1"/>
              </a:solidFill>
            </a:endParaRPr>
          </a:p>
          <a:p>
            <a:pPr marL="1371600" indent="-457200">
              <a:lnSpc>
                <a:spcPct val="100000"/>
              </a:lnSpc>
              <a:spcBef>
                <a:spcPts val="0"/>
              </a:spcBef>
              <a:spcAft>
                <a:spcPts val="1800"/>
              </a:spcAft>
              <a:buClr>
                <a:schemeClr val="dk2"/>
              </a:buClr>
              <a:buFont typeface="Wingdings" panose="05000000000000000000" pitchFamily="2" charset="2"/>
              <a:buChar char="§"/>
            </a:pPr>
            <a:r>
              <a:rPr lang="en-US" sz="2400" dirty="0">
                <a:solidFill>
                  <a:schemeClr val="tx1"/>
                </a:solidFill>
              </a:rPr>
              <a:t>Word, Excel, Libre Office, </a:t>
            </a:r>
            <a:r>
              <a:rPr lang="en-US" sz="2400" dirty="0" smtClean="0">
                <a:solidFill>
                  <a:schemeClr val="tx1"/>
                </a:solidFill>
              </a:rPr>
              <a:t>or Open </a:t>
            </a:r>
            <a:r>
              <a:rPr lang="en-US" sz="2400" dirty="0">
                <a:solidFill>
                  <a:schemeClr val="tx1"/>
                </a:solidFill>
              </a:rPr>
              <a:t>Office.</a:t>
            </a:r>
          </a:p>
          <a:p>
            <a:pPr marL="482600" indent="-457200">
              <a:lnSpc>
                <a:spcPct val="100000"/>
              </a:lnSpc>
              <a:spcBef>
                <a:spcPts val="0"/>
              </a:spcBef>
              <a:spcAft>
                <a:spcPts val="1800"/>
              </a:spcAft>
              <a:buClr>
                <a:schemeClr val="dk2"/>
              </a:buClr>
              <a:buFont typeface="Wingdings" panose="05000000000000000000" pitchFamily="2" charset="2"/>
              <a:buChar char="§"/>
            </a:pPr>
            <a:endParaRPr lang="en-US" sz="2800" dirty="0" smtClean="0">
              <a:solidFill>
                <a:schemeClr val="tx1"/>
              </a:solidFill>
            </a:endParaRPr>
          </a:p>
          <a:p>
            <a:pPr marL="482600" indent="-457200">
              <a:lnSpc>
                <a:spcPct val="100000"/>
              </a:lnSpc>
              <a:spcBef>
                <a:spcPts val="0"/>
              </a:spcBef>
              <a:spcAft>
                <a:spcPts val="1800"/>
              </a:spcAft>
              <a:buClr>
                <a:schemeClr val="dk2"/>
              </a:buClr>
              <a:buFont typeface="Wingdings" panose="05000000000000000000" pitchFamily="2" charset="2"/>
              <a:buChar char="§"/>
            </a:pPr>
            <a:endParaRPr lang="en-US" sz="2800" dirty="0">
              <a:solidFill>
                <a:schemeClr val="tx1"/>
              </a:solidFill>
            </a:endParaRPr>
          </a:p>
        </p:txBody>
      </p:sp>
    </p:spTree>
    <p:extLst>
      <p:ext uri="{BB962C8B-B14F-4D97-AF65-F5344CB8AC3E}">
        <p14:creationId xmlns:p14="http://schemas.microsoft.com/office/powerpoint/2010/main" val="82966650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Types of PDFs</a:t>
            </a:r>
            <a:endParaRPr lang="en-US" b="1" dirty="0">
              <a:solidFill>
                <a:schemeClr val="tx1"/>
              </a:solidFill>
            </a:endParaRPr>
          </a:p>
        </p:txBody>
      </p:sp>
      <p:sp>
        <p:nvSpPr>
          <p:cNvPr id="3" name="Content Placeholder 2"/>
          <p:cNvSpPr>
            <a:spLocks noGrp="1"/>
          </p:cNvSpPr>
          <p:nvPr>
            <p:ph idx="1"/>
          </p:nvPr>
        </p:nvSpPr>
        <p:spPr>
          <a:xfrm>
            <a:off x="1097280" y="1845734"/>
            <a:ext cx="9775312" cy="4023360"/>
          </a:xfrm>
        </p:spPr>
        <p:txBody>
          <a:bodyPr tIns="274320">
            <a:noAutofit/>
          </a:bodyPr>
          <a:lstStyle/>
          <a:p>
            <a:pPr marL="482600" lvl="1" indent="-457200">
              <a:lnSpc>
                <a:spcPct val="100000"/>
              </a:lnSpc>
              <a:spcBef>
                <a:spcPts val="0"/>
              </a:spcBef>
              <a:spcAft>
                <a:spcPts val="1200"/>
              </a:spcAft>
              <a:buClr>
                <a:schemeClr val="dk2"/>
              </a:buClr>
              <a:buSzPct val="100000"/>
              <a:buFont typeface="Wingdings" panose="05000000000000000000" pitchFamily="2" charset="2"/>
              <a:buChar char="§"/>
            </a:pPr>
            <a:r>
              <a:rPr lang="en-US" sz="3200" dirty="0" smtClean="0">
                <a:solidFill>
                  <a:schemeClr val="tx1"/>
                </a:solidFill>
              </a:rPr>
              <a:t>Image based</a:t>
            </a:r>
          </a:p>
          <a:p>
            <a:pPr marL="1257300" lvl="1" indent="-342900">
              <a:lnSpc>
                <a:spcPct val="100000"/>
              </a:lnSpc>
              <a:spcBef>
                <a:spcPts val="0"/>
              </a:spcBef>
              <a:spcAft>
                <a:spcPts val="1200"/>
              </a:spcAft>
              <a:buClr>
                <a:schemeClr val="dk2"/>
              </a:buClr>
              <a:buSzPct val="100000"/>
              <a:buFont typeface="Wingdings" panose="05000000000000000000" pitchFamily="2" charset="2"/>
              <a:buChar char="§"/>
            </a:pPr>
            <a:r>
              <a:rPr lang="en-US" sz="2400" dirty="0" smtClean="0">
                <a:solidFill>
                  <a:schemeClr val="tx1"/>
                </a:solidFill>
              </a:rPr>
              <a:t>An example is a scanned image of a page in a book.</a:t>
            </a:r>
          </a:p>
          <a:p>
            <a:pPr marL="1257300" lvl="1" indent="-342900">
              <a:lnSpc>
                <a:spcPct val="100000"/>
              </a:lnSpc>
              <a:spcBef>
                <a:spcPts val="0"/>
              </a:spcBef>
              <a:spcAft>
                <a:spcPts val="2400"/>
              </a:spcAft>
              <a:buClr>
                <a:schemeClr val="dk2"/>
              </a:buClr>
              <a:buSzPct val="100000"/>
              <a:buFont typeface="Wingdings" panose="05000000000000000000" pitchFamily="2" charset="2"/>
              <a:buChar char="§"/>
            </a:pPr>
            <a:r>
              <a:rPr lang="en-US" sz="2400" dirty="0" smtClean="0">
                <a:solidFill>
                  <a:schemeClr val="tx1"/>
                </a:solidFill>
              </a:rPr>
              <a:t>These are a no-no!</a:t>
            </a:r>
            <a:endParaRPr lang="en-US" sz="2400" dirty="0">
              <a:solidFill>
                <a:schemeClr val="tx1"/>
              </a:solidFill>
            </a:endParaRPr>
          </a:p>
          <a:p>
            <a:pPr marL="482600" lvl="1" indent="-457200">
              <a:lnSpc>
                <a:spcPct val="100000"/>
              </a:lnSpc>
              <a:spcBef>
                <a:spcPts val="0"/>
              </a:spcBef>
              <a:spcAft>
                <a:spcPts val="1200"/>
              </a:spcAft>
              <a:buClr>
                <a:schemeClr val="dk2"/>
              </a:buClr>
              <a:buSzPct val="100000"/>
              <a:buFont typeface="Wingdings" panose="05000000000000000000" pitchFamily="2" charset="2"/>
              <a:buChar char="§"/>
            </a:pPr>
            <a:r>
              <a:rPr lang="en-US" sz="3200" dirty="0">
                <a:solidFill>
                  <a:schemeClr val="tx1"/>
                </a:solidFill>
              </a:rPr>
              <a:t>Tagged</a:t>
            </a:r>
          </a:p>
          <a:p>
            <a:pPr marL="1257300" lvl="1" indent="-342900">
              <a:lnSpc>
                <a:spcPct val="100000"/>
              </a:lnSpc>
              <a:spcBef>
                <a:spcPts val="0"/>
              </a:spcBef>
              <a:spcAft>
                <a:spcPts val="1800"/>
              </a:spcAft>
              <a:buClr>
                <a:schemeClr val="dk2"/>
              </a:buClr>
              <a:buSzPct val="100000"/>
              <a:buFont typeface="Wingdings" panose="05000000000000000000" pitchFamily="2" charset="2"/>
              <a:buChar char="§"/>
            </a:pPr>
            <a:r>
              <a:rPr lang="en-US" sz="2400" dirty="0">
                <a:solidFill>
                  <a:schemeClr val="tx1"/>
                </a:solidFill>
              </a:rPr>
              <a:t>Tagging adds a layer of information called </a:t>
            </a:r>
            <a:r>
              <a:rPr lang="en-US" sz="2400" dirty="0" smtClean="0">
                <a:solidFill>
                  <a:schemeClr val="tx1"/>
                </a:solidFill>
              </a:rPr>
              <a:t>“</a:t>
            </a:r>
            <a:r>
              <a:rPr lang="en-US" sz="2400" dirty="0">
                <a:solidFill>
                  <a:schemeClr val="tx1"/>
                </a:solidFill>
              </a:rPr>
              <a:t>semantics” to a PDF document giving it structure, an example is reading order.  </a:t>
            </a:r>
          </a:p>
          <a:p>
            <a:pPr marL="1200150" lvl="1" indent="-285750">
              <a:lnSpc>
                <a:spcPct val="100000"/>
              </a:lnSpc>
              <a:spcBef>
                <a:spcPts val="0"/>
              </a:spcBef>
              <a:spcAft>
                <a:spcPts val="1800"/>
              </a:spcAft>
              <a:buClr>
                <a:schemeClr val="dk2"/>
              </a:buClr>
              <a:buSzPct val="100000"/>
              <a:buFont typeface="Wingdings" panose="05000000000000000000" pitchFamily="2" charset="2"/>
              <a:buChar char="§"/>
            </a:pPr>
            <a:endParaRPr lang="en-US" dirty="0">
              <a:solidFill>
                <a:schemeClr val="tx1"/>
              </a:solidFill>
            </a:endParaRPr>
          </a:p>
        </p:txBody>
      </p:sp>
    </p:spTree>
    <p:extLst>
      <p:ext uri="{BB962C8B-B14F-4D97-AF65-F5344CB8AC3E}">
        <p14:creationId xmlns:p14="http://schemas.microsoft.com/office/powerpoint/2010/main" val="93446762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to tell if your PDF is tagged</a:t>
            </a:r>
            <a:endParaRPr lang="en-US" b="1" dirty="0"/>
          </a:p>
        </p:txBody>
      </p:sp>
      <p:pic>
        <p:nvPicPr>
          <p:cNvPr id="6" name="Content Placeholder 5" descr="Example of a tagged PDF showing text that can be selected demonstrating that it is not an image based PDF."/>
          <p:cNvPicPr>
            <a:picLocks noGrp="1" noChangeAspect="1"/>
          </p:cNvPicPr>
          <p:nvPr>
            <p:ph idx="1"/>
          </p:nvPr>
        </p:nvPicPr>
        <p:blipFill rotWithShape="1">
          <a:blip r:embed="rId2">
            <a:extLst>
              <a:ext uri="{28A0092B-C50C-407E-A947-70E740481C1C}">
                <a14:useLocalDpi xmlns:a14="http://schemas.microsoft.com/office/drawing/2010/main" val="0"/>
              </a:ext>
            </a:extLst>
          </a:blip>
          <a:srcRect l="3248" r="3481"/>
          <a:stretch/>
        </p:blipFill>
        <p:spPr>
          <a:xfrm>
            <a:off x="4098471" y="0"/>
            <a:ext cx="8093529" cy="6855728"/>
          </a:xfrm>
        </p:spPr>
      </p:pic>
      <p:sp>
        <p:nvSpPr>
          <p:cNvPr id="4" name="Text Placeholder 3"/>
          <p:cNvSpPr>
            <a:spLocks noGrp="1"/>
          </p:cNvSpPr>
          <p:nvPr>
            <p:ph type="body" sz="half" idx="2"/>
          </p:nvPr>
        </p:nvSpPr>
        <p:spPr>
          <a:xfrm>
            <a:off x="457200" y="2926079"/>
            <a:ext cx="3200400" cy="3735977"/>
          </a:xfrm>
        </p:spPr>
        <p:txBody>
          <a:bodyPr tIns="274320">
            <a:noAutofit/>
          </a:bodyPr>
          <a:lstStyle/>
          <a:p>
            <a:r>
              <a:rPr lang="en-US" sz="2800" dirty="0" smtClean="0"/>
              <a:t>If you cannot drag and select text in it, it is an image based PDF and is not accessible.</a:t>
            </a:r>
          </a:p>
        </p:txBody>
      </p:sp>
    </p:spTree>
    <p:extLst>
      <p:ext uri="{BB962C8B-B14F-4D97-AF65-F5344CB8AC3E}">
        <p14:creationId xmlns:p14="http://schemas.microsoft.com/office/powerpoint/2010/main" val="123821650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Conversion Options</a:t>
            </a:r>
            <a:endParaRPr lang="en-US" b="1" dirty="0"/>
          </a:p>
        </p:txBody>
      </p:sp>
      <p:pic>
        <p:nvPicPr>
          <p:cNvPr id="11" name="Content Placeholder 10" descr="Example of a tagged PDF showing the pane containing the tag order for the document."/>
          <p:cNvPicPr>
            <a:picLocks noGrp="1" noChangeAspect="1"/>
          </p:cNvPicPr>
          <p:nvPr>
            <p:ph idx="1"/>
          </p:nvPr>
        </p:nvPicPr>
        <p:blipFill rotWithShape="1">
          <a:blip r:embed="rId2">
            <a:extLst>
              <a:ext uri="{28A0092B-C50C-407E-A947-70E740481C1C}">
                <a14:useLocalDpi xmlns:a14="http://schemas.microsoft.com/office/drawing/2010/main" val="0"/>
              </a:ext>
            </a:extLst>
          </a:blip>
          <a:srcRect l="1" r="25006"/>
          <a:stretch/>
        </p:blipFill>
        <p:spPr>
          <a:xfrm>
            <a:off x="4098471" y="0"/>
            <a:ext cx="8101879" cy="6858000"/>
          </a:xfrm>
        </p:spPr>
      </p:pic>
      <p:sp>
        <p:nvSpPr>
          <p:cNvPr id="10" name="Text Placeholder 9"/>
          <p:cNvSpPr>
            <a:spLocks noGrp="1"/>
          </p:cNvSpPr>
          <p:nvPr>
            <p:ph type="body" sz="half" idx="2"/>
          </p:nvPr>
        </p:nvSpPr>
        <p:spPr/>
        <p:txBody>
          <a:bodyPr tIns="274320">
            <a:noAutofit/>
          </a:bodyPr>
          <a:lstStyle/>
          <a:p>
            <a:r>
              <a:rPr lang="en-US" sz="2800" dirty="0"/>
              <a:t>With Adobe Acrobat Pro, you can make an accessible PDF from </a:t>
            </a:r>
            <a:r>
              <a:rPr lang="en-US" sz="2800" dirty="0" smtClean="0"/>
              <a:t>one that is inaccessible using Optical Character Recognition (OCR).</a:t>
            </a:r>
            <a:endParaRPr lang="en-US" dirty="0"/>
          </a:p>
        </p:txBody>
      </p:sp>
    </p:spTree>
    <p:extLst>
      <p:ext uri="{BB962C8B-B14F-4D97-AF65-F5344CB8AC3E}">
        <p14:creationId xmlns:p14="http://schemas.microsoft.com/office/powerpoint/2010/main" val="151104350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solidFill>
              </a:rPr>
              <a:t>How to Create PDFs in Word</a:t>
            </a:r>
            <a:endParaRPr lang="en-US" dirty="0"/>
          </a:p>
        </p:txBody>
      </p:sp>
      <p:sp>
        <p:nvSpPr>
          <p:cNvPr id="3" name="Content Placeholder 2"/>
          <p:cNvSpPr>
            <a:spLocks noGrp="1"/>
          </p:cNvSpPr>
          <p:nvPr>
            <p:ph sz="half" idx="1"/>
          </p:nvPr>
        </p:nvSpPr>
        <p:spPr/>
        <p:txBody>
          <a:bodyPr vert="horz" lIns="0" tIns="274320" rIns="0" bIns="45720" rtlCol="0">
            <a:noAutofit/>
          </a:bodyPr>
          <a:lstStyle/>
          <a:p>
            <a:pPr marL="482600" indent="-457200">
              <a:lnSpc>
                <a:spcPct val="100000"/>
              </a:lnSpc>
              <a:spcBef>
                <a:spcPts val="0"/>
              </a:spcBef>
              <a:spcAft>
                <a:spcPts val="1800"/>
              </a:spcAft>
              <a:buClr>
                <a:schemeClr val="dk2"/>
              </a:buClr>
              <a:buFont typeface="Wingdings" panose="05000000000000000000" pitchFamily="2" charset="2"/>
              <a:buChar char="§"/>
            </a:pPr>
            <a:r>
              <a:rPr lang="en-US" sz="3200" dirty="0">
                <a:solidFill>
                  <a:schemeClr val="tx1"/>
                </a:solidFill>
              </a:rPr>
              <a:t>Create an accessible Word document first and then use the Save As file type menu to save it as a PDF.</a:t>
            </a:r>
          </a:p>
          <a:p>
            <a:pPr marL="482600" indent="-457200">
              <a:lnSpc>
                <a:spcPct val="100000"/>
              </a:lnSpc>
              <a:spcBef>
                <a:spcPts val="0"/>
              </a:spcBef>
              <a:spcAft>
                <a:spcPts val="1800"/>
              </a:spcAft>
              <a:buClr>
                <a:schemeClr val="dk2"/>
              </a:buClr>
              <a:buFont typeface="Wingdings" panose="05000000000000000000" pitchFamily="2" charset="2"/>
              <a:buChar char="§"/>
            </a:pPr>
            <a:r>
              <a:rPr lang="en-US" sz="3200" dirty="0">
                <a:solidFill>
                  <a:schemeClr val="tx1"/>
                </a:solidFill>
              </a:rPr>
              <a:t>On the Option s menu, check the box for Document structure tags for accessibility.</a:t>
            </a:r>
          </a:p>
        </p:txBody>
      </p:sp>
      <p:pic>
        <p:nvPicPr>
          <p:cNvPr id="5" name="Content Placeholder 4" descr="Save as type selector in Microsoft Word with Save as PDF selected and Options button called out."/>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18555" y="2199326"/>
            <a:ext cx="4937125" cy="1709004"/>
          </a:xfrm>
          <a:effectLst>
            <a:outerShdw blurRad="50800" dist="38100" dir="2700000" algn="tl" rotWithShape="0">
              <a:prstClr val="black">
                <a:alpha val="40000"/>
              </a:prstClr>
            </a:outerShdw>
          </a:effectLst>
        </p:spPr>
      </p:pic>
      <p:pic>
        <p:nvPicPr>
          <p:cNvPr id="6" name="Picture 5" descr="Save as PDF Options menu showing the Document structure tags for accessibility check box."/>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3871" y="4094067"/>
            <a:ext cx="2746491" cy="206956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616845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1094720" cy="1450757"/>
          </a:xfrm>
        </p:spPr>
        <p:txBody>
          <a:bodyPr>
            <a:normAutofit/>
          </a:bodyPr>
          <a:lstStyle/>
          <a:p>
            <a:r>
              <a:rPr lang="en-US" sz="4400" b="1" dirty="0" smtClean="0">
                <a:solidFill>
                  <a:schemeClr val="tx1"/>
                </a:solidFill>
              </a:rPr>
              <a:t>PollEverywhere Accessibility Statement</a:t>
            </a:r>
            <a:endParaRPr lang="en-US" sz="4400" b="1" dirty="0">
              <a:solidFill>
                <a:schemeClr val="tx1"/>
              </a:solidFill>
            </a:endParaRPr>
          </a:p>
        </p:txBody>
      </p:sp>
      <p:sp>
        <p:nvSpPr>
          <p:cNvPr id="3" name="Content Placeholder 2"/>
          <p:cNvSpPr>
            <a:spLocks noGrp="1"/>
          </p:cNvSpPr>
          <p:nvPr>
            <p:ph idx="1"/>
          </p:nvPr>
        </p:nvSpPr>
        <p:spPr/>
        <p:txBody>
          <a:bodyPr vert="horz" lIns="0" tIns="274320" rIns="0" bIns="45720" rtlCol="0">
            <a:noAutofit/>
          </a:bodyPr>
          <a:lstStyle/>
          <a:p>
            <a:pPr marL="482600" indent="-457200">
              <a:lnSpc>
                <a:spcPct val="100000"/>
              </a:lnSpc>
              <a:spcBef>
                <a:spcPts val="0"/>
              </a:spcBef>
              <a:spcAft>
                <a:spcPts val="1800"/>
              </a:spcAft>
              <a:buClr>
                <a:schemeClr val="dk2"/>
              </a:buClr>
              <a:buFont typeface="Wingdings" panose="05000000000000000000" pitchFamily="2" charset="2"/>
              <a:buChar char="§"/>
            </a:pPr>
            <a:r>
              <a:rPr lang="en-US" sz="3200" dirty="0">
                <a:solidFill>
                  <a:schemeClr val="tx1"/>
                </a:solidFill>
              </a:rPr>
              <a:t>PollEverywhere </a:t>
            </a:r>
            <a:r>
              <a:rPr lang="en-US" sz="3200" dirty="0">
                <a:solidFill>
                  <a:schemeClr val="tx1"/>
                </a:solidFill>
              </a:rPr>
              <a:t>does not currently have a public statement about accessibility, but does follow the Voluntary Product Accessibility Template and has released notes about its product and the various criteria listed in the template.  You may </a:t>
            </a:r>
            <a:r>
              <a:rPr lang="en-US" sz="3200" dirty="0">
                <a:solidFill>
                  <a:schemeClr val="tx1"/>
                </a:solidFill>
                <a:hlinkClick r:id="rId2"/>
              </a:rPr>
              <a:t>download a copy of the PollEverywhere VPAT Template</a:t>
            </a:r>
            <a:r>
              <a:rPr lang="en-US" sz="3200" dirty="0">
                <a:solidFill>
                  <a:schemeClr val="tx1"/>
                </a:solidFill>
              </a:rPr>
              <a:t>, which was last updated in February, 2017.</a:t>
            </a:r>
            <a:endParaRPr lang="en-US" sz="3200" dirty="0">
              <a:solidFill>
                <a:schemeClr val="tx1"/>
              </a:solidFill>
            </a:endParaRPr>
          </a:p>
          <a:p>
            <a:pPr marL="482600" indent="-457200">
              <a:lnSpc>
                <a:spcPct val="100000"/>
              </a:lnSpc>
              <a:spcBef>
                <a:spcPts val="0"/>
              </a:spcBef>
              <a:spcAft>
                <a:spcPts val="1800"/>
              </a:spcAft>
              <a:buClr>
                <a:schemeClr val="dk2"/>
              </a:buClr>
              <a:buFont typeface="Wingdings" panose="05000000000000000000" pitchFamily="2" charset="2"/>
              <a:buChar char="§"/>
            </a:pPr>
            <a:endParaRPr lang="en-US" sz="3200" dirty="0">
              <a:solidFill>
                <a:schemeClr val="tx1"/>
              </a:solidFill>
            </a:endParaRPr>
          </a:p>
        </p:txBody>
      </p:sp>
    </p:spTree>
    <p:extLst>
      <p:ext uri="{BB962C8B-B14F-4D97-AF65-F5344CB8AC3E}">
        <p14:creationId xmlns:p14="http://schemas.microsoft.com/office/powerpoint/2010/main" val="1042415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solidFill>
                  <a:schemeClr val="accent1"/>
                </a:solidFill>
              </a:rPr>
              <a:t>Poll 2</a:t>
            </a:r>
            <a:endParaRPr lang="en-US" dirty="0">
              <a:solidFill>
                <a:schemeClr val="accent1"/>
              </a:solidFill>
            </a:endParaRPr>
          </a:p>
        </p:txBody>
      </p:sp>
      <p:pic>
        <p:nvPicPr>
          <p:cNvPr id="2" name="Picture 1" descr="Poll to rate your current level of comfort creating accessible documents.&#10;&#10;A.  Totally comfortable...I've got this!&#10;B.  'm good at some parts but have more to learn.&#10;C.  I'm so overwhelmed...I don't know where to begin."/>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8573014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286603"/>
            <a:ext cx="10807849" cy="1450757"/>
          </a:xfrm>
        </p:spPr>
        <p:txBody>
          <a:bodyPr>
            <a:normAutofit/>
          </a:bodyPr>
          <a:lstStyle/>
          <a:p>
            <a:r>
              <a:rPr lang="en" sz="4400" b="1" dirty="0" smtClean="0">
                <a:solidFill>
                  <a:schemeClr val="tx1"/>
                </a:solidFill>
              </a:rPr>
              <a:t>Why </a:t>
            </a:r>
            <a:r>
              <a:rPr lang="en" sz="4400" b="1" dirty="0" smtClean="0">
                <a:solidFill>
                  <a:schemeClr val="tx1"/>
                </a:solidFill>
              </a:rPr>
              <a:t>is creating accessible documents so important?</a:t>
            </a:r>
            <a:endParaRPr lang="en-US" sz="4400" b="1" dirty="0">
              <a:solidFill>
                <a:schemeClr val="tx1"/>
              </a:solidFill>
            </a:endParaRPr>
          </a:p>
        </p:txBody>
      </p:sp>
      <p:sp>
        <p:nvSpPr>
          <p:cNvPr id="3" name="Content Placeholder 2"/>
          <p:cNvSpPr>
            <a:spLocks noGrp="1"/>
          </p:cNvSpPr>
          <p:nvPr>
            <p:ph idx="1"/>
          </p:nvPr>
        </p:nvSpPr>
        <p:spPr>
          <a:xfrm>
            <a:off x="1097279" y="1845733"/>
            <a:ext cx="10807849" cy="4460473"/>
          </a:xfrm>
        </p:spPr>
        <p:txBody>
          <a:bodyPr tIns="274320" rIns="0">
            <a:noAutofit/>
          </a:bodyPr>
          <a:lstStyle/>
          <a:p>
            <a:pPr marL="596900" lvl="1" indent="-571500">
              <a:lnSpc>
                <a:spcPct val="100000"/>
              </a:lnSpc>
              <a:spcBef>
                <a:spcPts val="0"/>
              </a:spcBef>
              <a:spcAft>
                <a:spcPts val="1200"/>
              </a:spcAft>
              <a:buClr>
                <a:schemeClr val="dk2"/>
              </a:buClr>
              <a:buSzPct val="100000"/>
              <a:buFont typeface="Wingdings" panose="05000000000000000000" pitchFamily="2" charset="2"/>
              <a:buChar char="§"/>
            </a:pPr>
            <a:r>
              <a:rPr lang="en-US" sz="3200" dirty="0" smtClean="0">
                <a:solidFill>
                  <a:schemeClr val="tx1"/>
                </a:solidFill>
              </a:rPr>
              <a:t>You don’t always know who needs them.</a:t>
            </a:r>
          </a:p>
          <a:p>
            <a:pPr marL="1512852" lvl="6" indent="-571500">
              <a:lnSpc>
                <a:spcPct val="100000"/>
              </a:lnSpc>
              <a:spcBef>
                <a:spcPts val="0"/>
              </a:spcBef>
              <a:spcAft>
                <a:spcPts val="1800"/>
              </a:spcAft>
              <a:buClr>
                <a:schemeClr val="dk2"/>
              </a:buClr>
              <a:buSzPct val="100000"/>
              <a:buFont typeface="Wingdings" panose="05000000000000000000" pitchFamily="2" charset="2"/>
              <a:buChar char="§"/>
            </a:pPr>
            <a:r>
              <a:rPr lang="en-US" sz="2800" dirty="0" smtClean="0">
                <a:solidFill>
                  <a:schemeClr val="tx1"/>
                </a:solidFill>
              </a:rPr>
              <a:t>M</a:t>
            </a:r>
            <a:r>
              <a:rPr lang="en" sz="2800" dirty="0" smtClean="0">
                <a:solidFill>
                  <a:schemeClr val="tx1"/>
                </a:solidFill>
              </a:rPr>
              <a:t>any </a:t>
            </a:r>
            <a:r>
              <a:rPr lang="en" sz="2800" dirty="0">
                <a:solidFill>
                  <a:schemeClr val="tx1"/>
                </a:solidFill>
              </a:rPr>
              <a:t>students have </a:t>
            </a:r>
            <a:r>
              <a:rPr lang="en" sz="2800" dirty="0" smtClean="0">
                <a:solidFill>
                  <a:schemeClr val="tx1"/>
                </a:solidFill>
              </a:rPr>
              <a:t>disabilities.  Some are visible and some are invisible, some are documented and many are not.</a:t>
            </a:r>
            <a:endParaRPr lang="en" sz="2800" dirty="0">
              <a:solidFill>
                <a:schemeClr val="tx1"/>
              </a:solidFill>
            </a:endParaRPr>
          </a:p>
          <a:p>
            <a:pPr marL="596900" indent="-571500">
              <a:lnSpc>
                <a:spcPct val="100000"/>
              </a:lnSpc>
              <a:spcBef>
                <a:spcPts val="0"/>
              </a:spcBef>
              <a:spcAft>
                <a:spcPts val="1200"/>
              </a:spcAft>
              <a:buClr>
                <a:schemeClr val="dk2"/>
              </a:buClr>
              <a:buFont typeface="Wingdings" panose="05000000000000000000" pitchFamily="2" charset="2"/>
              <a:buChar char="§"/>
            </a:pPr>
            <a:r>
              <a:rPr lang="en" sz="3200" dirty="0" smtClean="0">
                <a:solidFill>
                  <a:schemeClr val="tx1"/>
                </a:solidFill>
              </a:rPr>
              <a:t>It’s </a:t>
            </a:r>
            <a:r>
              <a:rPr lang="en" sz="3200" dirty="0">
                <a:solidFill>
                  <a:schemeClr val="tx1"/>
                </a:solidFill>
              </a:rPr>
              <a:t>the law!</a:t>
            </a:r>
          </a:p>
          <a:p>
            <a:pPr marL="1371600" lvl="1" indent="-457200">
              <a:lnSpc>
                <a:spcPct val="100000"/>
              </a:lnSpc>
              <a:spcBef>
                <a:spcPts val="0"/>
              </a:spcBef>
              <a:spcAft>
                <a:spcPts val="1200"/>
              </a:spcAft>
              <a:buClr>
                <a:schemeClr val="dk2"/>
              </a:buClr>
              <a:buSzPct val="87500"/>
              <a:buFont typeface="Wingdings" panose="05000000000000000000" pitchFamily="2" charset="2"/>
              <a:buChar char="§"/>
            </a:pPr>
            <a:r>
              <a:rPr lang="en" sz="2800" dirty="0" smtClean="0">
                <a:solidFill>
                  <a:schemeClr val="tx1"/>
                </a:solidFill>
              </a:rPr>
              <a:t>American’s </a:t>
            </a:r>
            <a:r>
              <a:rPr lang="en" sz="2800" dirty="0">
                <a:solidFill>
                  <a:schemeClr val="tx1"/>
                </a:solidFill>
              </a:rPr>
              <a:t>with Disabilities Act </a:t>
            </a:r>
            <a:r>
              <a:rPr lang="en" sz="2800" dirty="0" smtClean="0">
                <a:solidFill>
                  <a:schemeClr val="tx1"/>
                </a:solidFill>
              </a:rPr>
              <a:t>1990 (ADA</a:t>
            </a:r>
            <a:r>
              <a:rPr lang="en" sz="2800" dirty="0">
                <a:solidFill>
                  <a:schemeClr val="tx1"/>
                </a:solidFill>
              </a:rPr>
              <a:t>)</a:t>
            </a:r>
          </a:p>
          <a:p>
            <a:pPr marL="1371600" lvl="1" indent="-457200">
              <a:lnSpc>
                <a:spcPct val="100000"/>
              </a:lnSpc>
              <a:spcBef>
                <a:spcPts val="0"/>
              </a:spcBef>
              <a:spcAft>
                <a:spcPts val="1800"/>
              </a:spcAft>
              <a:buClr>
                <a:schemeClr val="dk2"/>
              </a:buClr>
              <a:buSzPct val="87500"/>
              <a:buFont typeface="Wingdings" panose="05000000000000000000" pitchFamily="2" charset="2"/>
              <a:buChar char="§"/>
            </a:pPr>
            <a:r>
              <a:rPr lang="en-US" sz="2800" dirty="0" smtClean="0">
                <a:solidFill>
                  <a:schemeClr val="tx1"/>
                </a:solidFill>
              </a:rPr>
              <a:t>Rehabilitation Act 1973 (section 504)</a:t>
            </a:r>
          </a:p>
          <a:p>
            <a:pPr marL="596900" indent="-571500">
              <a:lnSpc>
                <a:spcPct val="100000"/>
              </a:lnSpc>
              <a:spcBef>
                <a:spcPts val="0"/>
              </a:spcBef>
              <a:spcAft>
                <a:spcPts val="1800"/>
              </a:spcAft>
              <a:buClr>
                <a:schemeClr val="dk2"/>
              </a:buClr>
              <a:buFont typeface="Wingdings" panose="05000000000000000000" pitchFamily="2" charset="2"/>
              <a:buChar char="§"/>
            </a:pPr>
            <a:r>
              <a:rPr lang="en-US" sz="3200" dirty="0">
                <a:solidFill>
                  <a:schemeClr val="tx1"/>
                </a:solidFill>
              </a:rPr>
              <a:t>It’s </a:t>
            </a:r>
            <a:r>
              <a:rPr lang="en-US" sz="3200" dirty="0" smtClean="0">
                <a:solidFill>
                  <a:schemeClr val="tx1"/>
                </a:solidFill>
              </a:rPr>
              <a:t>just good and inclusive teaching </a:t>
            </a:r>
            <a:r>
              <a:rPr lang="en-US" sz="3200" dirty="0">
                <a:solidFill>
                  <a:schemeClr val="tx1"/>
                </a:solidFill>
              </a:rPr>
              <a:t>practice.</a:t>
            </a:r>
            <a:endParaRPr lang="en-US" sz="3200" dirty="0">
              <a:solidFill>
                <a:schemeClr val="tx1"/>
              </a:solidFill>
            </a:endParaRPr>
          </a:p>
          <a:p>
            <a:pPr marL="1371600" lvl="1" indent="-457200">
              <a:lnSpc>
                <a:spcPct val="100000"/>
              </a:lnSpc>
              <a:spcBef>
                <a:spcPts val="0"/>
              </a:spcBef>
              <a:spcAft>
                <a:spcPts val="1800"/>
              </a:spcAft>
              <a:buClr>
                <a:schemeClr val="dk2"/>
              </a:buClr>
              <a:buSzPct val="87500"/>
              <a:buFont typeface="Wingdings" panose="05000000000000000000" pitchFamily="2" charset="2"/>
              <a:buChar char="§"/>
            </a:pPr>
            <a:endParaRPr lang="en" sz="2800" dirty="0">
              <a:solidFill>
                <a:schemeClr val="tx1"/>
              </a:solidFill>
            </a:endParaRPr>
          </a:p>
        </p:txBody>
      </p:sp>
    </p:spTree>
    <p:extLst>
      <p:ext uri="{BB962C8B-B14F-4D97-AF65-F5344CB8AC3E}">
        <p14:creationId xmlns:p14="http://schemas.microsoft.com/office/powerpoint/2010/main" val="4600206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286603"/>
            <a:ext cx="10764869" cy="1450757"/>
          </a:xfrm>
        </p:spPr>
        <p:txBody>
          <a:bodyPr>
            <a:normAutofit/>
          </a:bodyPr>
          <a:lstStyle/>
          <a:p>
            <a:r>
              <a:rPr lang="en-US" sz="4400" b="1" dirty="0" smtClean="0">
                <a:solidFill>
                  <a:schemeClr val="tx1"/>
                </a:solidFill>
              </a:rPr>
              <a:t>The Benefits of Accessible Documents</a:t>
            </a:r>
            <a:endParaRPr lang="en-US" sz="4400" b="1" dirty="0">
              <a:solidFill>
                <a:schemeClr val="tx1"/>
              </a:solidFill>
            </a:endParaRPr>
          </a:p>
        </p:txBody>
      </p:sp>
      <p:sp>
        <p:nvSpPr>
          <p:cNvPr id="3" name="Content Placeholder 2"/>
          <p:cNvSpPr>
            <a:spLocks noGrp="1"/>
          </p:cNvSpPr>
          <p:nvPr>
            <p:ph idx="1"/>
          </p:nvPr>
        </p:nvSpPr>
        <p:spPr>
          <a:xfrm>
            <a:off x="1097280" y="1845733"/>
            <a:ext cx="10401613" cy="4317071"/>
          </a:xfrm>
        </p:spPr>
        <p:txBody>
          <a:bodyPr vert="horz" lIns="0" tIns="274320" rIns="0" bIns="45720" rtlCol="0">
            <a:noAutofit/>
          </a:bodyPr>
          <a:lstStyle/>
          <a:p>
            <a:pPr marL="457200" indent="-457200">
              <a:lnSpc>
                <a:spcPct val="100000"/>
              </a:lnSpc>
              <a:spcBef>
                <a:spcPts val="0"/>
              </a:spcBef>
              <a:spcAft>
                <a:spcPts val="1800"/>
              </a:spcAft>
              <a:buClr>
                <a:schemeClr val="dk2"/>
              </a:buClr>
              <a:buFont typeface="Wingdings" panose="05000000000000000000" pitchFamily="2" charset="2"/>
              <a:buChar char="§"/>
            </a:pPr>
            <a:r>
              <a:rPr lang="en-US" sz="3200" dirty="0" smtClean="0">
                <a:solidFill>
                  <a:schemeClr val="tx1"/>
                </a:solidFill>
              </a:rPr>
              <a:t>Makes </a:t>
            </a:r>
            <a:r>
              <a:rPr lang="en-US" sz="3200" dirty="0" smtClean="0">
                <a:solidFill>
                  <a:schemeClr val="tx1"/>
                </a:solidFill>
              </a:rPr>
              <a:t>course materials </a:t>
            </a:r>
            <a:r>
              <a:rPr lang="en-US" sz="3200" dirty="0" smtClean="0">
                <a:solidFill>
                  <a:schemeClr val="tx1"/>
                </a:solidFill>
              </a:rPr>
              <a:t>readily usable upfront by </a:t>
            </a:r>
            <a:r>
              <a:rPr lang="en-US" sz="3200" dirty="0">
                <a:solidFill>
                  <a:schemeClr val="tx1"/>
                </a:solidFill>
              </a:rPr>
              <a:t>as broad a student population as </a:t>
            </a:r>
            <a:r>
              <a:rPr lang="en-US" sz="3200" dirty="0">
                <a:solidFill>
                  <a:schemeClr val="tx1"/>
                </a:solidFill>
              </a:rPr>
              <a:t>possible</a:t>
            </a:r>
            <a:r>
              <a:rPr lang="en-US" sz="3200" dirty="0" smtClean="0">
                <a:solidFill>
                  <a:schemeClr val="tx1"/>
                </a:solidFill>
              </a:rPr>
              <a:t>...</a:t>
            </a:r>
            <a:r>
              <a:rPr lang="en-US" sz="3200" dirty="0">
                <a:solidFill>
                  <a:schemeClr val="tx1"/>
                </a:solidFill>
              </a:rPr>
              <a:t>it’s </a:t>
            </a:r>
            <a:r>
              <a:rPr lang="en-US" sz="3200" dirty="0" smtClean="0">
                <a:solidFill>
                  <a:schemeClr val="tx1"/>
                </a:solidFill>
              </a:rPr>
              <a:t>proactive inclusive instruction instead </a:t>
            </a:r>
            <a:r>
              <a:rPr lang="en-US" sz="3200" dirty="0">
                <a:solidFill>
                  <a:schemeClr val="tx1"/>
                </a:solidFill>
              </a:rPr>
              <a:t>of </a:t>
            </a:r>
            <a:r>
              <a:rPr lang="en-US" sz="3200" dirty="0" smtClean="0">
                <a:solidFill>
                  <a:schemeClr val="tx1"/>
                </a:solidFill>
              </a:rPr>
              <a:t>reactive accommodation.</a:t>
            </a:r>
            <a:endParaRPr lang="en-US" sz="3200" dirty="0">
              <a:solidFill>
                <a:schemeClr val="tx1"/>
              </a:solidFill>
            </a:endParaRPr>
          </a:p>
          <a:p>
            <a:pPr marL="457200" indent="-457200">
              <a:lnSpc>
                <a:spcPct val="100000"/>
              </a:lnSpc>
              <a:spcBef>
                <a:spcPts val="0"/>
              </a:spcBef>
              <a:spcAft>
                <a:spcPts val="1800"/>
              </a:spcAft>
              <a:buClr>
                <a:schemeClr val="dk2"/>
              </a:buClr>
              <a:buFont typeface="Wingdings" panose="05000000000000000000" pitchFamily="2" charset="2"/>
              <a:buChar char="§"/>
            </a:pPr>
            <a:r>
              <a:rPr lang="en-US" sz="3200" dirty="0" smtClean="0">
                <a:solidFill>
                  <a:schemeClr val="tx1"/>
                </a:solidFill>
              </a:rPr>
              <a:t>Also u</a:t>
            </a:r>
            <a:r>
              <a:rPr lang="en-US" sz="3200" dirty="0" smtClean="0">
                <a:solidFill>
                  <a:schemeClr val="tx1"/>
                </a:solidFill>
              </a:rPr>
              <a:t>seful </a:t>
            </a:r>
            <a:r>
              <a:rPr lang="en-US" sz="3200" dirty="0" smtClean="0">
                <a:solidFill>
                  <a:schemeClr val="tx1"/>
                </a:solidFill>
              </a:rPr>
              <a:t>to students not requesting </a:t>
            </a:r>
            <a:r>
              <a:rPr lang="en-US" sz="3200" dirty="0" smtClean="0">
                <a:solidFill>
                  <a:schemeClr val="tx1"/>
                </a:solidFill>
              </a:rPr>
              <a:t>accommodations.</a:t>
            </a:r>
          </a:p>
          <a:p>
            <a:pPr marL="457200" indent="-457200">
              <a:lnSpc>
                <a:spcPct val="100000"/>
              </a:lnSpc>
              <a:spcBef>
                <a:spcPts val="0"/>
              </a:spcBef>
              <a:spcAft>
                <a:spcPts val="1800"/>
              </a:spcAft>
              <a:buClr>
                <a:schemeClr val="dk2"/>
              </a:buClr>
              <a:buFont typeface="Wingdings" panose="05000000000000000000" pitchFamily="2" charset="2"/>
              <a:buChar char="§"/>
            </a:pPr>
            <a:r>
              <a:rPr lang="en-US" sz="3200" dirty="0">
                <a:solidFill>
                  <a:schemeClr val="tx1"/>
                </a:solidFill>
              </a:rPr>
              <a:t>Saves you time if a student requests an accommodation.</a:t>
            </a:r>
          </a:p>
          <a:p>
            <a:pPr marL="457200" indent="-457200">
              <a:lnSpc>
                <a:spcPct val="100000"/>
              </a:lnSpc>
              <a:spcBef>
                <a:spcPts val="0"/>
              </a:spcBef>
              <a:spcAft>
                <a:spcPts val="1800"/>
              </a:spcAft>
              <a:buClr>
                <a:schemeClr val="dk2"/>
              </a:buClr>
              <a:buFont typeface="Wingdings" panose="05000000000000000000" pitchFamily="2" charset="2"/>
              <a:buChar char="§"/>
            </a:pPr>
            <a:r>
              <a:rPr lang="en-US" sz="3200" dirty="0" smtClean="0">
                <a:solidFill>
                  <a:schemeClr val="tx1"/>
                </a:solidFill>
              </a:rPr>
              <a:t>Saves </a:t>
            </a:r>
            <a:r>
              <a:rPr lang="en-US" sz="3200" dirty="0">
                <a:solidFill>
                  <a:schemeClr val="tx1"/>
                </a:solidFill>
              </a:rPr>
              <a:t>you time </a:t>
            </a:r>
            <a:r>
              <a:rPr lang="en-US" sz="3200" dirty="0" smtClean="0">
                <a:solidFill>
                  <a:schemeClr val="tx1"/>
                </a:solidFill>
              </a:rPr>
              <a:t>updating, revising, and reformatting </a:t>
            </a:r>
            <a:r>
              <a:rPr lang="en-US" sz="3200" dirty="0">
                <a:solidFill>
                  <a:schemeClr val="tx1"/>
                </a:solidFill>
              </a:rPr>
              <a:t>documents</a:t>
            </a:r>
            <a:r>
              <a:rPr lang="en-US" sz="3200" dirty="0" smtClean="0">
                <a:solidFill>
                  <a:schemeClr val="tx1"/>
                </a:solidFill>
              </a:rPr>
              <a:t>.</a:t>
            </a:r>
            <a:endParaRPr lang="en-US" sz="3200" dirty="0">
              <a:solidFill>
                <a:schemeClr val="tx1"/>
              </a:solidFill>
            </a:endParaRPr>
          </a:p>
        </p:txBody>
      </p:sp>
    </p:spTree>
    <p:extLst>
      <p:ext uri="{BB962C8B-B14F-4D97-AF65-F5344CB8AC3E}">
        <p14:creationId xmlns:p14="http://schemas.microsoft.com/office/powerpoint/2010/main" val="15118061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accent1"/>
                </a:solidFill>
              </a:rPr>
              <a:t>Poll 1</a:t>
            </a:r>
            <a:endParaRPr lang="en-US" dirty="0">
              <a:solidFill>
                <a:schemeClr val="accent1"/>
              </a:solidFill>
            </a:endParaRPr>
          </a:p>
        </p:txBody>
      </p:sp>
      <p:pic>
        <p:nvPicPr>
          <p:cNvPr id="2" name="Picture 1" descr="Poll to rate the accessibility status of your course documents:&#10;&#10;A.  Done!&#10;B.  Halfway there.&#10;C.  Just beginning.&#10;D.  This year's project"/>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376314177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POLL_EMBED_ID" val="adf1d6be-25ea-4fc8-bedf-23373f9d246d"/>
</p:tagLst>
</file>

<file path=ppt/tags/tag2.xml><?xml version="1.0" encoding="utf-8"?>
<p:tagLst xmlns:a="http://schemas.openxmlformats.org/drawingml/2006/main" xmlns:r="http://schemas.openxmlformats.org/officeDocument/2006/relationships" xmlns:p="http://schemas.openxmlformats.org/presentationml/2006/main">
  <p:tag name="__PE_POLL_EMBED_ID" val="10e36b5f-b98a-4205-a943-b0bd49b47802"/>
</p:tagLst>
</file>

<file path=ppt/tags/tag3.xml><?xml version="1.0" encoding="utf-8"?>
<p:tagLst xmlns:a="http://schemas.openxmlformats.org/drawingml/2006/main" xmlns:r="http://schemas.openxmlformats.org/officeDocument/2006/relationships" xmlns:p="http://schemas.openxmlformats.org/presentationml/2006/main">
  <p:tag name="__PE_POLL_EMBED_ID" val="9a807970-8dc5-44a1-9bd2-4354c0ad7604"/>
</p:tagLst>
</file>

<file path=ppt/tags/tag4.xml><?xml version="1.0" encoding="utf-8"?>
<p:tagLst xmlns:a="http://schemas.openxmlformats.org/drawingml/2006/main" xmlns:r="http://schemas.openxmlformats.org/officeDocument/2006/relationships" xmlns:p="http://schemas.openxmlformats.org/presentationml/2006/main">
  <p:tag name="__PE_POLL_EMBED_ID" val="96b3f1a1-bd1e-48d2-be33-92a5ab728d3d"/>
</p:tagLst>
</file>

<file path=ppt/theme/theme1.xml><?xml version="1.0" encoding="utf-8"?>
<a:theme xmlns:a="http://schemas.openxmlformats.org/drawingml/2006/main" name="Retrospect">
  <a:themeElements>
    <a:clrScheme name="Custom 124">
      <a:dk1>
        <a:sysClr val="windowText" lastClr="000000"/>
      </a:dk1>
      <a:lt1>
        <a:sysClr val="window" lastClr="FFFFFF"/>
      </a:lt1>
      <a:dk2>
        <a:srgbClr val="000000"/>
      </a:dk2>
      <a:lt2>
        <a:srgbClr val="DBEFF9"/>
      </a:lt2>
      <a:accent1>
        <a:srgbClr val="000000"/>
      </a:accent1>
      <a:accent2>
        <a:srgbClr val="235B8D"/>
      </a:accent2>
      <a:accent3>
        <a:srgbClr val="0BD0D9"/>
      </a:accent3>
      <a:accent4>
        <a:srgbClr val="10CF9B"/>
      </a:accent4>
      <a:accent5>
        <a:srgbClr val="7CCA62"/>
      </a:accent5>
      <a:accent6>
        <a:srgbClr val="A5C249"/>
      </a:accent6>
      <a:hlink>
        <a:srgbClr val="000000"/>
      </a:hlink>
      <a:folHlink>
        <a:srgbClr val="85DFD0"/>
      </a:folHlink>
    </a:clrScheme>
    <a:fontScheme name="Custom 13">
      <a:majorFont>
        <a:latin typeface="MS Reference Sans Serif"/>
        <a:ea typeface=""/>
        <a:cs typeface=""/>
      </a:majorFont>
      <a:minorFont>
        <a:latin typeface="Calibri Light"/>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21742</TotalTime>
  <Words>2656</Words>
  <Application>Microsoft Office PowerPoint</Application>
  <PresentationFormat>Widescreen</PresentationFormat>
  <Paragraphs>303</Paragraphs>
  <Slides>57</Slides>
  <Notes>19</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57</vt:i4>
      </vt:variant>
    </vt:vector>
  </HeadingPairs>
  <TitlesOfParts>
    <vt:vector size="65" baseType="lpstr">
      <vt:lpstr>Arial</vt:lpstr>
      <vt:lpstr>Calibri</vt:lpstr>
      <vt:lpstr>Calibri Light</vt:lpstr>
      <vt:lpstr>MS Reference Sans Serif</vt:lpstr>
      <vt:lpstr>Times New Roman</vt:lpstr>
      <vt:lpstr>Trebuchet MS</vt:lpstr>
      <vt:lpstr>Wingdings</vt:lpstr>
      <vt:lpstr>Retrospect</vt:lpstr>
      <vt:lpstr>Before we get started, please…</vt:lpstr>
      <vt:lpstr>5 Steps to an Accessible Syllabus</vt:lpstr>
      <vt:lpstr>Session Objectives</vt:lpstr>
      <vt:lpstr>Quality Matters Standard 8.3</vt:lpstr>
      <vt:lpstr>What does “accessible” mean?</vt:lpstr>
      <vt:lpstr>Poll 2</vt:lpstr>
      <vt:lpstr>Why is creating accessible documents so important?</vt:lpstr>
      <vt:lpstr>The Benefits of Accessible Documents</vt:lpstr>
      <vt:lpstr>Poll 1</vt:lpstr>
      <vt:lpstr>An average reader sees the document sections.</vt:lpstr>
      <vt:lpstr>A screen reader ‘sees’ words with no hierarchy.</vt:lpstr>
      <vt:lpstr>It’s fixable in 5 Easy Steps!</vt:lpstr>
      <vt:lpstr>Step 1: Use Headings</vt:lpstr>
      <vt:lpstr>How to Add Headers</vt:lpstr>
      <vt:lpstr>Step 2: Add Alternative Text</vt:lpstr>
      <vt:lpstr>A screen reader sees …nothing.</vt:lpstr>
      <vt:lpstr>Writing good alt-text can be tricky.</vt:lpstr>
      <vt:lpstr>How to Add Alt-Text</vt:lpstr>
      <vt:lpstr>Step 3: Use Descriptive Hyperlinks</vt:lpstr>
      <vt:lpstr>A screen reader will read the entire link.</vt:lpstr>
      <vt:lpstr>How to Add a Descriptive Hyperlink</vt:lpstr>
      <vt:lpstr>Lists Step 4: Use the Built-in Styling Tools</vt:lpstr>
      <vt:lpstr>Columns &amp; Spacing Step 4: Use the Built-in Styling Tools</vt:lpstr>
      <vt:lpstr>How to Create a List</vt:lpstr>
      <vt:lpstr>How to Create a Column</vt:lpstr>
      <vt:lpstr>How to Add Line Spacing</vt:lpstr>
      <vt:lpstr>How to Add Page Breaks</vt:lpstr>
      <vt:lpstr>How to Add Indents</vt:lpstr>
      <vt:lpstr>Step 5: Label Tables</vt:lpstr>
      <vt:lpstr>Keep tables simple.</vt:lpstr>
      <vt:lpstr>How to Add Table Alt-Text</vt:lpstr>
      <vt:lpstr>How to Add a Table Header Row</vt:lpstr>
      <vt:lpstr>How to Add a Table Caption</vt:lpstr>
      <vt:lpstr>Always Check your Work!</vt:lpstr>
      <vt:lpstr>How to Run the Accessibility Checker</vt:lpstr>
      <vt:lpstr>Where do I start?</vt:lpstr>
      <vt:lpstr>Poll 3</vt:lpstr>
      <vt:lpstr>Poll 4</vt:lpstr>
      <vt:lpstr>Session Survey</vt:lpstr>
      <vt:lpstr>Have questions…contact me!</vt:lpstr>
      <vt:lpstr>Thank you!</vt:lpstr>
      <vt:lpstr>Bonus Tips</vt:lpstr>
      <vt:lpstr>Use Color Responsibly</vt:lpstr>
      <vt:lpstr>Use Text Responsibly</vt:lpstr>
      <vt:lpstr>Use Fonts Responsibly</vt:lpstr>
      <vt:lpstr>Use Images Responsibly</vt:lpstr>
      <vt:lpstr>Resources</vt:lpstr>
      <vt:lpstr>SBCTC’s Access 101 Course</vt:lpstr>
      <vt:lpstr>Links to Microsoft How-To’s</vt:lpstr>
      <vt:lpstr>Quality Education is Accessible</vt:lpstr>
      <vt:lpstr>Introduction to Screen Readers</vt:lpstr>
      <vt:lpstr>What about PDFs?</vt:lpstr>
      <vt:lpstr>Types of PDFs</vt:lpstr>
      <vt:lpstr>How to tell if your PDF is tagged</vt:lpstr>
      <vt:lpstr>Conversion Options</vt:lpstr>
      <vt:lpstr>How to Create PDFs in Word</vt:lpstr>
      <vt:lpstr>PollEverywhere Accessibility Statement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Alissa</dc:creator>
  <cp:lastModifiedBy>Alissa</cp:lastModifiedBy>
  <cp:revision>266</cp:revision>
  <dcterms:created xsi:type="dcterms:W3CDTF">2015-09-04T16:12:29Z</dcterms:created>
  <dcterms:modified xsi:type="dcterms:W3CDTF">2017-09-23T00:38:26Z</dcterms:modified>
</cp:coreProperties>
</file>