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7" r:id="rId6"/>
    <p:sldId id="258" r:id="rId7"/>
    <p:sldId id="259" r:id="rId8"/>
    <p:sldId id="262" r:id="rId9"/>
    <p:sldId id="268" r:id="rId10"/>
    <p:sldId id="266" r:id="rId11"/>
    <p:sldId id="267"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75904" autoAdjust="0"/>
  </p:normalViewPr>
  <p:slideViewPr>
    <p:cSldViewPr snapToGrid="0">
      <p:cViewPr varScale="1">
        <p:scale>
          <a:sx n="65" d="100"/>
          <a:sy n="65" d="100"/>
        </p:scale>
        <p:origin x="63" y="1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2698A-1FC0-4B85-A0D6-37BCD0FB203B}" type="datetimeFigureOut">
              <a:rPr lang="en-US" smtClean="0"/>
              <a:t>10/24/2019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3980EA-6D10-401D-BF49-5F262E5C39AF}" type="slidenum">
              <a:rPr lang="en-US" smtClean="0"/>
              <a:t>‹#›</a:t>
            </a:fld>
            <a:endParaRPr lang="en-US"/>
          </a:p>
        </p:txBody>
      </p:sp>
    </p:spTree>
    <p:extLst>
      <p:ext uri="{BB962C8B-B14F-4D97-AF65-F5344CB8AC3E}">
        <p14:creationId xmlns:p14="http://schemas.microsoft.com/office/powerpoint/2010/main" val="789824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Located in Dallas with an annual enrollment of around 20k credit students. Roughly </a:t>
            </a:r>
            <a:r>
              <a:rPr lang="en-US" baseline="0" dirty="0"/>
              <a:t>1/3 of classes are online. We are one of seven separately accredited colleges that make up the Dallas County Community College District. </a:t>
            </a:r>
            <a:endParaRPr lang="en-US" dirty="0"/>
          </a:p>
        </p:txBody>
      </p:sp>
      <p:sp>
        <p:nvSpPr>
          <p:cNvPr id="4" name="Slide Number Placeholder 3"/>
          <p:cNvSpPr>
            <a:spLocks noGrp="1"/>
          </p:cNvSpPr>
          <p:nvPr>
            <p:ph type="sldNum" sz="quarter" idx="10"/>
          </p:nvPr>
        </p:nvSpPr>
        <p:spPr/>
        <p:txBody>
          <a:bodyPr/>
          <a:lstStyle/>
          <a:p>
            <a:fld id="{0E3980EA-6D10-401D-BF49-5F262E5C39AF}" type="slidenum">
              <a:rPr lang="en-US" smtClean="0"/>
              <a:t>2</a:t>
            </a:fld>
            <a:endParaRPr lang="en-US"/>
          </a:p>
        </p:txBody>
      </p:sp>
    </p:spTree>
    <p:extLst>
      <p:ext uri="{BB962C8B-B14F-4D97-AF65-F5344CB8AC3E}">
        <p14:creationId xmlns:p14="http://schemas.microsoft.com/office/powerpoint/2010/main" val="33945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3980EA-6D10-401D-BF49-5F262E5C39AF}" type="slidenum">
              <a:rPr lang="en-US" smtClean="0"/>
              <a:t>3</a:t>
            </a:fld>
            <a:endParaRPr lang="en-US"/>
          </a:p>
        </p:txBody>
      </p:sp>
    </p:spTree>
    <p:extLst>
      <p:ext uri="{BB962C8B-B14F-4D97-AF65-F5344CB8AC3E}">
        <p14:creationId xmlns:p14="http://schemas.microsoft.com/office/powerpoint/2010/main" val="4055138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Created in 2010. At Richland</a:t>
            </a:r>
            <a:r>
              <a:rPr lang="en-US" baseline="0" dirty="0"/>
              <a:t> College we don’t have separate departments for distance learning and on campus learning. We combine and support the two together as instructional technology. The TEL Team is comprised of around 30 people. The team is mostly faculty with representation from the library, technology enhanced learning department, and our tutoring center. They not only serve the college by assisting faculty, but also serve as the unofficial distance learning advisory group. </a:t>
            </a:r>
            <a:endParaRPr lang="en-US" dirty="0"/>
          </a:p>
        </p:txBody>
      </p:sp>
      <p:sp>
        <p:nvSpPr>
          <p:cNvPr id="4" name="Slide Number Placeholder 3"/>
          <p:cNvSpPr>
            <a:spLocks noGrp="1"/>
          </p:cNvSpPr>
          <p:nvPr>
            <p:ph type="sldNum" sz="quarter" idx="10"/>
          </p:nvPr>
        </p:nvSpPr>
        <p:spPr/>
        <p:txBody>
          <a:bodyPr/>
          <a:lstStyle/>
          <a:p>
            <a:fld id="{0E3980EA-6D10-401D-BF49-5F262E5C39AF}" type="slidenum">
              <a:rPr lang="en-US" smtClean="0"/>
              <a:t>4</a:t>
            </a:fld>
            <a:endParaRPr lang="en-US"/>
          </a:p>
        </p:txBody>
      </p:sp>
    </p:spTree>
    <p:extLst>
      <p:ext uri="{BB962C8B-B14F-4D97-AF65-F5344CB8AC3E}">
        <p14:creationId xmlns:p14="http://schemas.microsoft.com/office/powerpoint/2010/main" val="4105318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3980EA-6D10-401D-BF49-5F262E5C39AF}" type="slidenum">
              <a:rPr lang="en-US" smtClean="0"/>
              <a:t>7</a:t>
            </a:fld>
            <a:endParaRPr lang="en-US"/>
          </a:p>
        </p:txBody>
      </p:sp>
    </p:spTree>
    <p:extLst>
      <p:ext uri="{BB962C8B-B14F-4D97-AF65-F5344CB8AC3E}">
        <p14:creationId xmlns:p14="http://schemas.microsoft.com/office/powerpoint/2010/main" val="3895445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882010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BCEFD3-F6B5-4B53-803D-70974CF6C93F}"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40735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842368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777438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828389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BCEFD3-F6B5-4B53-803D-70974CF6C93F}"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6181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BCEFD3-F6B5-4B53-803D-70974CF6C93F}" type="datetimeFigureOut">
              <a:rPr lang="en-US" smtClean="0"/>
              <a:t>10/24/2019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413955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2180670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992494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151446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6BCEFD3-F6B5-4B53-803D-70974CF6C93F}" type="datetimeFigureOut">
              <a:rPr lang="en-US" smtClean="0"/>
              <a:t>10/24/2019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23413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CEFD3-F6B5-4B53-803D-70974CF6C93F}"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800441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BCEFD3-F6B5-4B53-803D-70974CF6C93F}" type="datetimeFigureOut">
              <a:rPr lang="en-US" smtClean="0"/>
              <a:t>10/24/2019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46155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6BCEFD3-F6B5-4B53-803D-70974CF6C93F}" type="datetimeFigureOut">
              <a:rPr lang="en-US" smtClean="0"/>
              <a:t>10/24/2019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73128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CEFD3-F6B5-4B53-803D-70974CF6C93F}" type="datetimeFigureOut">
              <a:rPr lang="en-US" smtClean="0"/>
              <a:t>10/24/2019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270183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BCEFD3-F6B5-4B53-803D-70974CF6C93F}"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923649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BCEFD3-F6B5-4B53-803D-70974CF6C93F}" type="datetimeFigureOut">
              <a:rPr lang="en-US" smtClean="0"/>
              <a:t>10/24/2019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EFD242-0C8B-4798-943D-E15438716C93}" type="slidenum">
              <a:rPr lang="en-US" smtClean="0"/>
              <a:t>‹#›</a:t>
            </a:fld>
            <a:endParaRPr lang="en-US"/>
          </a:p>
        </p:txBody>
      </p:sp>
    </p:spTree>
    <p:extLst>
      <p:ext uri="{BB962C8B-B14F-4D97-AF65-F5344CB8AC3E}">
        <p14:creationId xmlns:p14="http://schemas.microsoft.com/office/powerpoint/2010/main" val="391996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6BCEFD3-F6B5-4B53-803D-70974CF6C93F}" type="datetimeFigureOut">
              <a:rPr lang="en-US" smtClean="0"/>
              <a:t>10/24/2019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AEFD242-0C8B-4798-943D-E15438716C93}" type="slidenum">
              <a:rPr lang="en-US" smtClean="0"/>
              <a:t>‹#›</a:t>
            </a:fld>
            <a:endParaRPr lang="en-US"/>
          </a:p>
        </p:txBody>
      </p:sp>
    </p:spTree>
    <p:extLst>
      <p:ext uri="{BB962C8B-B14F-4D97-AF65-F5344CB8AC3E}">
        <p14:creationId xmlns:p14="http://schemas.microsoft.com/office/powerpoint/2010/main" val="3728340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9409054" cy="2677648"/>
          </a:xfrm>
        </p:spPr>
        <p:txBody>
          <a:bodyPr/>
          <a:lstStyle/>
          <a:p>
            <a:r>
              <a:rPr lang="en-US" sz="4800" dirty="0"/>
              <a:t>One Bite at a Time:</a:t>
            </a:r>
            <a:br>
              <a:rPr lang="en-US" sz="4800" dirty="0"/>
            </a:br>
            <a:r>
              <a:rPr lang="en-US" sz="4800" dirty="0"/>
              <a:t>How to Eat the QM Elephant</a:t>
            </a:r>
          </a:p>
        </p:txBody>
      </p:sp>
      <p:sp>
        <p:nvSpPr>
          <p:cNvPr id="3" name="Subtitle 2"/>
          <p:cNvSpPr>
            <a:spLocks noGrp="1"/>
          </p:cNvSpPr>
          <p:nvPr>
            <p:ph type="subTitle" idx="1"/>
          </p:nvPr>
        </p:nvSpPr>
        <p:spPr>
          <a:xfrm>
            <a:off x="1154955" y="4777380"/>
            <a:ext cx="8825658" cy="1406250"/>
          </a:xfrm>
        </p:spPr>
        <p:txBody>
          <a:bodyPr>
            <a:normAutofit fontScale="92500" lnSpcReduction="10000"/>
          </a:bodyPr>
          <a:lstStyle/>
          <a:p>
            <a:r>
              <a:rPr lang="en-US" dirty="0">
                <a:solidFill>
                  <a:schemeClr val="bg1">
                    <a:lumMod val="85000"/>
                  </a:schemeClr>
                </a:solidFill>
              </a:rPr>
              <a:t>Richland College, Dallas, TX </a:t>
            </a:r>
          </a:p>
          <a:p>
            <a:r>
              <a:rPr lang="en-US" dirty="0">
                <a:solidFill>
                  <a:schemeClr val="bg1">
                    <a:lumMod val="85000"/>
                  </a:schemeClr>
                </a:solidFill>
              </a:rPr>
              <a:t>Cameron Maynard – English faculty</a:t>
            </a:r>
          </a:p>
          <a:p>
            <a:r>
              <a:rPr lang="en-US" dirty="0">
                <a:solidFill>
                  <a:schemeClr val="bg1">
                    <a:lumMod val="85000"/>
                  </a:schemeClr>
                </a:solidFill>
              </a:rPr>
              <a:t>Susan Long – dean, technology enhanced learning</a:t>
            </a:r>
          </a:p>
          <a:p>
            <a:r>
              <a:rPr lang="en-US" dirty="0">
                <a:solidFill>
                  <a:schemeClr val="bg1">
                    <a:lumMod val="85000"/>
                  </a:schemeClr>
                </a:solidFill>
              </a:rPr>
              <a:t>Justine White – English Faculty</a:t>
            </a:r>
          </a:p>
        </p:txBody>
      </p:sp>
      <p:pic>
        <p:nvPicPr>
          <p:cNvPr id="4" name="Picture 3" descr="Richland College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4955" y="1144793"/>
            <a:ext cx="1352101" cy="1352101"/>
          </a:xfrm>
          <a:prstGeom prst="rect">
            <a:avLst/>
          </a:prstGeom>
        </p:spPr>
      </p:pic>
    </p:spTree>
    <p:extLst>
      <p:ext uri="{BB962C8B-B14F-4D97-AF65-F5344CB8AC3E}">
        <p14:creationId xmlns:p14="http://schemas.microsoft.com/office/powerpoint/2010/main" val="1456993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F7EBA4-6C2D-4C0D-B7FF-E82352146BA3}"/>
              </a:ext>
            </a:extLst>
          </p:cNvPr>
          <p:cNvSpPr>
            <a:spLocks noGrp="1"/>
          </p:cNvSpPr>
          <p:nvPr>
            <p:ph type="title"/>
          </p:nvPr>
        </p:nvSpPr>
        <p:spPr/>
        <p:txBody>
          <a:bodyPr/>
          <a:lstStyle/>
          <a:p>
            <a:r>
              <a:rPr lang="en-US" dirty="0"/>
              <a:t>Baby Steps #2</a:t>
            </a:r>
            <a:br>
              <a:rPr lang="en-US" dirty="0"/>
            </a:br>
            <a:r>
              <a:rPr lang="en-US" dirty="0"/>
              <a:t>Module-level Learning Objectives</a:t>
            </a:r>
          </a:p>
        </p:txBody>
      </p:sp>
      <p:sp>
        <p:nvSpPr>
          <p:cNvPr id="5" name="Text Placeholder 4">
            <a:extLst>
              <a:ext uri="{FF2B5EF4-FFF2-40B4-BE49-F238E27FC236}">
                <a16:creationId xmlns:a16="http://schemas.microsoft.com/office/drawing/2014/main" id="{E5060E21-018A-459B-B669-85CCF264001A}"/>
              </a:ext>
            </a:extLst>
          </p:cNvPr>
          <p:cNvSpPr>
            <a:spLocks noGrp="1"/>
          </p:cNvSpPr>
          <p:nvPr>
            <p:ph type="body" sz="half" idx="2"/>
          </p:nvPr>
        </p:nvSpPr>
        <p:spPr/>
        <p:txBody>
          <a:bodyPr>
            <a:normAutofit/>
          </a:bodyPr>
          <a:lstStyle/>
          <a:p>
            <a:r>
              <a:rPr lang="en-US" sz="3600" b="1" dirty="0"/>
              <a:t>QM Standard 2</a:t>
            </a:r>
            <a:r>
              <a:rPr lang="en-US" sz="3600" dirty="0"/>
              <a:t>: Learning Objectives</a:t>
            </a:r>
          </a:p>
        </p:txBody>
      </p:sp>
    </p:spTree>
    <p:extLst>
      <p:ext uri="{BB962C8B-B14F-4D97-AF65-F5344CB8AC3E}">
        <p14:creationId xmlns:p14="http://schemas.microsoft.com/office/powerpoint/2010/main" val="335144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A801B53-9969-43C5-B561-7217BC8FB4F4}"/>
              </a:ext>
            </a:extLst>
          </p:cNvPr>
          <p:cNvSpPr>
            <a:spLocks noGrp="1"/>
          </p:cNvSpPr>
          <p:nvPr>
            <p:ph type="title"/>
          </p:nvPr>
        </p:nvSpPr>
        <p:spPr>
          <a:xfrm>
            <a:off x="792742" y="838200"/>
            <a:ext cx="10606516" cy="1862663"/>
          </a:xfrm>
        </p:spPr>
        <p:txBody>
          <a:bodyPr/>
          <a:lstStyle/>
          <a:p>
            <a:r>
              <a:rPr lang="en-US" dirty="0"/>
              <a:t>Baby Steps #3</a:t>
            </a:r>
            <a:br>
              <a:rPr lang="en-US" dirty="0"/>
            </a:br>
            <a:r>
              <a:rPr lang="en-US" dirty="0"/>
              <a:t>Communication and Interactive Learning</a:t>
            </a:r>
          </a:p>
        </p:txBody>
      </p:sp>
      <p:sp>
        <p:nvSpPr>
          <p:cNvPr id="8" name="Text Placeholder 7">
            <a:extLst>
              <a:ext uri="{FF2B5EF4-FFF2-40B4-BE49-F238E27FC236}">
                <a16:creationId xmlns:a16="http://schemas.microsoft.com/office/drawing/2014/main" id="{B1ED82D0-7170-4CE5-8306-07652660FEB1}"/>
              </a:ext>
            </a:extLst>
          </p:cNvPr>
          <p:cNvSpPr>
            <a:spLocks noGrp="1"/>
          </p:cNvSpPr>
          <p:nvPr>
            <p:ph type="body" sz="half" idx="2"/>
          </p:nvPr>
        </p:nvSpPr>
        <p:spPr>
          <a:xfrm>
            <a:off x="1314450" y="3543300"/>
            <a:ext cx="9841230" cy="2476500"/>
          </a:xfrm>
        </p:spPr>
        <p:txBody>
          <a:bodyPr>
            <a:normAutofit fontScale="92500" lnSpcReduction="20000"/>
          </a:bodyPr>
          <a:lstStyle/>
          <a:p>
            <a:r>
              <a:rPr lang="en-US" sz="3200" b="1" dirty="0"/>
              <a:t>QM Standard 2</a:t>
            </a:r>
            <a:r>
              <a:rPr lang="en-US" sz="3200" dirty="0"/>
              <a:t>: Learning Objectives</a:t>
            </a:r>
          </a:p>
          <a:p>
            <a:r>
              <a:rPr lang="en-US" sz="3200" b="1" dirty="0"/>
              <a:t>QM Standard 4</a:t>
            </a:r>
            <a:r>
              <a:rPr lang="en-US" sz="3200" dirty="0"/>
              <a:t>: Instructional Materials</a:t>
            </a:r>
          </a:p>
          <a:p>
            <a:r>
              <a:rPr lang="en-US" sz="3200" b="1" dirty="0"/>
              <a:t>QM Standard 5</a:t>
            </a:r>
            <a:r>
              <a:rPr lang="en-US" sz="3200" dirty="0"/>
              <a:t>: Learning Activities and Learner Interaction</a:t>
            </a:r>
          </a:p>
          <a:p>
            <a:r>
              <a:rPr lang="en-US" sz="3200" b="1" dirty="0"/>
              <a:t>QM Standard 6</a:t>
            </a:r>
            <a:r>
              <a:rPr lang="en-US" sz="3200" dirty="0"/>
              <a:t>: Course Technology</a:t>
            </a:r>
          </a:p>
        </p:txBody>
      </p:sp>
    </p:spTree>
    <p:extLst>
      <p:ext uri="{BB962C8B-B14F-4D97-AF65-F5344CB8AC3E}">
        <p14:creationId xmlns:p14="http://schemas.microsoft.com/office/powerpoint/2010/main" val="1486419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EAB69F-4FC6-46CB-A057-514C39EF4174}"/>
              </a:ext>
            </a:extLst>
          </p:cNvPr>
          <p:cNvSpPr>
            <a:spLocks noGrp="1"/>
          </p:cNvSpPr>
          <p:nvPr>
            <p:ph type="title"/>
          </p:nvPr>
        </p:nvSpPr>
        <p:spPr/>
        <p:txBody>
          <a:bodyPr/>
          <a:lstStyle/>
          <a:p>
            <a:r>
              <a:rPr lang="en-US" dirty="0"/>
              <a:t>Baby Steps #4</a:t>
            </a:r>
            <a:br>
              <a:rPr lang="en-US" dirty="0"/>
            </a:br>
            <a:r>
              <a:rPr lang="en-US" dirty="0"/>
              <a:t>Accessibility Compliance</a:t>
            </a:r>
          </a:p>
        </p:txBody>
      </p:sp>
      <p:sp>
        <p:nvSpPr>
          <p:cNvPr id="5" name="Text Placeholder 4">
            <a:extLst>
              <a:ext uri="{FF2B5EF4-FFF2-40B4-BE49-F238E27FC236}">
                <a16:creationId xmlns:a16="http://schemas.microsoft.com/office/drawing/2014/main" id="{6BE43FD8-D08F-4EA9-BBDC-4F5CB5E79E6F}"/>
              </a:ext>
            </a:extLst>
          </p:cNvPr>
          <p:cNvSpPr>
            <a:spLocks noGrp="1"/>
          </p:cNvSpPr>
          <p:nvPr>
            <p:ph type="body" sz="half" idx="2"/>
          </p:nvPr>
        </p:nvSpPr>
        <p:spPr>
          <a:xfrm>
            <a:off x="1154954" y="3543300"/>
            <a:ext cx="10263616" cy="2476500"/>
          </a:xfrm>
        </p:spPr>
        <p:txBody>
          <a:bodyPr>
            <a:normAutofit/>
          </a:bodyPr>
          <a:lstStyle/>
          <a:p>
            <a:r>
              <a:rPr lang="en-US" sz="3600" b="1" dirty="0"/>
              <a:t>QM Standard 8</a:t>
            </a:r>
            <a:r>
              <a:rPr lang="en-US" sz="3600" dirty="0"/>
              <a:t>: Accessibility and Usability</a:t>
            </a:r>
          </a:p>
        </p:txBody>
      </p:sp>
    </p:spTree>
    <p:extLst>
      <p:ext uri="{BB962C8B-B14F-4D97-AF65-F5344CB8AC3E}">
        <p14:creationId xmlns:p14="http://schemas.microsoft.com/office/powerpoint/2010/main" val="3409965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A9943E-D5D0-4035-A973-A227FF46AD7D}"/>
              </a:ext>
            </a:extLst>
          </p:cNvPr>
          <p:cNvSpPr>
            <a:spLocks noGrp="1"/>
          </p:cNvSpPr>
          <p:nvPr>
            <p:ph type="title"/>
          </p:nvPr>
        </p:nvSpPr>
        <p:spPr/>
        <p:txBody>
          <a:bodyPr/>
          <a:lstStyle/>
          <a:p>
            <a:r>
              <a:rPr lang="en-US" dirty="0"/>
              <a:t>Baby Steps #5</a:t>
            </a:r>
            <a:br>
              <a:rPr lang="en-US" dirty="0"/>
            </a:br>
            <a:r>
              <a:rPr lang="en-US" dirty="0"/>
              <a:t>Permissions and Citations</a:t>
            </a:r>
          </a:p>
        </p:txBody>
      </p:sp>
      <p:sp>
        <p:nvSpPr>
          <p:cNvPr id="5" name="Text Placeholder 4">
            <a:extLst>
              <a:ext uri="{FF2B5EF4-FFF2-40B4-BE49-F238E27FC236}">
                <a16:creationId xmlns:a16="http://schemas.microsoft.com/office/drawing/2014/main" id="{9D713911-3666-42AF-89B7-E7040E09D4FA}"/>
              </a:ext>
            </a:extLst>
          </p:cNvPr>
          <p:cNvSpPr>
            <a:spLocks noGrp="1"/>
          </p:cNvSpPr>
          <p:nvPr>
            <p:ph type="body" sz="half" idx="2"/>
          </p:nvPr>
        </p:nvSpPr>
        <p:spPr/>
        <p:txBody>
          <a:bodyPr/>
          <a:lstStyle/>
          <a:p>
            <a:r>
              <a:rPr lang="en-US" sz="3600" b="1" dirty="0"/>
              <a:t>QM Standard 4</a:t>
            </a:r>
            <a:r>
              <a:rPr lang="en-US" sz="3600" dirty="0"/>
              <a:t>: Instructional Materials</a:t>
            </a:r>
          </a:p>
          <a:p>
            <a:endParaRPr lang="en-US" dirty="0"/>
          </a:p>
        </p:txBody>
      </p:sp>
    </p:spTree>
    <p:extLst>
      <p:ext uri="{BB962C8B-B14F-4D97-AF65-F5344CB8AC3E}">
        <p14:creationId xmlns:p14="http://schemas.microsoft.com/office/powerpoint/2010/main" val="1378856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DEDE878-3C62-4E93-B959-0486FC317FB4}"/>
              </a:ext>
            </a:extLst>
          </p:cNvPr>
          <p:cNvSpPr>
            <a:spLocks noGrp="1"/>
          </p:cNvSpPr>
          <p:nvPr>
            <p:ph type="title"/>
          </p:nvPr>
        </p:nvSpPr>
        <p:spPr/>
        <p:txBody>
          <a:bodyPr/>
          <a:lstStyle/>
          <a:p>
            <a:r>
              <a:rPr lang="en-US" dirty="0"/>
              <a:t>Baby Steps #6</a:t>
            </a:r>
            <a:br>
              <a:rPr lang="en-US" dirty="0"/>
            </a:br>
            <a:r>
              <a:rPr lang="en-US" dirty="0"/>
              <a:t>Putting it all Together</a:t>
            </a:r>
          </a:p>
        </p:txBody>
      </p:sp>
      <p:sp>
        <p:nvSpPr>
          <p:cNvPr id="7" name="Text Placeholder 6">
            <a:extLst>
              <a:ext uri="{FF2B5EF4-FFF2-40B4-BE49-F238E27FC236}">
                <a16:creationId xmlns:a16="http://schemas.microsoft.com/office/drawing/2014/main" id="{922ECE0C-D076-414F-B0E2-0A5122B0AC10}"/>
              </a:ext>
            </a:extLst>
          </p:cNvPr>
          <p:cNvSpPr>
            <a:spLocks noGrp="1"/>
          </p:cNvSpPr>
          <p:nvPr>
            <p:ph type="body" sz="half" idx="2"/>
          </p:nvPr>
        </p:nvSpPr>
        <p:spPr>
          <a:xfrm>
            <a:off x="1154954" y="3543300"/>
            <a:ext cx="10377916" cy="2476500"/>
          </a:xfrm>
        </p:spPr>
        <p:txBody>
          <a:bodyPr>
            <a:normAutofit lnSpcReduction="10000"/>
          </a:bodyPr>
          <a:lstStyle/>
          <a:p>
            <a:r>
              <a:rPr lang="en-US" sz="3600" b="1" dirty="0"/>
              <a:t>QM Standard 1</a:t>
            </a:r>
            <a:r>
              <a:rPr lang="en-US" sz="3600" dirty="0"/>
              <a:t>: Course Overview and Introduction</a:t>
            </a:r>
          </a:p>
          <a:p>
            <a:r>
              <a:rPr lang="en-US" sz="3600" b="1" dirty="0"/>
              <a:t>QM Standard 6</a:t>
            </a:r>
            <a:r>
              <a:rPr lang="en-US" sz="3600" dirty="0"/>
              <a:t>: Course Technology</a:t>
            </a:r>
          </a:p>
          <a:p>
            <a:r>
              <a:rPr lang="en-US" sz="3600" b="1" dirty="0"/>
              <a:t>QM Standard 7</a:t>
            </a:r>
            <a:r>
              <a:rPr lang="en-US" sz="3600" dirty="0"/>
              <a:t>: Learner Support</a:t>
            </a:r>
            <a:endParaRPr lang="en-US" dirty="0"/>
          </a:p>
        </p:txBody>
      </p:sp>
    </p:spTree>
    <p:extLst>
      <p:ext uri="{BB962C8B-B14F-4D97-AF65-F5344CB8AC3E}">
        <p14:creationId xmlns:p14="http://schemas.microsoft.com/office/powerpoint/2010/main" val="22444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ichland College Campus"/>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t="18125" b="17338"/>
          <a:stretch/>
        </p:blipFill>
        <p:spPr>
          <a:xfrm>
            <a:off x="960275" y="2046084"/>
            <a:ext cx="10413699" cy="4581055"/>
          </a:xfrm>
        </p:spPr>
      </p:pic>
      <p:sp>
        <p:nvSpPr>
          <p:cNvPr id="2" name="Title 1"/>
          <p:cNvSpPr>
            <a:spLocks noGrp="1"/>
          </p:cNvSpPr>
          <p:nvPr>
            <p:ph type="title"/>
          </p:nvPr>
        </p:nvSpPr>
        <p:spPr/>
        <p:txBody>
          <a:bodyPr/>
          <a:lstStyle/>
          <a:p>
            <a:r>
              <a:rPr lang="en-US" dirty="0"/>
              <a:t>Richland College</a:t>
            </a:r>
          </a:p>
        </p:txBody>
      </p:sp>
    </p:spTree>
    <p:extLst>
      <p:ext uri="{BB962C8B-B14F-4D97-AF65-F5344CB8AC3E}">
        <p14:creationId xmlns:p14="http://schemas.microsoft.com/office/powerpoint/2010/main" val="295976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Richland College Faculty</a:t>
            </a:r>
          </a:p>
        </p:txBody>
      </p:sp>
      <p:sp>
        <p:nvSpPr>
          <p:cNvPr id="9" name="Content Placeholder 8"/>
          <p:cNvSpPr>
            <a:spLocks noGrp="1"/>
          </p:cNvSpPr>
          <p:nvPr>
            <p:ph sz="half" idx="1"/>
          </p:nvPr>
        </p:nvSpPr>
        <p:spPr>
          <a:xfrm>
            <a:off x="1154954" y="3195171"/>
            <a:ext cx="5474446" cy="3416301"/>
          </a:xfrm>
        </p:spPr>
        <p:txBody>
          <a:bodyPr>
            <a:normAutofit/>
          </a:bodyPr>
          <a:lstStyle/>
          <a:p>
            <a:r>
              <a:rPr lang="en-US" sz="3600" dirty="0"/>
              <a:t>180+ full-time faculty</a:t>
            </a:r>
          </a:p>
          <a:p>
            <a:r>
              <a:rPr lang="en-US" sz="3600" dirty="0"/>
              <a:t>700-900 adjuncts</a:t>
            </a:r>
          </a:p>
        </p:txBody>
      </p:sp>
      <p:pic>
        <p:nvPicPr>
          <p:cNvPr id="11" name="Content Placeholder 10" descr="Thunderduck Hall at Richland College"/>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412019" y="1680632"/>
            <a:ext cx="3065929" cy="4616931"/>
          </a:xfrm>
        </p:spPr>
      </p:pic>
    </p:spTree>
    <p:extLst>
      <p:ext uri="{BB962C8B-B14F-4D97-AF65-F5344CB8AC3E}">
        <p14:creationId xmlns:p14="http://schemas.microsoft.com/office/powerpoint/2010/main" val="37774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Technology Enhanced Learning Team</a:t>
            </a:r>
            <a:br>
              <a:rPr lang="en-US" sz="3600" dirty="0"/>
            </a:br>
            <a:r>
              <a:rPr lang="en-US" sz="3600" dirty="0"/>
              <a:t>(TEL Team)</a:t>
            </a:r>
          </a:p>
        </p:txBody>
      </p:sp>
      <p:sp>
        <p:nvSpPr>
          <p:cNvPr id="3" name="Text Placeholder 2"/>
          <p:cNvSpPr>
            <a:spLocks noGrp="1"/>
          </p:cNvSpPr>
          <p:nvPr>
            <p:ph type="body" sz="half" idx="2"/>
          </p:nvPr>
        </p:nvSpPr>
        <p:spPr/>
        <p:txBody>
          <a:bodyPr>
            <a:normAutofit fontScale="92500"/>
          </a:bodyPr>
          <a:lstStyle/>
          <a:p>
            <a:r>
              <a:rPr lang="en-US" sz="2800" dirty="0"/>
              <a:t>The Mission of Technology Enhanced Learning is to ensure the quality of distance education and the appropriate use of classroom technology at Richland College through providing peer-to-peer training and mentoring, targeting appropriate market segments, and improving key processes continuously.</a:t>
            </a:r>
          </a:p>
          <a:p>
            <a:endParaRPr lang="en-US" dirty="0"/>
          </a:p>
        </p:txBody>
      </p:sp>
    </p:spTree>
    <p:extLst>
      <p:ext uri="{BB962C8B-B14F-4D97-AF65-F5344CB8AC3E}">
        <p14:creationId xmlns:p14="http://schemas.microsoft.com/office/powerpoint/2010/main" val="197992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Richland QM Classes</a:t>
            </a:r>
          </a:p>
        </p:txBody>
      </p:sp>
      <p:sp>
        <p:nvSpPr>
          <p:cNvPr id="3" name="Content Placeholder 2"/>
          <p:cNvSpPr>
            <a:spLocks noGrp="1"/>
          </p:cNvSpPr>
          <p:nvPr>
            <p:ph sz="half" idx="1"/>
          </p:nvPr>
        </p:nvSpPr>
        <p:spPr/>
        <p:txBody>
          <a:bodyPr>
            <a:normAutofit fontScale="77500" lnSpcReduction="20000"/>
          </a:bodyPr>
          <a:lstStyle/>
          <a:p>
            <a:pPr marL="0" marR="0" indent="0">
              <a:lnSpc>
                <a:spcPct val="107000"/>
              </a:lnSpc>
              <a:spcBef>
                <a:spcPts val="0"/>
              </a:spcBef>
              <a:spcAft>
                <a:spcPts val="800"/>
              </a:spcAft>
              <a:buNone/>
            </a:pPr>
            <a:r>
              <a:rPr lang="en-US" sz="3100" b="1" dirty="0">
                <a:latin typeface="Calibri" panose="020F0502020204030204" pitchFamily="34" charset="0"/>
                <a:ea typeface="Calibri" panose="020F0502020204030204" pitchFamily="34" charset="0"/>
                <a:cs typeface="Times New Roman" panose="02020603050405020304" pitchFamily="18" charset="0"/>
              </a:rPr>
              <a:t>2015/2016: </a:t>
            </a:r>
            <a:r>
              <a:rPr lang="en-US" sz="31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ARTS 1301 – Vicki Mayhan </a:t>
            </a:r>
          </a:p>
          <a:p>
            <a:pPr marL="0" marR="0" indent="0">
              <a:lnSpc>
                <a:spcPct val="107000"/>
              </a:lnSpc>
              <a:spcBef>
                <a:spcPts val="0"/>
              </a:spcBef>
              <a:spcAft>
                <a:spcPts val="800"/>
              </a:spcAft>
              <a:buNone/>
            </a:pPr>
            <a:r>
              <a:rPr lang="en-US" sz="3100" b="1" dirty="0">
                <a:latin typeface="Calibri" panose="020F0502020204030204" pitchFamily="34" charset="0"/>
                <a:ea typeface="Calibri" panose="020F0502020204030204" pitchFamily="34" charset="0"/>
                <a:cs typeface="Times New Roman" panose="02020603050405020304" pitchFamily="18" charset="0"/>
              </a:rPr>
              <a:t>2016/2017:	</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BIOL 1408 – Jennifer Baggett </a:t>
            </a:r>
            <a:br>
              <a:rPr lang="en-US" sz="3100" dirty="0">
                <a:latin typeface="Calibri" panose="020F0502020204030204" pitchFamily="34" charset="0"/>
                <a:ea typeface="Calibri" panose="020F0502020204030204" pitchFamily="34" charset="0"/>
                <a:cs typeface="Times New Roman" panose="02020603050405020304" pitchFamily="18" charset="0"/>
              </a:rPr>
            </a:br>
            <a:r>
              <a:rPr lang="en-US" sz="3100" dirty="0">
                <a:latin typeface="Calibri" panose="020F0502020204030204" pitchFamily="34" charset="0"/>
                <a:ea typeface="Calibri" panose="020F0502020204030204" pitchFamily="34" charset="0"/>
                <a:cs typeface="Times New Roman" panose="02020603050405020304" pitchFamily="18" charset="0"/>
              </a:rPr>
              <a:t>HUMA 1315 – Lois Parrott </a:t>
            </a:r>
            <a:br>
              <a:rPr lang="en-US" sz="3100" dirty="0">
                <a:latin typeface="Calibri" panose="020F0502020204030204" pitchFamily="34" charset="0"/>
                <a:ea typeface="Calibri" panose="020F0502020204030204" pitchFamily="34" charset="0"/>
                <a:cs typeface="Times New Roman" panose="02020603050405020304" pitchFamily="18" charset="0"/>
              </a:rPr>
            </a:br>
            <a:r>
              <a:rPr lang="en-US" sz="3100" dirty="0">
                <a:latin typeface="Calibri" panose="020F0502020204030204" pitchFamily="34" charset="0"/>
                <a:ea typeface="Calibri" panose="020F0502020204030204" pitchFamily="34" charset="0"/>
                <a:cs typeface="Times New Roman" panose="02020603050405020304" pitchFamily="18" charset="0"/>
              </a:rPr>
              <a:t>ESOL 0033 – Mary Peacock </a:t>
            </a:r>
          </a:p>
          <a:p>
            <a:pPr marL="0" marR="0" indent="0">
              <a:lnSpc>
                <a:spcPct val="107000"/>
              </a:lnSpc>
              <a:spcBef>
                <a:spcPts val="0"/>
              </a:spcBef>
              <a:spcAft>
                <a:spcPts val="800"/>
              </a:spcAft>
              <a:buNone/>
            </a:pPr>
            <a:r>
              <a:rPr lang="en-US" sz="3100" b="1" dirty="0">
                <a:latin typeface="Calibri" panose="020F0502020204030204" pitchFamily="34" charset="0"/>
                <a:ea typeface="Calibri" panose="020F0502020204030204" pitchFamily="34" charset="0"/>
                <a:cs typeface="Times New Roman" panose="02020603050405020304" pitchFamily="18" charset="0"/>
              </a:rPr>
              <a:t>2017-2018:	</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PHIL 1301 – Luisa Benton </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26624540-EF4B-4304-827E-676F42506CEF}"/>
              </a:ext>
            </a:extLst>
          </p:cNvPr>
          <p:cNvSpPr>
            <a:spLocks noGrp="1"/>
          </p:cNvSpPr>
          <p:nvPr>
            <p:ph sz="half" idx="2"/>
          </p:nvPr>
        </p:nvSpPr>
        <p:spPr>
          <a:xfrm>
            <a:off x="6720840" y="2603500"/>
            <a:ext cx="4313031" cy="3416300"/>
          </a:xfrm>
        </p:spPr>
        <p:txBody>
          <a:bodyPr>
            <a:normAutofit fontScale="77500" lnSpcReduction="20000"/>
          </a:bodyPr>
          <a:lstStyle/>
          <a:p>
            <a:pPr marL="0" marR="0" indent="0">
              <a:lnSpc>
                <a:spcPct val="107000"/>
              </a:lnSpc>
              <a:spcBef>
                <a:spcPts val="0"/>
              </a:spcBef>
              <a:spcAft>
                <a:spcPts val="800"/>
              </a:spcAft>
              <a:buNone/>
            </a:pPr>
            <a:r>
              <a:rPr lang="en-US" sz="3100" b="1" dirty="0">
                <a:latin typeface="Calibri" panose="020F0502020204030204" pitchFamily="34" charset="0"/>
                <a:ea typeface="Calibri" panose="020F0502020204030204" pitchFamily="34" charset="0"/>
                <a:cs typeface="Times New Roman" panose="02020603050405020304" pitchFamily="18" charset="0"/>
              </a:rPr>
              <a:t>2018-2019:</a:t>
            </a:r>
            <a:r>
              <a:rPr lang="en-US" sz="31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HUMA 1315 – Caryn Voskuil</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SPCH 1321 – Jennifer Gray</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ENGL 1302 – Justine White</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EDUC 1300 – Chaelle Norman</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ENVR 1404 – Tara Urbanski</a:t>
            </a:r>
          </a:p>
          <a:p>
            <a:pPr marL="0" marR="0" indent="0">
              <a:lnSpc>
                <a:spcPct val="107000"/>
              </a:lnSpc>
              <a:spcBef>
                <a:spcPts val="0"/>
              </a:spcBef>
              <a:spcAft>
                <a:spcPts val="80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PHYS 1404 – </a:t>
            </a:r>
            <a:r>
              <a:rPr lang="en-US" sz="3100" dirty="0" err="1">
                <a:latin typeface="Calibri" panose="020F0502020204030204" pitchFamily="34" charset="0"/>
                <a:ea typeface="Calibri" panose="020F0502020204030204" pitchFamily="34" charset="0"/>
                <a:cs typeface="Times New Roman" panose="02020603050405020304" pitchFamily="18" charset="0"/>
              </a:rPr>
              <a:t>ZhunJun</a:t>
            </a:r>
            <a:r>
              <a:rPr lang="en-US" sz="3100" dirty="0">
                <a:latin typeface="Calibri" panose="020F0502020204030204" pitchFamily="34" charset="0"/>
                <a:ea typeface="Calibri" panose="020F0502020204030204" pitchFamily="34" charset="0"/>
                <a:cs typeface="Times New Roman" panose="02020603050405020304" pitchFamily="18" charset="0"/>
              </a:rPr>
              <a:t> Li</a:t>
            </a:r>
            <a:r>
              <a:rPr lang="en-US" sz="2600" dirty="0">
                <a:latin typeface="Calibri" panose="020F0502020204030204" pitchFamily="34" charset="0"/>
                <a:ea typeface="Calibri" panose="020F0502020204030204" pitchFamily="34" charset="0"/>
                <a:cs typeface="Times New Roman" panose="02020603050405020304" pitchFamily="18" charset="0"/>
              </a:rPr>
              <a:t/>
            </a:r>
            <a:br>
              <a:rPr lang="en-US" sz="2600" dirty="0">
                <a:latin typeface="Calibri" panose="020F0502020204030204" pitchFamily="34" charset="0"/>
                <a:ea typeface="Calibri" panose="020F0502020204030204" pitchFamily="34" charset="0"/>
                <a:cs typeface="Times New Roman" panose="02020603050405020304" pitchFamily="18" charset="0"/>
              </a:rPr>
            </a:br>
            <a:r>
              <a:rPr lang="en-US" sz="2600" dirty="0">
                <a:latin typeface="Calibri" panose="020F0502020204030204" pitchFamily="34" charset="0"/>
                <a:ea typeface="Calibri" panose="020F0502020204030204" pitchFamily="34" charset="0"/>
                <a:cs typeface="Times New Roman" panose="02020603050405020304" pitchFamily="18" charset="0"/>
              </a:rPr>
              <a:t>					</a:t>
            </a:r>
            <a:endParaRPr lang="en-US" sz="3100" dirty="0"/>
          </a:p>
          <a:p>
            <a:pPr marL="0" indent="0">
              <a:buNone/>
            </a:pPr>
            <a:endParaRPr lang="en-US" dirty="0"/>
          </a:p>
        </p:txBody>
      </p:sp>
    </p:spTree>
    <p:extLst>
      <p:ext uri="{BB962C8B-B14F-4D97-AF65-F5344CB8AC3E}">
        <p14:creationId xmlns:p14="http://schemas.microsoft.com/office/powerpoint/2010/main" val="387248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70B7-EA9B-4F21-AE43-EF6314C77853}"/>
              </a:ext>
            </a:extLst>
          </p:cNvPr>
          <p:cNvSpPr>
            <a:spLocks noGrp="1"/>
          </p:cNvSpPr>
          <p:nvPr>
            <p:ph type="title"/>
          </p:nvPr>
        </p:nvSpPr>
        <p:spPr/>
        <p:txBody>
          <a:bodyPr/>
          <a:lstStyle/>
          <a:p>
            <a:r>
              <a:rPr lang="en-US" dirty="0"/>
              <a:t>Department Templates</a:t>
            </a:r>
          </a:p>
        </p:txBody>
      </p:sp>
      <p:graphicFrame>
        <p:nvGraphicFramePr>
          <p:cNvPr id="4" name="Content Placeholder 3" descr="Table of QM courses by discipline">
            <a:extLst>
              <a:ext uri="{FF2B5EF4-FFF2-40B4-BE49-F238E27FC236}">
                <a16:creationId xmlns:a16="http://schemas.microsoft.com/office/drawing/2014/main" id="{CDD8CAD1-A99A-4EDA-88F2-A695DDD0A7A9}"/>
              </a:ext>
            </a:extLst>
          </p:cNvPr>
          <p:cNvGraphicFramePr>
            <a:graphicFrameLocks noGrp="1"/>
          </p:cNvGraphicFramePr>
          <p:nvPr>
            <p:ph idx="1"/>
            <p:extLst>
              <p:ext uri="{D42A27DB-BD31-4B8C-83A1-F6EECF244321}">
                <p14:modId xmlns:p14="http://schemas.microsoft.com/office/powerpoint/2010/main" val="1827487494"/>
              </p:ext>
            </p:extLst>
          </p:nvPr>
        </p:nvGraphicFramePr>
        <p:xfrm>
          <a:off x="1155699" y="2603500"/>
          <a:ext cx="10353812" cy="3280830"/>
        </p:xfrm>
        <a:graphic>
          <a:graphicData uri="http://schemas.openxmlformats.org/drawingml/2006/table">
            <a:tbl>
              <a:tblPr firstRow="1" bandRow="1">
                <a:tableStyleId>{5C22544A-7EE6-4342-B048-85BDC9FD1C3A}</a:tableStyleId>
              </a:tblPr>
              <a:tblGrid>
                <a:gridCol w="7016751">
                  <a:extLst>
                    <a:ext uri="{9D8B030D-6E8A-4147-A177-3AD203B41FA5}">
                      <a16:colId xmlns:a16="http://schemas.microsoft.com/office/drawing/2014/main" val="3579627143"/>
                    </a:ext>
                  </a:extLst>
                </a:gridCol>
                <a:gridCol w="3337061">
                  <a:extLst>
                    <a:ext uri="{9D8B030D-6E8A-4147-A177-3AD203B41FA5}">
                      <a16:colId xmlns:a16="http://schemas.microsoft.com/office/drawing/2014/main" val="294282056"/>
                    </a:ext>
                  </a:extLst>
                </a:gridCol>
              </a:tblGrid>
              <a:tr h="656166">
                <a:tc>
                  <a:txBody>
                    <a:bodyPr/>
                    <a:lstStyle/>
                    <a:p>
                      <a:r>
                        <a:rPr lang="en-US" sz="2000" dirty="0"/>
                        <a:t>Course</a:t>
                      </a:r>
                    </a:p>
                  </a:txBody>
                  <a:tcPr/>
                </a:tc>
                <a:tc>
                  <a:txBody>
                    <a:bodyPr/>
                    <a:lstStyle/>
                    <a:p>
                      <a:r>
                        <a:rPr lang="en-US" sz="2000" dirty="0"/>
                        <a:t>Student Count/Semester</a:t>
                      </a:r>
                    </a:p>
                  </a:txBody>
                  <a:tcPr/>
                </a:tc>
                <a:extLst>
                  <a:ext uri="{0D108BD9-81ED-4DB2-BD59-A6C34878D82A}">
                    <a16:rowId xmlns:a16="http://schemas.microsoft.com/office/drawing/2014/main" val="904964167"/>
                  </a:ext>
                </a:extLst>
              </a:tr>
              <a:tr h="656166">
                <a:tc>
                  <a:txBody>
                    <a:bodyPr/>
                    <a:lstStyle/>
                    <a:p>
                      <a:r>
                        <a:rPr lang="en-US" sz="2000" b="1" dirty="0"/>
                        <a:t>ARTS 1301 </a:t>
                      </a:r>
                      <a:r>
                        <a:rPr lang="en-US" sz="2000" dirty="0"/>
                        <a:t>– Art Appreciation</a:t>
                      </a:r>
                    </a:p>
                  </a:txBody>
                  <a:tcPr/>
                </a:tc>
                <a:tc>
                  <a:txBody>
                    <a:bodyPr/>
                    <a:lstStyle/>
                    <a:p>
                      <a:r>
                        <a:rPr lang="en-US" sz="2000" dirty="0"/>
                        <a:t>525</a:t>
                      </a:r>
                    </a:p>
                  </a:txBody>
                  <a:tcPr/>
                </a:tc>
                <a:extLst>
                  <a:ext uri="{0D108BD9-81ED-4DB2-BD59-A6C34878D82A}">
                    <a16:rowId xmlns:a16="http://schemas.microsoft.com/office/drawing/2014/main" val="2987727909"/>
                  </a:ext>
                </a:extLst>
              </a:tr>
              <a:tr h="656166">
                <a:tc>
                  <a:txBody>
                    <a:bodyPr/>
                    <a:lstStyle/>
                    <a:p>
                      <a:r>
                        <a:rPr lang="en-US" sz="2000" b="1" dirty="0"/>
                        <a:t>HUMA 1315 </a:t>
                      </a:r>
                      <a:r>
                        <a:rPr lang="en-US" sz="2000" dirty="0"/>
                        <a:t>– Fine Arts Appreciation</a:t>
                      </a:r>
                    </a:p>
                  </a:txBody>
                  <a:tcPr/>
                </a:tc>
                <a:tc>
                  <a:txBody>
                    <a:bodyPr/>
                    <a:lstStyle/>
                    <a:p>
                      <a:r>
                        <a:rPr lang="en-US" sz="2000" dirty="0"/>
                        <a:t>175</a:t>
                      </a:r>
                    </a:p>
                  </a:txBody>
                  <a:tcPr/>
                </a:tc>
                <a:extLst>
                  <a:ext uri="{0D108BD9-81ED-4DB2-BD59-A6C34878D82A}">
                    <a16:rowId xmlns:a16="http://schemas.microsoft.com/office/drawing/2014/main" val="326897055"/>
                  </a:ext>
                </a:extLst>
              </a:tr>
              <a:tr h="656166">
                <a:tc>
                  <a:txBody>
                    <a:bodyPr/>
                    <a:lstStyle/>
                    <a:p>
                      <a:r>
                        <a:rPr lang="en-US" sz="2000" b="1" dirty="0"/>
                        <a:t>PHIL 1301 </a:t>
                      </a:r>
                      <a:r>
                        <a:rPr lang="en-US" sz="2000" dirty="0"/>
                        <a:t>– Introduction to Philosophy</a:t>
                      </a:r>
                    </a:p>
                  </a:txBody>
                  <a:tcPr/>
                </a:tc>
                <a:tc>
                  <a:txBody>
                    <a:bodyPr/>
                    <a:lstStyle/>
                    <a:p>
                      <a:r>
                        <a:rPr lang="en-US" sz="2000" dirty="0"/>
                        <a:t>325</a:t>
                      </a:r>
                    </a:p>
                  </a:txBody>
                  <a:tcPr/>
                </a:tc>
                <a:extLst>
                  <a:ext uri="{0D108BD9-81ED-4DB2-BD59-A6C34878D82A}">
                    <a16:rowId xmlns:a16="http://schemas.microsoft.com/office/drawing/2014/main" val="3121298635"/>
                  </a:ext>
                </a:extLst>
              </a:tr>
              <a:tr h="656166">
                <a:tc>
                  <a:txBody>
                    <a:bodyPr/>
                    <a:lstStyle/>
                    <a:p>
                      <a:r>
                        <a:rPr lang="en-US" sz="2000" b="1" dirty="0"/>
                        <a:t>SPCH 1321 </a:t>
                      </a:r>
                      <a:r>
                        <a:rPr lang="en-US" sz="2000" dirty="0"/>
                        <a:t>– Business and Professional Communication</a:t>
                      </a:r>
                    </a:p>
                  </a:txBody>
                  <a:tcPr/>
                </a:tc>
                <a:tc>
                  <a:txBody>
                    <a:bodyPr/>
                    <a:lstStyle/>
                    <a:p>
                      <a:r>
                        <a:rPr lang="en-US" sz="2000" dirty="0"/>
                        <a:t>150</a:t>
                      </a:r>
                    </a:p>
                  </a:txBody>
                  <a:tcPr/>
                </a:tc>
                <a:extLst>
                  <a:ext uri="{0D108BD9-81ED-4DB2-BD59-A6C34878D82A}">
                    <a16:rowId xmlns:a16="http://schemas.microsoft.com/office/drawing/2014/main" val="2193700710"/>
                  </a:ext>
                </a:extLst>
              </a:tr>
            </a:tbl>
          </a:graphicData>
        </a:graphic>
      </p:graphicFrame>
    </p:spTree>
    <p:extLst>
      <p:ext uri="{BB962C8B-B14F-4D97-AF65-F5344CB8AC3E}">
        <p14:creationId xmlns:p14="http://schemas.microsoft.com/office/powerpoint/2010/main" val="209081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Courses Being Prepared for a Review</a:t>
            </a:r>
          </a:p>
        </p:txBody>
      </p:sp>
      <p:sp>
        <p:nvSpPr>
          <p:cNvPr id="5" name="Content Placeholder 4"/>
          <p:cNvSpPr>
            <a:spLocks noGrp="1"/>
          </p:cNvSpPr>
          <p:nvPr>
            <p:ph sz="half" idx="1"/>
          </p:nvPr>
        </p:nvSpPr>
        <p:spPr>
          <a:xfrm>
            <a:off x="468630" y="2603500"/>
            <a:ext cx="5511482" cy="3416301"/>
          </a:xfrm>
        </p:spPr>
        <p:txBody>
          <a:bodyPr>
            <a:normAutofit/>
          </a:bodyPr>
          <a:lstStyle/>
          <a:p>
            <a:r>
              <a:rPr lang="en-US" sz="2400" dirty="0"/>
              <a:t>Evita Medina – EDUC 1301</a:t>
            </a:r>
          </a:p>
          <a:p>
            <a:r>
              <a:rPr lang="en-US" sz="2400" dirty="0"/>
              <a:t>Carlos Martinez – ECON 1301</a:t>
            </a:r>
          </a:p>
          <a:p>
            <a:r>
              <a:rPr lang="en-US" sz="2400" dirty="0"/>
              <a:t>Jon Havens – KINE 1321</a:t>
            </a:r>
          </a:p>
          <a:p>
            <a:r>
              <a:rPr lang="en-US" sz="2400" dirty="0"/>
              <a:t>Miguel Marrero – ENGL 1301</a:t>
            </a:r>
          </a:p>
          <a:p>
            <a:r>
              <a:rPr lang="en-US" sz="2400" dirty="0"/>
              <a:t>Lorraine McCord – IBUS 1300</a:t>
            </a:r>
          </a:p>
          <a:p>
            <a:endParaRPr lang="en-US" sz="2000" dirty="0"/>
          </a:p>
          <a:p>
            <a:endParaRPr lang="en-US" dirty="0"/>
          </a:p>
        </p:txBody>
      </p:sp>
      <p:sp>
        <p:nvSpPr>
          <p:cNvPr id="9" name="Content Placeholder 8"/>
          <p:cNvSpPr>
            <a:spLocks noGrp="1"/>
          </p:cNvSpPr>
          <p:nvPr>
            <p:ph sz="half" idx="2"/>
          </p:nvPr>
        </p:nvSpPr>
        <p:spPr>
          <a:xfrm>
            <a:off x="5806440" y="2603500"/>
            <a:ext cx="5795010" cy="3416300"/>
          </a:xfrm>
        </p:spPr>
        <p:txBody>
          <a:bodyPr>
            <a:normAutofit/>
          </a:bodyPr>
          <a:lstStyle/>
          <a:p>
            <a:r>
              <a:rPr lang="en-US" sz="2400" dirty="0"/>
              <a:t>Libiya Shah – BIOL 1409</a:t>
            </a:r>
          </a:p>
          <a:p>
            <a:r>
              <a:rPr lang="en-US" sz="2400" dirty="0"/>
              <a:t>Luisa Benton – PHIL 2301</a:t>
            </a:r>
          </a:p>
          <a:p>
            <a:r>
              <a:rPr lang="en-US" sz="2400" dirty="0"/>
              <a:t>Michael Wo Man Li – GEOL 1401</a:t>
            </a:r>
          </a:p>
          <a:p>
            <a:r>
              <a:rPr lang="en-US" sz="2400" dirty="0"/>
              <a:t>Praveena Dhayanithy – MATH 1332</a:t>
            </a:r>
          </a:p>
          <a:p>
            <a:r>
              <a:rPr lang="en-US" sz="2400" dirty="0"/>
              <a:t>Andrea Stewart – KINE 1306</a:t>
            </a:r>
          </a:p>
          <a:p>
            <a:endParaRPr lang="en-US" sz="2400" dirty="0"/>
          </a:p>
        </p:txBody>
      </p:sp>
    </p:spTree>
    <p:extLst>
      <p:ext uri="{BB962C8B-B14F-4D97-AF65-F5344CB8AC3E}">
        <p14:creationId xmlns:p14="http://schemas.microsoft.com/office/powerpoint/2010/main" val="397921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8D84-70F2-4FA8-8CCC-60CEE2E16042}"/>
              </a:ext>
            </a:extLst>
          </p:cNvPr>
          <p:cNvSpPr>
            <a:spLocks noGrp="1"/>
          </p:cNvSpPr>
          <p:nvPr>
            <p:ph type="title"/>
          </p:nvPr>
        </p:nvSpPr>
        <p:spPr/>
        <p:txBody>
          <a:bodyPr/>
          <a:lstStyle/>
          <a:p>
            <a:r>
              <a:rPr lang="en-US" dirty="0"/>
              <a:t>QAP Peer-Review Process</a:t>
            </a:r>
          </a:p>
        </p:txBody>
      </p:sp>
      <p:sp>
        <p:nvSpPr>
          <p:cNvPr id="5" name="Content Placeholder 4">
            <a:extLst>
              <a:ext uri="{FF2B5EF4-FFF2-40B4-BE49-F238E27FC236}">
                <a16:creationId xmlns:a16="http://schemas.microsoft.com/office/drawing/2014/main" id="{95440F56-DAC6-4DA2-AC06-009A9E372841}"/>
              </a:ext>
            </a:extLst>
          </p:cNvPr>
          <p:cNvSpPr>
            <a:spLocks noGrp="1"/>
          </p:cNvSpPr>
          <p:nvPr>
            <p:ph idx="1"/>
          </p:nvPr>
        </p:nvSpPr>
        <p:spPr>
          <a:xfrm>
            <a:off x="1154954" y="2603500"/>
            <a:ext cx="10012156" cy="3416300"/>
          </a:xfrm>
        </p:spPr>
        <p:txBody>
          <a:bodyPr>
            <a:normAutofit/>
          </a:bodyPr>
          <a:lstStyle/>
          <a:p>
            <a:r>
              <a:rPr lang="en-US" sz="2400" dirty="0"/>
              <a:t>All online faculty have to meet minimum design standards </a:t>
            </a:r>
          </a:p>
          <a:p>
            <a:r>
              <a:rPr lang="en-US" sz="2400" dirty="0"/>
              <a:t>Faculty conduct the design portion of peer reviews</a:t>
            </a:r>
          </a:p>
          <a:p>
            <a:r>
              <a:rPr lang="en-US" sz="2400" dirty="0"/>
              <a:t>Technology Enhanced Learning staff conduct the accessibility portion of the review</a:t>
            </a:r>
          </a:p>
          <a:p>
            <a:r>
              <a:rPr lang="en-US" sz="2400" dirty="0"/>
              <a:t>Starting point for QM</a:t>
            </a:r>
            <a:endParaRPr lang="en-US" sz="1600" dirty="0"/>
          </a:p>
        </p:txBody>
      </p:sp>
    </p:spTree>
    <p:extLst>
      <p:ext uri="{BB962C8B-B14F-4D97-AF65-F5344CB8AC3E}">
        <p14:creationId xmlns:p14="http://schemas.microsoft.com/office/powerpoint/2010/main" val="229734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2A36-3CD3-437D-801D-56C1F6C933E8}"/>
              </a:ext>
            </a:extLst>
          </p:cNvPr>
          <p:cNvSpPr>
            <a:spLocks noGrp="1"/>
          </p:cNvSpPr>
          <p:nvPr>
            <p:ph type="title"/>
          </p:nvPr>
        </p:nvSpPr>
        <p:spPr/>
        <p:txBody>
          <a:bodyPr/>
          <a:lstStyle/>
          <a:p>
            <a:r>
              <a:rPr lang="en-US" dirty="0"/>
              <a:t>Baby Steps #1</a:t>
            </a:r>
            <a:br>
              <a:rPr lang="en-US" dirty="0"/>
            </a:br>
            <a:r>
              <a:rPr lang="en-US" dirty="0"/>
              <a:t>Modular Design and Consistency</a:t>
            </a:r>
          </a:p>
        </p:txBody>
      </p:sp>
      <p:sp>
        <p:nvSpPr>
          <p:cNvPr id="4" name="Text Placeholder 3">
            <a:extLst>
              <a:ext uri="{FF2B5EF4-FFF2-40B4-BE49-F238E27FC236}">
                <a16:creationId xmlns:a16="http://schemas.microsoft.com/office/drawing/2014/main" id="{BC5A20FB-8696-4CAC-A2D3-534767891D9C}"/>
              </a:ext>
            </a:extLst>
          </p:cNvPr>
          <p:cNvSpPr>
            <a:spLocks noGrp="1"/>
          </p:cNvSpPr>
          <p:nvPr>
            <p:ph type="body" sz="half" idx="2"/>
          </p:nvPr>
        </p:nvSpPr>
        <p:spPr>
          <a:xfrm>
            <a:off x="1154954" y="3543300"/>
            <a:ext cx="9966436" cy="2476500"/>
          </a:xfrm>
        </p:spPr>
        <p:txBody>
          <a:bodyPr>
            <a:normAutofit/>
          </a:bodyPr>
          <a:lstStyle/>
          <a:p>
            <a:r>
              <a:rPr lang="en-US" sz="3600" b="1" dirty="0"/>
              <a:t>QM Standard 8</a:t>
            </a:r>
            <a:r>
              <a:rPr lang="en-US" sz="3600" dirty="0"/>
              <a:t>: Accessibility and Usability</a:t>
            </a:r>
          </a:p>
        </p:txBody>
      </p:sp>
    </p:spTree>
    <p:extLst>
      <p:ext uri="{BB962C8B-B14F-4D97-AF65-F5344CB8AC3E}">
        <p14:creationId xmlns:p14="http://schemas.microsoft.com/office/powerpoint/2010/main" val="4417408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585FC8E5C9054D95486318B796588A" ma:contentTypeVersion="13" ma:contentTypeDescription="Create a new document." ma:contentTypeScope="" ma:versionID="33cf7ca9da757de71c87bb1b21b8fe29">
  <xsd:schema xmlns:xsd="http://www.w3.org/2001/XMLSchema" xmlns:xs="http://www.w3.org/2001/XMLSchema" xmlns:p="http://schemas.microsoft.com/office/2006/metadata/properties" xmlns:ns3="1b40f8b8-4100-472e-a95c-ad77be4c18a3" xmlns:ns4="aebe1490-5d3f-45e8-9ebb-bf8b8988beba" targetNamespace="http://schemas.microsoft.com/office/2006/metadata/properties" ma:root="true" ma:fieldsID="faca95b194981235b3711dd8d98cf12b" ns3:_="" ns4:_="">
    <xsd:import namespace="1b40f8b8-4100-472e-a95c-ad77be4c18a3"/>
    <xsd:import namespace="aebe1490-5d3f-45e8-9ebb-bf8b8988beb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0f8b8-4100-472e-a95c-ad77be4c18a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be1490-5d3f-45e8-9ebb-bf8b8988beba"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554A9A-49F5-42C6-8CBD-6AD27F6E54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0f8b8-4100-472e-a95c-ad77be4c18a3"/>
    <ds:schemaRef ds:uri="aebe1490-5d3f-45e8-9ebb-bf8b8988b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663B81-11AD-4606-98C1-6E8A612D7D25}">
  <ds:schemaRefs>
    <ds:schemaRef ds:uri="http://schemas.microsoft.com/sharepoint/v3/contenttype/forms"/>
  </ds:schemaRefs>
</ds:datastoreItem>
</file>

<file path=customXml/itemProps3.xml><?xml version="1.0" encoding="utf-8"?>
<ds:datastoreItem xmlns:ds="http://schemas.openxmlformats.org/officeDocument/2006/customXml" ds:itemID="{590C9C4A-A08C-41A7-906F-0574B781805B}">
  <ds:schemaRefs>
    <ds:schemaRef ds:uri="http://schemas.microsoft.com/office/infopath/2007/PartnerControls"/>
    <ds:schemaRef ds:uri="http://www.w3.org/XML/1998/namespace"/>
    <ds:schemaRef ds:uri="http://schemas.microsoft.com/office/2006/metadata/properties"/>
    <ds:schemaRef ds:uri="http://purl.org/dc/dcmitype/"/>
    <ds:schemaRef ds:uri="http://schemas.microsoft.com/office/2006/documentManagement/types"/>
    <ds:schemaRef ds:uri="1b40f8b8-4100-472e-a95c-ad77be4c18a3"/>
    <ds:schemaRef ds:uri="http://purl.org/dc/elements/1.1/"/>
    <ds:schemaRef ds:uri="http://purl.org/dc/terms/"/>
    <ds:schemaRef ds:uri="http://schemas.openxmlformats.org/package/2006/metadata/core-properties"/>
    <ds:schemaRef ds:uri="aebe1490-5d3f-45e8-9ebb-bf8b8988beba"/>
  </ds:schemaRefs>
</ds:datastoreItem>
</file>

<file path=docProps/app.xml><?xml version="1.0" encoding="utf-8"?>
<Properties xmlns="http://schemas.openxmlformats.org/officeDocument/2006/extended-properties" xmlns:vt="http://schemas.openxmlformats.org/officeDocument/2006/docPropsVTypes">
  <Template>Ion Boardroom</Template>
  <TotalTime>1500</TotalTime>
  <Words>443</Words>
  <Application>Microsoft Office PowerPoint</Application>
  <PresentationFormat>Widescreen</PresentationFormat>
  <Paragraphs>75</Paragraphs>
  <Slides>14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Times New Roman</vt:lpstr>
      <vt:lpstr>Wingdings 3</vt:lpstr>
      <vt:lpstr>Ion Boardroom</vt:lpstr>
      <vt:lpstr>One Bite at a Time: How to Eat the QM Elephant</vt:lpstr>
      <vt:lpstr>Richland College</vt:lpstr>
      <vt:lpstr>Richland College Faculty</vt:lpstr>
      <vt:lpstr>Technology Enhanced Learning Team (TEL Team)</vt:lpstr>
      <vt:lpstr>Current Richland QM Classes</vt:lpstr>
      <vt:lpstr>Department Templates</vt:lpstr>
      <vt:lpstr>Courses Being Prepared for a Review</vt:lpstr>
      <vt:lpstr>QAP Peer-Review Process</vt:lpstr>
      <vt:lpstr>Baby Steps #1 Modular Design and Consistency</vt:lpstr>
      <vt:lpstr>Baby Steps #2 Module-level Learning Objectives</vt:lpstr>
      <vt:lpstr>Baby Steps #3 Communication and Interactive Learning</vt:lpstr>
      <vt:lpstr>Baby Steps #4 Accessibility Compliance</vt:lpstr>
      <vt:lpstr>Baby Steps #5 Permissions and Citations</vt:lpstr>
      <vt:lpstr>Baby Steps #6 Putting it all Together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 Student Success in Online Gatekeeper Classes</dc:title>
  <dc:creator>Long, Susan</dc:creator>
  <cp:lastModifiedBy>White, Justine</cp:lastModifiedBy>
  <cp:revision>79</cp:revision>
  <dcterms:created xsi:type="dcterms:W3CDTF">2017-03-22T14:03:06Z</dcterms:created>
  <dcterms:modified xsi:type="dcterms:W3CDTF">2019-10-24T16:12:04Z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0x01010058585FC8E5C9054D95486318B796588A</vt:lpwstr>
  </property>
</Properties>
</file>