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8"/>
  </p:notesMasterIdLst>
  <p:handoutMasterIdLst>
    <p:handoutMasterId r:id="rId29"/>
  </p:handoutMasterIdLst>
  <p:sldIdLst>
    <p:sldId id="337" r:id="rId7"/>
    <p:sldId id="371" r:id="rId8"/>
    <p:sldId id="296" r:id="rId9"/>
    <p:sldId id="314" r:id="rId10"/>
    <p:sldId id="344" r:id="rId11"/>
    <p:sldId id="343" r:id="rId12"/>
    <p:sldId id="363" r:id="rId13"/>
    <p:sldId id="309" r:id="rId14"/>
    <p:sldId id="338" r:id="rId15"/>
    <p:sldId id="349" r:id="rId16"/>
    <p:sldId id="307" r:id="rId17"/>
    <p:sldId id="350" r:id="rId18"/>
    <p:sldId id="372" r:id="rId19"/>
    <p:sldId id="373" r:id="rId20"/>
    <p:sldId id="257" r:id="rId21"/>
    <p:sldId id="286" r:id="rId22"/>
    <p:sldId id="287" r:id="rId23"/>
    <p:sldId id="279" r:id="rId24"/>
    <p:sldId id="374" r:id="rId25"/>
    <p:sldId id="375" r:id="rId26"/>
    <p:sldId id="313" r:id="rId27"/>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b="1"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b="1"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b="1"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b="1" kern="1200">
        <a:solidFill>
          <a:schemeClr val="tx1"/>
        </a:solidFill>
        <a:latin typeface="Arial" pitchFamily="34" charset="0"/>
        <a:ea typeface="ＭＳ Ｐゴシック" charset="-128"/>
        <a:cs typeface="+mn-cs"/>
      </a:defRPr>
    </a:lvl5pPr>
    <a:lvl6pPr marL="2286000" algn="l" defTabSz="914400" rtl="0" eaLnBrk="1" latinLnBrk="0" hangingPunct="1">
      <a:defRPr sz="2400" b="1" kern="1200">
        <a:solidFill>
          <a:schemeClr val="tx1"/>
        </a:solidFill>
        <a:latin typeface="Arial" pitchFamily="34" charset="0"/>
        <a:ea typeface="ＭＳ Ｐゴシック" charset="-128"/>
        <a:cs typeface="+mn-cs"/>
      </a:defRPr>
    </a:lvl6pPr>
    <a:lvl7pPr marL="2743200" algn="l" defTabSz="914400" rtl="0" eaLnBrk="1" latinLnBrk="0" hangingPunct="1">
      <a:defRPr sz="2400" b="1" kern="1200">
        <a:solidFill>
          <a:schemeClr val="tx1"/>
        </a:solidFill>
        <a:latin typeface="Arial" pitchFamily="34" charset="0"/>
        <a:ea typeface="ＭＳ Ｐゴシック" charset="-128"/>
        <a:cs typeface="+mn-cs"/>
      </a:defRPr>
    </a:lvl7pPr>
    <a:lvl8pPr marL="3200400" algn="l" defTabSz="914400" rtl="0" eaLnBrk="1" latinLnBrk="0" hangingPunct="1">
      <a:defRPr sz="2400" b="1" kern="1200">
        <a:solidFill>
          <a:schemeClr val="tx1"/>
        </a:solidFill>
        <a:latin typeface="Arial" pitchFamily="34" charset="0"/>
        <a:ea typeface="ＭＳ Ｐゴシック" charset="-128"/>
        <a:cs typeface="+mn-cs"/>
      </a:defRPr>
    </a:lvl8pPr>
    <a:lvl9pPr marL="3657600" algn="l" defTabSz="914400" rtl="0" eaLnBrk="1" latinLnBrk="0" hangingPunct="1">
      <a:defRPr sz="2400" b="1"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tan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6F66"/>
    <a:srgbClr val="BD3747"/>
    <a:srgbClr val="932B37"/>
    <a:srgbClr val="610DBD"/>
    <a:srgbClr val="1275B8"/>
    <a:srgbClr val="9C1F2E"/>
    <a:srgbClr val="E6B012"/>
    <a:srgbClr val="CF14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2" autoAdjust="0"/>
    <p:restoredTop sz="78036" autoAdjust="0"/>
  </p:normalViewPr>
  <p:slideViewPr>
    <p:cSldViewPr>
      <p:cViewPr varScale="1">
        <p:scale>
          <a:sx n="73" d="100"/>
          <a:sy n="73" d="100"/>
        </p:scale>
        <p:origin x="976" y="184"/>
      </p:cViewPr>
      <p:guideLst>
        <p:guide orient="horz" pos="2160"/>
        <p:guide pos="2880"/>
      </p:guideLst>
    </p:cSldViewPr>
  </p:slideViewPr>
  <p:outlineViewPr>
    <p:cViewPr>
      <p:scale>
        <a:sx n="33" d="100"/>
        <a:sy n="33" d="100"/>
      </p:scale>
      <p:origin x="0" y="287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64"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3.xml"/><Relationship Id="rId6" Type="http://schemas.openxmlformats.org/officeDocument/2006/relationships/slideMaster" Target="slideMasters/slideMaster1.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1-09T15:08:22.946" idx="1">
    <p:pos x="5336" y="1784"/>
    <p:text>accuracy of these numbers?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1-09T15:08:22.946" idx="1">
    <p:pos x="5336" y="1784"/>
    <p:text>accuracy of these numbers?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mn-ea"/>
                <a:cs typeface="+mn-cs"/>
              </a:defRPr>
            </a:lvl1pPr>
          </a:lstStyle>
          <a:p>
            <a:pPr>
              <a:defRPr/>
            </a:pPr>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DC2DFE0A-D230-4B73-BFA6-2D75A7774430}" type="slidenum">
              <a:rPr lang="en-US"/>
              <a:pPr/>
              <a:t>‹#›</a:t>
            </a:fld>
            <a:endParaRPr lang="en-US"/>
          </a:p>
        </p:txBody>
      </p:sp>
    </p:spTree>
    <p:extLst>
      <p:ext uri="{BB962C8B-B14F-4D97-AF65-F5344CB8AC3E}">
        <p14:creationId xmlns:p14="http://schemas.microsoft.com/office/powerpoint/2010/main" val="165536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4114800" y="533400"/>
            <a:ext cx="2057400" cy="15430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457200" y="2209800"/>
            <a:ext cx="5867400" cy="632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B8B7DB72-4508-484F-97B4-BB90C127B6AC}" type="slidenum">
              <a:rPr lang="en-US"/>
              <a:pPr/>
              <a:t>‹#›</a:t>
            </a:fld>
            <a:endParaRPr lang="en-US"/>
          </a:p>
        </p:txBody>
      </p:sp>
    </p:spTree>
    <p:extLst>
      <p:ext uri="{BB962C8B-B14F-4D97-AF65-F5344CB8AC3E}">
        <p14:creationId xmlns:p14="http://schemas.microsoft.com/office/powerpoint/2010/main" val="3303122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4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4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5579" y="8688049"/>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37" tIns="44419" rIns="88837" bIns="44419" anchor="b"/>
          <a:lstStyle>
            <a:lvl1pPr defTabSz="904875" eaLnBrk="0" hangingPunct="0">
              <a:spcBef>
                <a:spcPct val="30000"/>
              </a:spcBef>
              <a:defRPr sz="1400">
                <a:solidFill>
                  <a:schemeClr val="tx1"/>
                </a:solidFill>
                <a:latin typeface="Arial" charset="0"/>
                <a:ea typeface="ＭＳ Ｐゴシック" pitchFamily="34" charset="-128"/>
              </a:defRPr>
            </a:lvl1pPr>
            <a:lvl2pPr marL="742950" indent="-285750" defTabSz="904875" eaLnBrk="0" hangingPunct="0">
              <a:spcBef>
                <a:spcPct val="30000"/>
              </a:spcBef>
              <a:defRPr sz="1400">
                <a:solidFill>
                  <a:schemeClr val="tx1"/>
                </a:solidFill>
                <a:latin typeface="Arial" charset="0"/>
                <a:ea typeface="ＭＳ Ｐゴシック" pitchFamily="34" charset="-128"/>
              </a:defRPr>
            </a:lvl2pPr>
            <a:lvl3pPr marL="1143000" indent="-228600" defTabSz="904875" eaLnBrk="0" hangingPunct="0">
              <a:spcBef>
                <a:spcPct val="30000"/>
              </a:spcBef>
              <a:defRPr sz="1400">
                <a:solidFill>
                  <a:schemeClr val="tx1"/>
                </a:solidFill>
                <a:latin typeface="Arial" charset="0"/>
                <a:ea typeface="ＭＳ Ｐゴシック" pitchFamily="34" charset="-128"/>
              </a:defRPr>
            </a:lvl3pPr>
            <a:lvl4pPr marL="1600200" indent="-228600" defTabSz="904875" eaLnBrk="0" hangingPunct="0">
              <a:spcBef>
                <a:spcPct val="30000"/>
              </a:spcBef>
              <a:defRPr sz="1200">
                <a:solidFill>
                  <a:schemeClr val="tx1"/>
                </a:solidFill>
                <a:latin typeface="Arial" charset="0"/>
                <a:ea typeface="ＭＳ Ｐゴシック" pitchFamily="34" charset="-128"/>
              </a:defRPr>
            </a:lvl4pPr>
            <a:lvl5pPr marL="2057400" indent="-228600" defTabSz="904875" eaLnBrk="0" hangingPunct="0">
              <a:spcBef>
                <a:spcPct val="30000"/>
              </a:spcBef>
              <a:defRPr sz="1200">
                <a:solidFill>
                  <a:schemeClr val="tx1"/>
                </a:solidFill>
                <a:latin typeface="Arial" charset="0"/>
                <a:ea typeface="ＭＳ Ｐゴシック" pitchFamily="34" charset="-128"/>
              </a:defRPr>
            </a:lvl5pPr>
            <a:lvl6pPr marL="2514600" indent="-228600" defTabSz="90487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0487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0487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0487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1CD83BCB-7FD5-49C0-8606-5B01313E57F1}" type="slidenum">
              <a:rPr lang="en-US" altLang="en-US" sz="1200" b="0"/>
              <a:pPr algn="r" eaLnBrk="1" hangingPunct="1">
                <a:spcBef>
                  <a:spcPct val="0"/>
                </a:spcBef>
              </a:pPr>
              <a:t>1</a:t>
            </a:fld>
            <a:endParaRPr lang="en-US" altLang="en-US" sz="12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p>
        </p:txBody>
      </p:sp>
    </p:spTree>
    <p:extLst>
      <p:ext uri="{BB962C8B-B14F-4D97-AF65-F5344CB8AC3E}">
        <p14:creationId xmlns:p14="http://schemas.microsoft.com/office/powerpoint/2010/main" val="386753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Obligation</a:t>
            </a:r>
            <a:r>
              <a:rPr lang="en-US" baseline="0" dirty="0"/>
              <a:t> on the part of users to provide feedback on these modules.  </a:t>
            </a:r>
            <a:endParaRPr lang="en-US" dirty="0"/>
          </a:p>
        </p:txBody>
      </p:sp>
      <p:sp>
        <p:nvSpPr>
          <p:cNvPr id="4" name="Slide Number Placeholder 3"/>
          <p:cNvSpPr>
            <a:spLocks noGrp="1"/>
          </p:cNvSpPr>
          <p:nvPr>
            <p:ph type="sldNum" sz="quarter" idx="10"/>
          </p:nvPr>
        </p:nvSpPr>
        <p:spPr/>
        <p:txBody>
          <a:bodyPr/>
          <a:lstStyle/>
          <a:p>
            <a:fld id="{B8B7DB72-4508-484F-97B4-BB90C127B6A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DB72-4508-484F-97B4-BB90C127B6AC}" type="slidenum">
              <a:rPr lang="en-US" smtClean="0"/>
              <a:pPr/>
              <a:t>11</a:t>
            </a:fld>
            <a:endParaRPr lang="en-US"/>
          </a:p>
        </p:txBody>
      </p:sp>
    </p:spTree>
    <p:extLst>
      <p:ext uri="{BB962C8B-B14F-4D97-AF65-F5344CB8AC3E}">
        <p14:creationId xmlns:p14="http://schemas.microsoft.com/office/powerpoint/2010/main" val="2741040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More literature.  Our same ERWC approach</a:t>
            </a:r>
            <a:r>
              <a:rPr lang="en-US" baseline="0" dirty="0"/>
              <a:t> with more modules that address all standards for grades 11 and 12.  Schools will, as always, have the choice whether they want to adopt the 11</a:t>
            </a:r>
            <a:r>
              <a:rPr lang="en-US" baseline="30000" dirty="0"/>
              <a:t>th</a:t>
            </a:r>
            <a:r>
              <a:rPr lang="en-US" baseline="0" dirty="0"/>
              <a:t> grade course.  </a:t>
            </a:r>
            <a:endParaRPr lang="en-US" dirty="0"/>
          </a:p>
        </p:txBody>
      </p:sp>
      <p:sp>
        <p:nvSpPr>
          <p:cNvPr id="4" name="Slide Number Placeholder 3"/>
          <p:cNvSpPr>
            <a:spLocks noGrp="1"/>
          </p:cNvSpPr>
          <p:nvPr>
            <p:ph type="sldNum" sz="quarter" idx="10"/>
          </p:nvPr>
        </p:nvSpPr>
        <p:spPr/>
        <p:txBody>
          <a:bodyPr/>
          <a:lstStyle/>
          <a:p>
            <a:fld id="{B8B7DB72-4508-484F-97B4-BB90C127B6A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More literature.  Our same ERWC approach</a:t>
            </a:r>
            <a:r>
              <a:rPr lang="en-US" baseline="0" dirty="0"/>
              <a:t> with more modules that address all standards for grades 11 and 12.  Schools will, as always, have the choice whether they want to adopt the 11</a:t>
            </a:r>
            <a:r>
              <a:rPr lang="en-US" baseline="30000" dirty="0"/>
              <a:t>th</a:t>
            </a:r>
            <a:r>
              <a:rPr lang="en-US" baseline="0" dirty="0"/>
              <a:t> grade course.  </a:t>
            </a:r>
            <a:endParaRPr lang="en-US" dirty="0"/>
          </a:p>
        </p:txBody>
      </p:sp>
      <p:sp>
        <p:nvSpPr>
          <p:cNvPr id="4" name="Slide Number Placeholder 3"/>
          <p:cNvSpPr>
            <a:spLocks noGrp="1"/>
          </p:cNvSpPr>
          <p:nvPr>
            <p:ph type="sldNum" sz="quarter" idx="10"/>
          </p:nvPr>
        </p:nvSpPr>
        <p:spPr/>
        <p:txBody>
          <a:bodyPr/>
          <a:lstStyle/>
          <a:p>
            <a:fld id="{B8B7DB72-4508-484F-97B4-BB90C127B6AC}" type="slidenum">
              <a:rPr lang="en-US" smtClean="0"/>
              <a:pPr/>
              <a:t>13</a:t>
            </a:fld>
            <a:endParaRPr lang="en-US"/>
          </a:p>
        </p:txBody>
      </p:sp>
    </p:spTree>
    <p:extLst>
      <p:ext uri="{BB962C8B-B14F-4D97-AF65-F5344CB8AC3E}">
        <p14:creationId xmlns:p14="http://schemas.microsoft.com/office/powerpoint/2010/main" val="1239121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DB72-4508-484F-97B4-BB90C127B6AC}" type="slidenum">
              <a:rPr lang="en-US" smtClean="0"/>
              <a:pPr/>
              <a:t>14</a:t>
            </a:fld>
            <a:endParaRPr lang="en-US"/>
          </a:p>
        </p:txBody>
      </p:sp>
    </p:spTree>
    <p:extLst>
      <p:ext uri="{BB962C8B-B14F-4D97-AF65-F5344CB8AC3E}">
        <p14:creationId xmlns:p14="http://schemas.microsoft.com/office/powerpoint/2010/main" val="200544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DB72-4508-484F-97B4-BB90C127B6AC}" type="slidenum">
              <a:rPr lang="en-US" smtClean="0"/>
              <a:pPr/>
              <a:t>21</a:t>
            </a:fld>
            <a:endParaRPr lang="en-US"/>
          </a:p>
        </p:txBody>
      </p:sp>
    </p:spTree>
    <p:extLst>
      <p:ext uri="{BB962C8B-B14F-4D97-AF65-F5344CB8AC3E}">
        <p14:creationId xmlns:p14="http://schemas.microsoft.com/office/powerpoint/2010/main" val="278290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5579" y="8688049"/>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37" tIns="44419" rIns="88837" bIns="44419" anchor="b"/>
          <a:lstStyle>
            <a:lvl1pPr defTabSz="904875" eaLnBrk="0" hangingPunct="0">
              <a:spcBef>
                <a:spcPct val="30000"/>
              </a:spcBef>
              <a:defRPr sz="1400">
                <a:solidFill>
                  <a:schemeClr val="tx1"/>
                </a:solidFill>
                <a:latin typeface="Arial" charset="0"/>
                <a:ea typeface="ＭＳ Ｐゴシック" pitchFamily="34" charset="-128"/>
              </a:defRPr>
            </a:lvl1pPr>
            <a:lvl2pPr marL="742950" indent="-285750" defTabSz="904875" eaLnBrk="0" hangingPunct="0">
              <a:spcBef>
                <a:spcPct val="30000"/>
              </a:spcBef>
              <a:defRPr sz="1400">
                <a:solidFill>
                  <a:schemeClr val="tx1"/>
                </a:solidFill>
                <a:latin typeface="Arial" charset="0"/>
                <a:ea typeface="ＭＳ Ｐゴシック" pitchFamily="34" charset="-128"/>
              </a:defRPr>
            </a:lvl2pPr>
            <a:lvl3pPr marL="1143000" indent="-228600" defTabSz="904875" eaLnBrk="0" hangingPunct="0">
              <a:spcBef>
                <a:spcPct val="30000"/>
              </a:spcBef>
              <a:defRPr sz="1400">
                <a:solidFill>
                  <a:schemeClr val="tx1"/>
                </a:solidFill>
                <a:latin typeface="Arial" charset="0"/>
                <a:ea typeface="ＭＳ Ｐゴシック" pitchFamily="34" charset="-128"/>
              </a:defRPr>
            </a:lvl3pPr>
            <a:lvl4pPr marL="1600200" indent="-228600" defTabSz="904875" eaLnBrk="0" hangingPunct="0">
              <a:spcBef>
                <a:spcPct val="30000"/>
              </a:spcBef>
              <a:defRPr sz="1200">
                <a:solidFill>
                  <a:schemeClr val="tx1"/>
                </a:solidFill>
                <a:latin typeface="Arial" charset="0"/>
                <a:ea typeface="ＭＳ Ｐゴシック" pitchFamily="34" charset="-128"/>
              </a:defRPr>
            </a:lvl4pPr>
            <a:lvl5pPr marL="2057400" indent="-228600" defTabSz="904875" eaLnBrk="0" hangingPunct="0">
              <a:spcBef>
                <a:spcPct val="30000"/>
              </a:spcBef>
              <a:defRPr sz="1200">
                <a:solidFill>
                  <a:schemeClr val="tx1"/>
                </a:solidFill>
                <a:latin typeface="Arial" charset="0"/>
                <a:ea typeface="ＭＳ Ｐゴシック" pitchFamily="34" charset="-128"/>
              </a:defRPr>
            </a:lvl5pPr>
            <a:lvl6pPr marL="2514600" indent="-228600" defTabSz="90487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0487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0487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0487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1CD83BCB-7FD5-49C0-8606-5B01313E57F1}" type="slidenum">
              <a:rPr lang="en-US" altLang="en-US" sz="1200" b="0"/>
              <a:pPr algn="r" eaLnBrk="1" hangingPunct="1">
                <a:spcBef>
                  <a:spcPct val="0"/>
                </a:spcBef>
              </a:pPr>
              <a:t>2</a:t>
            </a:fld>
            <a:endParaRPr lang="en-US" altLang="en-US" sz="12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p>
        </p:txBody>
      </p:sp>
    </p:spTree>
    <p:extLst>
      <p:ext uri="{BB962C8B-B14F-4D97-AF65-F5344CB8AC3E}">
        <p14:creationId xmlns:p14="http://schemas.microsoft.com/office/powerpoint/2010/main" val="166328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7DB72-4508-484F-97B4-BB90C127B6AC}" type="slidenum">
              <a:rPr lang="en-US" smtClean="0"/>
              <a:pPr/>
              <a:t>3</a:t>
            </a:fld>
            <a:endParaRPr lang="en-US"/>
          </a:p>
        </p:txBody>
      </p:sp>
    </p:spTree>
    <p:extLst>
      <p:ext uri="{BB962C8B-B14F-4D97-AF65-F5344CB8AC3E}">
        <p14:creationId xmlns:p14="http://schemas.microsoft.com/office/powerpoint/2010/main" val="50856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 what exactly is the ERWC?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is a systematic rhetorical approach to teaching reading and writing.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C in ERWC can stand</a:t>
            </a:r>
            <a:r>
              <a:rPr lang="en-US" baseline="0" dirty="0"/>
              <a:t> for two things:  </a:t>
            </a:r>
            <a:r>
              <a:rPr lang="en-US" dirty="0"/>
              <a:t>course or curriculum.  The ERWC is actually</a:t>
            </a:r>
            <a:r>
              <a:rPr lang="en-US" baseline="0" dirty="0"/>
              <a:t> both.  At the 12</a:t>
            </a:r>
            <a:r>
              <a:rPr lang="en-US" baseline="30000" dirty="0"/>
              <a:t>th</a:t>
            </a:r>
            <a:r>
              <a:rPr lang="en-US" baseline="0" dirty="0"/>
              <a:t> grade level, it is a two semester course.  In grades 7-11 it is a curriculum that can be integrated into a host of different classes.  The 12</a:t>
            </a:r>
            <a:r>
              <a:rPr lang="en-US" baseline="30000" dirty="0"/>
              <a:t>th</a:t>
            </a:r>
            <a:r>
              <a:rPr lang="en-US" baseline="0" dirty="0"/>
              <a:t> grade course exists in both hard copy and digital formats on the ERWC Community site (hold it up).   The grade 7-11 modules are available for free download from the community site, which is available to all teachers who have been through our free ERWC professional learning workshops.  Teachers who attend ERWC workshops also receive a flash drive that contains the curriculum.  </a:t>
            </a:r>
            <a:endParaRPr lang="en-US" dirty="0"/>
          </a:p>
        </p:txBody>
      </p:sp>
      <p:sp>
        <p:nvSpPr>
          <p:cNvPr id="4" name="Slide Number Placeholder 3"/>
          <p:cNvSpPr>
            <a:spLocks noGrp="1"/>
          </p:cNvSpPr>
          <p:nvPr>
            <p:ph type="sldNum" sz="quarter" idx="10"/>
          </p:nvPr>
        </p:nvSpPr>
        <p:spPr/>
        <p:txBody>
          <a:bodyPr/>
          <a:lstStyle/>
          <a:p>
            <a:fld id="{B8B7DB72-4508-484F-97B4-BB90C127B6AC}" type="slidenum">
              <a:rPr lang="en-US" smtClean="0"/>
              <a:pPr/>
              <a:t>4</a:t>
            </a:fld>
            <a:endParaRPr lang="en-US"/>
          </a:p>
        </p:txBody>
      </p:sp>
    </p:spTree>
    <p:extLst>
      <p:ext uri="{BB962C8B-B14F-4D97-AF65-F5344CB8AC3E}">
        <p14:creationId xmlns:p14="http://schemas.microsoft.com/office/powerpoint/2010/main" val="428066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in this slide, the ERWC recently</a:t>
            </a:r>
            <a:r>
              <a:rPr lang="en-US" baseline="0" dirty="0"/>
              <a:t> celebrated its 10</a:t>
            </a:r>
            <a:r>
              <a:rPr lang="en-US" baseline="30000" dirty="0"/>
              <a:t>th</a:t>
            </a:r>
            <a:r>
              <a:rPr lang="en-US" baseline="0" dirty="0"/>
              <a:t> birthday. Thousands of teachers use this curriculum and the 12</a:t>
            </a:r>
            <a:r>
              <a:rPr lang="en-US" baseline="30000" dirty="0"/>
              <a:t>th</a:t>
            </a:r>
            <a:r>
              <a:rPr lang="en-US" baseline="0" dirty="0"/>
              <a:t> grade course is now in over 600 high schools across the state.  Due to its alignment with the Common Core it is gaining a great deal of interest from other states, all of which are searching for effective common core aligned curriculum.  Hawaii has been using it for years and other states continue to express their interest in learning more about the course. </a:t>
            </a:r>
            <a:endParaRPr lang="en-US" dirty="0"/>
          </a:p>
        </p:txBody>
      </p:sp>
      <p:sp>
        <p:nvSpPr>
          <p:cNvPr id="4" name="Slide Number Placeholder 3"/>
          <p:cNvSpPr>
            <a:spLocks noGrp="1"/>
          </p:cNvSpPr>
          <p:nvPr>
            <p:ph type="sldNum" sz="quarter" idx="10"/>
          </p:nvPr>
        </p:nvSpPr>
        <p:spPr/>
        <p:txBody>
          <a:bodyPr/>
          <a:lstStyle/>
          <a:p>
            <a:fld id="{B8B7DB72-4508-484F-97B4-BB90C127B6AC}" type="slidenum">
              <a:rPr lang="en-US" smtClean="0"/>
              <a:pPr/>
              <a:t>5</a:t>
            </a:fld>
            <a:endParaRPr lang="en-US"/>
          </a:p>
        </p:txBody>
      </p:sp>
    </p:spTree>
    <p:extLst>
      <p:ext uri="{BB962C8B-B14F-4D97-AF65-F5344CB8AC3E}">
        <p14:creationId xmlns:p14="http://schemas.microsoft.com/office/powerpoint/2010/main" val="755526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 what exactly is the ERWC?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is a systematic rhetorical approach to teaching reading and writing.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C in ERWC can stand</a:t>
            </a:r>
            <a:r>
              <a:rPr lang="en-US" baseline="0" dirty="0"/>
              <a:t> for two things:  </a:t>
            </a:r>
            <a:r>
              <a:rPr lang="en-US" dirty="0"/>
              <a:t>course or curriculum.  The ERWC is actually</a:t>
            </a:r>
            <a:r>
              <a:rPr lang="en-US" baseline="0" dirty="0"/>
              <a:t> both.  At the 12</a:t>
            </a:r>
            <a:r>
              <a:rPr lang="en-US" baseline="30000" dirty="0"/>
              <a:t>th</a:t>
            </a:r>
            <a:r>
              <a:rPr lang="en-US" baseline="0" dirty="0"/>
              <a:t> grade level, it is a two semester course.  In grades 7-11 it is a curriculum that can be integrated into a host of different classes.  The 12</a:t>
            </a:r>
            <a:r>
              <a:rPr lang="en-US" baseline="30000" dirty="0"/>
              <a:t>th</a:t>
            </a:r>
            <a:r>
              <a:rPr lang="en-US" baseline="0" dirty="0"/>
              <a:t> grade course exists in both hard copy and digital formats on the ERWC Community site (hold it up).   The grade 7-11 modules are available for free download from the community site, which is available to all teachers who have been through our free ERWC professional learning workshops.  Teachers who attend ERWC workshops also receive a flash drive that contains the curriculum.  </a:t>
            </a:r>
            <a:endParaRPr lang="en-US" dirty="0"/>
          </a:p>
        </p:txBody>
      </p:sp>
      <p:sp>
        <p:nvSpPr>
          <p:cNvPr id="4" name="Slide Number Placeholder 3"/>
          <p:cNvSpPr>
            <a:spLocks noGrp="1"/>
          </p:cNvSpPr>
          <p:nvPr>
            <p:ph type="sldNum" sz="quarter" idx="10"/>
          </p:nvPr>
        </p:nvSpPr>
        <p:spPr/>
        <p:txBody>
          <a:bodyPr/>
          <a:lstStyle/>
          <a:p>
            <a:fld id="{B8B7DB72-4508-484F-97B4-BB90C127B6AC}" type="slidenum">
              <a:rPr lang="en-US" smtClean="0"/>
              <a:pPr/>
              <a:t>6</a:t>
            </a:fld>
            <a:endParaRPr lang="en-US"/>
          </a:p>
        </p:txBody>
      </p:sp>
    </p:spTree>
    <p:extLst>
      <p:ext uri="{BB962C8B-B14F-4D97-AF65-F5344CB8AC3E}">
        <p14:creationId xmlns:p14="http://schemas.microsoft.com/office/powerpoint/2010/main" val="54231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a:ln/>
        </p:spPr>
        <p:txBody>
          <a:bodyPr wrap="square" numCol="1" anchor="t" anchorCtr="0" compatLnSpc="1">
            <a:prstTxWarp prst="textNoShape">
              <a:avLst/>
            </a:prstTxWarp>
          </a:bodyPr>
          <a:lstStyle/>
          <a:p>
            <a:pPr eaLnBrk="1" hangingPunct="1">
              <a:lnSpc>
                <a:spcPct val="80000"/>
              </a:lnSpc>
            </a:pPr>
            <a:r>
              <a:rPr lang="en-US" sz="500" b="1">
                <a:latin typeface="Arial" charset="0"/>
                <a:ea typeface="ＭＳ Ｐゴシック" charset="0"/>
                <a:cs typeface="ＭＳ Ｐゴシック" charset="0"/>
              </a:rPr>
              <a:t>READING RHETORICALLY</a:t>
            </a:r>
            <a:endParaRPr lang="en-US" sz="500">
              <a:latin typeface="Arial" charset="0"/>
              <a:ea typeface="ＭＳ Ｐゴシック" charset="0"/>
              <a:cs typeface="ＭＳ Ｐゴシック" charset="0"/>
            </a:endParaRPr>
          </a:p>
          <a:p>
            <a:pPr eaLnBrk="1" hangingPunct="1">
              <a:lnSpc>
                <a:spcPct val="80000"/>
              </a:lnSpc>
            </a:pPr>
            <a:r>
              <a:rPr lang="en-US" sz="500" b="1">
                <a:latin typeface="Arial" charset="0"/>
                <a:ea typeface="ＭＳ Ｐゴシック" charset="0"/>
                <a:cs typeface="ＭＳ Ｐゴシック" charset="0"/>
              </a:rPr>
              <a:t>Prereading</a:t>
            </a:r>
            <a:endParaRPr lang="en-US" sz="500">
              <a:latin typeface="Arial" charset="0"/>
              <a:ea typeface="ＭＳ Ｐゴシック" charset="0"/>
              <a:cs typeface="ＭＳ Ｐゴシック" charset="0"/>
            </a:endParaRPr>
          </a:p>
          <a:p>
            <a:pPr eaLnBrk="1" hangingPunct="1">
              <a:lnSpc>
                <a:spcPct val="80000"/>
              </a:lnSpc>
            </a:pPr>
            <a:endParaRPr lang="en-US" sz="500" b="1">
              <a:latin typeface="Arial" charset="0"/>
              <a:ea typeface="ＭＳ Ｐゴシック" charset="0"/>
              <a:cs typeface="ＭＳ Ｐゴシック" charset="0"/>
            </a:endParaRPr>
          </a:p>
          <a:p>
            <a:pPr eaLnBrk="1" hangingPunct="1">
              <a:lnSpc>
                <a:spcPct val="80000"/>
              </a:lnSpc>
            </a:pPr>
            <a:r>
              <a:rPr lang="en-US" sz="500">
                <a:latin typeface="Arial" charset="0"/>
                <a:ea typeface="ＭＳ Ｐゴシック" charset="0"/>
                <a:cs typeface="ＭＳ Ｐゴシック" charset="0"/>
              </a:rPr>
              <a:t>Getting Ready to Read</a:t>
            </a:r>
          </a:p>
          <a:p>
            <a:pPr eaLnBrk="1" hangingPunct="1">
              <a:lnSpc>
                <a:spcPct val="80000"/>
              </a:lnSpc>
            </a:pPr>
            <a:r>
              <a:rPr lang="en-US" sz="500">
                <a:latin typeface="Arial" charset="0"/>
                <a:ea typeface="ＭＳ Ｐゴシック" charset="0"/>
                <a:cs typeface="ＭＳ Ｐゴシック" charset="0"/>
              </a:rPr>
              <a:t>Introducing Key Concepts</a:t>
            </a:r>
          </a:p>
          <a:p>
            <a:pPr eaLnBrk="1" hangingPunct="1">
              <a:lnSpc>
                <a:spcPct val="80000"/>
              </a:lnSpc>
            </a:pPr>
            <a:r>
              <a:rPr lang="en-US" sz="500">
                <a:latin typeface="Arial" charset="0"/>
                <a:ea typeface="ＭＳ Ｐゴシック" charset="0"/>
                <a:cs typeface="ＭＳ Ｐゴシック" charset="0"/>
              </a:rPr>
              <a:t>Surveying the Text</a:t>
            </a:r>
          </a:p>
          <a:p>
            <a:pPr eaLnBrk="1" hangingPunct="1">
              <a:lnSpc>
                <a:spcPct val="80000"/>
              </a:lnSpc>
            </a:pPr>
            <a:r>
              <a:rPr lang="en-US" sz="500">
                <a:latin typeface="Arial" charset="0"/>
                <a:ea typeface="ＭＳ Ｐゴシック" charset="0"/>
                <a:cs typeface="ＭＳ Ｐゴシック" charset="0"/>
              </a:rPr>
              <a:t>Making Predictions &amp; Asking Questions</a:t>
            </a:r>
          </a:p>
          <a:p>
            <a:pPr eaLnBrk="1" hangingPunct="1">
              <a:lnSpc>
                <a:spcPct val="80000"/>
              </a:lnSpc>
            </a:pPr>
            <a:r>
              <a:rPr lang="en-US" sz="500">
                <a:latin typeface="Arial" charset="0"/>
                <a:ea typeface="ＭＳ Ｐゴシック" charset="0"/>
                <a:cs typeface="ＭＳ Ｐゴシック" charset="0"/>
              </a:rPr>
              <a:t>Introducing Key Vocabulary</a:t>
            </a:r>
          </a:p>
          <a:p>
            <a:pPr eaLnBrk="1" hangingPunct="1">
              <a:lnSpc>
                <a:spcPct val="80000"/>
              </a:lnSpc>
            </a:pPr>
            <a:r>
              <a:rPr lang="en-US" sz="500" b="1">
                <a:latin typeface="Arial" charset="0"/>
                <a:ea typeface="ＭＳ Ｐゴシック" charset="0"/>
                <a:cs typeface="ＭＳ Ｐゴシック" charset="0"/>
              </a:rPr>
              <a:t>Reading</a:t>
            </a:r>
            <a:endParaRPr lang="en-US" sz="500">
              <a:latin typeface="Arial" charset="0"/>
              <a:ea typeface="ＭＳ Ｐゴシック" charset="0"/>
              <a:cs typeface="ＭＳ Ｐゴシック" charset="0"/>
            </a:endParaRPr>
          </a:p>
          <a:p>
            <a:pPr eaLnBrk="1" hangingPunct="1">
              <a:lnSpc>
                <a:spcPct val="80000"/>
              </a:lnSpc>
            </a:pPr>
            <a:endParaRPr lang="en-US" sz="500" b="1">
              <a:latin typeface="Arial" charset="0"/>
              <a:ea typeface="ＭＳ Ｐゴシック" charset="0"/>
              <a:cs typeface="ＭＳ Ｐゴシック" charset="0"/>
            </a:endParaRPr>
          </a:p>
          <a:p>
            <a:pPr eaLnBrk="1" hangingPunct="1">
              <a:lnSpc>
                <a:spcPct val="80000"/>
              </a:lnSpc>
            </a:pPr>
            <a:r>
              <a:rPr lang="en-US" sz="500">
                <a:latin typeface="Arial" charset="0"/>
                <a:ea typeface="ＭＳ Ｐゴシック" charset="0"/>
                <a:cs typeface="ＭＳ Ｐゴシック" charset="0"/>
              </a:rPr>
              <a:t>First Reading</a:t>
            </a:r>
          </a:p>
          <a:p>
            <a:pPr eaLnBrk="1" hangingPunct="1">
              <a:lnSpc>
                <a:spcPct val="80000"/>
              </a:lnSpc>
            </a:pPr>
            <a:r>
              <a:rPr lang="en-US" sz="500">
                <a:latin typeface="Arial" charset="0"/>
                <a:ea typeface="ＭＳ Ｐゴシック" charset="0"/>
                <a:cs typeface="ＭＳ Ｐゴシック" charset="0"/>
              </a:rPr>
              <a:t>Looking Closely at Language</a:t>
            </a:r>
          </a:p>
          <a:p>
            <a:pPr eaLnBrk="1" hangingPunct="1">
              <a:lnSpc>
                <a:spcPct val="80000"/>
              </a:lnSpc>
            </a:pPr>
            <a:r>
              <a:rPr lang="en-US" sz="500">
                <a:latin typeface="Arial" charset="0"/>
                <a:ea typeface="ＭＳ Ｐゴシック" charset="0"/>
                <a:cs typeface="ＭＳ Ｐゴシック" charset="0"/>
              </a:rPr>
              <a:t>Rereading the Text</a:t>
            </a:r>
          </a:p>
          <a:p>
            <a:pPr eaLnBrk="1" hangingPunct="1">
              <a:lnSpc>
                <a:spcPct val="80000"/>
              </a:lnSpc>
            </a:pPr>
            <a:r>
              <a:rPr lang="en-US" sz="500">
                <a:latin typeface="Arial" charset="0"/>
                <a:ea typeface="ＭＳ Ｐゴシック" charset="0"/>
                <a:cs typeface="ＭＳ Ｐゴシック" charset="0"/>
              </a:rPr>
              <a:t>Analyzing Stylistic Choices</a:t>
            </a:r>
          </a:p>
          <a:p>
            <a:pPr eaLnBrk="1" hangingPunct="1">
              <a:lnSpc>
                <a:spcPct val="80000"/>
              </a:lnSpc>
            </a:pPr>
            <a:r>
              <a:rPr lang="en-US" sz="500">
                <a:latin typeface="Arial" charset="0"/>
                <a:ea typeface="ＭＳ Ｐゴシック" charset="0"/>
                <a:cs typeface="ＭＳ Ｐゴシック" charset="0"/>
              </a:rPr>
              <a:t>Considering the Structure of the Text</a:t>
            </a:r>
          </a:p>
          <a:p>
            <a:pPr eaLnBrk="1" hangingPunct="1">
              <a:lnSpc>
                <a:spcPct val="80000"/>
              </a:lnSpc>
            </a:pPr>
            <a:r>
              <a:rPr lang="en-US" sz="500" b="1">
                <a:latin typeface="Arial" charset="0"/>
                <a:ea typeface="ＭＳ Ｐゴシック" charset="0"/>
                <a:cs typeface="ＭＳ Ｐゴシック" charset="0"/>
              </a:rPr>
              <a:t>Postreading</a:t>
            </a:r>
            <a:endParaRPr lang="en-US" sz="500">
              <a:latin typeface="Arial" charset="0"/>
              <a:ea typeface="ＭＳ Ｐゴシック" charset="0"/>
              <a:cs typeface="ＭＳ Ｐゴシック" charset="0"/>
            </a:endParaRPr>
          </a:p>
          <a:p>
            <a:pPr eaLnBrk="1" hangingPunct="1">
              <a:lnSpc>
                <a:spcPct val="80000"/>
              </a:lnSpc>
            </a:pPr>
            <a:endParaRPr lang="en-US" sz="500" b="1">
              <a:latin typeface="Arial" charset="0"/>
              <a:ea typeface="ＭＳ Ｐゴシック" charset="0"/>
              <a:cs typeface="ＭＳ Ｐゴシック" charset="0"/>
            </a:endParaRPr>
          </a:p>
          <a:p>
            <a:pPr eaLnBrk="1" hangingPunct="1">
              <a:lnSpc>
                <a:spcPct val="80000"/>
              </a:lnSpc>
            </a:pPr>
            <a:r>
              <a:rPr lang="en-US" sz="500">
                <a:latin typeface="Arial" charset="0"/>
                <a:ea typeface="ＭＳ Ｐゴシック" charset="0"/>
                <a:cs typeface="ＭＳ Ｐゴシック" charset="0"/>
              </a:rPr>
              <a:t>Summarizing &amp; Responding</a:t>
            </a:r>
          </a:p>
          <a:p>
            <a:pPr eaLnBrk="1" hangingPunct="1">
              <a:lnSpc>
                <a:spcPct val="80000"/>
              </a:lnSpc>
            </a:pPr>
            <a:r>
              <a:rPr lang="en-US" sz="500">
                <a:latin typeface="Arial" charset="0"/>
                <a:ea typeface="ＭＳ Ｐゴシック" charset="0"/>
                <a:cs typeface="ＭＳ Ｐゴシック" charset="0"/>
              </a:rPr>
              <a:t>Thinking Critically</a:t>
            </a:r>
          </a:p>
          <a:p>
            <a:pPr>
              <a:lnSpc>
                <a:spcPct val="80000"/>
              </a:lnSpc>
            </a:pPr>
            <a:r>
              <a:rPr lang="en-US" sz="400">
                <a:latin typeface="Calibri" charset="0"/>
                <a:ea typeface="ＭＳ Ｐゴシック" charset="0"/>
                <a:cs typeface="ＭＳ Ｐゴシック" charset="0"/>
              </a:rPr>
              <a:t>CONNECTING READING TO WRITING</a:t>
            </a:r>
          </a:p>
          <a:p>
            <a:pPr>
              <a:lnSpc>
                <a:spcPct val="80000"/>
              </a:lnSpc>
            </a:pPr>
            <a:r>
              <a:rPr lang="en-US" sz="400">
                <a:latin typeface="Calibri" charset="0"/>
                <a:ea typeface="ＭＳ Ｐゴシック" charset="0"/>
                <a:cs typeface="ＭＳ Ｐゴシック" charset="0"/>
              </a:rPr>
              <a:t>Writing to Learn</a:t>
            </a:r>
          </a:p>
          <a:p>
            <a:pPr>
              <a:lnSpc>
                <a:spcPct val="80000"/>
              </a:lnSpc>
            </a:pPr>
            <a:r>
              <a:rPr lang="en-US" sz="400">
                <a:latin typeface="Calibri" charset="0"/>
                <a:ea typeface="ＭＳ Ｐゴシック" charset="0"/>
                <a:cs typeface="ＭＳ Ｐゴシック" charset="0"/>
              </a:rPr>
              <a:t>Using the Words of Others</a:t>
            </a:r>
          </a:p>
          <a:p>
            <a:pPr>
              <a:lnSpc>
                <a:spcPct val="80000"/>
              </a:lnSpc>
            </a:pPr>
            <a:r>
              <a:rPr lang="en-US" sz="400">
                <a:latin typeface="Calibri" charset="0"/>
                <a:ea typeface="ＭＳ Ｐゴシック" charset="0"/>
                <a:cs typeface="ＭＳ Ｐゴシック" charset="0"/>
              </a:rPr>
              <a:t>Negotiating Voices</a:t>
            </a:r>
          </a:p>
          <a:p>
            <a:pPr eaLnBrk="1" hangingPunct="1">
              <a:lnSpc>
                <a:spcPct val="80000"/>
              </a:lnSpc>
            </a:pPr>
            <a:r>
              <a:rPr lang="en-US" sz="500" b="1">
                <a:latin typeface="Arial" charset="0"/>
                <a:ea typeface="ＭＳ Ｐゴシック" charset="0"/>
                <a:cs typeface="ＭＳ Ｐゴシック" charset="0"/>
              </a:rPr>
              <a:t>READING RHETORICALLY</a:t>
            </a:r>
            <a:endParaRPr lang="en-US" sz="500">
              <a:latin typeface="Arial" charset="0"/>
              <a:ea typeface="ＭＳ Ｐゴシック" charset="0"/>
              <a:cs typeface="ＭＳ Ｐゴシック" charset="0"/>
            </a:endParaRPr>
          </a:p>
          <a:p>
            <a:pPr eaLnBrk="1" hangingPunct="1">
              <a:lnSpc>
                <a:spcPct val="80000"/>
              </a:lnSpc>
            </a:pPr>
            <a:r>
              <a:rPr lang="en-US" sz="500" b="1">
                <a:latin typeface="Arial" charset="0"/>
                <a:ea typeface="ＭＳ Ｐゴシック" charset="0"/>
                <a:cs typeface="ＭＳ Ｐゴシック" charset="0"/>
              </a:rPr>
              <a:t>Prewriting</a:t>
            </a:r>
            <a:endParaRPr lang="en-US" sz="500">
              <a:latin typeface="Arial" charset="0"/>
              <a:ea typeface="ＭＳ Ｐゴシック" charset="0"/>
              <a:cs typeface="ＭＳ Ｐゴシック" charset="0"/>
            </a:endParaRPr>
          </a:p>
          <a:p>
            <a:pPr eaLnBrk="1" hangingPunct="1">
              <a:lnSpc>
                <a:spcPct val="80000"/>
              </a:lnSpc>
            </a:pPr>
            <a:endParaRPr lang="en-US" sz="500" b="1">
              <a:latin typeface="Arial" charset="0"/>
              <a:ea typeface="ＭＳ Ｐゴシック" charset="0"/>
              <a:cs typeface="ＭＳ Ｐゴシック" charset="0"/>
            </a:endParaRPr>
          </a:p>
          <a:p>
            <a:pPr eaLnBrk="1" hangingPunct="1">
              <a:lnSpc>
                <a:spcPct val="80000"/>
              </a:lnSpc>
            </a:pPr>
            <a:r>
              <a:rPr lang="en-US" sz="500">
                <a:latin typeface="Arial" charset="0"/>
                <a:ea typeface="ＭＳ Ｐゴシック" charset="0"/>
                <a:cs typeface="ＭＳ Ｐゴシック" charset="0"/>
              </a:rPr>
              <a:t>Reading the Assignment</a:t>
            </a:r>
          </a:p>
          <a:p>
            <a:pPr eaLnBrk="1" hangingPunct="1">
              <a:lnSpc>
                <a:spcPct val="80000"/>
              </a:lnSpc>
            </a:pPr>
            <a:r>
              <a:rPr lang="en-US" sz="500">
                <a:latin typeface="Arial" charset="0"/>
                <a:ea typeface="ＭＳ Ｐゴシック" charset="0"/>
                <a:cs typeface="ＭＳ Ｐゴシック" charset="0"/>
              </a:rPr>
              <a:t>Getting Ready to Write</a:t>
            </a:r>
          </a:p>
          <a:p>
            <a:pPr eaLnBrk="1" hangingPunct="1">
              <a:lnSpc>
                <a:spcPct val="80000"/>
              </a:lnSpc>
            </a:pPr>
            <a:r>
              <a:rPr lang="en-US" sz="500">
                <a:latin typeface="Arial" charset="0"/>
                <a:ea typeface="ＭＳ Ｐゴシック" charset="0"/>
                <a:cs typeface="ＭＳ Ｐゴシック" charset="0"/>
              </a:rPr>
              <a:t>Formulating a Working Thesis</a:t>
            </a:r>
          </a:p>
          <a:p>
            <a:pPr eaLnBrk="1" hangingPunct="1">
              <a:lnSpc>
                <a:spcPct val="80000"/>
              </a:lnSpc>
            </a:pPr>
            <a:r>
              <a:rPr lang="en-US" sz="500" b="1">
                <a:latin typeface="Arial" charset="0"/>
                <a:ea typeface="ＭＳ Ｐゴシック" charset="0"/>
                <a:cs typeface="ＭＳ Ｐゴシック" charset="0"/>
              </a:rPr>
              <a:t>Writing</a:t>
            </a:r>
            <a:endParaRPr lang="en-US" sz="500">
              <a:latin typeface="Arial" charset="0"/>
              <a:ea typeface="ＭＳ Ｐゴシック" charset="0"/>
              <a:cs typeface="ＭＳ Ｐゴシック" charset="0"/>
            </a:endParaRPr>
          </a:p>
          <a:p>
            <a:pPr eaLnBrk="1" hangingPunct="1">
              <a:lnSpc>
                <a:spcPct val="80000"/>
              </a:lnSpc>
            </a:pPr>
            <a:endParaRPr lang="en-US" sz="500" b="1">
              <a:latin typeface="Arial" charset="0"/>
              <a:ea typeface="ＭＳ Ｐゴシック" charset="0"/>
              <a:cs typeface="ＭＳ Ｐゴシック" charset="0"/>
            </a:endParaRPr>
          </a:p>
          <a:p>
            <a:pPr eaLnBrk="1" hangingPunct="1">
              <a:lnSpc>
                <a:spcPct val="80000"/>
              </a:lnSpc>
            </a:pPr>
            <a:r>
              <a:rPr lang="en-US" sz="500">
                <a:latin typeface="Arial" charset="0"/>
                <a:ea typeface="ＭＳ Ｐゴシック" charset="0"/>
                <a:cs typeface="ＭＳ Ｐゴシック" charset="0"/>
              </a:rPr>
              <a:t>Composing a Draft</a:t>
            </a:r>
          </a:p>
          <a:p>
            <a:pPr eaLnBrk="1" hangingPunct="1">
              <a:lnSpc>
                <a:spcPct val="80000"/>
              </a:lnSpc>
            </a:pPr>
            <a:r>
              <a:rPr lang="en-US" sz="500">
                <a:latin typeface="Arial" charset="0"/>
                <a:ea typeface="ＭＳ Ｐゴシック" charset="0"/>
                <a:cs typeface="ＭＳ Ｐゴシック" charset="0"/>
              </a:rPr>
              <a:t>Organizing the Essay</a:t>
            </a:r>
          </a:p>
          <a:p>
            <a:pPr eaLnBrk="1" hangingPunct="1">
              <a:lnSpc>
                <a:spcPct val="80000"/>
              </a:lnSpc>
            </a:pPr>
            <a:r>
              <a:rPr lang="en-US" sz="500">
                <a:latin typeface="Arial" charset="0"/>
                <a:ea typeface="ＭＳ Ｐゴシック" charset="0"/>
                <a:cs typeface="ＭＳ Ｐゴシック" charset="0"/>
              </a:rPr>
              <a:t>Developing the Content</a:t>
            </a:r>
          </a:p>
          <a:p>
            <a:pPr eaLnBrk="1" hangingPunct="1">
              <a:lnSpc>
                <a:spcPct val="80000"/>
              </a:lnSpc>
            </a:pPr>
            <a:r>
              <a:rPr lang="en-US" sz="500" b="1">
                <a:latin typeface="Arial" charset="0"/>
                <a:ea typeface="ＭＳ Ｐゴシック" charset="0"/>
                <a:cs typeface="ＭＳ Ｐゴシック" charset="0"/>
              </a:rPr>
              <a:t>Revising &amp; Editing</a:t>
            </a:r>
            <a:endParaRPr lang="en-US" sz="500">
              <a:latin typeface="Arial" charset="0"/>
              <a:ea typeface="ＭＳ Ｐゴシック" charset="0"/>
              <a:cs typeface="ＭＳ Ｐゴシック" charset="0"/>
            </a:endParaRPr>
          </a:p>
          <a:p>
            <a:pPr eaLnBrk="1" hangingPunct="1">
              <a:lnSpc>
                <a:spcPct val="80000"/>
              </a:lnSpc>
            </a:pPr>
            <a:endParaRPr lang="en-US" sz="500" b="1">
              <a:latin typeface="Arial" charset="0"/>
              <a:ea typeface="ＭＳ Ｐゴシック" charset="0"/>
              <a:cs typeface="ＭＳ Ｐゴシック" charset="0"/>
            </a:endParaRPr>
          </a:p>
          <a:p>
            <a:pPr eaLnBrk="1" hangingPunct="1">
              <a:lnSpc>
                <a:spcPct val="80000"/>
              </a:lnSpc>
            </a:pPr>
            <a:r>
              <a:rPr lang="en-US" sz="500">
                <a:latin typeface="Arial" charset="0"/>
                <a:ea typeface="ＭＳ Ｐゴシック" charset="0"/>
                <a:cs typeface="ＭＳ Ｐゴシック" charset="0"/>
              </a:rPr>
              <a:t>Revising the Draft</a:t>
            </a:r>
          </a:p>
          <a:p>
            <a:pPr eaLnBrk="1" hangingPunct="1">
              <a:lnSpc>
                <a:spcPct val="80000"/>
              </a:lnSpc>
            </a:pPr>
            <a:r>
              <a:rPr lang="en-US" sz="500">
                <a:latin typeface="Arial" charset="0"/>
                <a:ea typeface="ＭＳ Ｐゴシック" charset="0"/>
                <a:cs typeface="ＭＳ Ｐゴシック" charset="0"/>
              </a:rPr>
              <a:t>Revising Rhetorically</a:t>
            </a:r>
          </a:p>
          <a:p>
            <a:pPr eaLnBrk="1" hangingPunct="1">
              <a:lnSpc>
                <a:spcPct val="80000"/>
              </a:lnSpc>
            </a:pPr>
            <a:r>
              <a:rPr lang="en-US" sz="500">
                <a:latin typeface="Arial" charset="0"/>
                <a:ea typeface="ＭＳ Ｐゴシック" charset="0"/>
                <a:cs typeface="ＭＳ Ｐゴシック" charset="0"/>
              </a:rPr>
              <a:t>Editing the Draft</a:t>
            </a:r>
          </a:p>
          <a:p>
            <a:pPr eaLnBrk="1" hangingPunct="1">
              <a:lnSpc>
                <a:spcPct val="80000"/>
              </a:lnSpc>
            </a:pPr>
            <a:r>
              <a:rPr lang="en-US" sz="500">
                <a:latin typeface="Arial" charset="0"/>
                <a:ea typeface="ＭＳ Ｐゴシック" charset="0"/>
                <a:cs typeface="ＭＳ Ｐゴシック" charset="0"/>
              </a:rPr>
              <a:t>Reflecting on the Writing</a:t>
            </a:r>
          </a:p>
          <a:p>
            <a:pPr eaLnBrk="1" hangingPunct="1">
              <a:lnSpc>
                <a:spcPct val="80000"/>
              </a:lnSpc>
            </a:pPr>
            <a:r>
              <a:rPr lang="en-US" sz="500" b="1">
                <a:latin typeface="Arial" charset="0"/>
                <a:ea typeface="ＭＳ Ｐゴシック" charset="0"/>
                <a:cs typeface="ＭＳ Ｐゴシック" charset="0"/>
              </a:rPr>
              <a:t>Evaluating &amp; Responding</a:t>
            </a:r>
          </a:p>
          <a:p>
            <a:pPr eaLnBrk="1" hangingPunct="1">
              <a:lnSpc>
                <a:spcPct val="80000"/>
              </a:lnSpc>
            </a:pPr>
            <a:r>
              <a:rPr lang="en-US" sz="500">
                <a:latin typeface="Arial" charset="0"/>
                <a:ea typeface="ＭＳ Ｐゴシック" charset="0"/>
                <a:cs typeface="ＭＳ Ｐゴシック" charset="0"/>
              </a:rPr>
              <a:t>Grading Holistically</a:t>
            </a:r>
          </a:p>
          <a:p>
            <a:pPr eaLnBrk="1" hangingPunct="1">
              <a:lnSpc>
                <a:spcPct val="80000"/>
              </a:lnSpc>
            </a:pPr>
            <a:r>
              <a:rPr lang="en-US" sz="500">
                <a:latin typeface="Arial" charset="0"/>
                <a:ea typeface="ＭＳ Ｐゴシック" charset="0"/>
                <a:cs typeface="ＭＳ Ｐゴシック" charset="0"/>
              </a:rPr>
              <a:t>Responding to Student Writing</a:t>
            </a:r>
          </a:p>
          <a:p>
            <a:pPr eaLnBrk="1" hangingPunct="1">
              <a:lnSpc>
                <a:spcPct val="80000"/>
              </a:lnSpc>
            </a:pPr>
            <a:r>
              <a:rPr lang="en-US" sz="500">
                <a:latin typeface="Arial" charset="0"/>
                <a:ea typeface="ＭＳ Ｐゴシック" charset="0"/>
                <a:cs typeface="ＭＳ Ｐゴシック" charset="0"/>
              </a:rPr>
              <a:t>Using Portfolios</a:t>
            </a:r>
          </a:p>
          <a:p>
            <a:pPr>
              <a:lnSpc>
                <a:spcPct val="80000"/>
              </a:lnSpc>
            </a:pPr>
            <a:endParaRPr lang="en-US" sz="400">
              <a:latin typeface="Calibri" charset="0"/>
              <a:ea typeface="ＭＳ Ｐゴシック" charset="0"/>
              <a:cs typeface="ＭＳ Ｐゴシック"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4200">
                <a:solidFill>
                  <a:srgbClr val="000000"/>
                </a:solidFill>
                <a:latin typeface="Gill Sans" charset="0"/>
                <a:ea typeface="ヒラギノ角ゴ ProN W3" charset="0"/>
                <a:cs typeface="ヒラギノ角ゴ ProN W3" charset="0"/>
                <a:sym typeface="Gill Sans" charset="0"/>
              </a:defRPr>
            </a:lvl2pPr>
            <a:lvl3pPr eaLnBrk="0" hangingPunct="0">
              <a:defRPr sz="4200">
                <a:solidFill>
                  <a:srgbClr val="000000"/>
                </a:solidFill>
                <a:latin typeface="Gill Sans" charset="0"/>
                <a:ea typeface="ヒラギノ角ゴ ProN W3" charset="0"/>
                <a:cs typeface="ヒラギノ角ゴ ProN W3" charset="0"/>
                <a:sym typeface="Gill Sans" charset="0"/>
              </a:defRPr>
            </a:lvl3pPr>
            <a:lvl4pPr eaLnBrk="0" hangingPunct="0">
              <a:defRPr sz="4200">
                <a:solidFill>
                  <a:srgbClr val="000000"/>
                </a:solidFill>
                <a:latin typeface="Gill Sans" charset="0"/>
                <a:ea typeface="ヒラギノ角ゴ ProN W3" charset="0"/>
                <a:cs typeface="ヒラギノ角ゴ ProN W3" charset="0"/>
                <a:sym typeface="Gill Sans" charset="0"/>
              </a:defRPr>
            </a:lvl4pPr>
            <a:lvl5pPr eaLnBrk="0" hangingPunct="0">
              <a:defRPr sz="4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7AA1F81E-8159-7445-A1DC-5FFFCF4855EB}" type="slidenum">
              <a:rPr lang="en-US" sz="1200"/>
              <a:pPr eaLnBrk="1" hangingPunct="1"/>
              <a:t>7</a:t>
            </a:fld>
            <a:endParaRPr lang="en-US" sz="1200"/>
          </a:p>
        </p:txBody>
      </p:sp>
    </p:spTree>
    <p:extLst>
      <p:ext uri="{BB962C8B-B14F-4D97-AF65-F5344CB8AC3E}">
        <p14:creationId xmlns:p14="http://schemas.microsoft.com/office/powerpoint/2010/main" val="74777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DB72-4508-484F-97B4-BB90C127B6AC}" type="slidenum">
              <a:rPr lang="en-US" smtClean="0"/>
              <a:pPr/>
              <a:t>8</a:t>
            </a:fld>
            <a:endParaRPr lang="en-US"/>
          </a:p>
        </p:txBody>
      </p:sp>
    </p:spTree>
    <p:extLst>
      <p:ext uri="{BB962C8B-B14F-4D97-AF65-F5344CB8AC3E}">
        <p14:creationId xmlns:p14="http://schemas.microsoft.com/office/powerpoint/2010/main" val="207725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DB72-4508-484F-97B4-BB90C127B6AC}" type="slidenum">
              <a:rPr lang="en-US" smtClean="0"/>
              <a:pPr/>
              <a:t>9</a:t>
            </a:fld>
            <a:endParaRPr lang="en-US"/>
          </a:p>
        </p:txBody>
      </p:sp>
    </p:spTree>
    <p:extLst>
      <p:ext uri="{BB962C8B-B14F-4D97-AF65-F5344CB8AC3E}">
        <p14:creationId xmlns:p14="http://schemas.microsoft.com/office/powerpoint/2010/main" val="4276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32"/>
          <p:cNvSpPr>
            <a:spLocks noChangeArrowheads="1"/>
          </p:cNvSpPr>
          <p:nvPr userDrawn="1"/>
        </p:nvSpPr>
        <p:spPr bwMode="auto">
          <a:xfrm>
            <a:off x="0" y="1981200"/>
            <a:ext cx="9144000" cy="2895600"/>
          </a:xfrm>
          <a:prstGeom prst="rect">
            <a:avLst/>
          </a:prstGeom>
          <a:solidFill>
            <a:srgbClr val="CF142B"/>
          </a:solidFill>
          <a:ln w="9525">
            <a:noFill/>
            <a:miter lim="800000"/>
            <a:headEnd/>
            <a:tailEnd/>
          </a:ln>
        </p:spPr>
        <p:txBody>
          <a:bodyPr wrap="none" anchor="ctr"/>
          <a:lstStyle/>
          <a:p>
            <a:pPr algn="ctr"/>
            <a:endParaRPr lang="en-US">
              <a:solidFill>
                <a:schemeClr val="accent1"/>
              </a:solidFill>
            </a:endParaRPr>
          </a:p>
        </p:txBody>
      </p:sp>
      <p:sp>
        <p:nvSpPr>
          <p:cNvPr id="3" name="Rectangle 28"/>
          <p:cNvSpPr>
            <a:spLocks noChangeArrowheads="1"/>
          </p:cNvSpPr>
          <p:nvPr userDrawn="1"/>
        </p:nvSpPr>
        <p:spPr bwMode="auto">
          <a:xfrm>
            <a:off x="0" y="1981200"/>
            <a:ext cx="9144000" cy="76200"/>
          </a:xfrm>
          <a:prstGeom prst="rect">
            <a:avLst/>
          </a:prstGeom>
          <a:solidFill>
            <a:srgbClr val="746F66"/>
          </a:solidFill>
          <a:ln w="9525">
            <a:noFill/>
            <a:miter lim="800000"/>
            <a:headEnd/>
            <a:tailEnd/>
          </a:ln>
        </p:spPr>
        <p:txBody>
          <a:bodyPr wrap="none" anchor="ctr"/>
          <a:lstStyle/>
          <a:p>
            <a:endParaRPr lang="en-US"/>
          </a:p>
        </p:txBody>
      </p:sp>
      <p:sp>
        <p:nvSpPr>
          <p:cNvPr id="4" name="Rectangle 29"/>
          <p:cNvSpPr>
            <a:spLocks noChangeArrowheads="1"/>
          </p:cNvSpPr>
          <p:nvPr userDrawn="1"/>
        </p:nvSpPr>
        <p:spPr bwMode="auto">
          <a:xfrm>
            <a:off x="0" y="4800600"/>
            <a:ext cx="9144000" cy="76200"/>
          </a:xfrm>
          <a:prstGeom prst="rect">
            <a:avLst/>
          </a:prstGeom>
          <a:solidFill>
            <a:srgbClr val="746F66"/>
          </a:solidFill>
          <a:ln w="9525">
            <a:noFill/>
            <a:miter lim="800000"/>
            <a:headEnd/>
            <a:tailEnd/>
          </a:ln>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AAA9E0-54F8-44BA-9824-F18E5EDF9E6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71600"/>
            <a:ext cx="60198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0127A6B-D5FC-4FB0-A796-189FDF6F3B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549333-666C-4E4D-B0DD-70CBAE1A5F9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05004FE-8FBE-4335-B612-15AAB993F90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62200"/>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62200"/>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034612B-E44F-4E0A-85ED-47FCD7313CD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E8A8372-2BC5-4656-B0E3-CE9191FCCED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5D4F284-36F2-4D4B-9EBD-BA36BEAB27F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C0279A2-9990-4B6D-901E-3D659FD14B4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F67D2BC-9D29-4EA3-A777-819BF13F724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712A1C1-1370-43D2-B544-A5F3C66A85D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3" cstate="print"/>
          <a:srcRect/>
          <a:stretch>
            <a:fillRect/>
          </a:stretch>
        </p:blipFill>
        <p:spPr bwMode="auto">
          <a:xfrm>
            <a:off x="306388" y="400050"/>
            <a:ext cx="3579812" cy="4206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371600"/>
            <a:ext cx="82296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362200"/>
            <a:ext cx="82296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2"/>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2"/>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2"/>
                </a:solidFill>
              </a:defRPr>
            </a:lvl1pPr>
          </a:lstStyle>
          <a:p>
            <a:fld id="{06323B32-B8E9-4963-8FA1-A7AA7D563EFE}" type="slidenum">
              <a:rPr lang="en-US"/>
              <a:pPr/>
              <a:t>‹#›</a:t>
            </a:fld>
            <a:endParaRPr lang="en-US"/>
          </a:p>
        </p:txBody>
      </p:sp>
      <p:sp>
        <p:nvSpPr>
          <p:cNvPr id="1032" name="Rectangle 36"/>
          <p:cNvSpPr>
            <a:spLocks noChangeArrowheads="1"/>
          </p:cNvSpPr>
          <p:nvPr userDrawn="1"/>
        </p:nvSpPr>
        <p:spPr bwMode="auto">
          <a:xfrm>
            <a:off x="0" y="0"/>
            <a:ext cx="9144000" cy="76200"/>
          </a:xfrm>
          <a:prstGeom prst="rect">
            <a:avLst/>
          </a:prstGeom>
          <a:solidFill>
            <a:srgbClr val="CF142B"/>
          </a:solidFill>
          <a:ln w="9525">
            <a:noFill/>
            <a:miter lim="800000"/>
            <a:headEnd/>
            <a:tailEnd/>
          </a:ln>
        </p:spPr>
        <p:txBody>
          <a:bodyPr wrap="none" anchor="ctr"/>
          <a:lstStyle/>
          <a:p>
            <a:pPr algn="ctr"/>
            <a:endParaRPr lang="en-US" b="0">
              <a:solidFill>
                <a:schemeClr val="accent1"/>
              </a:solidFill>
            </a:endParaRPr>
          </a:p>
        </p:txBody>
      </p:sp>
      <p:sp>
        <p:nvSpPr>
          <p:cNvPr id="1033" name="Line 37"/>
          <p:cNvSpPr>
            <a:spLocks noChangeShapeType="1"/>
          </p:cNvSpPr>
          <p:nvPr userDrawn="1"/>
        </p:nvSpPr>
        <p:spPr bwMode="auto">
          <a:xfrm>
            <a:off x="0" y="1066800"/>
            <a:ext cx="9144000" cy="0"/>
          </a:xfrm>
          <a:prstGeom prst="line">
            <a:avLst/>
          </a:prstGeom>
          <a:noFill/>
          <a:ln w="9525">
            <a:solidFill>
              <a:srgbClr val="746F66"/>
            </a:solidFill>
            <a:round/>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spcBef>
          <a:spcPct val="0"/>
        </a:spcBef>
        <a:spcAft>
          <a:spcPct val="0"/>
        </a:spcAft>
        <a:defRPr sz="3200" b="1">
          <a:solidFill>
            <a:srgbClr val="010000"/>
          </a:solidFill>
          <a:latin typeface="+mj-lt"/>
          <a:ea typeface="ＭＳ Ｐゴシック" charset="0"/>
          <a:cs typeface="ＭＳ Ｐゴシック" charset="0"/>
        </a:defRPr>
      </a:lvl1pPr>
      <a:lvl2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800">
          <a:solidFill>
            <a:schemeClr val="bg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F142B"/>
        </a:buClr>
        <a:buFont typeface="Times" charset="0"/>
        <a:buChar char="•"/>
        <a:defRPr sz="2600">
          <a:solidFill>
            <a:schemeClr val="bg2"/>
          </a:solidFill>
          <a:latin typeface="+mn-lt"/>
          <a:ea typeface="ＭＳ Ｐゴシック" charset="0"/>
        </a:defRPr>
      </a:lvl2pPr>
      <a:lvl3pPr marL="1143000" indent="-228600" algn="l" rtl="0" eaLnBrk="0" fontAlgn="base" hangingPunct="0">
        <a:spcBef>
          <a:spcPct val="20000"/>
        </a:spcBef>
        <a:spcAft>
          <a:spcPct val="0"/>
        </a:spcAft>
        <a:buFont typeface="Times" charset="0"/>
        <a:buChar char="•"/>
        <a:defRPr sz="2400">
          <a:solidFill>
            <a:schemeClr val="bg2"/>
          </a:solidFill>
          <a:latin typeface="+mn-lt"/>
          <a:ea typeface="ＭＳ Ｐゴシック" charset="0"/>
        </a:defRPr>
      </a:lvl3pPr>
      <a:lvl4pPr marL="1600200" indent="-228600" algn="l" rtl="0" eaLnBrk="0" fontAlgn="base" hangingPunct="0">
        <a:spcBef>
          <a:spcPct val="20000"/>
        </a:spcBef>
        <a:spcAft>
          <a:spcPct val="0"/>
        </a:spcAft>
        <a:buClr>
          <a:srgbClr val="CF142B"/>
        </a:buClr>
        <a:buFont typeface="Times" charset="0"/>
        <a:buChar char="•"/>
        <a:defRPr sz="2000">
          <a:solidFill>
            <a:schemeClr val="bg2"/>
          </a:solidFill>
          <a:latin typeface="+mn-lt"/>
          <a:ea typeface="ＭＳ Ｐゴシック" charset="0"/>
        </a:defRPr>
      </a:lvl4pPr>
      <a:lvl5pPr marL="2057400" indent="-228600" algn="l" rtl="0" eaLnBrk="0" fontAlgn="base" hangingPunct="0">
        <a:spcBef>
          <a:spcPct val="20000"/>
        </a:spcBef>
        <a:spcAft>
          <a:spcPct val="0"/>
        </a:spcAft>
        <a:buFont typeface="Times" charset="0"/>
        <a:buChar char="•"/>
        <a:defRPr sz="2000">
          <a:solidFill>
            <a:schemeClr val="bg2"/>
          </a:solidFill>
          <a:latin typeface="+mn-lt"/>
          <a:ea typeface="ＭＳ Ｐゴシック" charset="0"/>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riting.csusuccess.org/"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kernlearn.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mailto:cstreet@fullerton.edu" TargetMode="External"/><Relationship Id="rId5" Type="http://schemas.openxmlformats.org/officeDocument/2006/relationships/hyperlink" Target="mailto:Lori_Campbell@kernhigh.org" TargetMode="External"/><Relationship Id="rId6" Type="http://schemas.openxmlformats.org/officeDocument/2006/relationships/hyperlink" Target="http://www.calstate.edu/eap/englishcourse/"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
          <p:cNvSpPr>
            <a:spLocks noChangeArrowheads="1"/>
          </p:cNvSpPr>
          <p:nvPr/>
        </p:nvSpPr>
        <p:spPr bwMode="auto">
          <a:xfrm>
            <a:off x="762000" y="2133600"/>
            <a:ext cx="762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tx2"/>
              </a:buClr>
              <a:buFont typeface="Wingdings" pitchFamily="2" charset="2"/>
              <a:buChar char="§"/>
              <a:defRPr sz="2800">
                <a:solidFill>
                  <a:schemeClr val="bg2"/>
                </a:solidFill>
                <a:latin typeface="Arial" charset="0"/>
                <a:ea typeface="ＭＳ Ｐゴシック" pitchFamily="34" charset="-128"/>
              </a:defRPr>
            </a:lvl1pPr>
            <a:lvl2pPr marL="742950" indent="-285750" eaLnBrk="0" hangingPunct="0">
              <a:spcBef>
                <a:spcPct val="20000"/>
              </a:spcBef>
              <a:buClr>
                <a:schemeClr val="accent1"/>
              </a:buClr>
              <a:buChar char="–"/>
              <a:defRPr sz="2600">
                <a:solidFill>
                  <a:schemeClr val="bg2"/>
                </a:solidFill>
                <a:latin typeface="Arial" charset="0"/>
                <a:ea typeface="ＭＳ Ｐゴシック" pitchFamily="34" charset="-128"/>
              </a:defRPr>
            </a:lvl2pPr>
            <a:lvl3pPr marL="1143000" indent="-228600" eaLnBrk="0" hangingPunct="0">
              <a:spcBef>
                <a:spcPct val="20000"/>
              </a:spcBef>
              <a:buClr>
                <a:schemeClr val="tx2"/>
              </a:buClr>
              <a:buFont typeface="Wingdings" pitchFamily="2" charset="2"/>
              <a:buChar char="§"/>
              <a:defRPr sz="2400">
                <a:solidFill>
                  <a:schemeClr val="bg2"/>
                </a:solidFill>
                <a:latin typeface="Arial" charset="0"/>
                <a:ea typeface="ＭＳ Ｐゴシック" pitchFamily="34" charset="-128"/>
              </a:defRPr>
            </a:lvl3pPr>
            <a:lvl4pPr marL="1600200" indent="-228600" eaLnBrk="0" hangingPunct="0">
              <a:spcBef>
                <a:spcPct val="20000"/>
              </a:spcBef>
              <a:buClr>
                <a:schemeClr val="accent1"/>
              </a:buClr>
              <a:buChar char="–"/>
              <a:defRPr sz="2000">
                <a:solidFill>
                  <a:schemeClr val="bg2"/>
                </a:solidFill>
                <a:latin typeface="Arial" charset="0"/>
                <a:ea typeface="ＭＳ Ｐゴシック" pitchFamily="34" charset="-128"/>
              </a:defRPr>
            </a:lvl4pPr>
            <a:lvl5pPr marL="2057400" indent="-228600" eaLnBrk="0" hangingPunct="0">
              <a:spcBef>
                <a:spcPct val="20000"/>
              </a:spcBef>
              <a:buClr>
                <a:schemeClr val="tx2"/>
              </a:buClr>
              <a:buFont typeface="Wingdings" pitchFamily="2" charset="2"/>
              <a:buChar char="§"/>
              <a:defRPr sz="20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9pPr>
          </a:lstStyle>
          <a:p>
            <a:pPr algn="ctr" eaLnBrk="1" hangingPunct="1">
              <a:spcBef>
                <a:spcPct val="0"/>
              </a:spcBef>
              <a:buClrTx/>
              <a:buFontTx/>
              <a:buNone/>
            </a:pPr>
            <a:endParaRPr lang="en-US" altLang="en-US" sz="2400">
              <a:solidFill>
                <a:schemeClr val="bg1"/>
              </a:solidFill>
              <a:latin typeface="Verdana" pitchFamily="34" charset="0"/>
            </a:endParaRPr>
          </a:p>
        </p:txBody>
      </p:sp>
      <p:sp>
        <p:nvSpPr>
          <p:cNvPr id="3075" name="Rectangle 21"/>
          <p:cNvSpPr>
            <a:spLocks noChangeArrowheads="1"/>
          </p:cNvSpPr>
          <p:nvPr/>
        </p:nvSpPr>
        <p:spPr bwMode="auto">
          <a:xfrm>
            <a:off x="457200" y="2057400"/>
            <a:ext cx="8382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Wingdings" pitchFamily="2" charset="2"/>
              <a:buChar char="§"/>
              <a:defRPr sz="2800">
                <a:solidFill>
                  <a:schemeClr val="bg2"/>
                </a:solidFill>
                <a:latin typeface="Arial" charset="0"/>
                <a:ea typeface="ＭＳ Ｐゴシック" pitchFamily="34" charset="-128"/>
              </a:defRPr>
            </a:lvl1pPr>
            <a:lvl2pPr marL="742950" indent="-285750" eaLnBrk="0" hangingPunct="0">
              <a:spcBef>
                <a:spcPct val="20000"/>
              </a:spcBef>
              <a:buClr>
                <a:schemeClr val="accent1"/>
              </a:buClr>
              <a:buChar char="–"/>
              <a:defRPr sz="2600">
                <a:solidFill>
                  <a:schemeClr val="bg2"/>
                </a:solidFill>
                <a:latin typeface="Arial" charset="0"/>
                <a:ea typeface="ＭＳ Ｐゴシック" pitchFamily="34" charset="-128"/>
              </a:defRPr>
            </a:lvl2pPr>
            <a:lvl3pPr marL="1143000" indent="-228600" eaLnBrk="0" hangingPunct="0">
              <a:spcBef>
                <a:spcPct val="20000"/>
              </a:spcBef>
              <a:buClr>
                <a:schemeClr val="tx2"/>
              </a:buClr>
              <a:buFont typeface="Wingdings" pitchFamily="2" charset="2"/>
              <a:buChar char="§"/>
              <a:defRPr sz="2400">
                <a:solidFill>
                  <a:schemeClr val="bg2"/>
                </a:solidFill>
                <a:latin typeface="Arial" charset="0"/>
                <a:ea typeface="ＭＳ Ｐゴシック" pitchFamily="34" charset="-128"/>
              </a:defRPr>
            </a:lvl3pPr>
            <a:lvl4pPr marL="1600200" indent="-228600" eaLnBrk="0" hangingPunct="0">
              <a:spcBef>
                <a:spcPct val="20000"/>
              </a:spcBef>
              <a:buClr>
                <a:schemeClr val="accent1"/>
              </a:buClr>
              <a:buChar char="–"/>
              <a:defRPr sz="2000">
                <a:solidFill>
                  <a:schemeClr val="bg2"/>
                </a:solidFill>
                <a:latin typeface="Arial" charset="0"/>
                <a:ea typeface="ＭＳ Ｐゴシック" pitchFamily="34" charset="-128"/>
              </a:defRPr>
            </a:lvl4pPr>
            <a:lvl5pPr marL="2057400" indent="-228600" eaLnBrk="0" hangingPunct="0">
              <a:spcBef>
                <a:spcPct val="20000"/>
              </a:spcBef>
              <a:buClr>
                <a:schemeClr val="tx2"/>
              </a:buClr>
              <a:buFont typeface="Wingdings" pitchFamily="2" charset="2"/>
              <a:buChar char="§"/>
              <a:defRPr sz="20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9pPr>
          </a:lstStyle>
          <a:p>
            <a:pPr algn="ctr">
              <a:spcBef>
                <a:spcPct val="0"/>
              </a:spcBef>
              <a:buClrTx/>
              <a:buFontTx/>
              <a:buNone/>
            </a:pPr>
            <a:endParaRPr lang="en-US" altLang="en-US" sz="4400">
              <a:solidFill>
                <a:schemeClr val="bg1"/>
              </a:solidFill>
            </a:endParaRPr>
          </a:p>
        </p:txBody>
      </p:sp>
      <p:sp>
        <p:nvSpPr>
          <p:cNvPr id="3076" name="Rectangle 4"/>
          <p:cNvSpPr>
            <a:spLocks noChangeArrowheads="1"/>
          </p:cNvSpPr>
          <p:nvPr/>
        </p:nvSpPr>
        <p:spPr bwMode="auto">
          <a:xfrm>
            <a:off x="8696325" y="479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Wingdings" pitchFamily="2" charset="2"/>
              <a:buChar char="§"/>
              <a:defRPr sz="2800">
                <a:solidFill>
                  <a:schemeClr val="bg2"/>
                </a:solidFill>
                <a:latin typeface="Arial" charset="0"/>
                <a:ea typeface="ＭＳ Ｐゴシック" pitchFamily="34" charset="-128"/>
              </a:defRPr>
            </a:lvl1pPr>
            <a:lvl2pPr marL="742950" indent="-285750" eaLnBrk="0" hangingPunct="0">
              <a:spcBef>
                <a:spcPct val="20000"/>
              </a:spcBef>
              <a:buClr>
                <a:schemeClr val="accent1"/>
              </a:buClr>
              <a:buChar char="–"/>
              <a:defRPr sz="2600">
                <a:solidFill>
                  <a:schemeClr val="bg2"/>
                </a:solidFill>
                <a:latin typeface="Arial" charset="0"/>
                <a:ea typeface="ＭＳ Ｐゴシック" pitchFamily="34" charset="-128"/>
              </a:defRPr>
            </a:lvl2pPr>
            <a:lvl3pPr marL="1143000" indent="-228600" eaLnBrk="0" hangingPunct="0">
              <a:spcBef>
                <a:spcPct val="20000"/>
              </a:spcBef>
              <a:buClr>
                <a:schemeClr val="tx2"/>
              </a:buClr>
              <a:buFont typeface="Wingdings" pitchFamily="2" charset="2"/>
              <a:buChar char="§"/>
              <a:defRPr sz="2400">
                <a:solidFill>
                  <a:schemeClr val="bg2"/>
                </a:solidFill>
                <a:latin typeface="Arial" charset="0"/>
                <a:ea typeface="ＭＳ Ｐゴシック" pitchFamily="34" charset="-128"/>
              </a:defRPr>
            </a:lvl3pPr>
            <a:lvl4pPr marL="1600200" indent="-228600" eaLnBrk="0" hangingPunct="0">
              <a:spcBef>
                <a:spcPct val="20000"/>
              </a:spcBef>
              <a:buClr>
                <a:schemeClr val="accent1"/>
              </a:buClr>
              <a:buChar char="–"/>
              <a:defRPr sz="2000">
                <a:solidFill>
                  <a:schemeClr val="bg2"/>
                </a:solidFill>
                <a:latin typeface="Arial" charset="0"/>
                <a:ea typeface="ＭＳ Ｐゴシック" pitchFamily="34" charset="-128"/>
              </a:defRPr>
            </a:lvl4pPr>
            <a:lvl5pPr marL="2057400" indent="-228600" eaLnBrk="0" hangingPunct="0">
              <a:spcBef>
                <a:spcPct val="20000"/>
              </a:spcBef>
              <a:buClr>
                <a:schemeClr val="tx2"/>
              </a:buClr>
              <a:buFont typeface="Wingdings" pitchFamily="2" charset="2"/>
              <a:buChar char="§"/>
              <a:defRPr sz="20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9pPr>
          </a:lstStyle>
          <a:p>
            <a:pPr eaLnBrk="1" hangingPunct="1">
              <a:spcBef>
                <a:spcPct val="0"/>
              </a:spcBef>
              <a:buClrTx/>
              <a:buFontTx/>
              <a:buNone/>
            </a:pPr>
            <a:endParaRPr lang="en-US" altLang="en-US" sz="2400">
              <a:solidFill>
                <a:schemeClr val="tx1"/>
              </a:solidFill>
            </a:endParaRPr>
          </a:p>
        </p:txBody>
      </p:sp>
      <p:sp>
        <p:nvSpPr>
          <p:cNvPr id="5" name="TextBox 4"/>
          <p:cNvSpPr txBox="1"/>
          <p:nvPr/>
        </p:nvSpPr>
        <p:spPr>
          <a:xfrm>
            <a:off x="176660" y="5042118"/>
            <a:ext cx="5061129" cy="1631216"/>
          </a:xfrm>
          <a:prstGeom prst="rect">
            <a:avLst/>
          </a:prstGeom>
          <a:noFill/>
        </p:spPr>
        <p:txBody>
          <a:bodyPr wrap="none" rtlCol="0">
            <a:spAutoFit/>
          </a:bodyPr>
          <a:lstStyle/>
          <a:p>
            <a:pPr algn="ctr"/>
            <a:r>
              <a:rPr lang="en-US" sz="2000" i="1" dirty="0"/>
              <a:t>Chris Street</a:t>
            </a:r>
            <a:r>
              <a:rPr lang="en-US" sz="2000" dirty="0"/>
              <a:t>, PhD</a:t>
            </a:r>
          </a:p>
          <a:p>
            <a:pPr algn="ctr"/>
            <a:r>
              <a:rPr lang="en-US" sz="2000" dirty="0"/>
              <a:t>Professor of Secondary Education</a:t>
            </a:r>
          </a:p>
          <a:p>
            <a:pPr algn="ctr"/>
            <a:r>
              <a:rPr lang="en-US" sz="2000" dirty="0"/>
              <a:t>California State University, Fullerton</a:t>
            </a:r>
          </a:p>
          <a:p>
            <a:pPr algn="ctr"/>
            <a:endParaRPr lang="en-US" sz="1600" dirty="0"/>
          </a:p>
          <a:p>
            <a:endParaRPr lang="en-US" dirty="0"/>
          </a:p>
        </p:txBody>
      </p:sp>
      <p:sp>
        <p:nvSpPr>
          <p:cNvPr id="7" name="TextBox 6"/>
          <p:cNvSpPr txBox="1"/>
          <p:nvPr/>
        </p:nvSpPr>
        <p:spPr>
          <a:xfrm>
            <a:off x="-1567561" y="1019959"/>
            <a:ext cx="12279121" cy="954107"/>
          </a:xfrm>
          <a:prstGeom prst="rect">
            <a:avLst/>
          </a:prstGeom>
          <a:noFill/>
        </p:spPr>
        <p:txBody>
          <a:bodyPr wrap="square" rtlCol="0">
            <a:spAutoFit/>
          </a:bodyPr>
          <a:lstStyle/>
          <a:p>
            <a:pPr algn="ctr"/>
            <a:r>
              <a:rPr lang="en-US" sz="2800" dirty="0"/>
              <a:t>Going Hybrid While Quelling the Disbelievers: </a:t>
            </a:r>
          </a:p>
          <a:p>
            <a:pPr algn="ctr"/>
            <a:r>
              <a:rPr lang="en-US" sz="2800" dirty="0"/>
              <a:t>QM to the Rescue!</a:t>
            </a:r>
          </a:p>
        </p:txBody>
      </p:sp>
      <p:sp>
        <p:nvSpPr>
          <p:cNvPr id="8" name="TextBox 7"/>
          <p:cNvSpPr txBox="1"/>
          <p:nvPr/>
        </p:nvSpPr>
        <p:spPr>
          <a:xfrm>
            <a:off x="5533598" y="5042118"/>
            <a:ext cx="3289682" cy="1015663"/>
          </a:xfrm>
          <a:prstGeom prst="rect">
            <a:avLst/>
          </a:prstGeom>
          <a:noFill/>
        </p:spPr>
        <p:txBody>
          <a:bodyPr wrap="none" rtlCol="0">
            <a:spAutoFit/>
          </a:bodyPr>
          <a:lstStyle/>
          <a:p>
            <a:pPr algn="ctr"/>
            <a:r>
              <a:rPr lang="en-US" sz="2000" dirty="0"/>
              <a:t>Lori Campbell</a:t>
            </a:r>
          </a:p>
          <a:p>
            <a:pPr algn="ctr"/>
            <a:r>
              <a:rPr lang="en-US" sz="2000" dirty="0"/>
              <a:t>ERWC Online Teacher</a:t>
            </a:r>
          </a:p>
          <a:p>
            <a:pPr algn="ctr"/>
            <a:r>
              <a:rPr lang="en-US" sz="2000" dirty="0"/>
              <a:t>Kern High School District</a:t>
            </a:r>
          </a:p>
        </p:txBody>
      </p:sp>
      <p:sp>
        <p:nvSpPr>
          <p:cNvPr id="10" name="TextBox 9"/>
          <p:cNvSpPr txBox="1"/>
          <p:nvPr/>
        </p:nvSpPr>
        <p:spPr>
          <a:xfrm>
            <a:off x="-25644" y="2790735"/>
            <a:ext cx="9144000" cy="1077218"/>
          </a:xfrm>
          <a:prstGeom prst="rect">
            <a:avLst/>
          </a:prstGeom>
          <a:noFill/>
        </p:spPr>
        <p:txBody>
          <a:bodyPr wrap="square" rtlCol="0">
            <a:spAutoFit/>
          </a:bodyPr>
          <a:lstStyle/>
          <a:p>
            <a:pPr algn="ctr"/>
            <a:r>
              <a:rPr lang="en-US" dirty="0"/>
              <a:t>Presentation at the Quality Matters Regional Conference</a:t>
            </a:r>
          </a:p>
          <a:p>
            <a:pPr algn="ctr"/>
            <a:r>
              <a:rPr lang="en-US" sz="2000" b="0" dirty="0"/>
              <a:t>Denver, CO </a:t>
            </a:r>
          </a:p>
          <a:p>
            <a:pPr algn="ctr"/>
            <a:r>
              <a:rPr lang="en-US" sz="2000" b="0" dirty="0"/>
              <a:t>April 13, 2018</a:t>
            </a:r>
            <a:endParaRPr lang="en-US" sz="2000" dirty="0"/>
          </a:p>
        </p:txBody>
      </p:sp>
    </p:spTree>
    <p:extLst>
      <p:ext uri="{BB962C8B-B14F-4D97-AF65-F5344CB8AC3E}">
        <p14:creationId xmlns:p14="http://schemas.microsoft.com/office/powerpoint/2010/main" val="30317756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762000"/>
          </a:xfrm>
        </p:spPr>
        <p:txBody>
          <a:bodyPr/>
          <a:lstStyle/>
          <a:p>
            <a:pPr algn="ctr"/>
            <a:r>
              <a:rPr lang="en-US" dirty="0"/>
              <a:t>ERWC Module Incubator is LIVE!</a:t>
            </a:r>
          </a:p>
        </p:txBody>
      </p:sp>
      <p:pic>
        <p:nvPicPr>
          <p:cNvPr id="7" name="Content Placeholder 6" descr="Screen shot 2017-01-05 at 11.35.26 AM.png"/>
          <p:cNvPicPr>
            <a:picLocks noGrp="1" noChangeAspect="1"/>
          </p:cNvPicPr>
          <p:nvPr>
            <p:ph sz="half" idx="2"/>
          </p:nvPr>
        </p:nvPicPr>
        <p:blipFill>
          <a:blip r:embed="rId3"/>
          <a:srcRect t="-2650" b="-2650"/>
          <a:stretch>
            <a:fillRect/>
          </a:stretch>
        </p:blipFill>
        <p:spPr>
          <a:xfrm>
            <a:off x="4572000" y="1981200"/>
            <a:ext cx="4040188" cy="4484688"/>
          </a:xfrm>
        </p:spPr>
      </p:pic>
      <p:sp>
        <p:nvSpPr>
          <p:cNvPr id="6" name="Content Placeholder 5"/>
          <p:cNvSpPr>
            <a:spLocks noGrp="1"/>
          </p:cNvSpPr>
          <p:nvPr>
            <p:ph sz="quarter" idx="4"/>
          </p:nvPr>
        </p:nvSpPr>
        <p:spPr>
          <a:xfrm>
            <a:off x="4648200" y="2209800"/>
            <a:ext cx="4041775" cy="4408488"/>
          </a:xfrm>
        </p:spPr>
        <p:txBody>
          <a:bodyPr/>
          <a:lstStyle/>
          <a:p>
            <a:pPr marL="0" lvl="0" indent="0">
              <a:buNone/>
            </a:pPr>
            <a:endParaRPr lang="en-US" sz="1800" dirty="0"/>
          </a:p>
          <a:p>
            <a:endParaRPr lang="en-US" dirty="0"/>
          </a:p>
        </p:txBody>
      </p:sp>
      <p:pic>
        <p:nvPicPr>
          <p:cNvPr id="8" name="Picture 7" descr="Screen shot 2017-01-05 at 11.36.57 AM.png"/>
          <p:cNvPicPr>
            <a:picLocks noChangeAspect="1"/>
          </p:cNvPicPr>
          <p:nvPr/>
        </p:nvPicPr>
        <p:blipFill>
          <a:blip r:embed="rId4"/>
          <a:stretch>
            <a:fillRect/>
          </a:stretch>
        </p:blipFill>
        <p:spPr>
          <a:xfrm>
            <a:off x="381000" y="2057400"/>
            <a:ext cx="3911600" cy="3479800"/>
          </a:xfrm>
          <a:prstGeom prst="rect">
            <a:avLst/>
          </a:prstGeom>
        </p:spPr>
      </p:pic>
      <p:sp>
        <p:nvSpPr>
          <p:cNvPr id="12" name="TextBox 11"/>
          <p:cNvSpPr txBox="1"/>
          <p:nvPr/>
        </p:nvSpPr>
        <p:spPr>
          <a:xfrm>
            <a:off x="685800" y="5791200"/>
            <a:ext cx="3810000" cy="830997"/>
          </a:xfrm>
          <a:prstGeom prst="rect">
            <a:avLst/>
          </a:prstGeom>
          <a:noFill/>
        </p:spPr>
        <p:txBody>
          <a:bodyPr wrap="square" rtlCol="0">
            <a:spAutoFit/>
          </a:bodyPr>
          <a:lstStyle/>
          <a:p>
            <a:r>
              <a:rPr lang="en-US" dirty="0">
                <a:solidFill>
                  <a:srgbClr val="FF0000"/>
                </a:solidFill>
              </a:rPr>
              <a:t>And more modules will be coming soon!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05800" cy="990600"/>
          </a:xfrm>
        </p:spPr>
        <p:txBody>
          <a:bodyPr>
            <a:normAutofit fontScale="90000"/>
          </a:bodyPr>
          <a:lstStyle/>
          <a:p>
            <a:pPr algn="r" eaLnBrk="1" fontAlgn="auto" hangingPunct="1">
              <a:spcAft>
                <a:spcPts val="0"/>
              </a:spcAft>
              <a:defRPr/>
            </a:pPr>
            <a:r>
              <a:rPr lang="en-US" b="1" dirty="0">
                <a:ea typeface="+mj-ea"/>
                <a:cs typeface="+mj-cs"/>
              </a:rPr>
              <a:t/>
            </a:r>
            <a:br>
              <a:rPr lang="en-US" b="1" dirty="0">
                <a:ea typeface="+mj-ea"/>
                <a:cs typeface="+mj-cs"/>
              </a:rPr>
            </a:br>
            <a:r>
              <a:rPr lang="en-US" b="1" dirty="0">
                <a:ea typeface="+mj-ea"/>
                <a:cs typeface="+mj-cs"/>
              </a:rPr>
              <a:t>Getting Access to the ERWC Curriculum</a:t>
            </a:r>
          </a:p>
        </p:txBody>
      </p:sp>
      <p:sp>
        <p:nvSpPr>
          <p:cNvPr id="69635" name="Content Placeholder 2"/>
          <p:cNvSpPr>
            <a:spLocks noGrp="1"/>
          </p:cNvSpPr>
          <p:nvPr>
            <p:ph idx="1"/>
          </p:nvPr>
        </p:nvSpPr>
        <p:spPr>
          <a:xfrm>
            <a:off x="228600" y="1676400"/>
            <a:ext cx="3124200" cy="4724400"/>
          </a:xfrm>
        </p:spPr>
        <p:txBody>
          <a:bodyPr>
            <a:normAutofit fontScale="92500" lnSpcReduction="10000"/>
          </a:bodyPr>
          <a:lstStyle/>
          <a:p>
            <a:pPr eaLnBrk="1" hangingPunct="1"/>
            <a:r>
              <a:rPr lang="en-US" sz="2400" dirty="0">
                <a:latin typeface="Arial" charset="0"/>
                <a:ea typeface="Arial" charset="0"/>
                <a:cs typeface="Arial" charset="0"/>
              </a:rPr>
              <a:t>To be considered “certified” to teach the curriculum, educators need to complete a required professional learning experience (MS, 18 </a:t>
            </a:r>
            <a:r>
              <a:rPr lang="en-US" sz="2400" dirty="0" err="1">
                <a:latin typeface="Arial" charset="0"/>
                <a:ea typeface="Arial" charset="0"/>
                <a:cs typeface="Arial" charset="0"/>
              </a:rPr>
              <a:t>hrs</a:t>
            </a:r>
            <a:r>
              <a:rPr lang="en-US" sz="2400" dirty="0">
                <a:latin typeface="Arial" charset="0"/>
                <a:ea typeface="Arial" charset="0"/>
                <a:cs typeface="Arial" charset="0"/>
              </a:rPr>
              <a:t>; HS, 24 </a:t>
            </a:r>
            <a:r>
              <a:rPr lang="en-US" sz="2400" dirty="0" err="1">
                <a:latin typeface="Arial" charset="0"/>
                <a:ea typeface="Arial" charset="0"/>
                <a:cs typeface="Arial" charset="0"/>
              </a:rPr>
              <a:t>hrs</a:t>
            </a:r>
            <a:r>
              <a:rPr lang="en-US" sz="2400" dirty="0">
                <a:latin typeface="Arial" charset="0"/>
                <a:ea typeface="Arial" charset="0"/>
                <a:cs typeface="Arial" charset="0"/>
              </a:rPr>
              <a:t>).</a:t>
            </a:r>
          </a:p>
          <a:p>
            <a:pPr eaLnBrk="1" hangingPunct="1"/>
            <a:endParaRPr lang="en-US" sz="2400" dirty="0">
              <a:latin typeface="Arial" charset="0"/>
              <a:ea typeface="Arial" charset="0"/>
              <a:cs typeface="Arial" charset="0"/>
            </a:endParaRPr>
          </a:p>
          <a:p>
            <a:pPr eaLnBrk="1" hangingPunct="1"/>
            <a:r>
              <a:rPr lang="en-US" sz="2400" dirty="0">
                <a:latin typeface="Arial" charset="0"/>
                <a:ea typeface="Arial" charset="0"/>
                <a:cs typeface="Arial" charset="0"/>
              </a:rPr>
              <a:t>Middle school and high school workshops are scheduled locally, as well as statewide.</a:t>
            </a:r>
          </a:p>
          <a:p>
            <a:pPr marL="0" indent="0" eaLnBrk="1" hangingPunct="1">
              <a:buNone/>
            </a:pPr>
            <a:endParaRPr lang="en-US" sz="2000" dirty="0">
              <a:latin typeface="Lucida Sans Unicode" charset="0"/>
              <a:ea typeface="ＭＳ Ｐゴシック" charset="0"/>
              <a:cs typeface="ＭＳ Ｐゴシック" charset="0"/>
            </a:endParaRPr>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4200">
                <a:solidFill>
                  <a:srgbClr val="000000"/>
                </a:solidFill>
                <a:latin typeface="Gill Sans" charset="0"/>
                <a:ea typeface="ヒラギノ角ゴ ProN W3" charset="0"/>
                <a:cs typeface="ヒラギノ角ゴ ProN W3" charset="0"/>
                <a:sym typeface="Gill Sans" charset="0"/>
              </a:defRPr>
            </a:lvl2pPr>
            <a:lvl3pPr eaLnBrk="0" hangingPunct="0">
              <a:defRPr sz="4200">
                <a:solidFill>
                  <a:srgbClr val="000000"/>
                </a:solidFill>
                <a:latin typeface="Gill Sans" charset="0"/>
                <a:ea typeface="ヒラギノ角ゴ ProN W3" charset="0"/>
                <a:cs typeface="ヒラギノ角ゴ ProN W3" charset="0"/>
                <a:sym typeface="Gill Sans" charset="0"/>
              </a:defRPr>
            </a:lvl3pPr>
            <a:lvl4pPr eaLnBrk="0" hangingPunct="0">
              <a:defRPr sz="4200">
                <a:solidFill>
                  <a:srgbClr val="000000"/>
                </a:solidFill>
                <a:latin typeface="Gill Sans" charset="0"/>
                <a:ea typeface="ヒラギノ角ゴ ProN W3" charset="0"/>
                <a:cs typeface="ヒラギノ角ゴ ProN W3" charset="0"/>
                <a:sym typeface="Gill Sans" charset="0"/>
              </a:defRPr>
            </a:lvl4pPr>
            <a:lvl5pPr eaLnBrk="0" hangingPunct="0">
              <a:defRPr sz="4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ED452CF6-BBB6-8E4B-8FF1-AF1BBD2BCEFF}" type="slidenum">
              <a:rPr lang="en-US" sz="1000">
                <a:solidFill>
                  <a:schemeClr val="tx1"/>
                </a:solidFill>
              </a:rPr>
              <a:pPr eaLnBrk="1" hangingPunct="1"/>
              <a:t>11</a:t>
            </a:fld>
            <a:endParaRPr lang="en-US" sz="1000" dirty="0">
              <a:solidFill>
                <a:schemeClr val="tx1"/>
              </a:solidFill>
            </a:endParaRPr>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1828800"/>
            <a:ext cx="3581400" cy="4457700"/>
          </a:xfrm>
          <a:prstGeom prst="rect">
            <a:avLst/>
          </a:prstGeom>
        </p:spPr>
      </p:pic>
    </p:spTree>
    <p:extLst>
      <p:ext uri="{BB962C8B-B14F-4D97-AF65-F5344CB8AC3E}">
        <p14:creationId xmlns:p14="http://schemas.microsoft.com/office/powerpoint/2010/main" val="58757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143000"/>
            <a:ext cx="8229600" cy="685800"/>
          </a:xfrm>
        </p:spPr>
        <p:txBody>
          <a:bodyPr/>
          <a:lstStyle/>
          <a:p>
            <a:pPr algn="ctr"/>
            <a:r>
              <a:rPr lang="en-US" dirty="0"/>
              <a:t>ERWC Is Expanding and Evolving</a:t>
            </a:r>
          </a:p>
        </p:txBody>
      </p:sp>
      <p:sp>
        <p:nvSpPr>
          <p:cNvPr id="4" name="Slide Number Placeholder 3"/>
          <p:cNvSpPr>
            <a:spLocks noGrp="1"/>
          </p:cNvSpPr>
          <p:nvPr>
            <p:ph type="sldNum" sz="quarter" idx="12"/>
          </p:nvPr>
        </p:nvSpPr>
        <p:spPr/>
        <p:txBody>
          <a:bodyPr/>
          <a:lstStyle/>
          <a:p>
            <a:pPr>
              <a:defRPr/>
            </a:pPr>
            <a:fld id="{91471818-75C2-474A-B6BB-F15B808D37E6}" type="slidenum">
              <a:rPr lang="en-US" smtClean="0"/>
              <a:pPr>
                <a:defRPr/>
              </a:pPr>
              <a:t>12</a:t>
            </a:fld>
            <a:endParaRPr lang="en-US"/>
          </a:p>
        </p:txBody>
      </p:sp>
      <p:sp>
        <p:nvSpPr>
          <p:cNvPr id="12" name="TextBox 11"/>
          <p:cNvSpPr txBox="1"/>
          <p:nvPr/>
        </p:nvSpPr>
        <p:spPr>
          <a:xfrm>
            <a:off x="4648200" y="1828800"/>
            <a:ext cx="3657600" cy="4708981"/>
          </a:xfrm>
          <a:prstGeom prst="rect">
            <a:avLst/>
          </a:prstGeom>
          <a:noFill/>
        </p:spPr>
        <p:txBody>
          <a:bodyPr wrap="square" rtlCol="0">
            <a:spAutoFit/>
          </a:bodyPr>
          <a:lstStyle/>
          <a:p>
            <a:r>
              <a:rPr lang="en-US" sz="2000" dirty="0">
                <a:solidFill>
                  <a:srgbClr val="FF0000"/>
                </a:solidFill>
              </a:rPr>
              <a:t>The National Professional Development Grant </a:t>
            </a:r>
          </a:p>
          <a:p>
            <a:endParaRPr lang="en-US" sz="2000" dirty="0"/>
          </a:p>
          <a:p>
            <a:pPr>
              <a:buFont typeface="Wingdings" charset="2"/>
              <a:buChar char="Ø"/>
            </a:pPr>
            <a:r>
              <a:rPr lang="en-US" sz="2000" dirty="0"/>
              <a:t> 2.75 million over 5 years</a:t>
            </a:r>
          </a:p>
          <a:p>
            <a:pPr>
              <a:buFont typeface="Wingdings" charset="2"/>
              <a:buChar char="Ø"/>
            </a:pPr>
            <a:endParaRPr lang="en-US" sz="2000" dirty="0"/>
          </a:p>
          <a:p>
            <a:pPr>
              <a:buFont typeface="Wingdings" charset="2"/>
              <a:buChar char="Ø"/>
            </a:pPr>
            <a:r>
              <a:rPr lang="en-US" sz="2000" dirty="0"/>
              <a:t> ERWC modules will be revised to include integrated and designated English language development (ELD) and provide related professional learning for high school English language arts and ELD teachers. </a:t>
            </a:r>
          </a:p>
          <a:p>
            <a:pPr>
              <a:buFont typeface="Wingdings" charset="2"/>
              <a:buChar char="Ø"/>
            </a:pPr>
            <a:endParaRPr lang="en-US" sz="2000" dirty="0"/>
          </a:p>
        </p:txBody>
      </p:sp>
      <p:sp>
        <p:nvSpPr>
          <p:cNvPr id="18" name="TextBox 17"/>
          <p:cNvSpPr txBox="1"/>
          <p:nvPr/>
        </p:nvSpPr>
        <p:spPr>
          <a:xfrm>
            <a:off x="457200" y="1905000"/>
            <a:ext cx="3657600" cy="5324535"/>
          </a:xfrm>
          <a:prstGeom prst="rect">
            <a:avLst/>
          </a:prstGeom>
          <a:noFill/>
        </p:spPr>
        <p:txBody>
          <a:bodyPr wrap="square" rtlCol="0">
            <a:spAutoFit/>
          </a:bodyPr>
          <a:lstStyle/>
          <a:p>
            <a:r>
              <a:rPr lang="en-US" sz="2000" dirty="0">
                <a:solidFill>
                  <a:srgbClr val="FF0000"/>
                </a:solidFill>
              </a:rPr>
              <a:t>The Investing in Innovation Validation grant </a:t>
            </a:r>
          </a:p>
          <a:p>
            <a:endParaRPr lang="en-US" sz="2000" dirty="0">
              <a:solidFill>
                <a:srgbClr val="FF0000"/>
              </a:solidFill>
            </a:endParaRPr>
          </a:p>
          <a:p>
            <a:pPr>
              <a:buFont typeface="Wingdings" charset="2"/>
              <a:buChar char="Ø"/>
            </a:pPr>
            <a:r>
              <a:rPr lang="en-US" sz="2000" dirty="0"/>
              <a:t> 13.2 million over 5 years</a:t>
            </a:r>
          </a:p>
          <a:p>
            <a:pPr>
              <a:buFont typeface="Wingdings" charset="2"/>
              <a:buChar char="Ø"/>
            </a:pPr>
            <a:endParaRPr lang="en-US" sz="2000" dirty="0"/>
          </a:p>
          <a:p>
            <a:pPr>
              <a:buFont typeface="Wingdings" charset="2"/>
              <a:buChar char="Ø"/>
            </a:pPr>
            <a:r>
              <a:rPr lang="en-US" sz="2000" dirty="0"/>
              <a:t>  Expand the course beyond California into Washington State </a:t>
            </a:r>
            <a:br>
              <a:rPr lang="en-US" sz="2000" dirty="0"/>
            </a:br>
            <a:endParaRPr lang="en-US" sz="2000" dirty="0"/>
          </a:p>
          <a:p>
            <a:pPr>
              <a:buFont typeface="Wingdings" charset="2"/>
              <a:buChar char="Ø"/>
            </a:pPr>
            <a:r>
              <a:rPr lang="en-US" sz="2000" dirty="0"/>
              <a:t> Revise the curriculum to include grade 11 as well as grade 12 </a:t>
            </a:r>
          </a:p>
          <a:p>
            <a:pPr>
              <a:buFont typeface="Wingdings" charset="2"/>
              <a:buChar char="Ø"/>
            </a:pPr>
            <a:endParaRPr lang="en-US" sz="2000" dirty="0"/>
          </a:p>
          <a:p>
            <a:pPr>
              <a:buFont typeface="Wingdings" charset="2"/>
              <a:buChar char="Ø"/>
            </a:pPr>
            <a:endParaRPr lang="en-US" sz="2000" dirty="0"/>
          </a:p>
          <a:p>
            <a:endParaRPr lang="en-US" sz="2000" dirty="0">
              <a:solidFill>
                <a:srgbClr val="FF0000"/>
              </a:solidFill>
            </a:endParaRPr>
          </a:p>
          <a:p>
            <a:endParaRPr lang="en-US" sz="2000" dirty="0">
              <a:solidFill>
                <a:srgbClr val="FF0000"/>
              </a:solidFill>
            </a:endParaRPr>
          </a:p>
          <a:p>
            <a:pPr>
              <a:buFont typeface="Wingdings" charset="2"/>
              <a:buChar char="Ø"/>
            </a:pPr>
            <a:endParaRPr lang="en-US" sz="2000" dirty="0">
              <a:solidFill>
                <a:schemeClr val="bg2"/>
              </a:solidFill>
            </a:endParaRPr>
          </a:p>
        </p:txBody>
      </p:sp>
    </p:spTree>
    <p:extLst>
      <p:ext uri="{BB962C8B-B14F-4D97-AF65-F5344CB8AC3E}">
        <p14:creationId xmlns:p14="http://schemas.microsoft.com/office/powerpoint/2010/main" val="1379780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143000"/>
            <a:ext cx="8229600" cy="685800"/>
          </a:xfrm>
        </p:spPr>
        <p:txBody>
          <a:bodyPr/>
          <a:lstStyle/>
          <a:p>
            <a:pPr algn="ctr"/>
            <a:r>
              <a:rPr lang="en-US" dirty="0"/>
              <a:t>ERWC Is Moving Online</a:t>
            </a:r>
          </a:p>
        </p:txBody>
      </p:sp>
      <p:sp>
        <p:nvSpPr>
          <p:cNvPr id="4" name="Slide Number Placeholder 3"/>
          <p:cNvSpPr>
            <a:spLocks noGrp="1"/>
          </p:cNvSpPr>
          <p:nvPr>
            <p:ph type="sldNum" sz="quarter" idx="12"/>
          </p:nvPr>
        </p:nvSpPr>
        <p:spPr/>
        <p:txBody>
          <a:bodyPr/>
          <a:lstStyle/>
          <a:p>
            <a:pPr>
              <a:defRPr/>
            </a:pPr>
            <a:fld id="{91471818-75C2-474A-B6BB-F15B808D37E6}" type="slidenum">
              <a:rPr lang="en-US" smtClean="0"/>
              <a:pPr>
                <a:defRPr/>
              </a:pPr>
              <a:t>13</a:t>
            </a:fld>
            <a:endParaRPr lang="en-US"/>
          </a:p>
        </p:txBody>
      </p:sp>
      <p:sp>
        <p:nvSpPr>
          <p:cNvPr id="12" name="TextBox 11"/>
          <p:cNvSpPr txBox="1"/>
          <p:nvPr/>
        </p:nvSpPr>
        <p:spPr>
          <a:xfrm>
            <a:off x="5403409" y="2105560"/>
            <a:ext cx="3657600" cy="3477875"/>
          </a:xfrm>
          <a:prstGeom prst="rect">
            <a:avLst/>
          </a:prstGeom>
          <a:noFill/>
        </p:spPr>
        <p:txBody>
          <a:bodyPr wrap="square" rtlCol="0">
            <a:spAutoFit/>
          </a:bodyPr>
          <a:lstStyle/>
          <a:p>
            <a:r>
              <a:rPr lang="en-US" sz="2000" dirty="0">
                <a:solidFill>
                  <a:srgbClr val="FF0000"/>
                </a:solidFill>
              </a:rPr>
              <a:t>Fully Online Delivery</a:t>
            </a:r>
          </a:p>
          <a:p>
            <a:pPr>
              <a:buFont typeface="Wingdings" charset="2"/>
              <a:buChar char="Ø"/>
            </a:pPr>
            <a:r>
              <a:rPr lang="en-US" sz="2000" dirty="0"/>
              <a:t> No classroom</a:t>
            </a:r>
          </a:p>
          <a:p>
            <a:pPr>
              <a:buFont typeface="Wingdings" charset="2"/>
              <a:buChar char="Ø"/>
            </a:pPr>
            <a:r>
              <a:rPr lang="en-US" sz="2000" dirty="0"/>
              <a:t>Students meet with teacher at district site or virtually for seminars or assistance periodically throughout semester.</a:t>
            </a:r>
          </a:p>
          <a:p>
            <a:pPr>
              <a:buFont typeface="Wingdings" charset="2"/>
              <a:buChar char="Ø"/>
            </a:pPr>
            <a:r>
              <a:rPr lang="en-US" sz="2000" dirty="0"/>
              <a:t>Online discussion boards</a:t>
            </a:r>
          </a:p>
          <a:p>
            <a:endParaRPr lang="en-US" sz="2000" dirty="0"/>
          </a:p>
          <a:p>
            <a:pPr>
              <a:buFont typeface="Wingdings" charset="2"/>
              <a:buChar char="Ø"/>
            </a:pPr>
            <a:endParaRPr lang="en-US" sz="2000" dirty="0"/>
          </a:p>
          <a:p>
            <a:pPr>
              <a:buFont typeface="Wingdings" charset="2"/>
              <a:buChar char="Ø"/>
            </a:pPr>
            <a:endParaRPr lang="en-US" sz="2000" dirty="0"/>
          </a:p>
        </p:txBody>
      </p:sp>
      <p:sp>
        <p:nvSpPr>
          <p:cNvPr id="5" name="TextBox 4"/>
          <p:cNvSpPr txBox="1"/>
          <p:nvPr/>
        </p:nvSpPr>
        <p:spPr>
          <a:xfrm>
            <a:off x="17585" y="2104340"/>
            <a:ext cx="3030415" cy="2862322"/>
          </a:xfrm>
          <a:prstGeom prst="rect">
            <a:avLst/>
          </a:prstGeom>
          <a:noFill/>
        </p:spPr>
        <p:txBody>
          <a:bodyPr wrap="square" rtlCol="0">
            <a:spAutoFit/>
          </a:bodyPr>
          <a:lstStyle/>
          <a:p>
            <a:r>
              <a:rPr lang="en-US" sz="2000" dirty="0">
                <a:solidFill>
                  <a:srgbClr val="FF0000"/>
                </a:solidFill>
              </a:rPr>
              <a:t>Technology-Enhanced</a:t>
            </a:r>
          </a:p>
          <a:p>
            <a:endParaRPr lang="en-US" sz="2000" dirty="0">
              <a:solidFill>
                <a:srgbClr val="FF0000"/>
              </a:solidFill>
            </a:endParaRPr>
          </a:p>
          <a:p>
            <a:pPr marL="342900" indent="-342900">
              <a:buFont typeface="Arial" panose="020B0604020202020204" pitchFamily="34" charset="0"/>
              <a:buChar char="•"/>
            </a:pPr>
            <a:r>
              <a:rPr lang="en-US" sz="2000" dirty="0"/>
              <a:t>Brick and Mortar classroom</a:t>
            </a:r>
          </a:p>
          <a:p>
            <a:pPr marL="342900" indent="-342900">
              <a:buFont typeface="Arial" panose="020B0604020202020204" pitchFamily="34" charset="0"/>
              <a:buChar char="•"/>
            </a:pPr>
            <a:r>
              <a:rPr lang="en-US" sz="2000" dirty="0"/>
              <a:t>Direct instruction and activities online.</a:t>
            </a:r>
          </a:p>
          <a:p>
            <a:pPr marL="342900" indent="-342900">
              <a:buFont typeface="Wingdings" charset="2"/>
              <a:buChar char="ü"/>
            </a:pPr>
            <a:endParaRPr lang="en-US" sz="2000" dirty="0">
              <a:solidFill>
                <a:srgbClr val="FF0000"/>
              </a:solidFill>
            </a:endParaRPr>
          </a:p>
          <a:p>
            <a:pPr marL="342900" indent="-342900">
              <a:buFont typeface="Wingdings" charset="2"/>
              <a:buChar char="ü"/>
            </a:pPr>
            <a:endParaRPr lang="en-US" sz="2000" dirty="0">
              <a:solidFill>
                <a:srgbClr val="FF0000"/>
              </a:solidFill>
            </a:endParaRPr>
          </a:p>
          <a:p>
            <a:pPr marL="342900" indent="-342900">
              <a:buFont typeface="Wingdings" charset="2"/>
              <a:buChar char="ü"/>
            </a:pPr>
            <a:endParaRPr lang="en-US" sz="2000" dirty="0">
              <a:solidFill>
                <a:srgbClr val="FF0000"/>
              </a:solidFill>
            </a:endParaRPr>
          </a:p>
        </p:txBody>
      </p:sp>
      <p:sp>
        <p:nvSpPr>
          <p:cNvPr id="6" name="TextBox 5"/>
          <p:cNvSpPr txBox="1"/>
          <p:nvPr/>
        </p:nvSpPr>
        <p:spPr>
          <a:xfrm>
            <a:off x="3048001" y="2104340"/>
            <a:ext cx="2209800" cy="2246769"/>
          </a:xfrm>
          <a:prstGeom prst="rect">
            <a:avLst/>
          </a:prstGeom>
          <a:noFill/>
        </p:spPr>
        <p:txBody>
          <a:bodyPr wrap="square" rtlCol="0">
            <a:spAutoFit/>
          </a:bodyPr>
          <a:lstStyle/>
          <a:p>
            <a:r>
              <a:rPr lang="en-US" sz="2000" dirty="0">
                <a:solidFill>
                  <a:srgbClr val="FF0000"/>
                </a:solidFill>
              </a:rPr>
              <a:t>Hybrid:</a:t>
            </a:r>
          </a:p>
          <a:p>
            <a:pPr marL="342900" indent="-342900">
              <a:buFont typeface="Arial" panose="020B0604020202020204" pitchFamily="34" charset="0"/>
              <a:buChar char="•"/>
            </a:pPr>
            <a:r>
              <a:rPr lang="en-US" sz="2000" dirty="0"/>
              <a:t>Brick and Mortar Computer Lab</a:t>
            </a:r>
          </a:p>
          <a:p>
            <a:pPr marL="342900" indent="-342900">
              <a:buFont typeface="Arial" panose="020B0604020202020204" pitchFamily="34" charset="0"/>
              <a:buChar char="•"/>
            </a:pPr>
            <a:r>
              <a:rPr lang="en-US" sz="2000" dirty="0"/>
              <a:t>Teacher is present</a:t>
            </a:r>
          </a:p>
        </p:txBody>
      </p:sp>
    </p:spTree>
    <p:extLst>
      <p:ext uri="{BB962C8B-B14F-4D97-AF65-F5344CB8AC3E}">
        <p14:creationId xmlns:p14="http://schemas.microsoft.com/office/powerpoint/2010/main" val="179886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05800" cy="990600"/>
          </a:xfrm>
        </p:spPr>
        <p:txBody>
          <a:bodyPr>
            <a:normAutofit fontScale="90000"/>
          </a:bodyPr>
          <a:lstStyle/>
          <a:p>
            <a:pPr algn="ctr" eaLnBrk="1" fontAlgn="auto" hangingPunct="1">
              <a:spcAft>
                <a:spcPts val="0"/>
              </a:spcAft>
              <a:defRPr/>
            </a:pPr>
            <a:r>
              <a:rPr lang="en-US" b="1" dirty="0">
                <a:ea typeface="+mj-ea"/>
                <a:cs typeface="+mj-cs"/>
              </a:rPr>
              <a:t/>
            </a:r>
            <a:br>
              <a:rPr lang="en-US" b="1" dirty="0">
                <a:ea typeface="+mj-ea"/>
                <a:cs typeface="+mj-cs"/>
              </a:rPr>
            </a:br>
            <a:r>
              <a:rPr lang="en-US" b="1" dirty="0">
                <a:ea typeface="+mj-ea"/>
                <a:cs typeface="+mj-cs"/>
              </a:rPr>
              <a:t>The Need for Quality Matters!</a:t>
            </a:r>
          </a:p>
        </p:txBody>
      </p:sp>
      <p:sp>
        <p:nvSpPr>
          <p:cNvPr id="69635" name="Content Placeholder 2"/>
          <p:cNvSpPr>
            <a:spLocks noGrp="1"/>
          </p:cNvSpPr>
          <p:nvPr>
            <p:ph idx="1"/>
          </p:nvPr>
        </p:nvSpPr>
        <p:spPr>
          <a:xfrm>
            <a:off x="228600" y="1676400"/>
            <a:ext cx="3124200" cy="4724400"/>
          </a:xfrm>
        </p:spPr>
        <p:txBody>
          <a:bodyPr>
            <a:normAutofit fontScale="92500" lnSpcReduction="10000"/>
          </a:bodyPr>
          <a:lstStyle/>
          <a:p>
            <a:pPr eaLnBrk="1" hangingPunct="1"/>
            <a:r>
              <a:rPr lang="en-US" sz="2400" dirty="0">
                <a:latin typeface="Arial" charset="0"/>
                <a:ea typeface="Arial" charset="0"/>
                <a:cs typeface="Arial" charset="0"/>
              </a:rPr>
              <a:t>To be considered “certified” to teach the curriculum, educators need to complete a required professional learning experience (MS, 18 </a:t>
            </a:r>
            <a:r>
              <a:rPr lang="en-US" sz="2400" dirty="0" err="1">
                <a:latin typeface="Arial" charset="0"/>
                <a:ea typeface="Arial" charset="0"/>
                <a:cs typeface="Arial" charset="0"/>
              </a:rPr>
              <a:t>hrs</a:t>
            </a:r>
            <a:r>
              <a:rPr lang="en-US" sz="2400" dirty="0">
                <a:latin typeface="Arial" charset="0"/>
                <a:ea typeface="Arial" charset="0"/>
                <a:cs typeface="Arial" charset="0"/>
              </a:rPr>
              <a:t>; HS, 24 </a:t>
            </a:r>
            <a:r>
              <a:rPr lang="en-US" sz="2400" dirty="0" err="1">
                <a:latin typeface="Arial" charset="0"/>
                <a:ea typeface="Arial" charset="0"/>
                <a:cs typeface="Arial" charset="0"/>
              </a:rPr>
              <a:t>hrs</a:t>
            </a:r>
            <a:r>
              <a:rPr lang="en-US" sz="2400" dirty="0">
                <a:latin typeface="Arial" charset="0"/>
                <a:ea typeface="Arial" charset="0"/>
                <a:cs typeface="Arial" charset="0"/>
              </a:rPr>
              <a:t>).</a:t>
            </a:r>
          </a:p>
          <a:p>
            <a:pPr eaLnBrk="1" hangingPunct="1"/>
            <a:endParaRPr lang="en-US" sz="2400" dirty="0">
              <a:latin typeface="Arial" charset="0"/>
              <a:ea typeface="Arial" charset="0"/>
              <a:cs typeface="Arial" charset="0"/>
            </a:endParaRPr>
          </a:p>
          <a:p>
            <a:pPr eaLnBrk="1" hangingPunct="1"/>
            <a:r>
              <a:rPr lang="en-US" sz="2400" dirty="0">
                <a:latin typeface="Arial" charset="0"/>
                <a:ea typeface="Arial" charset="0"/>
                <a:cs typeface="Arial" charset="0"/>
              </a:rPr>
              <a:t>Middle school and high school workshops are scheduled locally, as well as statewide.</a:t>
            </a:r>
          </a:p>
          <a:p>
            <a:pPr marL="0" indent="0" eaLnBrk="1" hangingPunct="1">
              <a:buNone/>
            </a:pPr>
            <a:endParaRPr lang="en-US" sz="2000" dirty="0">
              <a:latin typeface="Lucida Sans Unicode" charset="0"/>
              <a:ea typeface="ＭＳ Ｐゴシック" charset="0"/>
              <a:cs typeface="ＭＳ Ｐゴシック" charset="0"/>
            </a:endParaRPr>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4200">
                <a:solidFill>
                  <a:srgbClr val="000000"/>
                </a:solidFill>
                <a:latin typeface="Gill Sans" charset="0"/>
                <a:ea typeface="ヒラギノ角ゴ ProN W3" charset="0"/>
                <a:cs typeface="ヒラギノ角ゴ ProN W3" charset="0"/>
                <a:sym typeface="Gill Sans" charset="0"/>
              </a:defRPr>
            </a:lvl2pPr>
            <a:lvl3pPr eaLnBrk="0" hangingPunct="0">
              <a:defRPr sz="4200">
                <a:solidFill>
                  <a:srgbClr val="000000"/>
                </a:solidFill>
                <a:latin typeface="Gill Sans" charset="0"/>
                <a:ea typeface="ヒラギノ角ゴ ProN W3" charset="0"/>
                <a:cs typeface="ヒラギノ角ゴ ProN W3" charset="0"/>
                <a:sym typeface="Gill Sans" charset="0"/>
              </a:defRPr>
            </a:lvl3pPr>
            <a:lvl4pPr eaLnBrk="0" hangingPunct="0">
              <a:defRPr sz="4200">
                <a:solidFill>
                  <a:srgbClr val="000000"/>
                </a:solidFill>
                <a:latin typeface="Gill Sans" charset="0"/>
                <a:ea typeface="ヒラギノ角ゴ ProN W3" charset="0"/>
                <a:cs typeface="ヒラギノ角ゴ ProN W3" charset="0"/>
                <a:sym typeface="Gill Sans" charset="0"/>
              </a:defRPr>
            </a:lvl4pPr>
            <a:lvl5pPr eaLnBrk="0" hangingPunct="0">
              <a:defRPr sz="4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ED452CF6-BBB6-8E4B-8FF1-AF1BBD2BCEFF}" type="slidenum">
              <a:rPr lang="en-US" sz="1000">
                <a:solidFill>
                  <a:schemeClr val="tx1"/>
                </a:solidFill>
              </a:rPr>
              <a:pPr eaLnBrk="1" hangingPunct="1"/>
              <a:t>14</a:t>
            </a:fld>
            <a:endParaRPr lang="en-US" sz="1000" dirty="0">
              <a:solidFill>
                <a:schemeClr val="tx1"/>
              </a:solidFill>
            </a:endParaRPr>
          </a:p>
        </p:txBody>
      </p:sp>
      <p:sp>
        <p:nvSpPr>
          <p:cNvPr id="3" name="TextBox 2"/>
          <p:cNvSpPr txBox="1"/>
          <p:nvPr/>
        </p:nvSpPr>
        <p:spPr>
          <a:xfrm>
            <a:off x="3962400" y="2354640"/>
            <a:ext cx="5638800" cy="1569660"/>
          </a:xfrm>
          <a:prstGeom prst="rect">
            <a:avLst/>
          </a:prstGeom>
          <a:noFill/>
        </p:spPr>
        <p:txBody>
          <a:bodyPr wrap="square" rtlCol="0">
            <a:spAutoFit/>
          </a:bodyPr>
          <a:lstStyle/>
          <a:p>
            <a:r>
              <a:rPr lang="en-US" dirty="0"/>
              <a:t>Right now, we have no </a:t>
            </a:r>
          </a:p>
          <a:p>
            <a:r>
              <a:rPr lang="en-US" dirty="0"/>
              <a:t>professional development or </a:t>
            </a:r>
          </a:p>
          <a:p>
            <a:r>
              <a:rPr lang="en-US" dirty="0"/>
              <a:t>standards for teachers using </a:t>
            </a:r>
          </a:p>
          <a:p>
            <a:r>
              <a:rPr lang="en-US" dirty="0"/>
              <a:t>ERWC is digital settings.</a:t>
            </a:r>
          </a:p>
        </p:txBody>
      </p:sp>
    </p:spTree>
    <p:extLst>
      <p:ext uri="{BB962C8B-B14F-4D97-AF65-F5344CB8AC3E}">
        <p14:creationId xmlns:p14="http://schemas.microsoft.com/office/powerpoint/2010/main" val="499073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87" y="4648200"/>
            <a:ext cx="3008313" cy="1162050"/>
          </a:xfrm>
        </p:spPr>
        <p:txBody>
          <a:bodyPr/>
          <a:lstStyle/>
          <a:p>
            <a:r>
              <a:rPr lang="en-US" dirty="0"/>
              <a:t>Lori Campbell</a:t>
            </a:r>
            <a:br>
              <a:rPr lang="en-US" dirty="0"/>
            </a:br>
            <a:r>
              <a:rPr lang="en-US" dirty="0"/>
              <a:t/>
            </a:r>
            <a:br>
              <a:rPr lang="en-US" dirty="0"/>
            </a:br>
            <a:r>
              <a:rPr lang="en-US" sz="3000" dirty="0"/>
              <a:t>28</a:t>
            </a:r>
            <a:r>
              <a:rPr lang="en-US" sz="3000" baseline="30000" dirty="0"/>
              <a:t>th</a:t>
            </a:r>
            <a:r>
              <a:rPr lang="en-US" sz="3000" dirty="0"/>
              <a:t> year</a:t>
            </a:r>
            <a:br>
              <a:rPr lang="en-US" sz="3000" dirty="0"/>
            </a:br>
            <a:r>
              <a:rPr lang="en-US" sz="3000" dirty="0"/>
              <a:t/>
            </a:r>
            <a:br>
              <a:rPr lang="en-US" sz="3000" dirty="0"/>
            </a:br>
            <a:r>
              <a:rPr lang="en-US" sz="3000" dirty="0"/>
              <a:t>3 years classroom</a:t>
            </a:r>
            <a:br>
              <a:rPr lang="en-US" sz="3000" dirty="0"/>
            </a:br>
            <a:r>
              <a:rPr lang="en-US" sz="3000" dirty="0"/>
              <a:t>ERWC </a:t>
            </a:r>
            <a:br>
              <a:rPr lang="en-US" sz="3000" dirty="0"/>
            </a:br>
            <a:r>
              <a:rPr lang="en-US" sz="3000" dirty="0"/>
              <a:t/>
            </a:r>
            <a:br>
              <a:rPr lang="en-US" sz="3000" dirty="0"/>
            </a:br>
            <a:r>
              <a:rPr lang="en-US" sz="3000" dirty="0"/>
              <a:t>3rd year online blended</a:t>
            </a:r>
          </a:p>
        </p:txBody>
      </p:sp>
      <p:sp>
        <p:nvSpPr>
          <p:cNvPr id="3" name="Content Placeholder 2"/>
          <p:cNvSpPr>
            <a:spLocks noGrp="1"/>
          </p:cNvSpPr>
          <p:nvPr>
            <p:ph idx="1"/>
          </p:nvPr>
        </p:nvSpPr>
        <p:spPr>
          <a:xfrm>
            <a:off x="3733800" y="854075"/>
            <a:ext cx="5111750" cy="5853113"/>
          </a:xfrm>
        </p:spPr>
        <p:txBody>
          <a:bodyPr>
            <a:normAutofit fontScale="70000" lnSpcReduction="20000"/>
          </a:bodyPr>
          <a:lstStyle/>
          <a:p>
            <a:r>
              <a:rPr lang="en-US" dirty="0">
                <a:hlinkClick r:id="rId2"/>
              </a:rPr>
              <a:t>www.kernlearn.org</a:t>
            </a:r>
            <a:endParaRPr lang="en-US" dirty="0"/>
          </a:p>
          <a:p>
            <a:r>
              <a:rPr lang="en-US" dirty="0"/>
              <a:t>Blended learning model that combines online learning and face-to-face education</a:t>
            </a:r>
          </a:p>
          <a:p>
            <a:r>
              <a:rPr lang="en-US" dirty="0"/>
              <a:t>Uses internet-based learning management system as a digital classroom environment to teach courses for KHSD credit.</a:t>
            </a:r>
          </a:p>
          <a:p>
            <a:r>
              <a:rPr lang="en-US" dirty="0"/>
              <a:t>Offers increased access to standards-based courses taught by highly qualified staff. </a:t>
            </a:r>
          </a:p>
          <a:p>
            <a:r>
              <a:rPr lang="en-US" dirty="0"/>
              <a:t>The use of digital curriculum enables flexible scheduling options for students. </a:t>
            </a:r>
          </a:p>
          <a:p>
            <a:r>
              <a:rPr lang="en-US" dirty="0"/>
              <a:t>Students may take Kern Learn courses to supplement their traditional schedule, or may enroll as a full-time online student.</a:t>
            </a:r>
          </a:p>
          <a:p>
            <a:endParaRPr lang="en-US" dirty="0"/>
          </a:p>
        </p:txBody>
      </p:sp>
    </p:spTree>
    <p:extLst>
      <p:ext uri="{BB962C8B-B14F-4D97-AF65-F5344CB8AC3E}">
        <p14:creationId xmlns:p14="http://schemas.microsoft.com/office/powerpoint/2010/main" val="38492966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6517C5-21F0-CE49-AEC7-6F182B0A9F81}"/>
              </a:ext>
            </a:extLst>
          </p:cNvPr>
          <p:cNvSpPr>
            <a:spLocks noGrp="1"/>
          </p:cNvSpPr>
          <p:nvPr>
            <p:ph type="title"/>
          </p:nvPr>
        </p:nvSpPr>
        <p:spPr>
          <a:xfrm>
            <a:off x="819193" y="1356360"/>
            <a:ext cx="3008313" cy="1162050"/>
          </a:xfrm>
        </p:spPr>
        <p:txBody>
          <a:bodyPr/>
          <a:lstStyle/>
          <a:p>
            <a:r>
              <a:rPr lang="en-US" dirty="0"/>
              <a:t>Rear Admiral</a:t>
            </a:r>
            <a:br>
              <a:rPr lang="en-US" dirty="0"/>
            </a:br>
            <a:r>
              <a:rPr lang="en-US" dirty="0"/>
              <a:t/>
            </a:r>
            <a:br>
              <a:rPr lang="en-US" dirty="0"/>
            </a:br>
            <a:r>
              <a:rPr lang="en-US" dirty="0"/>
              <a:t>Grace Hopper</a:t>
            </a:r>
          </a:p>
        </p:txBody>
      </p:sp>
      <p:pic>
        <p:nvPicPr>
          <p:cNvPr id="5" name="Content Placeholder 4">
            <a:extLst>
              <a:ext uri="{FF2B5EF4-FFF2-40B4-BE49-F238E27FC236}">
                <a16:creationId xmlns="" xmlns:a16="http://schemas.microsoft.com/office/drawing/2014/main" id="{41FE2433-03B6-CE46-BC32-45B8EEDC6379}"/>
              </a:ext>
            </a:extLst>
          </p:cNvPr>
          <p:cNvPicPr>
            <a:picLocks noGrp="1" noChangeAspect="1"/>
          </p:cNvPicPr>
          <p:nvPr>
            <p:ph idx="1"/>
          </p:nvPr>
        </p:nvPicPr>
        <p:blipFill>
          <a:blip r:embed="rId2"/>
          <a:stretch>
            <a:fillRect/>
          </a:stretch>
        </p:blipFill>
        <p:spPr>
          <a:xfrm>
            <a:off x="4988892" y="1371600"/>
            <a:ext cx="3315545" cy="3881438"/>
          </a:xfrm>
          <a:prstGeom prst="rect">
            <a:avLst/>
          </a:prstGeom>
          <a:ln w="38100">
            <a:solidFill>
              <a:schemeClr val="accent1"/>
            </a:solidFill>
          </a:ln>
        </p:spPr>
      </p:pic>
      <p:sp>
        <p:nvSpPr>
          <p:cNvPr id="4" name="Text Placeholder 3">
            <a:extLst>
              <a:ext uri="{FF2B5EF4-FFF2-40B4-BE49-F238E27FC236}">
                <a16:creationId xmlns="" xmlns:a16="http://schemas.microsoft.com/office/drawing/2014/main" id="{83A82B65-4506-3443-9D86-D79140BA89BC}"/>
              </a:ext>
            </a:extLst>
          </p:cNvPr>
          <p:cNvSpPr>
            <a:spLocks noGrp="1"/>
          </p:cNvSpPr>
          <p:nvPr>
            <p:ph type="body" sz="half" idx="2"/>
          </p:nvPr>
        </p:nvSpPr>
        <p:spPr>
          <a:xfrm>
            <a:off x="296563" y="2999508"/>
            <a:ext cx="4123037" cy="2258292"/>
          </a:xfrm>
        </p:spPr>
        <p:txBody>
          <a:bodyPr>
            <a:normAutofit/>
          </a:bodyPr>
          <a:lstStyle/>
          <a:p>
            <a:pPr algn="ctr"/>
            <a:r>
              <a:rPr lang="en-US" sz="3000" dirty="0"/>
              <a:t>“It's easier to ask </a:t>
            </a:r>
            <a:r>
              <a:rPr lang="en-US" sz="3000" dirty="0">
                <a:solidFill>
                  <a:schemeClr val="tx1"/>
                </a:solidFill>
              </a:rPr>
              <a:t>forgiveness</a:t>
            </a:r>
            <a:r>
              <a:rPr lang="en-US" sz="3000" dirty="0"/>
              <a:t> than it is to get permission.”</a:t>
            </a:r>
          </a:p>
        </p:txBody>
      </p:sp>
    </p:spTree>
    <p:extLst>
      <p:ext uri="{BB962C8B-B14F-4D97-AF65-F5344CB8AC3E}">
        <p14:creationId xmlns:p14="http://schemas.microsoft.com/office/powerpoint/2010/main" val="7624101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heel(1)">
                                      <p:cBhvr>
                                        <p:cTn id="1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9FF745-7F9D-7842-B83E-C20C09F91656}"/>
              </a:ext>
            </a:extLst>
          </p:cNvPr>
          <p:cNvSpPr>
            <a:spLocks noGrp="1"/>
          </p:cNvSpPr>
          <p:nvPr>
            <p:ph type="title"/>
          </p:nvPr>
        </p:nvSpPr>
        <p:spPr>
          <a:xfrm>
            <a:off x="207741" y="825548"/>
            <a:ext cx="3008313" cy="1162050"/>
          </a:xfrm>
        </p:spPr>
        <p:txBody>
          <a:bodyPr/>
          <a:lstStyle/>
          <a:p>
            <a:pPr algn="ctr"/>
            <a:r>
              <a:rPr lang="en-US" sz="3600" dirty="0"/>
              <a:t>On-line</a:t>
            </a:r>
          </a:p>
        </p:txBody>
      </p:sp>
      <p:sp>
        <p:nvSpPr>
          <p:cNvPr id="3" name="Content Placeholder 2">
            <a:extLst>
              <a:ext uri="{FF2B5EF4-FFF2-40B4-BE49-F238E27FC236}">
                <a16:creationId xmlns="" xmlns:a16="http://schemas.microsoft.com/office/drawing/2014/main" id="{7EDBEB71-8689-D544-8F4C-0CCC5E1ADFFF}"/>
              </a:ext>
            </a:extLst>
          </p:cNvPr>
          <p:cNvSpPr>
            <a:spLocks noGrp="1"/>
          </p:cNvSpPr>
          <p:nvPr>
            <p:ph idx="1"/>
          </p:nvPr>
        </p:nvSpPr>
        <p:spPr>
          <a:xfrm>
            <a:off x="3623532" y="1567461"/>
            <a:ext cx="5111750" cy="5853113"/>
          </a:xfrm>
        </p:spPr>
        <p:txBody>
          <a:bodyPr>
            <a:normAutofit/>
          </a:bodyPr>
          <a:lstStyle/>
          <a:p>
            <a:r>
              <a:rPr lang="en-US" sz="3600" dirty="0"/>
              <a:t>As of this date, there is NO approved online ERWC course.</a:t>
            </a:r>
          </a:p>
          <a:p>
            <a:r>
              <a:rPr lang="en-US" sz="3600" dirty="0"/>
              <a:t>There </a:t>
            </a:r>
            <a:r>
              <a:rPr lang="en-US" sz="3600" dirty="0" smtClean="0"/>
              <a:t>may never be an approved online ERWC course.</a:t>
            </a:r>
            <a:endParaRPr lang="en-US" sz="3600" dirty="0"/>
          </a:p>
        </p:txBody>
      </p:sp>
      <p:sp>
        <p:nvSpPr>
          <p:cNvPr id="4" name="Text Placeholder 3">
            <a:extLst>
              <a:ext uri="{FF2B5EF4-FFF2-40B4-BE49-F238E27FC236}">
                <a16:creationId xmlns="" xmlns:a16="http://schemas.microsoft.com/office/drawing/2014/main" id="{3A7DBA93-1E5F-E64D-851B-4B59F5CF60E1}"/>
              </a:ext>
            </a:extLst>
          </p:cNvPr>
          <p:cNvSpPr>
            <a:spLocks noGrp="1"/>
          </p:cNvSpPr>
          <p:nvPr>
            <p:ph type="body" sz="half" idx="2"/>
          </p:nvPr>
        </p:nvSpPr>
        <p:spPr>
          <a:xfrm>
            <a:off x="426720" y="1905000"/>
            <a:ext cx="3008313" cy="4691063"/>
          </a:xfrm>
        </p:spPr>
        <p:txBody>
          <a:bodyPr>
            <a:normAutofit/>
          </a:bodyPr>
          <a:lstStyle/>
          <a:p>
            <a:pPr algn="ctr"/>
            <a:r>
              <a:rPr lang="en-US" sz="4500" dirty="0"/>
              <a:t>ERWC</a:t>
            </a:r>
          </a:p>
        </p:txBody>
      </p:sp>
      <p:sp>
        <p:nvSpPr>
          <p:cNvPr id="5" name="Freeform 4">
            <a:extLst>
              <a:ext uri="{FF2B5EF4-FFF2-40B4-BE49-F238E27FC236}">
                <a16:creationId xmlns="" xmlns:a16="http://schemas.microsoft.com/office/drawing/2014/main" id="{757D12B4-DB6E-434B-9E46-E5D166253B73}"/>
              </a:ext>
            </a:extLst>
          </p:cNvPr>
          <p:cNvSpPr/>
          <p:nvPr/>
        </p:nvSpPr>
        <p:spPr>
          <a:xfrm>
            <a:off x="919050" y="1386329"/>
            <a:ext cx="1946189" cy="345385"/>
          </a:xfrm>
          <a:custGeom>
            <a:avLst/>
            <a:gdLst>
              <a:gd name="connsiteX0" fmla="*/ 0 w 2594919"/>
              <a:gd name="connsiteY0" fmla="*/ 296562 h 460513"/>
              <a:gd name="connsiteX1" fmla="*/ 135925 w 2594919"/>
              <a:gd name="connsiteY1" fmla="*/ 370703 h 460513"/>
              <a:gd name="connsiteX2" fmla="*/ 185352 w 2594919"/>
              <a:gd name="connsiteY2" fmla="*/ 383059 h 460513"/>
              <a:gd name="connsiteX3" fmla="*/ 234779 w 2594919"/>
              <a:gd name="connsiteY3" fmla="*/ 407773 h 460513"/>
              <a:gd name="connsiteX4" fmla="*/ 358346 w 2594919"/>
              <a:gd name="connsiteY4" fmla="*/ 432486 h 460513"/>
              <a:gd name="connsiteX5" fmla="*/ 395416 w 2594919"/>
              <a:gd name="connsiteY5" fmla="*/ 444843 h 460513"/>
              <a:gd name="connsiteX6" fmla="*/ 790833 w 2594919"/>
              <a:gd name="connsiteY6" fmla="*/ 444843 h 460513"/>
              <a:gd name="connsiteX7" fmla="*/ 840260 w 2594919"/>
              <a:gd name="connsiteY7" fmla="*/ 420130 h 460513"/>
              <a:gd name="connsiteX8" fmla="*/ 926757 w 2594919"/>
              <a:gd name="connsiteY8" fmla="*/ 383059 h 460513"/>
              <a:gd name="connsiteX9" fmla="*/ 963827 w 2594919"/>
              <a:gd name="connsiteY9" fmla="*/ 358346 h 460513"/>
              <a:gd name="connsiteX10" fmla="*/ 1013254 w 2594919"/>
              <a:gd name="connsiteY10" fmla="*/ 333632 h 460513"/>
              <a:gd name="connsiteX11" fmla="*/ 1050325 w 2594919"/>
              <a:gd name="connsiteY11" fmla="*/ 308919 h 460513"/>
              <a:gd name="connsiteX12" fmla="*/ 1099752 w 2594919"/>
              <a:gd name="connsiteY12" fmla="*/ 284205 h 460513"/>
              <a:gd name="connsiteX13" fmla="*/ 1198606 w 2594919"/>
              <a:gd name="connsiteY13" fmla="*/ 172994 h 460513"/>
              <a:gd name="connsiteX14" fmla="*/ 1210962 w 2594919"/>
              <a:gd name="connsiteY14" fmla="*/ 0 h 460513"/>
              <a:gd name="connsiteX15" fmla="*/ 1025611 w 2594919"/>
              <a:gd name="connsiteY15" fmla="*/ 12357 h 460513"/>
              <a:gd name="connsiteX16" fmla="*/ 1013254 w 2594919"/>
              <a:gd name="connsiteY16" fmla="*/ 49427 h 460513"/>
              <a:gd name="connsiteX17" fmla="*/ 1037968 w 2594919"/>
              <a:gd name="connsiteY17" fmla="*/ 222422 h 460513"/>
              <a:gd name="connsiteX18" fmla="*/ 1062681 w 2594919"/>
              <a:gd name="connsiteY18" fmla="*/ 259492 h 460513"/>
              <a:gd name="connsiteX19" fmla="*/ 1186249 w 2594919"/>
              <a:gd name="connsiteY19" fmla="*/ 333632 h 460513"/>
              <a:gd name="connsiteX20" fmla="*/ 1223319 w 2594919"/>
              <a:gd name="connsiteY20" fmla="*/ 358346 h 460513"/>
              <a:gd name="connsiteX21" fmla="*/ 1322173 w 2594919"/>
              <a:gd name="connsiteY21" fmla="*/ 383059 h 460513"/>
              <a:gd name="connsiteX22" fmla="*/ 1371600 w 2594919"/>
              <a:gd name="connsiteY22" fmla="*/ 395416 h 460513"/>
              <a:gd name="connsiteX23" fmla="*/ 1544595 w 2594919"/>
              <a:gd name="connsiteY23" fmla="*/ 420130 h 460513"/>
              <a:gd name="connsiteX24" fmla="*/ 2088292 w 2594919"/>
              <a:gd name="connsiteY24" fmla="*/ 407773 h 460513"/>
              <a:gd name="connsiteX25" fmla="*/ 2298357 w 2594919"/>
              <a:gd name="connsiteY25" fmla="*/ 383059 h 460513"/>
              <a:gd name="connsiteX26" fmla="*/ 2421925 w 2594919"/>
              <a:gd name="connsiteY26" fmla="*/ 345989 h 460513"/>
              <a:gd name="connsiteX27" fmla="*/ 2508422 w 2594919"/>
              <a:gd name="connsiteY27" fmla="*/ 308919 h 460513"/>
              <a:gd name="connsiteX28" fmla="*/ 2594919 w 2594919"/>
              <a:gd name="connsiteY28" fmla="*/ 247135 h 46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94919" h="460513">
                <a:moveTo>
                  <a:pt x="0" y="296562"/>
                </a:moveTo>
                <a:cubicBezTo>
                  <a:pt x="11702" y="303249"/>
                  <a:pt x="107157" y="359915"/>
                  <a:pt x="135925" y="370703"/>
                </a:cubicBezTo>
                <a:cubicBezTo>
                  <a:pt x="151826" y="376666"/>
                  <a:pt x="168876" y="378940"/>
                  <a:pt x="185352" y="383059"/>
                </a:cubicBezTo>
                <a:cubicBezTo>
                  <a:pt x="201828" y="391297"/>
                  <a:pt x="217531" y="401305"/>
                  <a:pt x="234779" y="407773"/>
                </a:cubicBezTo>
                <a:cubicBezTo>
                  <a:pt x="264275" y="418834"/>
                  <a:pt x="332716" y="428215"/>
                  <a:pt x="358346" y="432486"/>
                </a:cubicBezTo>
                <a:cubicBezTo>
                  <a:pt x="370703" y="436605"/>
                  <a:pt x="382701" y="442017"/>
                  <a:pt x="395416" y="444843"/>
                </a:cubicBezTo>
                <a:cubicBezTo>
                  <a:pt x="536940" y="476293"/>
                  <a:pt x="608478" y="451857"/>
                  <a:pt x="790833" y="444843"/>
                </a:cubicBezTo>
                <a:cubicBezTo>
                  <a:pt x="807309" y="436605"/>
                  <a:pt x="823329" y="427386"/>
                  <a:pt x="840260" y="420130"/>
                </a:cubicBezTo>
                <a:cubicBezTo>
                  <a:pt x="909573" y="390425"/>
                  <a:pt x="844795" y="429895"/>
                  <a:pt x="926757" y="383059"/>
                </a:cubicBezTo>
                <a:cubicBezTo>
                  <a:pt x="939651" y="375691"/>
                  <a:pt x="950933" y="365714"/>
                  <a:pt x="963827" y="358346"/>
                </a:cubicBezTo>
                <a:cubicBezTo>
                  <a:pt x="979820" y="349207"/>
                  <a:pt x="997261" y="342771"/>
                  <a:pt x="1013254" y="333632"/>
                </a:cubicBezTo>
                <a:cubicBezTo>
                  <a:pt x="1026148" y="326264"/>
                  <a:pt x="1037431" y="316287"/>
                  <a:pt x="1050325" y="308919"/>
                </a:cubicBezTo>
                <a:cubicBezTo>
                  <a:pt x="1066318" y="299780"/>
                  <a:pt x="1085368" y="295712"/>
                  <a:pt x="1099752" y="284205"/>
                </a:cubicBezTo>
                <a:cubicBezTo>
                  <a:pt x="1160210" y="235838"/>
                  <a:pt x="1164781" y="223731"/>
                  <a:pt x="1198606" y="172994"/>
                </a:cubicBezTo>
                <a:cubicBezTo>
                  <a:pt x="1229395" y="49834"/>
                  <a:pt x="1228903" y="107643"/>
                  <a:pt x="1210962" y="0"/>
                </a:cubicBezTo>
                <a:cubicBezTo>
                  <a:pt x="1149178" y="4119"/>
                  <a:pt x="1085683" y="-2661"/>
                  <a:pt x="1025611" y="12357"/>
                </a:cubicBezTo>
                <a:cubicBezTo>
                  <a:pt x="1012975" y="15516"/>
                  <a:pt x="1013254" y="36402"/>
                  <a:pt x="1013254" y="49427"/>
                </a:cubicBezTo>
                <a:cubicBezTo>
                  <a:pt x="1013254" y="77843"/>
                  <a:pt x="1015100" y="176685"/>
                  <a:pt x="1037968" y="222422"/>
                </a:cubicBezTo>
                <a:cubicBezTo>
                  <a:pt x="1044609" y="235705"/>
                  <a:pt x="1051505" y="249713"/>
                  <a:pt x="1062681" y="259492"/>
                </a:cubicBezTo>
                <a:cubicBezTo>
                  <a:pt x="1119585" y="309283"/>
                  <a:pt x="1130450" y="301747"/>
                  <a:pt x="1186249" y="333632"/>
                </a:cubicBezTo>
                <a:cubicBezTo>
                  <a:pt x="1199143" y="341000"/>
                  <a:pt x="1210036" y="351704"/>
                  <a:pt x="1223319" y="358346"/>
                </a:cubicBezTo>
                <a:cubicBezTo>
                  <a:pt x="1249818" y="371596"/>
                  <a:pt x="1296789" y="377418"/>
                  <a:pt x="1322173" y="383059"/>
                </a:cubicBezTo>
                <a:cubicBezTo>
                  <a:pt x="1338751" y="386743"/>
                  <a:pt x="1354947" y="392085"/>
                  <a:pt x="1371600" y="395416"/>
                </a:cubicBezTo>
                <a:cubicBezTo>
                  <a:pt x="1430986" y="407293"/>
                  <a:pt x="1483851" y="412537"/>
                  <a:pt x="1544595" y="420130"/>
                </a:cubicBezTo>
                <a:lnTo>
                  <a:pt x="2088292" y="407773"/>
                </a:lnTo>
                <a:cubicBezTo>
                  <a:pt x="2208456" y="403481"/>
                  <a:pt x="2208707" y="400989"/>
                  <a:pt x="2298357" y="383059"/>
                </a:cubicBezTo>
                <a:cubicBezTo>
                  <a:pt x="2383768" y="340354"/>
                  <a:pt x="2311151" y="370606"/>
                  <a:pt x="2421925" y="345989"/>
                </a:cubicBezTo>
                <a:cubicBezTo>
                  <a:pt x="2448993" y="339974"/>
                  <a:pt x="2486203" y="322250"/>
                  <a:pt x="2508422" y="308919"/>
                </a:cubicBezTo>
                <a:cubicBezTo>
                  <a:pt x="2574243" y="269426"/>
                  <a:pt x="2564142" y="277912"/>
                  <a:pt x="2594919" y="247135"/>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 xmlns:a16="http://schemas.microsoft.com/office/drawing/2014/main" id="{DC85516B-D527-9A4E-98D7-1AAFFBCFE342}"/>
              </a:ext>
            </a:extLst>
          </p:cNvPr>
          <p:cNvSpPr/>
          <p:nvPr/>
        </p:nvSpPr>
        <p:spPr>
          <a:xfrm>
            <a:off x="841856" y="3767308"/>
            <a:ext cx="2100575" cy="692497"/>
          </a:xfrm>
          <a:prstGeom prst="rect">
            <a:avLst/>
          </a:prstGeom>
          <a:noFill/>
        </p:spPr>
        <p:txBody>
          <a:bodyPr wrap="none" lIns="68580" tIns="34290" rIns="68580" bIns="34290">
            <a:spAutoFit/>
          </a:bodyPr>
          <a:lstStyle/>
          <a:p>
            <a:pPr algn="ctr"/>
            <a:r>
              <a:rPr lang="en-US" sz="4050" b="0" dirty="0">
                <a:ln w="0"/>
                <a:effectLst>
                  <a:outerShdw blurRad="38100" dist="19050" dir="2700000" algn="tl" rotWithShape="0">
                    <a:schemeClr val="dk1">
                      <a:alpha val="40000"/>
                    </a:schemeClr>
                  </a:outerShdw>
                </a:effectLst>
              </a:rPr>
              <a:t>HYBRID</a:t>
            </a:r>
          </a:p>
        </p:txBody>
      </p:sp>
    </p:spTree>
    <p:extLst>
      <p:ext uri="{BB962C8B-B14F-4D97-AF65-F5344CB8AC3E}">
        <p14:creationId xmlns:p14="http://schemas.microsoft.com/office/powerpoint/2010/main" val="11474520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Hybrid ERWC Needs:</a:t>
            </a:r>
          </a:p>
        </p:txBody>
      </p:sp>
      <p:sp>
        <p:nvSpPr>
          <p:cNvPr id="3" name="Content Placeholder 2"/>
          <p:cNvSpPr>
            <a:spLocks noGrp="1"/>
          </p:cNvSpPr>
          <p:nvPr>
            <p:ph idx="1"/>
          </p:nvPr>
        </p:nvSpPr>
        <p:spPr>
          <a:xfrm>
            <a:off x="152400" y="3071292"/>
            <a:ext cx="8624219" cy="4192488"/>
          </a:xfrm>
        </p:spPr>
        <p:txBody>
          <a:bodyPr>
            <a:noAutofit/>
          </a:bodyPr>
          <a:lstStyle/>
          <a:p>
            <a:r>
              <a:rPr lang="en-US" sz="2000" dirty="0"/>
              <a:t>Students MUST be able to interact, discuss, and respond to each other’s feedback.</a:t>
            </a:r>
          </a:p>
          <a:p>
            <a:r>
              <a:rPr lang="en-US" sz="2000" dirty="0"/>
              <a:t>The teacher MUST be an available resource either through phone, message, or Google Hangouts. Sitting right beside you is the best method.</a:t>
            </a:r>
          </a:p>
          <a:p>
            <a:r>
              <a:rPr lang="en-US" sz="2000" dirty="0"/>
              <a:t>This is known as “HYBRID” or “</a:t>
            </a:r>
            <a:r>
              <a:rPr lang="en-US" sz="2000" dirty="0" smtClean="0"/>
              <a:t>Blended.” </a:t>
            </a:r>
          </a:p>
          <a:p>
            <a:r>
              <a:rPr lang="en-US" sz="2000" dirty="0" smtClean="0"/>
              <a:t>In short, interaction is a vital component of the course, and that needs to be highlighted in hybrid and online settings.</a:t>
            </a:r>
            <a:endParaRPr lang="en-US" sz="2000" dirty="0"/>
          </a:p>
        </p:txBody>
      </p:sp>
      <p:pic>
        <p:nvPicPr>
          <p:cNvPr id="4" name="Picture 3"/>
          <p:cNvPicPr>
            <a:picLocks noChangeAspect="1"/>
          </p:cNvPicPr>
          <p:nvPr/>
        </p:nvPicPr>
        <p:blipFill>
          <a:blip r:embed="rId2"/>
          <a:stretch>
            <a:fillRect/>
          </a:stretch>
        </p:blipFill>
        <p:spPr>
          <a:xfrm>
            <a:off x="6461802" y="992089"/>
            <a:ext cx="2314817" cy="1724627"/>
          </a:xfrm>
          <a:prstGeom prst="rect">
            <a:avLst/>
          </a:prstGeom>
        </p:spPr>
      </p:pic>
    </p:spTree>
    <p:extLst>
      <p:ext uri="{BB962C8B-B14F-4D97-AF65-F5344CB8AC3E}">
        <p14:creationId xmlns:p14="http://schemas.microsoft.com/office/powerpoint/2010/main" val="29463752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746812-86F7-8444-8B32-FC53FD837AE4}"/>
              </a:ext>
            </a:extLst>
          </p:cNvPr>
          <p:cNvSpPr>
            <a:spLocks noGrp="1"/>
          </p:cNvSpPr>
          <p:nvPr>
            <p:ph type="title"/>
          </p:nvPr>
        </p:nvSpPr>
        <p:spPr/>
        <p:txBody>
          <a:bodyPr/>
          <a:lstStyle/>
          <a:p>
            <a:r>
              <a:rPr lang="en-US" dirty="0"/>
              <a:t>QM Rubric can act as a guide for</a:t>
            </a:r>
          </a:p>
        </p:txBody>
      </p:sp>
      <p:sp>
        <p:nvSpPr>
          <p:cNvPr id="3" name="Content Placeholder 2">
            <a:extLst>
              <a:ext uri="{FF2B5EF4-FFF2-40B4-BE49-F238E27FC236}">
                <a16:creationId xmlns="" xmlns:a16="http://schemas.microsoft.com/office/drawing/2014/main" id="{0D3B9E8B-79E0-0846-8F4E-A9CD538FC02D}"/>
              </a:ext>
            </a:extLst>
          </p:cNvPr>
          <p:cNvSpPr>
            <a:spLocks noGrp="1"/>
          </p:cNvSpPr>
          <p:nvPr>
            <p:ph idx="1"/>
          </p:nvPr>
        </p:nvSpPr>
        <p:spPr/>
        <p:txBody>
          <a:bodyPr/>
          <a:lstStyle/>
          <a:p>
            <a:r>
              <a:rPr lang="en-US" dirty="0"/>
              <a:t>Side-by-side standards comparison between ERWC requirements and online program design.</a:t>
            </a:r>
          </a:p>
          <a:p>
            <a:r>
              <a:rPr lang="en-US" dirty="0"/>
              <a:t>Program fidelity </a:t>
            </a:r>
          </a:p>
          <a:p>
            <a:r>
              <a:rPr lang="en-US" dirty="0"/>
              <a:t>Ability to see multiple formats of delivery for common curriculum (discussion boards, recorded seminars, and teacher </a:t>
            </a:r>
            <a:r>
              <a:rPr lang="en-US" dirty="0" smtClean="0"/>
              <a:t>interaction).</a:t>
            </a:r>
            <a:endParaRPr lang="en-US" dirty="0"/>
          </a:p>
          <a:p>
            <a:r>
              <a:rPr lang="en-US" dirty="0"/>
              <a:t>Smooth transition from high school to college courses.</a:t>
            </a:r>
          </a:p>
          <a:p>
            <a:endParaRPr lang="en-US" dirty="0"/>
          </a:p>
        </p:txBody>
      </p:sp>
    </p:spTree>
    <p:extLst>
      <p:ext uri="{BB962C8B-B14F-4D97-AF65-F5344CB8AC3E}">
        <p14:creationId xmlns:p14="http://schemas.microsoft.com/office/powerpoint/2010/main" val="117593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
          <p:cNvSpPr>
            <a:spLocks noChangeArrowheads="1"/>
          </p:cNvSpPr>
          <p:nvPr/>
        </p:nvSpPr>
        <p:spPr bwMode="auto">
          <a:xfrm>
            <a:off x="762000" y="2133600"/>
            <a:ext cx="762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tx2"/>
              </a:buClr>
              <a:buFont typeface="Wingdings" pitchFamily="2" charset="2"/>
              <a:buChar char="§"/>
              <a:defRPr sz="2800">
                <a:solidFill>
                  <a:schemeClr val="bg2"/>
                </a:solidFill>
                <a:latin typeface="Arial" charset="0"/>
                <a:ea typeface="ＭＳ Ｐゴシック" pitchFamily="34" charset="-128"/>
              </a:defRPr>
            </a:lvl1pPr>
            <a:lvl2pPr marL="742950" indent="-285750" eaLnBrk="0" hangingPunct="0">
              <a:spcBef>
                <a:spcPct val="20000"/>
              </a:spcBef>
              <a:buClr>
                <a:schemeClr val="accent1"/>
              </a:buClr>
              <a:buChar char="–"/>
              <a:defRPr sz="2600">
                <a:solidFill>
                  <a:schemeClr val="bg2"/>
                </a:solidFill>
                <a:latin typeface="Arial" charset="0"/>
                <a:ea typeface="ＭＳ Ｐゴシック" pitchFamily="34" charset="-128"/>
              </a:defRPr>
            </a:lvl2pPr>
            <a:lvl3pPr marL="1143000" indent="-228600" eaLnBrk="0" hangingPunct="0">
              <a:spcBef>
                <a:spcPct val="20000"/>
              </a:spcBef>
              <a:buClr>
                <a:schemeClr val="tx2"/>
              </a:buClr>
              <a:buFont typeface="Wingdings" pitchFamily="2" charset="2"/>
              <a:buChar char="§"/>
              <a:defRPr sz="2400">
                <a:solidFill>
                  <a:schemeClr val="bg2"/>
                </a:solidFill>
                <a:latin typeface="Arial" charset="0"/>
                <a:ea typeface="ＭＳ Ｐゴシック" pitchFamily="34" charset="-128"/>
              </a:defRPr>
            </a:lvl3pPr>
            <a:lvl4pPr marL="1600200" indent="-228600" eaLnBrk="0" hangingPunct="0">
              <a:spcBef>
                <a:spcPct val="20000"/>
              </a:spcBef>
              <a:buClr>
                <a:schemeClr val="accent1"/>
              </a:buClr>
              <a:buChar char="–"/>
              <a:defRPr sz="2000">
                <a:solidFill>
                  <a:schemeClr val="bg2"/>
                </a:solidFill>
                <a:latin typeface="Arial" charset="0"/>
                <a:ea typeface="ＭＳ Ｐゴシック" pitchFamily="34" charset="-128"/>
              </a:defRPr>
            </a:lvl4pPr>
            <a:lvl5pPr marL="2057400" indent="-228600" eaLnBrk="0" hangingPunct="0">
              <a:spcBef>
                <a:spcPct val="20000"/>
              </a:spcBef>
              <a:buClr>
                <a:schemeClr val="tx2"/>
              </a:buClr>
              <a:buFont typeface="Wingdings" pitchFamily="2" charset="2"/>
              <a:buChar char="§"/>
              <a:defRPr sz="20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9pPr>
          </a:lstStyle>
          <a:p>
            <a:pPr algn="ctr" eaLnBrk="1" hangingPunct="1">
              <a:spcBef>
                <a:spcPct val="0"/>
              </a:spcBef>
              <a:buClrTx/>
              <a:buFontTx/>
              <a:buNone/>
            </a:pPr>
            <a:endParaRPr lang="en-US" altLang="en-US" sz="2400">
              <a:solidFill>
                <a:schemeClr val="bg1"/>
              </a:solidFill>
              <a:latin typeface="Verdana" pitchFamily="34" charset="0"/>
            </a:endParaRPr>
          </a:p>
        </p:txBody>
      </p:sp>
      <p:sp>
        <p:nvSpPr>
          <p:cNvPr id="3075" name="Rectangle 21"/>
          <p:cNvSpPr>
            <a:spLocks noChangeArrowheads="1"/>
          </p:cNvSpPr>
          <p:nvPr/>
        </p:nvSpPr>
        <p:spPr bwMode="auto">
          <a:xfrm>
            <a:off x="457200" y="2057400"/>
            <a:ext cx="8382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Wingdings" pitchFamily="2" charset="2"/>
              <a:buChar char="§"/>
              <a:defRPr sz="2800">
                <a:solidFill>
                  <a:schemeClr val="bg2"/>
                </a:solidFill>
                <a:latin typeface="Arial" charset="0"/>
                <a:ea typeface="ＭＳ Ｐゴシック" pitchFamily="34" charset="-128"/>
              </a:defRPr>
            </a:lvl1pPr>
            <a:lvl2pPr marL="742950" indent="-285750" eaLnBrk="0" hangingPunct="0">
              <a:spcBef>
                <a:spcPct val="20000"/>
              </a:spcBef>
              <a:buClr>
                <a:schemeClr val="accent1"/>
              </a:buClr>
              <a:buChar char="–"/>
              <a:defRPr sz="2600">
                <a:solidFill>
                  <a:schemeClr val="bg2"/>
                </a:solidFill>
                <a:latin typeface="Arial" charset="0"/>
                <a:ea typeface="ＭＳ Ｐゴシック" pitchFamily="34" charset="-128"/>
              </a:defRPr>
            </a:lvl2pPr>
            <a:lvl3pPr marL="1143000" indent="-228600" eaLnBrk="0" hangingPunct="0">
              <a:spcBef>
                <a:spcPct val="20000"/>
              </a:spcBef>
              <a:buClr>
                <a:schemeClr val="tx2"/>
              </a:buClr>
              <a:buFont typeface="Wingdings" pitchFamily="2" charset="2"/>
              <a:buChar char="§"/>
              <a:defRPr sz="2400">
                <a:solidFill>
                  <a:schemeClr val="bg2"/>
                </a:solidFill>
                <a:latin typeface="Arial" charset="0"/>
                <a:ea typeface="ＭＳ Ｐゴシック" pitchFamily="34" charset="-128"/>
              </a:defRPr>
            </a:lvl3pPr>
            <a:lvl4pPr marL="1600200" indent="-228600" eaLnBrk="0" hangingPunct="0">
              <a:spcBef>
                <a:spcPct val="20000"/>
              </a:spcBef>
              <a:buClr>
                <a:schemeClr val="accent1"/>
              </a:buClr>
              <a:buChar char="–"/>
              <a:defRPr sz="2000">
                <a:solidFill>
                  <a:schemeClr val="bg2"/>
                </a:solidFill>
                <a:latin typeface="Arial" charset="0"/>
                <a:ea typeface="ＭＳ Ｐゴシック" pitchFamily="34" charset="-128"/>
              </a:defRPr>
            </a:lvl4pPr>
            <a:lvl5pPr marL="2057400" indent="-228600" eaLnBrk="0" hangingPunct="0">
              <a:spcBef>
                <a:spcPct val="20000"/>
              </a:spcBef>
              <a:buClr>
                <a:schemeClr val="tx2"/>
              </a:buClr>
              <a:buFont typeface="Wingdings" pitchFamily="2" charset="2"/>
              <a:buChar char="§"/>
              <a:defRPr sz="20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9pPr>
          </a:lstStyle>
          <a:p>
            <a:pPr algn="ctr">
              <a:spcBef>
                <a:spcPct val="0"/>
              </a:spcBef>
              <a:buClrTx/>
              <a:buFontTx/>
              <a:buNone/>
            </a:pPr>
            <a:endParaRPr lang="en-US" altLang="en-US" sz="4400">
              <a:solidFill>
                <a:schemeClr val="bg1"/>
              </a:solidFill>
            </a:endParaRPr>
          </a:p>
        </p:txBody>
      </p:sp>
      <p:sp>
        <p:nvSpPr>
          <p:cNvPr id="3076" name="Rectangle 4"/>
          <p:cNvSpPr>
            <a:spLocks noChangeArrowheads="1"/>
          </p:cNvSpPr>
          <p:nvPr/>
        </p:nvSpPr>
        <p:spPr bwMode="auto">
          <a:xfrm>
            <a:off x="8696325" y="479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Wingdings" pitchFamily="2" charset="2"/>
              <a:buChar char="§"/>
              <a:defRPr sz="2800">
                <a:solidFill>
                  <a:schemeClr val="bg2"/>
                </a:solidFill>
                <a:latin typeface="Arial" charset="0"/>
                <a:ea typeface="ＭＳ Ｐゴシック" pitchFamily="34" charset="-128"/>
              </a:defRPr>
            </a:lvl1pPr>
            <a:lvl2pPr marL="742950" indent="-285750" eaLnBrk="0" hangingPunct="0">
              <a:spcBef>
                <a:spcPct val="20000"/>
              </a:spcBef>
              <a:buClr>
                <a:schemeClr val="accent1"/>
              </a:buClr>
              <a:buChar char="–"/>
              <a:defRPr sz="2600">
                <a:solidFill>
                  <a:schemeClr val="bg2"/>
                </a:solidFill>
                <a:latin typeface="Arial" charset="0"/>
                <a:ea typeface="ＭＳ Ｐゴシック" pitchFamily="34" charset="-128"/>
              </a:defRPr>
            </a:lvl2pPr>
            <a:lvl3pPr marL="1143000" indent="-228600" eaLnBrk="0" hangingPunct="0">
              <a:spcBef>
                <a:spcPct val="20000"/>
              </a:spcBef>
              <a:buClr>
                <a:schemeClr val="tx2"/>
              </a:buClr>
              <a:buFont typeface="Wingdings" pitchFamily="2" charset="2"/>
              <a:buChar char="§"/>
              <a:defRPr sz="2400">
                <a:solidFill>
                  <a:schemeClr val="bg2"/>
                </a:solidFill>
                <a:latin typeface="Arial" charset="0"/>
                <a:ea typeface="ＭＳ Ｐゴシック" pitchFamily="34" charset="-128"/>
              </a:defRPr>
            </a:lvl3pPr>
            <a:lvl4pPr marL="1600200" indent="-228600" eaLnBrk="0" hangingPunct="0">
              <a:spcBef>
                <a:spcPct val="20000"/>
              </a:spcBef>
              <a:buClr>
                <a:schemeClr val="accent1"/>
              </a:buClr>
              <a:buChar char="–"/>
              <a:defRPr sz="2000">
                <a:solidFill>
                  <a:schemeClr val="bg2"/>
                </a:solidFill>
                <a:latin typeface="Arial" charset="0"/>
                <a:ea typeface="ＭＳ Ｐゴシック" pitchFamily="34" charset="-128"/>
              </a:defRPr>
            </a:lvl4pPr>
            <a:lvl5pPr marL="2057400" indent="-228600" eaLnBrk="0" hangingPunct="0">
              <a:spcBef>
                <a:spcPct val="20000"/>
              </a:spcBef>
              <a:buClr>
                <a:schemeClr val="tx2"/>
              </a:buClr>
              <a:buFont typeface="Wingdings" pitchFamily="2" charset="2"/>
              <a:buChar char="§"/>
              <a:defRPr sz="20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9pPr>
          </a:lstStyle>
          <a:p>
            <a:pPr eaLnBrk="1" hangingPunct="1">
              <a:spcBef>
                <a:spcPct val="0"/>
              </a:spcBef>
              <a:buClrTx/>
              <a:buFontTx/>
              <a:buNone/>
            </a:pPr>
            <a:endParaRPr lang="en-US" altLang="en-US" sz="2400">
              <a:solidFill>
                <a:schemeClr val="tx1"/>
              </a:solidFill>
            </a:endParaRPr>
          </a:p>
        </p:txBody>
      </p:sp>
      <p:sp>
        <p:nvSpPr>
          <p:cNvPr id="3077" name="Rectangle 6"/>
          <p:cNvSpPr>
            <a:spLocks noChangeArrowheads="1"/>
          </p:cNvSpPr>
          <p:nvPr/>
        </p:nvSpPr>
        <p:spPr bwMode="auto">
          <a:xfrm>
            <a:off x="216239" y="1143000"/>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Wingdings" pitchFamily="2" charset="2"/>
              <a:buChar char="§"/>
              <a:defRPr sz="2800">
                <a:solidFill>
                  <a:schemeClr val="bg2"/>
                </a:solidFill>
                <a:latin typeface="Arial" charset="0"/>
                <a:ea typeface="ＭＳ Ｐゴシック" pitchFamily="34" charset="-128"/>
              </a:defRPr>
            </a:lvl1pPr>
            <a:lvl2pPr marL="742950" indent="-285750" eaLnBrk="0" hangingPunct="0">
              <a:spcBef>
                <a:spcPct val="20000"/>
              </a:spcBef>
              <a:buClr>
                <a:schemeClr val="accent1"/>
              </a:buClr>
              <a:buChar char="–"/>
              <a:defRPr sz="2600">
                <a:solidFill>
                  <a:schemeClr val="bg2"/>
                </a:solidFill>
                <a:latin typeface="Arial" charset="0"/>
                <a:ea typeface="ＭＳ Ｐゴシック" pitchFamily="34" charset="-128"/>
              </a:defRPr>
            </a:lvl2pPr>
            <a:lvl3pPr marL="1143000" indent="-228600" eaLnBrk="0" hangingPunct="0">
              <a:spcBef>
                <a:spcPct val="20000"/>
              </a:spcBef>
              <a:buClr>
                <a:schemeClr val="tx2"/>
              </a:buClr>
              <a:buFont typeface="Wingdings" pitchFamily="2" charset="2"/>
              <a:buChar char="§"/>
              <a:defRPr sz="2400">
                <a:solidFill>
                  <a:schemeClr val="bg2"/>
                </a:solidFill>
                <a:latin typeface="Arial" charset="0"/>
                <a:ea typeface="ＭＳ Ｐゴシック" pitchFamily="34" charset="-128"/>
              </a:defRPr>
            </a:lvl3pPr>
            <a:lvl4pPr marL="1600200" indent="-228600" eaLnBrk="0" hangingPunct="0">
              <a:spcBef>
                <a:spcPct val="20000"/>
              </a:spcBef>
              <a:buClr>
                <a:schemeClr val="accent1"/>
              </a:buClr>
              <a:buChar char="–"/>
              <a:defRPr sz="2000">
                <a:solidFill>
                  <a:schemeClr val="bg2"/>
                </a:solidFill>
                <a:latin typeface="Arial" charset="0"/>
                <a:ea typeface="ＭＳ Ｐゴシック" pitchFamily="34" charset="-128"/>
              </a:defRPr>
            </a:lvl4pPr>
            <a:lvl5pPr marL="2057400" indent="-228600" eaLnBrk="0" hangingPunct="0">
              <a:spcBef>
                <a:spcPct val="20000"/>
              </a:spcBef>
              <a:buClr>
                <a:schemeClr val="tx2"/>
              </a:buClr>
              <a:buFont typeface="Wingdings" pitchFamily="2" charset="2"/>
              <a:buChar char="§"/>
              <a:defRPr sz="20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bg2"/>
                </a:solidFill>
                <a:latin typeface="Arial" charset="0"/>
                <a:ea typeface="ＭＳ Ｐゴシック" pitchFamily="34" charset="-128"/>
              </a:defRPr>
            </a:lvl9pPr>
          </a:lstStyle>
          <a:p>
            <a:pPr algn="ctr" eaLnBrk="1" hangingPunct="1">
              <a:spcBef>
                <a:spcPct val="0"/>
              </a:spcBef>
              <a:buClrTx/>
              <a:buFontTx/>
              <a:buNone/>
            </a:pPr>
            <a:r>
              <a:rPr lang="en-US" altLang="en-US" sz="3200" dirty="0">
                <a:solidFill>
                  <a:schemeClr val="tx1"/>
                </a:solidFill>
              </a:rPr>
              <a:t>Expository Reading and Writing Curriculum</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619" t="1043" r="2801" b="1687"/>
          <a:stretch/>
        </p:blipFill>
        <p:spPr>
          <a:xfrm rot="20500761">
            <a:off x="766306" y="2501683"/>
            <a:ext cx="3065103" cy="3367830"/>
          </a:xfrm>
          <a:prstGeom prst="rect">
            <a:avLst/>
          </a:prstGeom>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34028">
            <a:off x="5336396" y="2668649"/>
            <a:ext cx="3071241" cy="3287322"/>
          </a:xfrm>
          <a:prstGeom prst="rect">
            <a:avLst/>
          </a:prstGeom>
          <a:ln>
            <a:no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6938" y="2357651"/>
            <a:ext cx="1650124" cy="2142698"/>
          </a:xfrm>
          <a:prstGeom prst="rect">
            <a:avLst/>
          </a:prstGeom>
          <a:ln>
            <a:solidFill>
              <a:schemeClr val="bg1"/>
            </a:solidFill>
          </a:ln>
        </p:spPr>
      </p:pic>
    </p:spTree>
    <p:extLst>
      <p:ext uri="{BB962C8B-B14F-4D97-AF65-F5344CB8AC3E}">
        <p14:creationId xmlns:p14="http://schemas.microsoft.com/office/powerpoint/2010/main" val="1480602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746812-86F7-8444-8B32-FC53FD837AE4}"/>
              </a:ext>
            </a:extLst>
          </p:cNvPr>
          <p:cNvSpPr>
            <a:spLocks noGrp="1"/>
          </p:cNvSpPr>
          <p:nvPr>
            <p:ph type="title"/>
          </p:nvPr>
        </p:nvSpPr>
        <p:spPr>
          <a:xfrm>
            <a:off x="457200" y="1143000"/>
            <a:ext cx="8229600" cy="914400"/>
          </a:xfrm>
        </p:spPr>
        <p:txBody>
          <a:bodyPr/>
          <a:lstStyle/>
          <a:p>
            <a:r>
              <a:rPr lang="en-US" dirty="0" smtClean="0"/>
              <a:t>Questions for our audience to </a:t>
            </a:r>
            <a:r>
              <a:rPr lang="en-US" dirty="0"/>
              <a:t>c</a:t>
            </a:r>
            <a:r>
              <a:rPr lang="en-US" dirty="0" smtClean="0"/>
              <a:t>onsider</a:t>
            </a:r>
            <a:endParaRPr lang="en-US" dirty="0"/>
          </a:p>
        </p:txBody>
      </p:sp>
      <p:sp>
        <p:nvSpPr>
          <p:cNvPr id="3" name="Content Placeholder 2">
            <a:extLst>
              <a:ext uri="{FF2B5EF4-FFF2-40B4-BE49-F238E27FC236}">
                <a16:creationId xmlns="" xmlns:a16="http://schemas.microsoft.com/office/drawing/2014/main" id="{0D3B9E8B-79E0-0846-8F4E-A9CD538FC02D}"/>
              </a:ext>
            </a:extLst>
          </p:cNvPr>
          <p:cNvSpPr>
            <a:spLocks noGrp="1"/>
          </p:cNvSpPr>
          <p:nvPr>
            <p:ph idx="1"/>
          </p:nvPr>
        </p:nvSpPr>
        <p:spPr>
          <a:xfrm>
            <a:off x="445477" y="2286000"/>
            <a:ext cx="8229600" cy="3810000"/>
          </a:xfrm>
        </p:spPr>
        <p:txBody>
          <a:bodyPr/>
          <a:lstStyle/>
          <a:p>
            <a:r>
              <a:rPr lang="en-US" sz="2400" dirty="0" smtClean="0"/>
              <a:t>All Cal State University campuses have access to QM resources, but our high schools are not affiliated with QM.  Can they work under the  umbrella of the CSU?</a:t>
            </a:r>
            <a:endParaRPr lang="en-US" sz="2400" dirty="0"/>
          </a:p>
          <a:p>
            <a:r>
              <a:rPr lang="en-US" sz="2400" dirty="0" smtClean="0"/>
              <a:t>Are there other HS/University models out there similar to ours that we might consider?</a:t>
            </a:r>
          </a:p>
          <a:p>
            <a:r>
              <a:rPr lang="en-US" sz="2400" dirty="0" smtClean="0"/>
              <a:t>If we develop a course for adoption, what platform (LMS) is best, since not all schools use the same ones.</a:t>
            </a:r>
          </a:p>
          <a:p>
            <a:r>
              <a:rPr lang="en-US" sz="2400" dirty="0" smtClean="0"/>
              <a:t>What QM professional learni</a:t>
            </a:r>
            <a:r>
              <a:rPr lang="en-US" sz="2400" dirty="0"/>
              <a:t>n</a:t>
            </a:r>
            <a:r>
              <a:rPr lang="en-US" sz="2400" dirty="0" smtClean="0"/>
              <a:t>g would be most appropriate for the high school teachers who will be teaching in digital </a:t>
            </a:r>
            <a:r>
              <a:rPr lang="en-US" sz="2400" smtClean="0"/>
              <a:t>settings</a:t>
            </a:r>
            <a:r>
              <a:rPr lang="en-US" sz="2400" smtClean="0"/>
              <a:t>?</a:t>
            </a:r>
            <a:endParaRPr lang="en-US" sz="2400" dirty="0"/>
          </a:p>
        </p:txBody>
      </p:sp>
    </p:spTree>
    <p:extLst>
      <p:ext uri="{BB962C8B-B14F-4D97-AF65-F5344CB8AC3E}">
        <p14:creationId xmlns:p14="http://schemas.microsoft.com/office/powerpoint/2010/main" val="387832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1066800"/>
            <a:ext cx="8229600" cy="628650"/>
          </a:xfrm>
        </p:spPr>
        <p:txBody>
          <a:bodyPr>
            <a:normAutofit fontScale="90000"/>
          </a:bodyPr>
          <a:lstStyle/>
          <a:p>
            <a:pPr eaLnBrk="1" hangingPunct="1"/>
            <a:r>
              <a:rPr lang="en-US" sz="4000" b="1" dirty="0"/>
              <a:t>To Learn More….</a:t>
            </a:r>
          </a:p>
        </p:txBody>
      </p:sp>
      <p:pic>
        <p:nvPicPr>
          <p:cNvPr id="39939" name="Picture 3"/>
          <p:cNvPicPr>
            <a:picLocks noChangeAspect="1" noChangeArrowheads="1"/>
          </p:cNvPicPr>
          <p:nvPr/>
        </p:nvPicPr>
        <p:blipFill>
          <a:blip r:embed="rId3" cstate="print"/>
          <a:srcRect l="2499" t="31250" r="58749" b="44531"/>
          <a:stretch>
            <a:fillRect/>
          </a:stretch>
        </p:blipFill>
        <p:spPr bwMode="auto">
          <a:xfrm>
            <a:off x="152400" y="2209800"/>
            <a:ext cx="4495800" cy="2514600"/>
          </a:xfrm>
          <a:prstGeom prst="rect">
            <a:avLst/>
          </a:prstGeom>
          <a:noFill/>
          <a:ln w="9525">
            <a:noFill/>
            <a:miter lim="800000"/>
            <a:headEnd/>
            <a:tailEnd/>
          </a:ln>
        </p:spPr>
      </p:pic>
      <p:sp>
        <p:nvSpPr>
          <p:cNvPr id="39940" name="Rectangle 4"/>
          <p:cNvSpPr>
            <a:spLocks noChangeArrowheads="1"/>
          </p:cNvSpPr>
          <p:nvPr/>
        </p:nvSpPr>
        <p:spPr bwMode="auto">
          <a:xfrm>
            <a:off x="152387" y="4841362"/>
            <a:ext cx="9144000" cy="2800767"/>
          </a:xfrm>
          <a:prstGeom prst="rect">
            <a:avLst/>
          </a:prstGeom>
          <a:noFill/>
          <a:ln w="9525">
            <a:noFill/>
            <a:miter lim="800000"/>
            <a:headEnd/>
            <a:tailEnd/>
          </a:ln>
        </p:spPr>
        <p:txBody>
          <a:bodyPr>
            <a:spAutoFit/>
          </a:bodyPr>
          <a:lstStyle/>
          <a:p>
            <a:pPr marL="800100" lvl="1" indent="-571500" algn="ctr">
              <a:lnSpc>
                <a:spcPct val="80000"/>
              </a:lnSpc>
              <a:spcBef>
                <a:spcPct val="20000"/>
              </a:spcBef>
            </a:pPr>
            <a:r>
              <a:rPr lang="en-US" sz="2000" b="1" dirty="0">
                <a:latin typeface="Californian FB" pitchFamily="18" charset="0"/>
              </a:rPr>
              <a:t>If you have any questions, please contact:</a:t>
            </a:r>
          </a:p>
          <a:p>
            <a:pPr marL="800100" lvl="1" indent="-571500" algn="ctr">
              <a:lnSpc>
                <a:spcPct val="80000"/>
              </a:lnSpc>
              <a:spcBef>
                <a:spcPct val="20000"/>
              </a:spcBef>
            </a:pPr>
            <a:r>
              <a:rPr lang="en-US" sz="2000" b="1" dirty="0">
                <a:latin typeface="Californian FB" pitchFamily="18" charset="0"/>
              </a:rPr>
              <a:t>Chris Street</a:t>
            </a:r>
          </a:p>
          <a:p>
            <a:pPr marL="800100" lvl="1" indent="-571500" algn="ctr">
              <a:lnSpc>
                <a:spcPct val="80000"/>
              </a:lnSpc>
              <a:spcBef>
                <a:spcPct val="20000"/>
              </a:spcBef>
            </a:pPr>
            <a:r>
              <a:rPr lang="en-US" sz="2000" dirty="0">
                <a:latin typeface="Californian FB" pitchFamily="18" charset="0"/>
                <a:hlinkClick r:id="rId4"/>
              </a:rPr>
              <a:t>cstreet@fullerton.edu</a:t>
            </a:r>
            <a:endParaRPr lang="en-US" sz="2000" dirty="0">
              <a:latin typeface="Californian FB" pitchFamily="18" charset="0"/>
            </a:endParaRPr>
          </a:p>
          <a:p>
            <a:pPr marL="800100" lvl="1" indent="-571500" algn="ctr">
              <a:lnSpc>
                <a:spcPct val="80000"/>
              </a:lnSpc>
              <a:spcBef>
                <a:spcPct val="20000"/>
              </a:spcBef>
            </a:pPr>
            <a:r>
              <a:rPr lang="en-US" sz="2000" b="1" dirty="0">
                <a:latin typeface="Californian FB" pitchFamily="18" charset="0"/>
              </a:rPr>
              <a:t>or </a:t>
            </a:r>
          </a:p>
          <a:p>
            <a:pPr marL="800100" lvl="1" indent="-571500" algn="ctr">
              <a:lnSpc>
                <a:spcPct val="80000"/>
              </a:lnSpc>
              <a:spcBef>
                <a:spcPct val="20000"/>
              </a:spcBef>
            </a:pPr>
            <a:r>
              <a:rPr lang="en-US" sz="2000" dirty="0">
                <a:latin typeface="Californian FB" pitchFamily="18" charset="0"/>
              </a:rPr>
              <a:t>Lori Campbell</a:t>
            </a:r>
          </a:p>
          <a:p>
            <a:pPr marL="800100" lvl="1" indent="-571500" algn="ctr">
              <a:lnSpc>
                <a:spcPct val="80000"/>
              </a:lnSpc>
              <a:spcBef>
                <a:spcPct val="20000"/>
              </a:spcBef>
            </a:pPr>
            <a:r>
              <a:rPr lang="en-US" sz="2000" dirty="0">
                <a:latin typeface="Californian FB" pitchFamily="18" charset="0"/>
                <a:hlinkClick r:id="rId5"/>
              </a:rPr>
              <a:t>Lori_Campbell@kernhigh.org</a:t>
            </a:r>
            <a:endParaRPr lang="en-US" sz="2000" dirty="0">
              <a:latin typeface="Californian FB" pitchFamily="18" charset="0"/>
            </a:endParaRPr>
          </a:p>
          <a:p>
            <a:pPr marL="800100" lvl="1" indent="-571500" algn="ctr">
              <a:lnSpc>
                <a:spcPct val="80000"/>
              </a:lnSpc>
              <a:spcBef>
                <a:spcPct val="20000"/>
              </a:spcBef>
            </a:pPr>
            <a:endParaRPr lang="en-US" sz="2000" dirty="0">
              <a:latin typeface="Californian FB" pitchFamily="18" charset="0"/>
            </a:endParaRPr>
          </a:p>
          <a:p>
            <a:pPr marL="800100" lvl="1" indent="-571500" algn="ctr">
              <a:lnSpc>
                <a:spcPct val="80000"/>
              </a:lnSpc>
              <a:spcBef>
                <a:spcPct val="20000"/>
              </a:spcBef>
            </a:pPr>
            <a:endParaRPr lang="en-US" sz="2000" b="1" dirty="0">
              <a:latin typeface="Californian FB" pitchFamily="18" charset="0"/>
            </a:endParaRPr>
          </a:p>
          <a:p>
            <a:pPr marL="800100" lvl="1" indent="-571500" algn="ctr">
              <a:lnSpc>
                <a:spcPct val="80000"/>
              </a:lnSpc>
              <a:spcBef>
                <a:spcPct val="20000"/>
              </a:spcBef>
            </a:pPr>
            <a:endParaRPr lang="en-US" sz="2000" b="1" dirty="0">
              <a:latin typeface="Californian FB" pitchFamily="18" charset="0"/>
            </a:endParaRPr>
          </a:p>
        </p:txBody>
      </p:sp>
      <p:grpSp>
        <p:nvGrpSpPr>
          <p:cNvPr id="2" name="Group 5"/>
          <p:cNvGrpSpPr>
            <a:grpSpLocks/>
          </p:cNvGrpSpPr>
          <p:nvPr/>
        </p:nvGrpSpPr>
        <p:grpSpPr bwMode="auto">
          <a:xfrm>
            <a:off x="4724387" y="2057365"/>
            <a:ext cx="4114843" cy="1905034"/>
            <a:chOff x="2209776" y="1752246"/>
            <a:chExt cx="4419668" cy="1666856"/>
          </a:xfrm>
        </p:grpSpPr>
        <p:grpSp>
          <p:nvGrpSpPr>
            <p:cNvPr id="3" name="Group 12"/>
            <p:cNvGrpSpPr>
              <a:grpSpLocks/>
            </p:cNvGrpSpPr>
            <p:nvPr/>
          </p:nvGrpSpPr>
          <p:grpSpPr bwMode="auto">
            <a:xfrm>
              <a:off x="2209776" y="1752277"/>
              <a:ext cx="4419617" cy="1333736"/>
              <a:chOff x="112252113" y="112440224"/>
              <a:chExt cx="2333634" cy="695652"/>
            </a:xfrm>
          </p:grpSpPr>
          <p:sp>
            <p:nvSpPr>
              <p:cNvPr id="39944" name="Text Box 13"/>
              <p:cNvSpPr txBox="1">
                <a:spLocks noChangeArrowheads="1"/>
              </p:cNvSpPr>
              <p:nvPr/>
            </p:nvSpPr>
            <p:spPr bwMode="auto">
              <a:xfrm>
                <a:off x="112252113" y="112440224"/>
                <a:ext cx="2333625" cy="259512"/>
              </a:xfrm>
              <a:prstGeom prst="rect">
                <a:avLst/>
              </a:prstGeom>
              <a:solidFill>
                <a:srgbClr val="2A65AC"/>
              </a:solidFill>
              <a:ln w="19050">
                <a:solidFill>
                  <a:schemeClr val="tx1"/>
                </a:solidFill>
                <a:miter lim="800000"/>
                <a:headEnd/>
                <a:tailEnd/>
              </a:ln>
            </p:spPr>
            <p:txBody>
              <a:bodyPr lIns="36576" tIns="36576" rIns="36576" bIns="36576"/>
              <a:lstStyle/>
              <a:p>
                <a:pPr algn="ctr"/>
                <a:r>
                  <a:rPr lang="en-US" sz="2000" b="1" dirty="0">
                    <a:solidFill>
                      <a:schemeClr val="bg1"/>
                    </a:solidFill>
                  </a:rPr>
                  <a:t>ERWC</a:t>
                </a:r>
              </a:p>
            </p:txBody>
          </p:sp>
          <p:sp>
            <p:nvSpPr>
              <p:cNvPr id="39945" name="Text Box 14"/>
              <p:cNvSpPr txBox="1">
                <a:spLocks noChangeArrowheads="1"/>
              </p:cNvSpPr>
              <p:nvPr/>
            </p:nvSpPr>
            <p:spPr bwMode="auto">
              <a:xfrm>
                <a:off x="112252122" y="112699825"/>
                <a:ext cx="2333625" cy="436051"/>
              </a:xfrm>
              <a:prstGeom prst="rect">
                <a:avLst/>
              </a:prstGeom>
              <a:noFill/>
              <a:ln w="19050">
                <a:solidFill>
                  <a:schemeClr val="tx1"/>
                </a:solidFill>
                <a:miter lim="800000"/>
                <a:headEnd/>
                <a:tailEnd/>
              </a:ln>
            </p:spPr>
            <p:txBody>
              <a:bodyPr lIns="36576" tIns="36576" rIns="36576" bIns="36576"/>
              <a:lstStyle/>
              <a:p>
                <a:pPr algn="ctr"/>
                <a:endParaRPr lang="en-US" b="1" dirty="0"/>
              </a:p>
            </p:txBody>
          </p:sp>
        </p:grpSp>
        <p:grpSp>
          <p:nvGrpSpPr>
            <p:cNvPr id="4" name="Group 9"/>
            <p:cNvGrpSpPr>
              <a:grpSpLocks/>
            </p:cNvGrpSpPr>
            <p:nvPr/>
          </p:nvGrpSpPr>
          <p:grpSpPr bwMode="auto">
            <a:xfrm>
              <a:off x="2209812" y="1752246"/>
              <a:ext cx="4419632" cy="1666856"/>
              <a:chOff x="112299729" y="112490028"/>
              <a:chExt cx="2286016" cy="1041785"/>
            </a:xfrm>
            <a:noFill/>
          </p:grpSpPr>
          <p:sp>
            <p:nvSpPr>
              <p:cNvPr id="9" name="Text Box 10"/>
              <p:cNvSpPr txBox="1">
                <a:spLocks noChangeArrowheads="1"/>
              </p:cNvSpPr>
              <p:nvPr/>
            </p:nvSpPr>
            <p:spPr bwMode="auto">
              <a:xfrm>
                <a:off x="112299745" y="112490028"/>
                <a:ext cx="2286000" cy="333375"/>
              </a:xfrm>
              <a:prstGeom prst="rect">
                <a:avLst/>
              </a:prstGeom>
              <a:solidFill>
                <a:srgbClr val="2A65AC"/>
              </a:solidFill>
              <a:ln w="19050" algn="in">
                <a:solidFill>
                  <a:schemeClr val="tx1"/>
                </a:solidFill>
                <a:miter lim="800000"/>
                <a:headEnd/>
                <a:tailEnd/>
              </a:ln>
            </p:spPr>
            <p:txBody>
              <a:bodyPr lIns="36576" tIns="36576" rIns="36576" bIns="36576"/>
              <a:lstStyle/>
              <a:p>
                <a:pPr algn="ctr">
                  <a:defRPr/>
                </a:pPr>
                <a:r>
                  <a:rPr lang="en-US" sz="2000" b="1" dirty="0">
                    <a:solidFill>
                      <a:schemeClr val="bg1"/>
                    </a:solidFill>
                    <a:latin typeface="Georgia" pitchFamily="18" charset="0"/>
                    <a:ea typeface="+mn-ea"/>
                  </a:rPr>
                  <a:t>ERWC</a:t>
                </a:r>
                <a:endParaRPr lang="en-US" sz="2000" b="1" dirty="0">
                  <a:solidFill>
                    <a:schemeClr val="bg1"/>
                  </a:solidFill>
                  <a:ea typeface="+mn-ea"/>
                </a:endParaRPr>
              </a:p>
            </p:txBody>
          </p:sp>
          <p:sp>
            <p:nvSpPr>
              <p:cNvPr id="10" name="Text Box 11"/>
              <p:cNvSpPr txBox="1">
                <a:spLocks noChangeArrowheads="1"/>
              </p:cNvSpPr>
              <p:nvPr/>
            </p:nvSpPr>
            <p:spPr bwMode="auto">
              <a:xfrm>
                <a:off x="112299729" y="112865083"/>
                <a:ext cx="2286000" cy="666730"/>
              </a:xfrm>
              <a:prstGeom prst="rect">
                <a:avLst/>
              </a:prstGeom>
              <a:grpFill/>
              <a:ln w="19050" algn="in">
                <a:solidFill>
                  <a:schemeClr val="tx1"/>
                </a:solidFill>
                <a:miter lim="800000"/>
                <a:headEnd/>
                <a:tailEnd/>
              </a:ln>
            </p:spPr>
            <p:txBody>
              <a:bodyPr lIns="36576" tIns="36576" rIns="36576" bIns="36576"/>
              <a:lstStyle/>
              <a:p>
                <a:pPr algn="ctr">
                  <a:defRPr/>
                </a:pPr>
                <a:r>
                  <a:rPr lang="en-US" b="1" dirty="0">
                    <a:latin typeface="Georgia" pitchFamily="18" charset="0"/>
                    <a:ea typeface="+mn-ea"/>
                    <a:hlinkClick r:id="rId6"/>
                  </a:rPr>
                  <a:t>http://www.calstate.edu/eap/englishcourse/</a:t>
                </a:r>
                <a:endParaRPr lang="en-US" b="1" dirty="0">
                  <a:ea typeface="+mn-ea"/>
                </a:endParaRPr>
              </a:p>
            </p:txBody>
          </p:sp>
        </p:grpSp>
      </p:grpSp>
    </p:spTree>
    <p:extLst>
      <p:ext uri="{BB962C8B-B14F-4D97-AF65-F5344CB8AC3E}">
        <p14:creationId xmlns:p14="http://schemas.microsoft.com/office/powerpoint/2010/main" val="9035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b="1" dirty="0"/>
              <a:t>A Few Facts about the ERWC</a:t>
            </a:r>
          </a:p>
        </p:txBody>
      </p:sp>
      <p:sp>
        <p:nvSpPr>
          <p:cNvPr id="3" name="Content Placeholder 2"/>
          <p:cNvSpPr>
            <a:spLocks noGrp="1"/>
          </p:cNvSpPr>
          <p:nvPr>
            <p:ph idx="1"/>
          </p:nvPr>
        </p:nvSpPr>
        <p:spPr>
          <a:xfrm>
            <a:off x="0" y="2057400"/>
            <a:ext cx="9144000" cy="4800600"/>
          </a:xfrm>
        </p:spPr>
        <p:txBody>
          <a:bodyPr>
            <a:normAutofit fontScale="92500" lnSpcReduction="10000"/>
          </a:bodyPr>
          <a:lstStyle/>
          <a:p>
            <a:r>
              <a:rPr lang="en-US" dirty="0"/>
              <a:t>The ERWC has been around since 2004.</a:t>
            </a:r>
          </a:p>
          <a:p>
            <a:r>
              <a:rPr lang="en-US" dirty="0"/>
              <a:t>ERWC developed through a unique partnership between university faculty and high school teachers</a:t>
            </a:r>
          </a:p>
          <a:p>
            <a:r>
              <a:rPr lang="en-US" dirty="0"/>
              <a:t>Across California, more than </a:t>
            </a:r>
            <a:r>
              <a:rPr lang="en-US" b="1" dirty="0">
                <a:solidFill>
                  <a:srgbClr val="FF0000"/>
                </a:solidFill>
                <a:ea typeface="ＭＳ Ｐゴシック" charset="0"/>
                <a:cs typeface="ＭＳ Ｐゴシック" charset="0"/>
              </a:rPr>
              <a:t>14,000</a:t>
            </a:r>
            <a:r>
              <a:rPr lang="en-US" b="1" dirty="0">
                <a:ea typeface="ＭＳ Ｐゴシック" charset="0"/>
                <a:cs typeface="ＭＳ Ｐゴシック" charset="0"/>
              </a:rPr>
              <a:t> </a:t>
            </a:r>
            <a:r>
              <a:rPr lang="en-US" dirty="0">
                <a:ea typeface="ＭＳ Ｐゴシック" charset="0"/>
                <a:cs typeface="ＭＳ Ｐゴシック" charset="0"/>
              </a:rPr>
              <a:t>educators have been through ERWC professional development seminars.</a:t>
            </a:r>
          </a:p>
          <a:p>
            <a:r>
              <a:rPr lang="en-US" b="1" dirty="0">
                <a:solidFill>
                  <a:srgbClr val="FF0000"/>
                </a:solidFill>
              </a:rPr>
              <a:t>951</a:t>
            </a:r>
            <a:r>
              <a:rPr lang="en-US" dirty="0"/>
              <a:t> California high schools have adopted the ERWC as a full, 12</a:t>
            </a:r>
            <a:r>
              <a:rPr lang="en-US" baseline="30000" dirty="0"/>
              <a:t>th</a:t>
            </a:r>
            <a:r>
              <a:rPr lang="en-US" dirty="0"/>
              <a:t> grade course. </a:t>
            </a:r>
          </a:p>
          <a:p>
            <a:r>
              <a:rPr lang="en-US" dirty="0"/>
              <a:t>Many other middle and high schools are integrating some ERWC modules into existing classes.</a:t>
            </a:r>
          </a:p>
          <a:p>
            <a:r>
              <a:rPr lang="en-US" dirty="0">
                <a:ea typeface="ＭＳ Ｐゴシック" charset="0"/>
                <a:cs typeface="ＭＳ Ｐゴシック" charset="0"/>
              </a:rPr>
              <a:t>The ERWC is also being taught in Hawaii—and it is expanding into Washington State.</a:t>
            </a:r>
          </a:p>
          <a:p>
            <a:pPr marL="0" indent="0">
              <a:buNone/>
            </a:pPr>
            <a:endParaRPr lang="en-US" dirty="0"/>
          </a:p>
        </p:txBody>
      </p:sp>
    </p:spTree>
    <p:extLst>
      <p:ext uri="{BB962C8B-B14F-4D97-AF65-F5344CB8AC3E}">
        <p14:creationId xmlns:p14="http://schemas.microsoft.com/office/powerpoint/2010/main" val="16220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a:t>What is ERW</a:t>
            </a:r>
            <a:r>
              <a:rPr lang="en-US" u="sng" dirty="0">
                <a:solidFill>
                  <a:schemeClr val="tx1"/>
                </a:solidFill>
              </a:rPr>
              <a:t>C</a:t>
            </a:r>
            <a:r>
              <a:rPr lang="en-US" dirty="0"/>
              <a:t>?</a:t>
            </a:r>
          </a:p>
        </p:txBody>
      </p:sp>
      <p:sp>
        <p:nvSpPr>
          <p:cNvPr id="3" name="Content Placeholder 2"/>
          <p:cNvSpPr>
            <a:spLocks noGrp="1"/>
          </p:cNvSpPr>
          <p:nvPr>
            <p:ph idx="1"/>
          </p:nvPr>
        </p:nvSpPr>
        <p:spPr>
          <a:xfrm>
            <a:off x="457200" y="2362200"/>
            <a:ext cx="8382000" cy="4419600"/>
          </a:xfrm>
        </p:spPr>
        <p:txBody>
          <a:bodyPr/>
          <a:lstStyle/>
          <a:p>
            <a:pPr marL="0" indent="0">
              <a:buNone/>
            </a:pPr>
            <a:r>
              <a:rPr lang="en-US" dirty="0"/>
              <a:t>The ERWC (Expository Reading and Writing </a:t>
            </a:r>
            <a:r>
              <a:rPr lang="en-US" u="sng" dirty="0"/>
              <a:t>Course</a:t>
            </a:r>
            <a:r>
              <a:rPr lang="en-US" dirty="0"/>
              <a:t>) is a college preparatory, rhetoric-based English language arts course for grade 12 designed to develop academic literacy (advanced proficiency in rhetorical and analytical reading, writing, and thinking). </a:t>
            </a:r>
          </a:p>
        </p:txBody>
      </p:sp>
    </p:spTree>
    <p:extLst>
      <p:ext uri="{BB962C8B-B14F-4D97-AF65-F5344CB8AC3E}">
        <p14:creationId xmlns:p14="http://schemas.microsoft.com/office/powerpoint/2010/main" val="237411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458200" cy="1143000"/>
          </a:xfrm>
        </p:spPr>
        <p:txBody>
          <a:bodyPr/>
          <a:lstStyle/>
          <a:p>
            <a:r>
              <a:rPr lang="en-US" dirty="0"/>
              <a:t>The 12</a:t>
            </a:r>
            <a:r>
              <a:rPr lang="en-US" baseline="30000" dirty="0"/>
              <a:t>th</a:t>
            </a:r>
            <a:r>
              <a:rPr lang="en-US" dirty="0"/>
              <a:t> Grade Course</a:t>
            </a:r>
            <a:endParaRPr lang="en-US" b="1" dirty="0"/>
          </a:p>
        </p:txBody>
      </p:sp>
      <p:sp>
        <p:nvSpPr>
          <p:cNvPr id="3" name="Content Placeholder 2"/>
          <p:cNvSpPr>
            <a:spLocks noGrp="1"/>
          </p:cNvSpPr>
          <p:nvPr>
            <p:ph idx="1"/>
          </p:nvPr>
        </p:nvSpPr>
        <p:spPr>
          <a:xfrm>
            <a:off x="228600" y="1905000"/>
            <a:ext cx="8839200" cy="4724400"/>
          </a:xfrm>
        </p:spPr>
        <p:txBody>
          <a:bodyPr>
            <a:normAutofit fontScale="92500" lnSpcReduction="10000"/>
          </a:bodyPr>
          <a:lstStyle/>
          <a:p>
            <a:pPr marL="0" indent="0">
              <a:lnSpc>
                <a:spcPct val="80000"/>
              </a:lnSpc>
              <a:spcBef>
                <a:spcPts val="700"/>
              </a:spcBef>
              <a:buClr>
                <a:schemeClr val="accent2"/>
              </a:buClr>
              <a:buSzPct val="60000"/>
              <a:buNone/>
            </a:pPr>
            <a:r>
              <a:rPr lang="en-US" dirty="0">
                <a:latin typeface="Arial" charset="0"/>
                <a:ea typeface="Arial" charset="0"/>
                <a:cs typeface="Arial" charset="0"/>
              </a:rPr>
              <a:t/>
            </a:r>
            <a:br>
              <a:rPr lang="en-US" dirty="0">
                <a:latin typeface="Arial" charset="0"/>
                <a:ea typeface="Arial" charset="0"/>
                <a:cs typeface="Arial" charset="0"/>
              </a:rPr>
            </a:br>
            <a:r>
              <a:rPr lang="en-US" dirty="0">
                <a:latin typeface="Arial" charset="0"/>
                <a:ea typeface="Arial" charset="0"/>
                <a:cs typeface="Arial" charset="0"/>
              </a:rPr>
              <a:t>Approved by the University of California and the CSU as a year-long college-preparatory English course in 2006 [</a:t>
            </a:r>
            <a:r>
              <a:rPr lang="en-US" dirty="0">
                <a:solidFill>
                  <a:srgbClr val="0000FF"/>
                </a:solidFill>
                <a:latin typeface="Arial" charset="0"/>
                <a:ea typeface="Arial" charset="0"/>
                <a:cs typeface="Arial" charset="0"/>
              </a:rPr>
              <a:t>satisfying the </a:t>
            </a:r>
            <a:r>
              <a:rPr lang="ja-JP" altLang="en-US" dirty="0">
                <a:solidFill>
                  <a:srgbClr val="0000FF"/>
                </a:solidFill>
                <a:latin typeface="Arial" charset="0"/>
                <a:ea typeface="Arial" charset="0"/>
                <a:cs typeface="Arial" charset="0"/>
              </a:rPr>
              <a:t>“</a:t>
            </a:r>
            <a:r>
              <a:rPr lang="en-US" dirty="0">
                <a:solidFill>
                  <a:srgbClr val="0000FF"/>
                </a:solidFill>
                <a:latin typeface="Arial" charset="0"/>
                <a:ea typeface="Arial" charset="0"/>
                <a:cs typeface="Arial" charset="0"/>
              </a:rPr>
              <a:t>b</a:t>
            </a:r>
            <a:r>
              <a:rPr lang="ja-JP" altLang="en-US" dirty="0">
                <a:solidFill>
                  <a:srgbClr val="0000FF"/>
                </a:solidFill>
                <a:latin typeface="Arial" charset="0"/>
                <a:ea typeface="Arial" charset="0"/>
                <a:cs typeface="Arial" charset="0"/>
              </a:rPr>
              <a:t>”</a:t>
            </a:r>
            <a:r>
              <a:rPr lang="en-US" dirty="0">
                <a:solidFill>
                  <a:srgbClr val="0000FF"/>
                </a:solidFill>
                <a:latin typeface="Arial" charset="0"/>
                <a:ea typeface="Arial" charset="0"/>
                <a:cs typeface="Arial" charset="0"/>
              </a:rPr>
              <a:t> English requirement </a:t>
            </a:r>
            <a:r>
              <a:rPr lang="en-US" dirty="0">
                <a:latin typeface="Arial" charset="0"/>
                <a:ea typeface="Arial" charset="0"/>
                <a:cs typeface="Arial" charset="0"/>
              </a:rPr>
              <a:t>in the </a:t>
            </a:r>
            <a:r>
              <a:rPr lang="ja-JP" altLang="en-US" dirty="0">
                <a:latin typeface="Arial" charset="0"/>
                <a:ea typeface="Arial" charset="0"/>
                <a:cs typeface="Arial" charset="0"/>
              </a:rPr>
              <a:t>“</a:t>
            </a:r>
            <a:r>
              <a:rPr lang="en-US" dirty="0">
                <a:latin typeface="Arial" charset="0"/>
                <a:ea typeface="Arial" charset="0"/>
                <a:cs typeface="Arial" charset="0"/>
              </a:rPr>
              <a:t>a-g</a:t>
            </a:r>
            <a:r>
              <a:rPr lang="ja-JP" altLang="en-US" dirty="0">
                <a:latin typeface="Arial" charset="0"/>
                <a:ea typeface="Arial" charset="0"/>
                <a:cs typeface="Arial" charset="0"/>
              </a:rPr>
              <a:t>”</a:t>
            </a:r>
            <a:r>
              <a:rPr lang="en-US" dirty="0">
                <a:latin typeface="Arial" charset="0"/>
                <a:ea typeface="Arial" charset="0"/>
                <a:cs typeface="Arial" charset="0"/>
              </a:rPr>
              <a:t> sequence]</a:t>
            </a:r>
          </a:p>
          <a:p>
            <a:pPr marL="0" indent="0">
              <a:lnSpc>
                <a:spcPct val="80000"/>
              </a:lnSpc>
              <a:spcBef>
                <a:spcPts val="700"/>
              </a:spcBef>
              <a:buClr>
                <a:schemeClr val="accent2"/>
              </a:buClr>
              <a:buSzPct val="60000"/>
              <a:buNone/>
            </a:pPr>
            <a:r>
              <a:rPr lang="en-US" dirty="0">
                <a:latin typeface="Arial" charset="0"/>
                <a:ea typeface="Arial" charset="0"/>
                <a:cs typeface="Arial" charset="0"/>
              </a:rPr>
              <a:t/>
            </a:r>
            <a:br>
              <a:rPr lang="en-US" dirty="0">
                <a:latin typeface="Arial" charset="0"/>
                <a:ea typeface="Arial" charset="0"/>
                <a:cs typeface="Arial" charset="0"/>
              </a:rPr>
            </a:br>
            <a:r>
              <a:rPr lang="en-US" dirty="0">
                <a:latin typeface="Arial" charset="0"/>
                <a:ea typeface="Arial" charset="0"/>
                <a:cs typeface="Arial" charset="0"/>
              </a:rPr>
              <a:t>Curriculum is aligned with the Common Core State Standards.</a:t>
            </a:r>
          </a:p>
          <a:p>
            <a:pPr marL="0" indent="0">
              <a:lnSpc>
                <a:spcPct val="80000"/>
              </a:lnSpc>
              <a:spcBef>
                <a:spcPts val="700"/>
              </a:spcBef>
              <a:buClr>
                <a:schemeClr val="accent2"/>
              </a:buClr>
              <a:buSzPct val="60000"/>
              <a:buNone/>
            </a:pPr>
            <a:r>
              <a:rPr lang="en-US" dirty="0">
                <a:latin typeface="Arial" charset="0"/>
                <a:ea typeface="Arial" charset="0"/>
                <a:cs typeface="Arial" charset="0"/>
              </a:rPr>
              <a:t/>
            </a:r>
            <a:br>
              <a:rPr lang="en-US" dirty="0">
                <a:latin typeface="Arial" charset="0"/>
                <a:ea typeface="Arial" charset="0"/>
                <a:cs typeface="Arial" charset="0"/>
              </a:rPr>
            </a:br>
            <a:r>
              <a:rPr lang="en-US" dirty="0">
                <a:latin typeface="Arial" charset="0"/>
                <a:ea typeface="Arial" charset="0"/>
                <a:cs typeface="Arial" charset="0"/>
              </a:rPr>
              <a:t>Curriculum prepares students for college-level reading, writing, and thinking tasks.    </a:t>
            </a:r>
          </a:p>
          <a:p>
            <a:pPr marL="0" indent="0">
              <a:lnSpc>
                <a:spcPct val="80000"/>
              </a:lnSpc>
              <a:spcBef>
                <a:spcPts val="700"/>
              </a:spcBef>
              <a:buClr>
                <a:schemeClr val="accent2"/>
              </a:buClr>
              <a:buSzPct val="60000"/>
              <a:buNone/>
            </a:pPr>
            <a:endParaRPr lang="en-US" dirty="0">
              <a:latin typeface="Arial" charset="0"/>
              <a:ea typeface="Arial" charset="0"/>
              <a:cs typeface="Arial" charset="0"/>
            </a:endParaRPr>
          </a:p>
          <a:p>
            <a:pPr marL="0" indent="0">
              <a:lnSpc>
                <a:spcPct val="80000"/>
              </a:lnSpc>
              <a:spcBef>
                <a:spcPts val="700"/>
              </a:spcBef>
              <a:buClr>
                <a:schemeClr val="accent2"/>
              </a:buClr>
              <a:buSzPct val="60000"/>
              <a:buNone/>
            </a:pPr>
            <a:r>
              <a:rPr lang="en-US" dirty="0">
                <a:latin typeface="Arial" charset="0"/>
                <a:ea typeface="Arial" charset="0"/>
                <a:cs typeface="Arial" charset="0"/>
              </a:rPr>
              <a:t>The ERWC course can also  exempt future CSU students from needing to take remedial college courses. </a:t>
            </a:r>
            <a:endParaRPr lang="es-MX" dirty="0">
              <a:latin typeface="Arial" charset="0"/>
              <a:ea typeface="Arial" charset="0"/>
              <a:cs typeface="Arial" charset="0"/>
            </a:endParaRPr>
          </a:p>
          <a:p>
            <a:pPr marL="0" indent="0">
              <a:buNone/>
            </a:pPr>
            <a:endParaRPr lang="en-US" dirty="0"/>
          </a:p>
        </p:txBody>
      </p:sp>
    </p:spTree>
    <p:extLst>
      <p:ext uri="{BB962C8B-B14F-4D97-AF65-F5344CB8AC3E}">
        <p14:creationId xmlns:p14="http://schemas.microsoft.com/office/powerpoint/2010/main" val="9526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00"/>
            <a:ext cx="8229600" cy="914400"/>
          </a:xfrm>
        </p:spPr>
        <p:txBody>
          <a:bodyPr/>
          <a:lstStyle/>
          <a:p>
            <a:r>
              <a:rPr lang="en-US" dirty="0"/>
              <a:t/>
            </a:r>
            <a:br>
              <a:rPr lang="en-US" dirty="0"/>
            </a:br>
            <a:r>
              <a:rPr lang="en-US" dirty="0"/>
              <a:t>What is ERW</a:t>
            </a:r>
            <a:r>
              <a:rPr lang="en-US" u="sng" dirty="0">
                <a:solidFill>
                  <a:schemeClr val="tx1"/>
                </a:solidFill>
              </a:rPr>
              <a:t>C</a:t>
            </a:r>
            <a:r>
              <a:rPr lang="en-US" dirty="0"/>
              <a:t>?  </a:t>
            </a:r>
            <a:br>
              <a:rPr lang="en-US" dirty="0"/>
            </a:br>
            <a:r>
              <a:rPr lang="en-US" dirty="0"/>
              <a:t/>
            </a:r>
            <a:br>
              <a:rPr lang="en-US" dirty="0"/>
            </a:br>
            <a:r>
              <a:rPr lang="en-US" b="0" dirty="0"/>
              <a:t>The ERWC also offers </a:t>
            </a:r>
            <a:r>
              <a:rPr lang="en-US" b="0" u="sng" dirty="0"/>
              <a:t>curriculum</a:t>
            </a:r>
            <a:r>
              <a:rPr lang="en-US" b="0" dirty="0"/>
              <a:t> for grades 7-11, with four extended modules per grade level. </a:t>
            </a:r>
            <a:r>
              <a:rPr lang="en-US" dirty="0"/>
              <a:t/>
            </a:r>
            <a:br>
              <a:rPr lang="en-US" dirty="0"/>
            </a:br>
            <a:endParaRPr lang="en-US" dirty="0"/>
          </a:p>
        </p:txBody>
      </p:sp>
    </p:spTree>
    <p:extLst>
      <p:ext uri="{BB962C8B-B14F-4D97-AF65-F5344CB8AC3E}">
        <p14:creationId xmlns:p14="http://schemas.microsoft.com/office/powerpoint/2010/main" val="195014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10" name="Slide Number Placeholder 5"/>
          <p:cNvSpPr>
            <a:spLocks noGrp="1"/>
          </p:cNvSpPr>
          <p:nvPr>
            <p:ph type="sldNum" sz="quarter" idx="12"/>
          </p:nvPr>
        </p:nvSpPr>
        <p:spPr bwMode="auto">
          <a:xfrm>
            <a:off x="6781800" y="6400800"/>
            <a:ext cx="1905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4200">
                <a:solidFill>
                  <a:srgbClr val="000000"/>
                </a:solidFill>
                <a:latin typeface="Gill Sans" charset="0"/>
                <a:ea typeface="ヒラギノ角ゴ ProN W3" charset="0"/>
                <a:cs typeface="ヒラギノ角ゴ ProN W3" charset="0"/>
                <a:sym typeface="Gill Sans" charset="0"/>
              </a:defRPr>
            </a:lvl2pPr>
            <a:lvl3pPr eaLnBrk="0" hangingPunct="0">
              <a:defRPr sz="4200">
                <a:solidFill>
                  <a:srgbClr val="000000"/>
                </a:solidFill>
                <a:latin typeface="Gill Sans" charset="0"/>
                <a:ea typeface="ヒラギノ角ゴ ProN W3" charset="0"/>
                <a:cs typeface="ヒラギノ角ゴ ProN W3" charset="0"/>
                <a:sym typeface="Gill Sans" charset="0"/>
              </a:defRPr>
            </a:lvl3pPr>
            <a:lvl4pPr eaLnBrk="0" hangingPunct="0">
              <a:defRPr sz="4200">
                <a:solidFill>
                  <a:srgbClr val="000000"/>
                </a:solidFill>
                <a:latin typeface="Gill Sans" charset="0"/>
                <a:ea typeface="ヒラギノ角ゴ ProN W3" charset="0"/>
                <a:cs typeface="ヒラギノ角ゴ ProN W3" charset="0"/>
                <a:sym typeface="Gill Sans" charset="0"/>
              </a:defRPr>
            </a:lvl4pPr>
            <a:lvl5pPr eaLnBrk="0" hangingPunct="0">
              <a:defRPr sz="4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7B67A285-E978-9846-89B0-50550C083147}" type="slidenum">
              <a:rPr lang="en-US" sz="1000">
                <a:solidFill>
                  <a:schemeClr val="tx1"/>
                </a:solidFill>
              </a:rPr>
              <a:pPr eaLnBrk="1" hangingPunct="1"/>
              <a:t>7</a:t>
            </a:fld>
            <a:endParaRPr lang="en-US" sz="10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21" y="1219200"/>
            <a:ext cx="8562379" cy="4711700"/>
          </a:xfrm>
          <a:prstGeom prst="rect">
            <a:avLst/>
          </a:prstGeom>
        </p:spPr>
      </p:pic>
    </p:spTree>
    <p:extLst>
      <p:ext uri="{BB962C8B-B14F-4D97-AF65-F5344CB8AC3E}">
        <p14:creationId xmlns:p14="http://schemas.microsoft.com/office/powerpoint/2010/main" val="146406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dirty="0"/>
              <a:t>ERWC Compliments Common Core</a:t>
            </a:r>
          </a:p>
        </p:txBody>
      </p:sp>
      <p:sp>
        <p:nvSpPr>
          <p:cNvPr id="3" name="Text Placeholder 2"/>
          <p:cNvSpPr>
            <a:spLocks noGrp="1"/>
          </p:cNvSpPr>
          <p:nvPr>
            <p:ph type="body" idx="1"/>
          </p:nvPr>
        </p:nvSpPr>
        <p:spPr>
          <a:xfrm>
            <a:off x="457200" y="1828800"/>
            <a:ext cx="4040188" cy="457200"/>
          </a:xfrm>
        </p:spPr>
        <p:txBody>
          <a:bodyPr>
            <a:normAutofit/>
          </a:bodyPr>
          <a:lstStyle/>
          <a:p>
            <a:r>
              <a:rPr lang="en-US" dirty="0"/>
              <a:t>ERWC Key Principles</a:t>
            </a:r>
          </a:p>
        </p:txBody>
      </p:sp>
      <p:sp>
        <p:nvSpPr>
          <p:cNvPr id="4" name="Content Placeholder 3"/>
          <p:cNvSpPr>
            <a:spLocks noGrp="1"/>
          </p:cNvSpPr>
          <p:nvPr>
            <p:ph sz="half" idx="2"/>
          </p:nvPr>
        </p:nvSpPr>
        <p:spPr>
          <a:xfrm>
            <a:off x="457200" y="2514600"/>
            <a:ext cx="4040188" cy="3951288"/>
          </a:xfrm>
        </p:spPr>
        <p:txBody>
          <a:bodyPr>
            <a:normAutofit fontScale="55000" lnSpcReduction="20000"/>
          </a:bodyPr>
          <a:lstStyle/>
          <a:p>
            <a:pPr marL="342900" marR="0" lvl="0" indent="-342900">
              <a:lnSpc>
                <a:spcPct val="115000"/>
              </a:lnSpc>
              <a:spcBef>
                <a:spcPts val="0"/>
              </a:spcBef>
              <a:spcAft>
                <a:spcPts val="0"/>
              </a:spcAft>
              <a:buFont typeface="+mj-lt"/>
              <a:buAutoNum type="arabicPeriod"/>
            </a:pPr>
            <a:r>
              <a:rPr lang="en-US" dirty="0">
                <a:solidFill>
                  <a:schemeClr val="tx1"/>
                </a:solidFill>
                <a:ea typeface="ヒラギノ角ゴ Pro W3"/>
              </a:rPr>
              <a:t>The integration of interactive reading and writing processes; </a:t>
            </a:r>
            <a:endParaRPr lang="en-US" dirty="0">
              <a:solidFill>
                <a:schemeClr val="tx1"/>
              </a:solidFill>
              <a:latin typeface="Times New Roman"/>
              <a:ea typeface="ヒラギノ角ゴ Pro W3"/>
            </a:endParaRPr>
          </a:p>
          <a:p>
            <a:pPr marL="342900" marR="0" lvl="0" indent="-342900">
              <a:lnSpc>
                <a:spcPct val="115000"/>
              </a:lnSpc>
              <a:spcBef>
                <a:spcPts val="0"/>
              </a:spcBef>
              <a:spcAft>
                <a:spcPts val="0"/>
              </a:spcAft>
              <a:buFont typeface="+mj-lt"/>
              <a:buAutoNum type="arabicPeriod"/>
            </a:pPr>
            <a:r>
              <a:rPr lang="en-US" dirty="0">
                <a:solidFill>
                  <a:srgbClr val="FF0000"/>
                </a:solidFill>
                <a:ea typeface="ヒラギノ角ゴ Pro W3"/>
              </a:rPr>
              <a:t>A rhetorical approach that fosters critical thinking and engagement through a relentless focus on the text; </a:t>
            </a:r>
            <a:endParaRPr lang="en-US" dirty="0">
              <a:solidFill>
                <a:srgbClr val="FF0000"/>
              </a:solidFill>
              <a:latin typeface="Times New Roman"/>
              <a:ea typeface="ヒラギノ角ゴ Pro W3"/>
            </a:endParaRPr>
          </a:p>
          <a:p>
            <a:pPr marL="342900" marR="0" lvl="0" indent="-342900">
              <a:lnSpc>
                <a:spcPct val="115000"/>
              </a:lnSpc>
              <a:spcBef>
                <a:spcPts val="0"/>
              </a:spcBef>
              <a:spcAft>
                <a:spcPts val="0"/>
              </a:spcAft>
              <a:buFont typeface="+mj-lt"/>
              <a:buAutoNum type="arabicPeriod"/>
            </a:pPr>
            <a:r>
              <a:rPr lang="en-US" dirty="0">
                <a:solidFill>
                  <a:srgbClr val="000000"/>
                </a:solidFill>
                <a:ea typeface="ヒラギノ角ゴ Pro W3"/>
              </a:rPr>
              <a:t>Materials and themes that engage student interest; </a:t>
            </a:r>
            <a:endParaRPr lang="en-US" dirty="0">
              <a:solidFill>
                <a:srgbClr val="000000"/>
              </a:solidFill>
              <a:latin typeface="Times New Roman"/>
              <a:ea typeface="ヒラギノ角ゴ Pro W3"/>
            </a:endParaRPr>
          </a:p>
          <a:p>
            <a:pPr marL="342900" marR="0" lvl="0" indent="-342900">
              <a:lnSpc>
                <a:spcPct val="115000"/>
              </a:lnSpc>
              <a:spcBef>
                <a:spcPts val="0"/>
              </a:spcBef>
              <a:spcAft>
                <a:spcPts val="0"/>
              </a:spcAft>
              <a:buFont typeface="+mj-lt"/>
              <a:buAutoNum type="arabicPeriod"/>
            </a:pPr>
            <a:r>
              <a:rPr lang="en-US" dirty="0">
                <a:solidFill>
                  <a:srgbClr val="000000"/>
                </a:solidFill>
                <a:ea typeface="ヒラギノ角ゴ Pro W3"/>
              </a:rPr>
              <a:t>Classroom activities designed to model and foster successful practices of fluent readers and writers; </a:t>
            </a:r>
            <a:endParaRPr lang="en-US" dirty="0">
              <a:solidFill>
                <a:srgbClr val="000000"/>
              </a:solidFill>
              <a:latin typeface="Times New Roman"/>
              <a:ea typeface="ヒラギノ角ゴ Pro W3"/>
            </a:endParaRPr>
          </a:p>
          <a:p>
            <a:pPr marL="342900" marR="0" lvl="0" indent="-342900">
              <a:lnSpc>
                <a:spcPct val="115000"/>
              </a:lnSpc>
              <a:spcBef>
                <a:spcPts val="0"/>
              </a:spcBef>
              <a:spcAft>
                <a:spcPts val="0"/>
              </a:spcAft>
              <a:buFont typeface="+mj-lt"/>
              <a:buAutoNum type="arabicPeriod"/>
            </a:pPr>
            <a:r>
              <a:rPr lang="en-US" dirty="0">
                <a:solidFill>
                  <a:srgbClr val="000000"/>
                </a:solidFill>
                <a:ea typeface="ヒラギノ角ゴ Pro W3"/>
              </a:rPr>
              <a:t>Research-based methodologies with a consistent relationship between theory and practice; </a:t>
            </a:r>
            <a:endParaRPr lang="en-US" dirty="0">
              <a:solidFill>
                <a:srgbClr val="000000"/>
              </a:solidFill>
              <a:latin typeface="Times New Roman"/>
              <a:ea typeface="ヒラギノ角ゴ Pro W3"/>
            </a:endParaRPr>
          </a:p>
          <a:p>
            <a:pPr marL="342900" marR="0" lvl="0" indent="-342900">
              <a:lnSpc>
                <a:spcPct val="115000"/>
              </a:lnSpc>
              <a:spcBef>
                <a:spcPts val="0"/>
              </a:spcBef>
              <a:spcAft>
                <a:spcPts val="0"/>
              </a:spcAft>
              <a:buFont typeface="+mj-lt"/>
              <a:buAutoNum type="arabicPeriod"/>
            </a:pPr>
            <a:r>
              <a:rPr lang="en-US" dirty="0">
                <a:solidFill>
                  <a:srgbClr val="000000"/>
                </a:solidFill>
                <a:ea typeface="ヒラギノ角ゴ Pro W3"/>
              </a:rPr>
              <a:t>Built-in flexibility to allow teachers to respond to varied students' needs and instructional contexts; and</a:t>
            </a:r>
            <a:endParaRPr lang="en-US" dirty="0">
              <a:solidFill>
                <a:srgbClr val="000000"/>
              </a:solidFill>
              <a:latin typeface="Times New Roman"/>
              <a:ea typeface="ヒラギノ角ゴ Pro W3"/>
            </a:endParaRPr>
          </a:p>
          <a:p>
            <a:pPr marL="342900" marR="0" lvl="0" indent="-342900">
              <a:lnSpc>
                <a:spcPct val="115000"/>
              </a:lnSpc>
              <a:spcBef>
                <a:spcPts val="0"/>
              </a:spcBef>
              <a:spcAft>
                <a:spcPts val="0"/>
              </a:spcAft>
              <a:buFont typeface="+mj-lt"/>
              <a:buAutoNum type="arabicPeriod"/>
            </a:pPr>
            <a:r>
              <a:rPr lang="en-US" dirty="0">
                <a:solidFill>
                  <a:srgbClr val="FF0000"/>
                </a:solidFill>
                <a:ea typeface="ヒラギノ角ゴ Pro W3"/>
              </a:rPr>
              <a:t>Alignment with California’s Common Core State Standards for English Language Arts and Literacy.</a:t>
            </a:r>
            <a:endParaRPr lang="en-US" b="1" dirty="0">
              <a:solidFill>
                <a:srgbClr val="FF0000"/>
              </a:solidFill>
            </a:endParaRPr>
          </a:p>
          <a:p>
            <a:pPr marL="0" indent="0">
              <a:buNone/>
            </a:pPr>
            <a:endParaRPr lang="en-US" dirty="0"/>
          </a:p>
          <a:p>
            <a:endParaRPr lang="en-US" dirty="0"/>
          </a:p>
        </p:txBody>
      </p:sp>
      <p:sp>
        <p:nvSpPr>
          <p:cNvPr id="5" name="Text Placeholder 4"/>
          <p:cNvSpPr>
            <a:spLocks noGrp="1"/>
          </p:cNvSpPr>
          <p:nvPr>
            <p:ph type="body" sz="quarter" idx="3"/>
          </p:nvPr>
        </p:nvSpPr>
        <p:spPr>
          <a:xfrm>
            <a:off x="4648200" y="1752600"/>
            <a:ext cx="4041775" cy="639762"/>
          </a:xfrm>
        </p:spPr>
        <p:txBody>
          <a:bodyPr>
            <a:normAutofit fontScale="92500" lnSpcReduction="20000"/>
          </a:bodyPr>
          <a:lstStyle/>
          <a:p>
            <a:r>
              <a:rPr lang="en-US" dirty="0"/>
              <a:t>7 Common Core ELA Capacities</a:t>
            </a:r>
          </a:p>
        </p:txBody>
      </p:sp>
      <p:sp>
        <p:nvSpPr>
          <p:cNvPr id="6" name="Content Placeholder 5"/>
          <p:cNvSpPr>
            <a:spLocks noGrp="1"/>
          </p:cNvSpPr>
          <p:nvPr>
            <p:ph sz="quarter" idx="4"/>
          </p:nvPr>
        </p:nvSpPr>
        <p:spPr>
          <a:xfrm>
            <a:off x="4648200" y="2514600"/>
            <a:ext cx="4041775" cy="3951288"/>
          </a:xfrm>
        </p:spPr>
        <p:txBody>
          <a:bodyPr>
            <a:normAutofit fontScale="92500" lnSpcReduction="10000"/>
          </a:bodyPr>
          <a:lstStyle/>
          <a:p>
            <a:r>
              <a:rPr lang="en-US" dirty="0"/>
              <a:t>Demonstrate independence</a:t>
            </a:r>
          </a:p>
          <a:p>
            <a:r>
              <a:rPr lang="en-US" dirty="0"/>
              <a:t>Build strong content knowledge</a:t>
            </a:r>
          </a:p>
          <a:p>
            <a:r>
              <a:rPr lang="en-US" dirty="0">
                <a:solidFill>
                  <a:srgbClr val="FF0000"/>
                </a:solidFill>
              </a:rPr>
              <a:t>Respond to audience, task, purpose, and discipline</a:t>
            </a:r>
          </a:p>
          <a:p>
            <a:r>
              <a:rPr lang="en-US" dirty="0"/>
              <a:t>Comprehend and critique</a:t>
            </a:r>
          </a:p>
          <a:p>
            <a:r>
              <a:rPr lang="en-US" dirty="0">
                <a:solidFill>
                  <a:srgbClr val="FF0000"/>
                </a:solidFill>
              </a:rPr>
              <a:t>Value evidence</a:t>
            </a:r>
          </a:p>
          <a:p>
            <a:r>
              <a:rPr lang="en-US" dirty="0"/>
              <a:t>Use technology and digital media</a:t>
            </a:r>
          </a:p>
          <a:p>
            <a:r>
              <a:rPr lang="en-US" dirty="0"/>
              <a:t>Understand other perspectives and cultures</a:t>
            </a:r>
          </a:p>
          <a:p>
            <a:endParaRPr lang="en-US" dirty="0"/>
          </a:p>
        </p:txBody>
      </p:sp>
      <p:cxnSp>
        <p:nvCxnSpPr>
          <p:cNvPr id="7" name="Straight Connector 6"/>
          <p:cNvCxnSpPr/>
          <p:nvPr/>
        </p:nvCxnSpPr>
        <p:spPr bwMode="auto">
          <a:xfrm flipV="1">
            <a:off x="3962400" y="4785360"/>
            <a:ext cx="975360" cy="777240"/>
          </a:xfrm>
          <a:prstGeom prst="line">
            <a:avLst/>
          </a:prstGeom>
          <a:solidFill>
            <a:schemeClr val="accent1"/>
          </a:solidFill>
          <a:ln w="9525" cap="flat" cmpd="sng" algn="ctr">
            <a:solidFill>
              <a:schemeClr val="tx1"/>
            </a:solidFill>
            <a:prstDash val="solid"/>
            <a:round/>
            <a:headEnd type="triangle" w="lg"/>
            <a:tailEnd type="triangle" w="lg"/>
          </a:ln>
          <a:effectLst/>
        </p:spPr>
      </p:cxnSp>
      <p:cxnSp>
        <p:nvCxnSpPr>
          <p:cNvPr id="8" name="Straight Connector 7"/>
          <p:cNvCxnSpPr/>
          <p:nvPr/>
        </p:nvCxnSpPr>
        <p:spPr bwMode="auto">
          <a:xfrm>
            <a:off x="4267200" y="3276599"/>
            <a:ext cx="670560" cy="381001"/>
          </a:xfrm>
          <a:prstGeom prst="line">
            <a:avLst/>
          </a:prstGeom>
          <a:solidFill>
            <a:schemeClr val="accent1"/>
          </a:solidFill>
          <a:ln w="9525" cap="flat" cmpd="sng" algn="ctr">
            <a:solidFill>
              <a:schemeClr val="tx1"/>
            </a:solidFill>
            <a:prstDash val="solid"/>
            <a:round/>
            <a:headEnd type="triangle" w="lg"/>
            <a:tailEnd type="triangle" w="lg"/>
          </a:ln>
          <a:effectLst/>
        </p:spPr>
      </p:cxnSp>
    </p:spTree>
    <p:extLst>
      <p:ext uri="{BB962C8B-B14F-4D97-AF65-F5344CB8AC3E}">
        <p14:creationId xmlns:p14="http://schemas.microsoft.com/office/powerpoint/2010/main" val="4002070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143000"/>
            <a:ext cx="8229600" cy="685800"/>
          </a:xfrm>
        </p:spPr>
        <p:txBody>
          <a:bodyPr/>
          <a:lstStyle/>
          <a:p>
            <a:r>
              <a:rPr lang="en-US" dirty="0"/>
              <a:t>CA CCSS for ELA/Literacy in Left Margin</a:t>
            </a:r>
          </a:p>
        </p:txBody>
      </p:sp>
      <p:sp>
        <p:nvSpPr>
          <p:cNvPr id="4" name="Slide Number Placeholder 3"/>
          <p:cNvSpPr>
            <a:spLocks noGrp="1"/>
          </p:cNvSpPr>
          <p:nvPr>
            <p:ph type="sldNum" sz="quarter" idx="12"/>
          </p:nvPr>
        </p:nvSpPr>
        <p:spPr/>
        <p:txBody>
          <a:bodyPr/>
          <a:lstStyle/>
          <a:p>
            <a:pPr>
              <a:defRPr/>
            </a:pPr>
            <a:fld id="{91471818-75C2-474A-B6BB-F15B808D37E6}" type="slidenum">
              <a:rPr lang="en-US" smtClean="0"/>
              <a:pPr>
                <a:defRPr/>
              </a:pPr>
              <a:t>9</a:t>
            </a:fld>
            <a:endParaRPr lang="en-US"/>
          </a:p>
        </p:txBody>
      </p:sp>
      <p:pic>
        <p:nvPicPr>
          <p:cNvPr id="10"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7157"/>
          <a:stretch/>
        </p:blipFill>
        <p:spPr bwMode="auto">
          <a:xfrm>
            <a:off x="5105400" y="2046024"/>
            <a:ext cx="3409764" cy="36689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Content Placeholder 4"/>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t="27975"/>
          <a:stretch/>
        </p:blipFill>
        <p:spPr>
          <a:xfrm>
            <a:off x="781318" y="2819400"/>
            <a:ext cx="3402658" cy="3183228"/>
          </a:xfrm>
          <a:ln>
            <a:solidFill>
              <a:schemeClr val="tx1"/>
            </a:solidFill>
          </a:ln>
        </p:spPr>
      </p:pic>
      <p:sp>
        <p:nvSpPr>
          <p:cNvPr id="12" name="TextBox 11"/>
          <p:cNvSpPr txBox="1"/>
          <p:nvPr/>
        </p:nvSpPr>
        <p:spPr>
          <a:xfrm>
            <a:off x="762000" y="2286000"/>
            <a:ext cx="3657600" cy="400110"/>
          </a:xfrm>
          <a:prstGeom prst="rect">
            <a:avLst/>
          </a:prstGeom>
          <a:noFill/>
        </p:spPr>
        <p:txBody>
          <a:bodyPr wrap="square" rtlCol="0">
            <a:spAutoFit/>
          </a:bodyPr>
          <a:lstStyle/>
          <a:p>
            <a:r>
              <a:rPr lang="en-US" sz="2000" dirty="0"/>
              <a:t>Assignment Template</a:t>
            </a:r>
          </a:p>
        </p:txBody>
      </p:sp>
      <p:sp>
        <p:nvSpPr>
          <p:cNvPr id="13" name="TextBox 12"/>
          <p:cNvSpPr txBox="1"/>
          <p:nvPr/>
        </p:nvSpPr>
        <p:spPr>
          <a:xfrm>
            <a:off x="5105400" y="5791200"/>
            <a:ext cx="3657600" cy="707886"/>
          </a:xfrm>
          <a:prstGeom prst="rect">
            <a:avLst/>
          </a:prstGeom>
          <a:noFill/>
        </p:spPr>
        <p:txBody>
          <a:bodyPr wrap="square" rtlCol="0">
            <a:spAutoFit/>
          </a:bodyPr>
          <a:lstStyle/>
          <a:p>
            <a:r>
              <a:rPr lang="en-US" sz="2000" dirty="0"/>
              <a:t>Teacher Version: </a:t>
            </a:r>
            <a:br>
              <a:rPr lang="en-US" sz="2000" dirty="0"/>
            </a:br>
            <a:r>
              <a:rPr lang="en-US" sz="2000" dirty="0"/>
              <a:t>Good Food/Bad Food</a:t>
            </a:r>
          </a:p>
        </p:txBody>
      </p:sp>
    </p:spTree>
    <p:extLst>
      <p:ext uri="{BB962C8B-B14F-4D97-AF65-F5344CB8AC3E}">
        <p14:creationId xmlns:p14="http://schemas.microsoft.com/office/powerpoint/2010/main" val="1379780168"/>
      </p:ext>
    </p:extLst>
  </p:cSld>
  <p:clrMapOvr>
    <a:masterClrMapping/>
  </p:clrMapOvr>
</p:sld>
</file>

<file path=ppt/theme/theme1.xml><?xml version="1.0" encoding="utf-8"?>
<a:theme xmlns:a="http://schemas.openxmlformats.org/drawingml/2006/main" name="Default Design">
  <a:themeElements>
    <a:clrScheme name="CSU COLORS">
      <a:dk1>
        <a:srgbClr val="000000"/>
      </a:dk1>
      <a:lt1>
        <a:srgbClr val="FFFFFF"/>
      </a:lt1>
      <a:dk2>
        <a:srgbClr val="000000"/>
      </a:dk2>
      <a:lt2>
        <a:srgbClr val="000000"/>
      </a:lt2>
      <a:accent1>
        <a:srgbClr val="C00000"/>
      </a:accent1>
      <a:accent2>
        <a:srgbClr val="C1C1E7"/>
      </a:accent2>
      <a:accent3>
        <a:srgbClr val="FFFFFF"/>
      </a:accent3>
      <a:accent4>
        <a:srgbClr val="000000"/>
      </a:accent4>
      <a:accent5>
        <a:srgbClr val="404D72"/>
      </a:accent5>
      <a:accent6>
        <a:srgbClr val="746F66"/>
      </a:accent6>
      <a:hlink>
        <a:srgbClr val="002060"/>
      </a:hlink>
      <a:folHlink>
        <a:srgbClr val="63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DFEBA1DE7A98449F5ED1B5E8795F5C" ma:contentTypeVersion="3" ma:contentTypeDescription="Create a new document." ma:contentTypeScope="" ma:versionID="6be7fddf711f2552d681be95e147693a">
  <xsd:schema xmlns:xsd="http://www.w3.org/2001/XMLSchema" xmlns:xs="http://www.w3.org/2001/XMLSchema" xmlns:p="http://schemas.microsoft.com/office/2006/metadata/properties" xmlns:ns1="http://schemas.microsoft.com/sharepoint/v3" xmlns:ns2="c8cd16cf-b28a-4d08-8e2d-9d89ab9eec4e" targetNamespace="http://schemas.microsoft.com/office/2006/metadata/properties" ma:root="true" ma:fieldsID="3a55a0fdaa81a4f092188cd1337dc2c0" ns1:_="" ns2:_="">
    <xsd:import namespace="http://schemas.microsoft.com/sharepoint/v3"/>
    <xsd:import namespace="c8cd16cf-b28a-4d08-8e2d-9d89ab9eec4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cd16cf-b28a-4d08-8e2d-9d89ab9eec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CF4DAF4-9479-4FD5-8883-AA0E0E82B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cd16cf-b28a-4d08-8e2d-9d89ab9eec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A75686-2896-4C40-B757-D1050E0C3FB9}">
  <ds:schemaRefs>
    <ds:schemaRef ds:uri="http://schemas.microsoft.com/sharepoint/v3/contenttype/forms"/>
  </ds:schemaRefs>
</ds:datastoreItem>
</file>

<file path=customXml/itemProps3.xml><?xml version="1.0" encoding="utf-8"?>
<ds:datastoreItem xmlns:ds="http://schemas.openxmlformats.org/officeDocument/2006/customXml" ds:itemID="{6BBE5763-14B4-4B7B-AA5C-7705327AF688}">
  <ds:schemaRefs>
    <ds:schemaRef ds:uri="http://schemas.microsoft.com/office/2006/metadata/longProperties"/>
  </ds:schemaRefs>
</ds:datastoreItem>
</file>

<file path=customXml/itemProps4.xml><?xml version="1.0" encoding="utf-8"?>
<ds:datastoreItem xmlns:ds="http://schemas.openxmlformats.org/officeDocument/2006/customXml" ds:itemID="{84F9E928-43F0-4EDE-AACF-B233EA93DC0E}">
  <ds:schemaRefs>
    <ds:schemaRef ds:uri="http://schemas.microsoft.com/sharepoint/events"/>
  </ds:schemaRefs>
</ds:datastoreItem>
</file>

<file path=customXml/itemProps5.xml><?xml version="1.0" encoding="utf-8"?>
<ds:datastoreItem xmlns:ds="http://schemas.openxmlformats.org/officeDocument/2006/customXml" ds:itemID="{1DE60ED0-797F-4650-BAC3-0B9EEAEA93EF}">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8cd16cf-b28a-4d08-8e2d-9d89ab9eec4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7405</TotalTime>
  <Words>1535</Words>
  <Application>Microsoft Macintosh PowerPoint</Application>
  <PresentationFormat>On-screen Show (4:3)</PresentationFormat>
  <Paragraphs>210</Paragraphs>
  <Slides>21</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Calibri</vt:lpstr>
      <vt:lpstr>Californian FB</vt:lpstr>
      <vt:lpstr>Georgia</vt:lpstr>
      <vt:lpstr>Gill Sans</vt:lpstr>
      <vt:lpstr>Lucida Sans Unicode</vt:lpstr>
      <vt:lpstr>ＭＳ Ｐゴシック</vt:lpstr>
      <vt:lpstr>Times</vt:lpstr>
      <vt:lpstr>Times New Roman</vt:lpstr>
      <vt:lpstr>Verdana</vt:lpstr>
      <vt:lpstr>Wingdings</vt:lpstr>
      <vt:lpstr>ヒラギノ角ゴ Pro W3</vt:lpstr>
      <vt:lpstr>ヒラギノ角ゴ ProN W3</vt:lpstr>
      <vt:lpstr>Arial</vt:lpstr>
      <vt:lpstr>Default Design</vt:lpstr>
      <vt:lpstr>PowerPoint Presentation</vt:lpstr>
      <vt:lpstr>PowerPoint Presentation</vt:lpstr>
      <vt:lpstr>A Few Facts about the ERWC</vt:lpstr>
      <vt:lpstr>What is ERWC?</vt:lpstr>
      <vt:lpstr>The 12th Grade Course</vt:lpstr>
      <vt:lpstr> What is ERWC?    The ERWC also offers curriculum for grades 7-11, with four extended modules per grade level.  </vt:lpstr>
      <vt:lpstr>PowerPoint Presentation</vt:lpstr>
      <vt:lpstr>ERWC Compliments Common Core</vt:lpstr>
      <vt:lpstr>CA CCSS for ELA/Literacy in Left Margin</vt:lpstr>
      <vt:lpstr>ERWC Module Incubator is LIVE!</vt:lpstr>
      <vt:lpstr> Getting Access to the ERWC Curriculum</vt:lpstr>
      <vt:lpstr>ERWC Is Expanding and Evolving</vt:lpstr>
      <vt:lpstr>ERWC Is Moving Online</vt:lpstr>
      <vt:lpstr> The Need for Quality Matters!</vt:lpstr>
      <vt:lpstr>Lori Campbell  28th year  3 years classroom ERWC   3rd year online blended</vt:lpstr>
      <vt:lpstr>Rear Admiral  Grace Hopper</vt:lpstr>
      <vt:lpstr>On-line</vt:lpstr>
      <vt:lpstr>What Hybrid ERWC Needs:</vt:lpstr>
      <vt:lpstr>QM Rubric can act as a guide for</vt:lpstr>
      <vt:lpstr>Questions for our audience to consider</vt:lpstr>
      <vt:lpstr>To Learn More….</vt:lpstr>
    </vt:vector>
  </TitlesOfParts>
  <LinksUpToDate>false</LinksUpToDate>
  <SharedDoc>false</SharedDoc>
  <HyperlinkBase/>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Zulmara</dc:creator>
  <cp:lastModifiedBy>Street, Chris</cp:lastModifiedBy>
  <cp:revision>250</cp:revision>
  <cp:lastPrinted>2005-12-21T18:20:40Z</cp:lastPrinted>
  <dcterms:created xsi:type="dcterms:W3CDTF">2017-01-09T15:57:06Z</dcterms:created>
  <dcterms:modified xsi:type="dcterms:W3CDTF">2018-04-05T15:24:35Z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AVUMZTVTVJW5-267-15</vt:lpwstr>
  </property>
  <property fmtid="{D5CDD505-2E9C-101B-9397-08002B2CF9AE}" pid="3" name="_dlc_DocIdItemGuid">
    <vt:lpwstr>f815a83d-8466-499a-b2a4-a68afc3a7dc9</vt:lpwstr>
  </property>
  <property fmtid="{D5CDD505-2E9C-101B-9397-08002B2CF9AE}" pid="4" name="_dlc_DocIdUrl">
    <vt:lpwstr>https://csyou.calstate.edu/Divisions-Orgs/URA/copy-center/_layouts/DocIdRedir.aspx?ID=AVUMZTVTVJW5-267-15, AVUMZTVTVJW5-267-15</vt:lpwstr>
  </property>
</Properties>
</file>