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67" r:id="rId3"/>
    <p:sldId id="258" r:id="rId4"/>
    <p:sldId id="259" r:id="rId5"/>
    <p:sldId id="260" r:id="rId6"/>
    <p:sldId id="271" r:id="rId7"/>
    <p:sldId id="261" r:id="rId8"/>
    <p:sldId id="262" r:id="rId9"/>
    <p:sldId id="264" r:id="rId10"/>
    <p:sldId id="263" r:id="rId11"/>
    <p:sldId id="268" r:id="rId12"/>
    <p:sldId id="266"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5" d="100"/>
          <a:sy n="65" d="100"/>
        </p:scale>
        <p:origin x="68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16EAA-8241-4FD8-80C1-16699700D375}" type="datetimeFigureOut">
              <a:rPr lang="en-US" smtClean="0"/>
              <a:t>4/14/2020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37CF78-E67D-4114-9088-EC5D1817FBE4}" type="slidenum">
              <a:rPr lang="en-US" smtClean="0"/>
              <a:t>‹#›</a:t>
            </a:fld>
            <a:endParaRPr lang="en-US"/>
          </a:p>
        </p:txBody>
      </p:sp>
    </p:spTree>
    <p:extLst>
      <p:ext uri="{BB962C8B-B14F-4D97-AF65-F5344CB8AC3E}">
        <p14:creationId xmlns:p14="http://schemas.microsoft.com/office/powerpoint/2010/main" val="2340784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 </a:t>
            </a:r>
            <a:endParaRPr lang="en-US" dirty="0"/>
          </a:p>
        </p:txBody>
      </p:sp>
      <p:sp>
        <p:nvSpPr>
          <p:cNvPr id="4" name="Slide Number Placeholder 3"/>
          <p:cNvSpPr>
            <a:spLocks noGrp="1"/>
          </p:cNvSpPr>
          <p:nvPr>
            <p:ph type="sldNum" sz="quarter" idx="10"/>
          </p:nvPr>
        </p:nvSpPr>
        <p:spPr/>
        <p:txBody>
          <a:bodyPr/>
          <a:lstStyle/>
          <a:p>
            <a:fld id="{7B37CF78-E67D-4114-9088-EC5D1817FBE4}" type="slidenum">
              <a:rPr lang="en-US" smtClean="0"/>
              <a:t>1</a:t>
            </a:fld>
            <a:endParaRPr lang="en-US"/>
          </a:p>
        </p:txBody>
      </p:sp>
    </p:spTree>
    <p:extLst>
      <p:ext uri="{BB962C8B-B14F-4D97-AF65-F5344CB8AC3E}">
        <p14:creationId xmlns:p14="http://schemas.microsoft.com/office/powerpoint/2010/main" val="1666170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did not have to scramble</a:t>
            </a:r>
            <a:r>
              <a:rPr lang="en-US" baseline="0" dirty="0" smtClean="0"/>
              <a:t> to put together online resources for student support.  We already had them!  We simply needed to gear some of the materials toward the online learning environment.</a:t>
            </a:r>
            <a:endParaRPr lang="en-US" dirty="0"/>
          </a:p>
        </p:txBody>
      </p:sp>
      <p:sp>
        <p:nvSpPr>
          <p:cNvPr id="4" name="Slide Number Placeholder 3"/>
          <p:cNvSpPr>
            <a:spLocks noGrp="1"/>
          </p:cNvSpPr>
          <p:nvPr>
            <p:ph type="sldNum" sz="quarter" idx="10"/>
          </p:nvPr>
        </p:nvSpPr>
        <p:spPr/>
        <p:txBody>
          <a:bodyPr/>
          <a:lstStyle/>
          <a:p>
            <a:fld id="{7B37CF78-E67D-4114-9088-EC5D1817FBE4}" type="slidenum">
              <a:rPr lang="en-US" smtClean="0"/>
              <a:t>2</a:t>
            </a:fld>
            <a:endParaRPr lang="en-US"/>
          </a:p>
        </p:txBody>
      </p:sp>
    </p:spTree>
    <p:extLst>
      <p:ext uri="{BB962C8B-B14F-4D97-AF65-F5344CB8AC3E}">
        <p14:creationId xmlns:p14="http://schemas.microsoft.com/office/powerpoint/2010/main" val="3363134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shows that “offering 24/7,</a:t>
            </a:r>
            <a:r>
              <a:rPr lang="en-US" baseline="0" dirty="0" smtClean="0"/>
              <a:t> all day, every day access to subject-matter assistance may bring value to all students, including those who are not in online classes” (</a:t>
            </a:r>
            <a:r>
              <a:rPr lang="en-US" baseline="0" dirty="0" err="1" smtClean="0"/>
              <a:t>Westra</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7B37CF78-E67D-4114-9088-EC5D1817FBE4}" type="slidenum">
              <a:rPr lang="en-US" smtClean="0"/>
              <a:t>3</a:t>
            </a:fld>
            <a:endParaRPr lang="en-US"/>
          </a:p>
        </p:txBody>
      </p:sp>
    </p:spTree>
    <p:extLst>
      <p:ext uri="{BB962C8B-B14F-4D97-AF65-F5344CB8AC3E}">
        <p14:creationId xmlns:p14="http://schemas.microsoft.com/office/powerpoint/2010/main" val="1158892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dealing with mostly traditional</a:t>
            </a:r>
            <a:r>
              <a:rPr lang="en-US" baseline="0" dirty="0" smtClean="0"/>
              <a:t> freshmen for many years, we realized that there are some small populations who we weren’t reaching.</a:t>
            </a:r>
            <a:endParaRPr lang="en-US" dirty="0"/>
          </a:p>
        </p:txBody>
      </p:sp>
      <p:sp>
        <p:nvSpPr>
          <p:cNvPr id="4" name="Slide Number Placeholder 3"/>
          <p:cNvSpPr>
            <a:spLocks noGrp="1"/>
          </p:cNvSpPr>
          <p:nvPr>
            <p:ph type="sldNum" sz="quarter" idx="10"/>
          </p:nvPr>
        </p:nvSpPr>
        <p:spPr/>
        <p:txBody>
          <a:bodyPr/>
          <a:lstStyle/>
          <a:p>
            <a:fld id="{7B37CF78-E67D-4114-9088-EC5D1817FBE4}" type="slidenum">
              <a:rPr lang="en-US" smtClean="0"/>
              <a:t>4</a:t>
            </a:fld>
            <a:endParaRPr lang="en-US"/>
          </a:p>
        </p:txBody>
      </p:sp>
    </p:spTree>
    <p:extLst>
      <p:ext uri="{BB962C8B-B14F-4D97-AF65-F5344CB8AC3E}">
        <p14:creationId xmlns:p14="http://schemas.microsoft.com/office/powerpoint/2010/main" val="599282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site was created after a discussion with PA students who were requesting access to academic</a:t>
            </a:r>
            <a:r>
              <a:rPr lang="en-US" baseline="0" dirty="0" smtClean="0"/>
              <a:t> support.  This surprised us, as these are graduate students who have already received Bachelor’s Degrees.  T</a:t>
            </a:r>
            <a:r>
              <a:rPr lang="en-US" dirty="0" smtClean="0"/>
              <a:t>he</a:t>
            </a:r>
            <a:r>
              <a:rPr lang="en-US" baseline="0" dirty="0" smtClean="0"/>
              <a:t> PA students requested materials on note-taking, study skills, citation information, and imposter syndrome.  Some had not been in school for a few years, some had been in programs where studying was “different” than in PA school.</a:t>
            </a:r>
            <a:endParaRPr lang="en-US" dirty="0"/>
          </a:p>
        </p:txBody>
      </p:sp>
      <p:sp>
        <p:nvSpPr>
          <p:cNvPr id="4" name="Slide Number Placeholder 3"/>
          <p:cNvSpPr>
            <a:spLocks noGrp="1"/>
          </p:cNvSpPr>
          <p:nvPr>
            <p:ph type="sldNum" sz="quarter" idx="10"/>
          </p:nvPr>
        </p:nvSpPr>
        <p:spPr/>
        <p:txBody>
          <a:bodyPr/>
          <a:lstStyle/>
          <a:p>
            <a:fld id="{7B37CF78-E67D-4114-9088-EC5D1817FBE4}" type="slidenum">
              <a:rPr lang="en-US" smtClean="0"/>
              <a:t>5</a:t>
            </a:fld>
            <a:endParaRPr lang="en-US"/>
          </a:p>
        </p:txBody>
      </p:sp>
    </p:spTree>
    <p:extLst>
      <p:ext uri="{BB962C8B-B14F-4D97-AF65-F5344CB8AC3E}">
        <p14:creationId xmlns:p14="http://schemas.microsoft.com/office/powerpoint/2010/main" val="3812337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we identify an area of need,</a:t>
            </a:r>
            <a:r>
              <a:rPr lang="en-US" baseline="0" dirty="0" smtClean="0"/>
              <a:t> my staff will do the research for the students to provide them quick links to what they need.  All material is either created by the Academic Learning Center staff or gathered from Open Source materials online.</a:t>
            </a:r>
            <a:endParaRPr lang="en-US" dirty="0"/>
          </a:p>
        </p:txBody>
      </p:sp>
      <p:sp>
        <p:nvSpPr>
          <p:cNvPr id="4" name="Slide Number Placeholder 3"/>
          <p:cNvSpPr>
            <a:spLocks noGrp="1"/>
          </p:cNvSpPr>
          <p:nvPr>
            <p:ph type="sldNum" sz="quarter" idx="10"/>
          </p:nvPr>
        </p:nvSpPr>
        <p:spPr/>
        <p:txBody>
          <a:bodyPr/>
          <a:lstStyle/>
          <a:p>
            <a:fld id="{7B37CF78-E67D-4114-9088-EC5D1817FBE4}" type="slidenum">
              <a:rPr lang="en-US" smtClean="0"/>
              <a:t>7</a:t>
            </a:fld>
            <a:endParaRPr lang="en-US"/>
          </a:p>
        </p:txBody>
      </p:sp>
    </p:spTree>
    <p:extLst>
      <p:ext uri="{BB962C8B-B14F-4D97-AF65-F5344CB8AC3E}">
        <p14:creationId xmlns:p14="http://schemas.microsoft.com/office/powerpoint/2010/main" val="1523455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site is broken down into categories</a:t>
            </a:r>
            <a:r>
              <a:rPr lang="en-US" baseline="0" dirty="0" smtClean="0"/>
              <a:t> that contain related information.  There is no searching!</a:t>
            </a:r>
            <a:endParaRPr lang="en-US" dirty="0"/>
          </a:p>
        </p:txBody>
      </p:sp>
      <p:sp>
        <p:nvSpPr>
          <p:cNvPr id="4" name="Slide Number Placeholder 3"/>
          <p:cNvSpPr>
            <a:spLocks noGrp="1"/>
          </p:cNvSpPr>
          <p:nvPr>
            <p:ph type="sldNum" sz="quarter" idx="10"/>
          </p:nvPr>
        </p:nvSpPr>
        <p:spPr/>
        <p:txBody>
          <a:bodyPr/>
          <a:lstStyle/>
          <a:p>
            <a:fld id="{7B37CF78-E67D-4114-9088-EC5D1817FBE4}" type="slidenum">
              <a:rPr lang="en-US" smtClean="0"/>
              <a:t>8</a:t>
            </a:fld>
            <a:endParaRPr lang="en-US"/>
          </a:p>
        </p:txBody>
      </p:sp>
    </p:spTree>
    <p:extLst>
      <p:ext uri="{BB962C8B-B14F-4D97-AF65-F5344CB8AC3E}">
        <p14:creationId xmlns:p14="http://schemas.microsoft.com/office/powerpoint/2010/main" val="325829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Materials are simple,</a:t>
            </a:r>
            <a:r>
              <a:rPr lang="en-US" baseline="0" dirty="0" smtClean="0"/>
              <a:t> and easy to follow.  Most simply contain tips for certain areas of academics.  </a:t>
            </a:r>
            <a:endParaRPr lang="en-US" dirty="0"/>
          </a:p>
        </p:txBody>
      </p:sp>
      <p:sp>
        <p:nvSpPr>
          <p:cNvPr id="4" name="Slide Number Placeholder 3"/>
          <p:cNvSpPr>
            <a:spLocks noGrp="1"/>
          </p:cNvSpPr>
          <p:nvPr>
            <p:ph type="sldNum" sz="quarter" idx="10"/>
          </p:nvPr>
        </p:nvSpPr>
        <p:spPr/>
        <p:txBody>
          <a:bodyPr/>
          <a:lstStyle/>
          <a:p>
            <a:fld id="{7B37CF78-E67D-4114-9088-EC5D1817FBE4}" type="slidenum">
              <a:rPr lang="en-US" smtClean="0"/>
              <a:t>9</a:t>
            </a:fld>
            <a:endParaRPr lang="en-US"/>
          </a:p>
        </p:txBody>
      </p:sp>
    </p:spTree>
    <p:extLst>
      <p:ext uri="{BB962C8B-B14F-4D97-AF65-F5344CB8AC3E}">
        <p14:creationId xmlns:p14="http://schemas.microsoft.com/office/powerpoint/2010/main" val="2448993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Everyone</a:t>
            </a:r>
            <a:r>
              <a:rPr lang="en-US" baseline="0" dirty="0" smtClean="0"/>
              <a:t> with Marist log-on credentials can join the site.  Many advisors and counselors join it so that they can review support materials with their students.  </a:t>
            </a:r>
            <a:r>
              <a:rPr lang="en-US" dirty="0" smtClean="0"/>
              <a:t>Run-through of </a:t>
            </a:r>
            <a:r>
              <a:rPr lang="en-US" dirty="0" err="1" smtClean="0"/>
              <a:t>iLearn</a:t>
            </a:r>
            <a:r>
              <a:rPr lang="en-US" dirty="0" smtClean="0"/>
              <a:t> site.</a:t>
            </a:r>
            <a:endParaRPr lang="en-US" dirty="0"/>
          </a:p>
        </p:txBody>
      </p:sp>
      <p:sp>
        <p:nvSpPr>
          <p:cNvPr id="4" name="Slide Number Placeholder 3"/>
          <p:cNvSpPr>
            <a:spLocks noGrp="1"/>
          </p:cNvSpPr>
          <p:nvPr>
            <p:ph type="sldNum" sz="quarter" idx="10"/>
          </p:nvPr>
        </p:nvSpPr>
        <p:spPr/>
        <p:txBody>
          <a:bodyPr/>
          <a:lstStyle/>
          <a:p>
            <a:fld id="{7B37CF78-E67D-4114-9088-EC5D1817FBE4}" type="slidenum">
              <a:rPr lang="en-US" smtClean="0"/>
              <a:t>10</a:t>
            </a:fld>
            <a:endParaRPr lang="en-US"/>
          </a:p>
        </p:txBody>
      </p:sp>
    </p:spTree>
    <p:extLst>
      <p:ext uri="{BB962C8B-B14F-4D97-AF65-F5344CB8AC3E}">
        <p14:creationId xmlns:p14="http://schemas.microsoft.com/office/powerpoint/2010/main" val="3834340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5838CA-CED6-436C-AC70-5D3AA39F677E}"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D8991-9DC1-404D-8F2D-0E44B12378A6}" type="slidenum">
              <a:rPr lang="en-US" smtClean="0"/>
              <a:t>‹#›</a:t>
            </a:fld>
            <a:endParaRPr lang="en-US"/>
          </a:p>
        </p:txBody>
      </p:sp>
    </p:spTree>
    <p:extLst>
      <p:ext uri="{BB962C8B-B14F-4D97-AF65-F5344CB8AC3E}">
        <p14:creationId xmlns:p14="http://schemas.microsoft.com/office/powerpoint/2010/main" val="2820621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5838CA-CED6-436C-AC70-5D3AA39F677E}"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D8991-9DC1-404D-8F2D-0E44B12378A6}" type="slidenum">
              <a:rPr lang="en-US" smtClean="0"/>
              <a:t>‹#›</a:t>
            </a:fld>
            <a:endParaRPr lang="en-US"/>
          </a:p>
        </p:txBody>
      </p:sp>
    </p:spTree>
    <p:extLst>
      <p:ext uri="{BB962C8B-B14F-4D97-AF65-F5344CB8AC3E}">
        <p14:creationId xmlns:p14="http://schemas.microsoft.com/office/powerpoint/2010/main" val="3112478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5838CA-CED6-436C-AC70-5D3AA39F677E}"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D8991-9DC1-404D-8F2D-0E44B12378A6}" type="slidenum">
              <a:rPr lang="en-US" smtClean="0"/>
              <a:t>‹#›</a:t>
            </a:fld>
            <a:endParaRPr lang="en-US"/>
          </a:p>
        </p:txBody>
      </p:sp>
    </p:spTree>
    <p:extLst>
      <p:ext uri="{BB962C8B-B14F-4D97-AF65-F5344CB8AC3E}">
        <p14:creationId xmlns:p14="http://schemas.microsoft.com/office/powerpoint/2010/main" val="3684875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5838CA-CED6-436C-AC70-5D3AA39F677E}"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D8991-9DC1-404D-8F2D-0E44B12378A6}" type="slidenum">
              <a:rPr lang="en-US" smtClean="0"/>
              <a:t>‹#›</a:t>
            </a:fld>
            <a:endParaRPr lang="en-US"/>
          </a:p>
        </p:txBody>
      </p:sp>
    </p:spTree>
    <p:extLst>
      <p:ext uri="{BB962C8B-B14F-4D97-AF65-F5344CB8AC3E}">
        <p14:creationId xmlns:p14="http://schemas.microsoft.com/office/powerpoint/2010/main" val="1027414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15838CA-CED6-436C-AC70-5D3AA39F677E}"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D8991-9DC1-404D-8F2D-0E44B12378A6}" type="slidenum">
              <a:rPr lang="en-US" smtClean="0"/>
              <a:t>‹#›</a:t>
            </a:fld>
            <a:endParaRPr lang="en-US"/>
          </a:p>
        </p:txBody>
      </p:sp>
    </p:spTree>
    <p:extLst>
      <p:ext uri="{BB962C8B-B14F-4D97-AF65-F5344CB8AC3E}">
        <p14:creationId xmlns:p14="http://schemas.microsoft.com/office/powerpoint/2010/main" val="1950272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5838CA-CED6-436C-AC70-5D3AA39F677E}"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D8991-9DC1-404D-8F2D-0E44B12378A6}" type="slidenum">
              <a:rPr lang="en-US" smtClean="0"/>
              <a:t>‹#›</a:t>
            </a:fld>
            <a:endParaRPr lang="en-US"/>
          </a:p>
        </p:txBody>
      </p:sp>
    </p:spTree>
    <p:extLst>
      <p:ext uri="{BB962C8B-B14F-4D97-AF65-F5344CB8AC3E}">
        <p14:creationId xmlns:p14="http://schemas.microsoft.com/office/powerpoint/2010/main" val="513005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5838CA-CED6-436C-AC70-5D3AA39F677E}"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0D8991-9DC1-404D-8F2D-0E44B12378A6}" type="slidenum">
              <a:rPr lang="en-US" smtClean="0"/>
              <a:t>‹#›</a:t>
            </a:fld>
            <a:endParaRPr lang="en-US"/>
          </a:p>
        </p:txBody>
      </p:sp>
    </p:spTree>
    <p:extLst>
      <p:ext uri="{BB962C8B-B14F-4D97-AF65-F5344CB8AC3E}">
        <p14:creationId xmlns:p14="http://schemas.microsoft.com/office/powerpoint/2010/main" val="2571500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5838CA-CED6-436C-AC70-5D3AA39F677E}"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0D8991-9DC1-404D-8F2D-0E44B12378A6}" type="slidenum">
              <a:rPr lang="en-US" smtClean="0"/>
              <a:t>‹#›</a:t>
            </a:fld>
            <a:endParaRPr lang="en-US"/>
          </a:p>
        </p:txBody>
      </p:sp>
    </p:spTree>
    <p:extLst>
      <p:ext uri="{BB962C8B-B14F-4D97-AF65-F5344CB8AC3E}">
        <p14:creationId xmlns:p14="http://schemas.microsoft.com/office/powerpoint/2010/main" val="2677373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838CA-CED6-436C-AC70-5D3AA39F677E}"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0D8991-9DC1-404D-8F2D-0E44B12378A6}" type="slidenum">
              <a:rPr lang="en-US" smtClean="0"/>
              <a:t>‹#›</a:t>
            </a:fld>
            <a:endParaRPr lang="en-US"/>
          </a:p>
        </p:txBody>
      </p:sp>
    </p:spTree>
    <p:extLst>
      <p:ext uri="{BB962C8B-B14F-4D97-AF65-F5344CB8AC3E}">
        <p14:creationId xmlns:p14="http://schemas.microsoft.com/office/powerpoint/2010/main" val="97384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5838CA-CED6-436C-AC70-5D3AA39F677E}"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D8991-9DC1-404D-8F2D-0E44B12378A6}" type="slidenum">
              <a:rPr lang="en-US" smtClean="0"/>
              <a:t>‹#›</a:t>
            </a:fld>
            <a:endParaRPr lang="en-US"/>
          </a:p>
        </p:txBody>
      </p:sp>
    </p:spTree>
    <p:extLst>
      <p:ext uri="{BB962C8B-B14F-4D97-AF65-F5344CB8AC3E}">
        <p14:creationId xmlns:p14="http://schemas.microsoft.com/office/powerpoint/2010/main" val="380617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5838CA-CED6-436C-AC70-5D3AA39F677E}"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D8991-9DC1-404D-8F2D-0E44B12378A6}" type="slidenum">
              <a:rPr lang="en-US" smtClean="0"/>
              <a:t>‹#›</a:t>
            </a:fld>
            <a:endParaRPr lang="en-US"/>
          </a:p>
        </p:txBody>
      </p:sp>
    </p:spTree>
    <p:extLst>
      <p:ext uri="{BB962C8B-B14F-4D97-AF65-F5344CB8AC3E}">
        <p14:creationId xmlns:p14="http://schemas.microsoft.com/office/powerpoint/2010/main" val="1685621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838CA-CED6-436C-AC70-5D3AA39F677E}"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D8991-9DC1-404D-8F2D-0E44B12378A6}" type="slidenum">
              <a:rPr lang="en-US" smtClean="0"/>
              <a:t>‹#›</a:t>
            </a:fld>
            <a:endParaRPr lang="en-US"/>
          </a:p>
        </p:txBody>
      </p:sp>
    </p:spTree>
    <p:extLst>
      <p:ext uri="{BB962C8B-B14F-4D97-AF65-F5344CB8AC3E}">
        <p14:creationId xmlns:p14="http://schemas.microsoft.com/office/powerpoint/2010/main" val="2374938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ilearn.marist.edu/"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frontiersin.org/articles/10.3389/feduc.2017.00059/full"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84" y="-1"/>
            <a:ext cx="12272683" cy="6909141"/>
          </a:xfrm>
          <a:prstGeom prst="rect">
            <a:avLst/>
          </a:prstGeom>
        </p:spPr>
      </p:pic>
      <p:sp>
        <p:nvSpPr>
          <p:cNvPr id="5" name="Rectangle 4"/>
          <p:cNvSpPr/>
          <p:nvPr/>
        </p:nvSpPr>
        <p:spPr>
          <a:xfrm>
            <a:off x="-80684" y="0"/>
            <a:ext cx="12272682" cy="6909140"/>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ctrTitle" hasCustomPrompt="1"/>
          </p:nvPr>
        </p:nvSpPr>
        <p:spPr>
          <a:xfrm>
            <a:off x="989162" y="2074107"/>
            <a:ext cx="9144000" cy="2922766"/>
          </a:xfrm>
          <a:prstGeom prst="rect">
            <a:avLst/>
          </a:prstGeom>
        </p:spPr>
        <p:txBody>
          <a:bodyPr anchor="b">
            <a:normAutofit fontScale="90000"/>
          </a:bodyPr>
          <a:lstStyle>
            <a:lvl1pPr algn="l">
              <a:defRPr sz="6000" b="1" i="0">
                <a:solidFill>
                  <a:schemeClr val="bg1"/>
                </a:solidFill>
                <a:latin typeface="Myriad Pro Semibold" charset="0"/>
                <a:ea typeface="Myriad Pro Semibold" charset="0"/>
                <a:cs typeface="Myriad Pro Semibold" charset="0"/>
              </a:defRPr>
            </a:lvl1pPr>
          </a:lstStyle>
          <a:p>
            <a:r>
              <a:rPr lang="en-US" dirty="0" smtClean="0"/>
              <a:t>Accessible </a:t>
            </a:r>
            <a:br>
              <a:rPr lang="en-US" dirty="0" smtClean="0"/>
            </a:br>
            <a:r>
              <a:rPr lang="en-US" dirty="0" smtClean="0"/>
              <a:t>Academic Support </a:t>
            </a:r>
            <a:br>
              <a:rPr lang="en-US" dirty="0" smtClean="0"/>
            </a:br>
            <a:r>
              <a:rPr lang="en-US" dirty="0" smtClean="0"/>
              <a:t>Through the </a:t>
            </a:r>
            <a:r>
              <a:rPr lang="en-US" dirty="0" err="1" smtClean="0"/>
              <a:t>iLearn</a:t>
            </a:r>
            <a:r>
              <a:rPr lang="en-US" dirty="0" smtClean="0"/>
              <a:t> Platform</a:t>
            </a:r>
            <a:endParaRPr lang="en-US" dirty="0"/>
          </a:p>
        </p:txBody>
      </p:sp>
      <p:sp>
        <p:nvSpPr>
          <p:cNvPr id="7" name="Date Placeholder 3"/>
          <p:cNvSpPr>
            <a:spLocks noGrp="1"/>
          </p:cNvSpPr>
          <p:nvPr>
            <p:ph type="dt" sz="half" idx="10"/>
          </p:nvPr>
        </p:nvSpPr>
        <p:spPr>
          <a:xfrm>
            <a:off x="838200" y="6356350"/>
            <a:ext cx="2743200" cy="365125"/>
          </a:xfrm>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a:xfrm>
            <a:off x="4038600" y="6356350"/>
            <a:ext cx="4114800" cy="365125"/>
          </a:xfrm>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a:xfrm>
            <a:off x="8610600" y="6356350"/>
            <a:ext cx="2743200" cy="365125"/>
          </a:xfrm>
        </p:spPr>
        <p:txBody>
          <a:bodyPr/>
          <a:lstStyle>
            <a:lvl1pPr>
              <a:defRPr>
                <a:solidFill>
                  <a:schemeClr val="bg1"/>
                </a:solidFill>
              </a:defRPr>
            </a:lvl1pPr>
          </a:lstStyle>
          <a:p>
            <a:fld id="{660A1AE1-84F1-0D41-8D4F-6B318D67AE18}" type="slidenum">
              <a:rPr lang="en-US" smtClean="0"/>
              <a:pPr/>
              <a:t>1</a:t>
            </a:fld>
            <a:endParaRPr lang="en-US" dirty="0"/>
          </a:p>
        </p:txBody>
      </p:sp>
      <p:sp>
        <p:nvSpPr>
          <p:cNvPr id="10" name="Title 1"/>
          <p:cNvSpPr txBox="1">
            <a:spLocks/>
          </p:cNvSpPr>
          <p:nvPr/>
        </p:nvSpPr>
        <p:spPr>
          <a:xfrm>
            <a:off x="989162" y="1509622"/>
            <a:ext cx="9144000" cy="431321"/>
          </a:xfrm>
          <a:prstGeom prst="rect">
            <a:avLst/>
          </a:prstGeom>
        </p:spPr>
        <p:txBody>
          <a:bodyPr anchor="b"/>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2400" b="0" i="0" dirty="0">
              <a:latin typeface="Myriad Pro" charset="0"/>
              <a:ea typeface="Myriad Pro" charset="0"/>
              <a:cs typeface="Myriad Pro" charset="0"/>
            </a:endParaRPr>
          </a:p>
        </p:txBody>
      </p:sp>
      <p:sp>
        <p:nvSpPr>
          <p:cNvPr id="11" name="Title 1"/>
          <p:cNvSpPr txBox="1">
            <a:spLocks/>
          </p:cNvSpPr>
          <p:nvPr/>
        </p:nvSpPr>
        <p:spPr>
          <a:xfrm>
            <a:off x="956211" y="2627904"/>
            <a:ext cx="10543811" cy="93165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3200" b="0" i="1" dirty="0"/>
          </a:p>
        </p:txBody>
      </p:sp>
    </p:spTree>
    <p:extLst>
      <p:ext uri="{BB962C8B-B14F-4D97-AF65-F5344CB8AC3E}">
        <p14:creationId xmlns:p14="http://schemas.microsoft.com/office/powerpoint/2010/main" val="3190105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84" y="-1"/>
            <a:ext cx="12272683" cy="6909141"/>
          </a:xfrm>
          <a:prstGeom prst="rect">
            <a:avLst/>
          </a:prstGeom>
        </p:spPr>
      </p:pic>
      <p:sp>
        <p:nvSpPr>
          <p:cNvPr id="5" name="Rectangle 4"/>
          <p:cNvSpPr/>
          <p:nvPr/>
        </p:nvSpPr>
        <p:spPr>
          <a:xfrm>
            <a:off x="-80684" y="0"/>
            <a:ext cx="12272682" cy="6909140"/>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solidFill>
                  <a:schemeClr val="bg1"/>
                </a:solidFill>
              </a:rPr>
              <a:t>Site Run-Through</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All </a:t>
            </a:r>
            <a:r>
              <a:rPr lang="en-US" dirty="0" err="1" smtClean="0">
                <a:solidFill>
                  <a:schemeClr val="bg1"/>
                </a:solidFill>
              </a:rPr>
              <a:t>iLearn</a:t>
            </a:r>
            <a:r>
              <a:rPr lang="en-US" dirty="0" smtClean="0">
                <a:solidFill>
                  <a:schemeClr val="bg1"/>
                </a:solidFill>
              </a:rPr>
              <a:t> students already have individualized </a:t>
            </a:r>
            <a:r>
              <a:rPr lang="en-US" dirty="0" err="1" smtClean="0">
                <a:solidFill>
                  <a:schemeClr val="bg1"/>
                </a:solidFill>
              </a:rPr>
              <a:t>iLearn</a:t>
            </a:r>
            <a:r>
              <a:rPr lang="en-US" dirty="0" smtClean="0">
                <a:solidFill>
                  <a:schemeClr val="bg1"/>
                </a:solidFill>
              </a:rPr>
              <a:t> sites</a:t>
            </a:r>
          </a:p>
          <a:p>
            <a:endParaRPr lang="en-US" dirty="0" smtClean="0">
              <a:solidFill>
                <a:schemeClr val="bg1"/>
              </a:solidFill>
            </a:endParaRPr>
          </a:p>
          <a:p>
            <a:pPr lvl="1"/>
            <a:r>
              <a:rPr lang="en-US" dirty="0" smtClean="0">
                <a:solidFill>
                  <a:schemeClr val="bg1"/>
                </a:solidFill>
              </a:rPr>
              <a:t>These sites contain each student’s courses</a:t>
            </a:r>
          </a:p>
          <a:p>
            <a:endParaRPr lang="en-US" dirty="0" smtClean="0">
              <a:solidFill>
                <a:schemeClr val="bg1"/>
              </a:solidFill>
            </a:endParaRPr>
          </a:p>
          <a:p>
            <a:pPr lvl="1"/>
            <a:r>
              <a:rPr lang="en-US" dirty="0" smtClean="0">
                <a:solidFill>
                  <a:schemeClr val="bg1"/>
                </a:solidFill>
              </a:rPr>
              <a:t>Joinable sites can be accessed through the membership tab</a:t>
            </a:r>
          </a:p>
          <a:p>
            <a:pPr lvl="1"/>
            <a:endParaRPr lang="en-US" dirty="0">
              <a:solidFill>
                <a:schemeClr val="bg1"/>
              </a:solidFill>
            </a:endParaRPr>
          </a:p>
          <a:p>
            <a:pPr lvl="1"/>
            <a:endParaRPr lang="en-US" dirty="0" smtClean="0">
              <a:solidFill>
                <a:schemeClr val="bg1"/>
              </a:solidFill>
            </a:endParaRPr>
          </a:p>
          <a:p>
            <a:pPr lvl="1"/>
            <a:r>
              <a:rPr lang="en-US" sz="4400" dirty="0" smtClean="0">
                <a:solidFill>
                  <a:schemeClr val="bg1"/>
                </a:solidFill>
                <a:hlinkClick r:id="rId4"/>
              </a:rPr>
              <a:t>Joinable </a:t>
            </a:r>
            <a:r>
              <a:rPr lang="en-US" sz="4400" dirty="0" err="1" smtClean="0">
                <a:solidFill>
                  <a:schemeClr val="bg1"/>
                </a:solidFill>
                <a:hlinkClick r:id="rId4"/>
              </a:rPr>
              <a:t>iLearn</a:t>
            </a:r>
            <a:r>
              <a:rPr lang="en-US" sz="4400" dirty="0" smtClean="0">
                <a:solidFill>
                  <a:schemeClr val="bg1"/>
                </a:solidFill>
                <a:hlinkClick r:id="rId4"/>
              </a:rPr>
              <a:t> Site</a:t>
            </a:r>
            <a:endParaRPr lang="en-US" sz="4400" dirty="0" smtClean="0">
              <a:solidFill>
                <a:schemeClr val="bg1"/>
              </a:solidFill>
            </a:endParaRPr>
          </a:p>
          <a:p>
            <a:endParaRPr lang="en-US" dirty="0">
              <a:solidFill>
                <a:schemeClr val="bg1"/>
              </a:solidFill>
            </a:endParaRPr>
          </a:p>
        </p:txBody>
      </p:sp>
      <p:sp>
        <p:nvSpPr>
          <p:cNvPr id="7" name="Date Placeholder 3"/>
          <p:cNvSpPr>
            <a:spLocks noGrp="1"/>
          </p:cNvSpPr>
          <p:nvPr>
            <p:ph type="dt" sz="half" idx="10"/>
          </p:nvPr>
        </p:nvSpPr>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p:txBody>
          <a:bodyPr/>
          <a:lstStyle>
            <a:lvl1pPr>
              <a:defRPr>
                <a:solidFill>
                  <a:schemeClr val="bg1"/>
                </a:solidFill>
              </a:defRPr>
            </a:lvl1pPr>
          </a:lstStyle>
          <a:p>
            <a:fld id="{660A1AE1-84F1-0D41-8D4F-6B318D67AE18}" type="slidenum">
              <a:rPr lang="en-US" smtClean="0"/>
              <a:pPr/>
              <a:t>10</a:t>
            </a:fld>
            <a:endParaRPr lang="en-US" dirty="0"/>
          </a:p>
        </p:txBody>
      </p:sp>
      <p:sp>
        <p:nvSpPr>
          <p:cNvPr id="10" name="Title 1"/>
          <p:cNvSpPr txBox="1">
            <a:spLocks/>
          </p:cNvSpPr>
          <p:nvPr/>
        </p:nvSpPr>
        <p:spPr>
          <a:xfrm>
            <a:off x="989162" y="1509622"/>
            <a:ext cx="9144000" cy="431321"/>
          </a:xfrm>
          <a:prstGeom prst="rect">
            <a:avLst/>
          </a:prstGeom>
        </p:spPr>
        <p:txBody>
          <a:bodyPr anchor="b"/>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2400" b="0" i="0" dirty="0">
              <a:latin typeface="Myriad Pro" charset="0"/>
              <a:ea typeface="Myriad Pro" charset="0"/>
              <a:cs typeface="Myriad Pro" charset="0"/>
            </a:endParaRPr>
          </a:p>
        </p:txBody>
      </p:sp>
      <p:sp>
        <p:nvSpPr>
          <p:cNvPr id="11" name="Title 1"/>
          <p:cNvSpPr txBox="1">
            <a:spLocks/>
          </p:cNvSpPr>
          <p:nvPr/>
        </p:nvSpPr>
        <p:spPr>
          <a:xfrm>
            <a:off x="956211" y="2627904"/>
            <a:ext cx="10543811" cy="93165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3200" b="0" i="1" dirty="0"/>
          </a:p>
        </p:txBody>
      </p:sp>
    </p:spTree>
    <p:extLst>
      <p:ext uri="{BB962C8B-B14F-4D97-AF65-F5344CB8AC3E}">
        <p14:creationId xmlns:p14="http://schemas.microsoft.com/office/powerpoint/2010/main" val="28211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63719"/>
          </a:xfrm>
          <a:prstGeom prst="rect">
            <a:avLst/>
          </a:prstGeom>
        </p:spPr>
      </p:pic>
      <p:sp>
        <p:nvSpPr>
          <p:cNvPr id="5" name="Rectangle 4"/>
          <p:cNvSpPr/>
          <p:nvPr/>
        </p:nvSpPr>
        <p:spPr>
          <a:xfrm>
            <a:off x="0" y="0"/>
            <a:ext cx="12192000" cy="6863719"/>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593124" y="2092036"/>
            <a:ext cx="11195222" cy="93165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4400" dirty="0"/>
          </a:p>
        </p:txBody>
      </p:sp>
      <p:sp>
        <p:nvSpPr>
          <p:cNvPr id="2" name="Title 1"/>
          <p:cNvSpPr>
            <a:spLocks noGrp="1"/>
          </p:cNvSpPr>
          <p:nvPr>
            <p:ph type="title"/>
          </p:nvPr>
        </p:nvSpPr>
        <p:spPr>
          <a:xfrm>
            <a:off x="838200" y="365125"/>
            <a:ext cx="10515600" cy="5416243"/>
          </a:xfrm>
        </p:spPr>
        <p:txBody>
          <a:bodyPr>
            <a:normAutofit/>
          </a:bodyPr>
          <a:lstStyle/>
          <a:p>
            <a:r>
              <a:rPr lang="en-US" dirty="0" smtClean="0">
                <a:solidFill>
                  <a:schemeClr val="bg1"/>
                </a:solidFill>
              </a:rPr>
              <a:t>Works so well we created </a:t>
            </a:r>
            <a:br>
              <a:rPr lang="en-US" dirty="0" smtClean="0">
                <a:solidFill>
                  <a:schemeClr val="bg1"/>
                </a:solidFill>
              </a:rPr>
            </a:br>
            <a:r>
              <a:rPr lang="en-US" dirty="0" smtClean="0">
                <a:solidFill>
                  <a:schemeClr val="bg1"/>
                </a:solidFill>
              </a:rPr>
              <a:t>a site for </a:t>
            </a:r>
            <a:br>
              <a:rPr lang="en-US" dirty="0" smtClean="0">
                <a:solidFill>
                  <a:schemeClr val="bg1"/>
                </a:solidFill>
              </a:rPr>
            </a:br>
            <a:r>
              <a:rPr lang="en-US" dirty="0" smtClean="0">
                <a:solidFill>
                  <a:schemeClr val="bg1"/>
                </a:solidFill>
              </a:rPr>
              <a:t>Advisement</a:t>
            </a:r>
            <a:endParaRPr lang="en-US" dirty="0">
              <a:solidFill>
                <a:schemeClr val="bg1"/>
              </a:solidFill>
            </a:endParaRPr>
          </a:p>
        </p:txBody>
      </p:sp>
      <p:sp>
        <p:nvSpPr>
          <p:cNvPr id="7" name="Date Placeholder 3"/>
          <p:cNvSpPr>
            <a:spLocks noGrp="1"/>
          </p:cNvSpPr>
          <p:nvPr>
            <p:ph type="dt" sz="half" idx="10"/>
          </p:nvPr>
        </p:nvSpPr>
        <p:spPr>
          <a:prstGeom prst="rect">
            <a:avLst/>
          </a:prstGeom>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a:prstGeom prst="rect">
            <a:avLst/>
          </a:prstGeom>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a:prstGeom prst="rect">
            <a:avLst/>
          </a:prstGeom>
        </p:spPr>
        <p:txBody>
          <a:bodyPr/>
          <a:lstStyle>
            <a:lvl1pPr>
              <a:defRPr>
                <a:solidFill>
                  <a:schemeClr val="bg1"/>
                </a:solidFill>
              </a:defRPr>
            </a:lvl1pPr>
          </a:lstStyle>
          <a:p>
            <a:fld id="{660A1AE1-84F1-0D41-8D4F-6B318D67AE18}" type="slidenum">
              <a:rPr lang="en-US" smtClean="0"/>
              <a:pPr/>
              <a:t>11</a:t>
            </a:fld>
            <a:endParaRPr lang="en-US" dirty="0"/>
          </a:p>
        </p:txBody>
      </p:sp>
    </p:spTree>
    <p:extLst>
      <p:ext uri="{BB962C8B-B14F-4D97-AF65-F5344CB8AC3E}">
        <p14:creationId xmlns:p14="http://schemas.microsoft.com/office/powerpoint/2010/main" val="994548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84" y="-1"/>
            <a:ext cx="12272683" cy="6909141"/>
          </a:xfrm>
          <a:prstGeom prst="rect">
            <a:avLst/>
          </a:prstGeom>
        </p:spPr>
      </p:pic>
      <p:sp>
        <p:nvSpPr>
          <p:cNvPr id="5" name="Rectangle 4"/>
          <p:cNvSpPr/>
          <p:nvPr/>
        </p:nvSpPr>
        <p:spPr>
          <a:xfrm>
            <a:off x="-80684" y="0"/>
            <a:ext cx="12272682" cy="6909140"/>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solidFill>
                  <a:schemeClr val="bg1"/>
                </a:solidFill>
              </a:rPr>
              <a:t>Works Cited	</a:t>
            </a:r>
            <a:endParaRPr lang="en-US" dirty="0">
              <a:solidFill>
                <a:schemeClr val="bg1"/>
              </a:solidFill>
            </a:endParaRPr>
          </a:p>
        </p:txBody>
      </p:sp>
      <p:sp>
        <p:nvSpPr>
          <p:cNvPr id="3" name="Content Placeholder 2"/>
          <p:cNvSpPr>
            <a:spLocks noGrp="1"/>
          </p:cNvSpPr>
          <p:nvPr>
            <p:ph idx="1"/>
          </p:nvPr>
        </p:nvSpPr>
        <p:spPr>
          <a:xfrm>
            <a:off x="1" y="1825625"/>
            <a:ext cx="12191998" cy="4351338"/>
          </a:xfrm>
        </p:spPr>
        <p:txBody>
          <a:bodyPr/>
          <a:lstStyle/>
          <a:p>
            <a:pPr marL="0" indent="0">
              <a:buNone/>
            </a:pPr>
            <a:r>
              <a:rPr lang="en-US" dirty="0" smtClean="0">
                <a:solidFill>
                  <a:schemeClr val="bg1"/>
                </a:solidFill>
              </a:rPr>
              <a:t>Roddy, et al.  “Applying Best Practice Online Learning, Teaching, and Support 	to Intensive Online Environments: An Integrative Review.” </a:t>
            </a:r>
            <a:r>
              <a:rPr lang="en-US" i="1" dirty="0" smtClean="0">
                <a:solidFill>
                  <a:schemeClr val="bg1"/>
                </a:solidFill>
              </a:rPr>
              <a:t>Frontiers,</a:t>
            </a:r>
            <a:r>
              <a:rPr lang="en-US" dirty="0" smtClean="0">
                <a:solidFill>
                  <a:schemeClr val="bg1"/>
                </a:solidFill>
              </a:rPr>
              <a:t>		26 Oct. 2017.  </a:t>
            </a:r>
            <a:r>
              <a:rPr lang="en-US" dirty="0" smtClean="0">
                <a:solidFill>
                  <a:schemeClr val="bg1"/>
                </a:solidFill>
                <a:hlinkClick r:id="rId3"/>
              </a:rPr>
              <a:t>www.frontiersin.org/articles/10.3389/feduc.2017.00059/full</a:t>
            </a:r>
            <a:endParaRPr lang="en-US" dirty="0" smtClean="0">
              <a:solidFill>
                <a:schemeClr val="bg1"/>
              </a:solidFill>
            </a:endParaRPr>
          </a:p>
          <a:p>
            <a:pPr marL="0" indent="0">
              <a:buNone/>
            </a:pPr>
            <a:endParaRPr lang="en-US" dirty="0">
              <a:solidFill>
                <a:schemeClr val="bg1"/>
              </a:solidFill>
            </a:endParaRPr>
          </a:p>
          <a:p>
            <a:pPr marL="0" indent="0">
              <a:buNone/>
            </a:pPr>
            <a:r>
              <a:rPr lang="en-US" dirty="0" err="1" smtClean="0">
                <a:solidFill>
                  <a:schemeClr val="bg1"/>
                </a:solidFill>
              </a:rPr>
              <a:t>Westra</a:t>
            </a:r>
            <a:r>
              <a:rPr lang="en-US" dirty="0" smtClean="0">
                <a:solidFill>
                  <a:schemeClr val="bg1"/>
                </a:solidFill>
              </a:rPr>
              <a:t>, Kayla.  “Online Student Services: What, Where, Who, When, How, and 		Most Importantly Why.”  </a:t>
            </a:r>
            <a:r>
              <a:rPr lang="en-US" i="1" dirty="0" smtClean="0">
                <a:solidFill>
                  <a:schemeClr val="bg1"/>
                </a:solidFill>
              </a:rPr>
              <a:t>EDUCAUSE Review, </a:t>
            </a:r>
            <a:r>
              <a:rPr lang="en-US" dirty="0" smtClean="0">
                <a:solidFill>
                  <a:schemeClr val="bg1"/>
                </a:solidFill>
              </a:rPr>
              <a:t>29 Oct. 2018, 	er.educause.edu/articles/2018/10/online-student-services-what-where-		who-when-how-and-most-importantly-why.</a:t>
            </a:r>
            <a:endParaRPr lang="en-US" dirty="0">
              <a:solidFill>
                <a:schemeClr val="bg1"/>
              </a:solidFill>
            </a:endParaRPr>
          </a:p>
        </p:txBody>
      </p:sp>
      <p:sp>
        <p:nvSpPr>
          <p:cNvPr id="7" name="Date Placeholder 3"/>
          <p:cNvSpPr>
            <a:spLocks noGrp="1"/>
          </p:cNvSpPr>
          <p:nvPr>
            <p:ph type="dt" sz="half" idx="10"/>
          </p:nvPr>
        </p:nvSpPr>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9" name="Slide Number Placeholder 5"/>
          <p:cNvSpPr>
            <a:spLocks noGrp="1"/>
          </p:cNvSpPr>
          <p:nvPr>
            <p:ph type="sldNum" sz="quarter" idx="12"/>
          </p:nvPr>
        </p:nvSpPr>
        <p:spPr/>
        <p:txBody>
          <a:bodyPr/>
          <a:lstStyle>
            <a:lvl1pPr>
              <a:defRPr>
                <a:solidFill>
                  <a:schemeClr val="bg1"/>
                </a:solidFill>
              </a:defRPr>
            </a:lvl1pPr>
          </a:lstStyle>
          <a:p>
            <a:fld id="{660A1AE1-84F1-0D41-8D4F-6B318D67AE18}" type="slidenum">
              <a:rPr lang="en-US" smtClean="0"/>
              <a:pPr/>
              <a:t>12</a:t>
            </a:fld>
            <a:endParaRPr lang="en-US" dirty="0"/>
          </a:p>
        </p:txBody>
      </p:sp>
      <p:sp>
        <p:nvSpPr>
          <p:cNvPr id="10" name="Title 1"/>
          <p:cNvSpPr txBox="1">
            <a:spLocks/>
          </p:cNvSpPr>
          <p:nvPr/>
        </p:nvSpPr>
        <p:spPr>
          <a:xfrm>
            <a:off x="989162" y="1509622"/>
            <a:ext cx="9144000" cy="431321"/>
          </a:xfrm>
          <a:prstGeom prst="rect">
            <a:avLst/>
          </a:prstGeom>
        </p:spPr>
        <p:txBody>
          <a:bodyPr anchor="b"/>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2400" b="0" i="0" dirty="0">
              <a:latin typeface="Myriad Pro" charset="0"/>
              <a:ea typeface="Myriad Pro" charset="0"/>
              <a:cs typeface="Myriad Pro" charset="0"/>
            </a:endParaRPr>
          </a:p>
        </p:txBody>
      </p:sp>
      <p:sp>
        <p:nvSpPr>
          <p:cNvPr id="11" name="Title 1"/>
          <p:cNvSpPr txBox="1">
            <a:spLocks/>
          </p:cNvSpPr>
          <p:nvPr/>
        </p:nvSpPr>
        <p:spPr>
          <a:xfrm>
            <a:off x="956211" y="2627904"/>
            <a:ext cx="10543811" cy="93165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3200" b="0" i="1" dirty="0"/>
          </a:p>
        </p:txBody>
      </p:sp>
    </p:spTree>
    <p:extLst>
      <p:ext uri="{BB962C8B-B14F-4D97-AF65-F5344CB8AC3E}">
        <p14:creationId xmlns:p14="http://schemas.microsoft.com/office/powerpoint/2010/main" val="2611289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84" y="-1"/>
            <a:ext cx="12272683" cy="6909141"/>
          </a:xfrm>
          <a:prstGeom prst="rect">
            <a:avLst/>
          </a:prstGeom>
        </p:spPr>
      </p:pic>
      <p:sp>
        <p:nvSpPr>
          <p:cNvPr id="5" name="Rectangle 4"/>
          <p:cNvSpPr/>
          <p:nvPr/>
        </p:nvSpPr>
        <p:spPr>
          <a:xfrm>
            <a:off x="-80684" y="0"/>
            <a:ext cx="12272682" cy="6909140"/>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3"/>
          <p:cNvSpPr>
            <a:spLocks noGrp="1"/>
          </p:cNvSpPr>
          <p:nvPr>
            <p:ph type="dt" sz="half" idx="10"/>
          </p:nvPr>
        </p:nvSpPr>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p:txBody>
          <a:bodyPr/>
          <a:lstStyle>
            <a:lvl1pPr>
              <a:defRPr>
                <a:solidFill>
                  <a:schemeClr val="bg1"/>
                </a:solidFill>
              </a:defRPr>
            </a:lvl1pPr>
          </a:lstStyle>
          <a:p>
            <a:fld id="{660A1AE1-84F1-0D41-8D4F-6B318D67AE18}" type="slidenum">
              <a:rPr lang="en-US" smtClean="0"/>
              <a:pPr/>
              <a:t>13</a:t>
            </a:fld>
            <a:endParaRPr lang="en-US" dirty="0"/>
          </a:p>
        </p:txBody>
      </p:sp>
      <p:sp>
        <p:nvSpPr>
          <p:cNvPr id="10" name="Title 1"/>
          <p:cNvSpPr txBox="1">
            <a:spLocks/>
          </p:cNvSpPr>
          <p:nvPr/>
        </p:nvSpPr>
        <p:spPr>
          <a:xfrm>
            <a:off x="989162" y="1509622"/>
            <a:ext cx="9144000" cy="431321"/>
          </a:xfrm>
          <a:prstGeom prst="rect">
            <a:avLst/>
          </a:prstGeom>
        </p:spPr>
        <p:txBody>
          <a:bodyPr anchor="b"/>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2400" b="0" i="0" dirty="0">
              <a:latin typeface="Myriad Pro" charset="0"/>
              <a:ea typeface="Myriad Pro" charset="0"/>
              <a:cs typeface="Myriad Pro" charset="0"/>
            </a:endParaRPr>
          </a:p>
        </p:txBody>
      </p:sp>
      <p:sp>
        <p:nvSpPr>
          <p:cNvPr id="11" name="Title 1"/>
          <p:cNvSpPr txBox="1">
            <a:spLocks/>
          </p:cNvSpPr>
          <p:nvPr/>
        </p:nvSpPr>
        <p:spPr>
          <a:xfrm>
            <a:off x="956211" y="2627904"/>
            <a:ext cx="10543811" cy="93165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3200" b="0" i="1" dirty="0"/>
          </a:p>
        </p:txBody>
      </p:sp>
    </p:spTree>
    <p:extLst>
      <p:ext uri="{BB962C8B-B14F-4D97-AF65-F5344CB8AC3E}">
        <p14:creationId xmlns:p14="http://schemas.microsoft.com/office/powerpoint/2010/main" val="2482190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18" y="-1"/>
            <a:ext cx="12263717" cy="6904093"/>
          </a:xfrm>
          <a:prstGeom prst="rect">
            <a:avLst/>
          </a:prstGeom>
        </p:spPr>
      </p:pic>
      <p:sp>
        <p:nvSpPr>
          <p:cNvPr id="5" name="Rectangle 4"/>
          <p:cNvSpPr/>
          <p:nvPr/>
        </p:nvSpPr>
        <p:spPr>
          <a:xfrm>
            <a:off x="-71717" y="1"/>
            <a:ext cx="12263718" cy="6904092"/>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999672" y="2074107"/>
            <a:ext cx="9144000" cy="93165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dirty="0"/>
          </a:p>
        </p:txBody>
      </p:sp>
      <p:sp>
        <p:nvSpPr>
          <p:cNvPr id="7" name="Date Placeholder 3"/>
          <p:cNvSpPr>
            <a:spLocks noGrp="1"/>
          </p:cNvSpPr>
          <p:nvPr>
            <p:ph type="dt" sz="half" idx="10"/>
          </p:nvPr>
        </p:nvSpPr>
        <p:spPr>
          <a:xfrm>
            <a:off x="848710" y="6356350"/>
            <a:ext cx="2743200" cy="365125"/>
          </a:xfrm>
          <a:prstGeom prst="rect">
            <a:avLst/>
          </a:prstGeom>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a:xfrm>
            <a:off x="4038600" y="6356350"/>
            <a:ext cx="4114800" cy="365125"/>
          </a:xfrm>
          <a:prstGeom prst="rect">
            <a:avLst/>
          </a:prstGeom>
        </p:spPr>
        <p:txBody>
          <a:bodyPr/>
          <a:lstStyle>
            <a:lvl1pPr>
              <a:defRPr>
                <a:solidFill>
                  <a:schemeClr val="bg1"/>
                </a:solidFill>
              </a:defRPr>
            </a:lvl1pPr>
          </a:lstStyle>
          <a:p>
            <a:r>
              <a:rPr lang="en-US" dirty="0" smtClean="0"/>
              <a:t>K. </a:t>
            </a:r>
            <a:r>
              <a:rPr lang="en-US" smtClean="0"/>
              <a:t>Daye</a:t>
            </a:r>
            <a:endParaRPr lang="en-US" dirty="0"/>
          </a:p>
        </p:txBody>
      </p:sp>
      <p:sp>
        <p:nvSpPr>
          <p:cNvPr id="9"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chemeClr val="bg1"/>
                </a:solidFill>
              </a:defRPr>
            </a:lvl1pPr>
          </a:lstStyle>
          <a:p>
            <a:fld id="{660A1AE1-84F1-0D41-8D4F-6B318D67AE18}" type="slidenum">
              <a:rPr lang="en-US" smtClean="0"/>
              <a:pPr/>
              <a:t>14</a:t>
            </a:fld>
            <a:endParaRPr lang="en-US" dirty="0"/>
          </a:p>
        </p:txBody>
      </p:sp>
    </p:spTree>
    <p:extLst>
      <p:ext uri="{BB962C8B-B14F-4D97-AF65-F5344CB8AC3E}">
        <p14:creationId xmlns:p14="http://schemas.microsoft.com/office/powerpoint/2010/main" val="396621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18" y="-1"/>
            <a:ext cx="12263717" cy="6904093"/>
          </a:xfrm>
          <a:prstGeom prst="rect">
            <a:avLst/>
          </a:prstGeom>
        </p:spPr>
      </p:pic>
      <p:sp>
        <p:nvSpPr>
          <p:cNvPr id="5" name="Rectangle 4"/>
          <p:cNvSpPr/>
          <p:nvPr/>
        </p:nvSpPr>
        <p:spPr>
          <a:xfrm>
            <a:off x="-71717" y="1"/>
            <a:ext cx="12263718" cy="6904092"/>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999672" y="2074107"/>
            <a:ext cx="9144000" cy="93165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dirty="0"/>
          </a:p>
        </p:txBody>
      </p:sp>
      <p:sp>
        <p:nvSpPr>
          <p:cNvPr id="2" name="Title 1"/>
          <p:cNvSpPr>
            <a:spLocks noGrp="1"/>
          </p:cNvSpPr>
          <p:nvPr>
            <p:ph type="title"/>
          </p:nvPr>
        </p:nvSpPr>
        <p:spPr/>
        <p:txBody>
          <a:bodyPr/>
          <a:lstStyle/>
          <a:p>
            <a:r>
              <a:rPr lang="en-US" dirty="0" smtClean="0">
                <a:solidFill>
                  <a:schemeClr val="bg1"/>
                </a:solidFill>
              </a:rPr>
              <a:t>Award Winning Site	</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4000" dirty="0" smtClean="0">
                <a:solidFill>
                  <a:schemeClr val="bg1"/>
                </a:solidFill>
              </a:rPr>
              <a:t>This site won the Tech IDEA award in 2019</a:t>
            </a:r>
          </a:p>
          <a:p>
            <a:endParaRPr lang="en-US" sz="4000" dirty="0">
              <a:solidFill>
                <a:schemeClr val="bg1"/>
              </a:solidFill>
            </a:endParaRPr>
          </a:p>
          <a:p>
            <a:r>
              <a:rPr lang="en-US" sz="4000" dirty="0" smtClean="0">
                <a:solidFill>
                  <a:schemeClr val="bg1"/>
                </a:solidFill>
              </a:rPr>
              <a:t>Has lent itself nicely to this online environment we are all now working in</a:t>
            </a:r>
            <a:endParaRPr lang="en-US" sz="4000" dirty="0">
              <a:solidFill>
                <a:schemeClr val="bg1"/>
              </a:solidFill>
            </a:endParaRPr>
          </a:p>
        </p:txBody>
      </p:sp>
      <p:sp>
        <p:nvSpPr>
          <p:cNvPr id="7" name="Date Placeholder 3"/>
          <p:cNvSpPr>
            <a:spLocks noGrp="1"/>
          </p:cNvSpPr>
          <p:nvPr>
            <p:ph type="dt" sz="half" idx="10"/>
          </p:nvPr>
        </p:nvSpPr>
        <p:spPr>
          <a:prstGeom prst="rect">
            <a:avLst/>
          </a:prstGeom>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a:prstGeom prst="rect">
            <a:avLst/>
          </a:prstGeom>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a:prstGeom prst="rect">
            <a:avLst/>
          </a:prstGeom>
        </p:spPr>
        <p:txBody>
          <a:bodyPr/>
          <a:lstStyle>
            <a:lvl1pPr>
              <a:defRPr>
                <a:solidFill>
                  <a:schemeClr val="bg1"/>
                </a:solidFill>
              </a:defRPr>
            </a:lvl1pPr>
          </a:lstStyle>
          <a:p>
            <a:fld id="{660A1AE1-84F1-0D41-8D4F-6B318D67AE18}" type="slidenum">
              <a:rPr lang="en-US" smtClean="0"/>
              <a:pPr/>
              <a:t>2</a:t>
            </a:fld>
            <a:endParaRPr lang="en-US" dirty="0"/>
          </a:p>
        </p:txBody>
      </p:sp>
    </p:spTree>
    <p:extLst>
      <p:ext uri="{BB962C8B-B14F-4D97-AF65-F5344CB8AC3E}">
        <p14:creationId xmlns:p14="http://schemas.microsoft.com/office/powerpoint/2010/main" val="722556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18" y="-1"/>
            <a:ext cx="12263717" cy="6904093"/>
          </a:xfrm>
          <a:prstGeom prst="rect">
            <a:avLst/>
          </a:prstGeom>
        </p:spPr>
      </p:pic>
      <p:sp>
        <p:nvSpPr>
          <p:cNvPr id="5" name="Rectangle 4"/>
          <p:cNvSpPr/>
          <p:nvPr/>
        </p:nvSpPr>
        <p:spPr>
          <a:xfrm>
            <a:off x="-71717" y="1"/>
            <a:ext cx="12263718" cy="6904092"/>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999672" y="2074107"/>
            <a:ext cx="9144000" cy="93165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dirty="0"/>
          </a:p>
        </p:txBody>
      </p:sp>
      <p:sp>
        <p:nvSpPr>
          <p:cNvPr id="2" name="Title 1"/>
          <p:cNvSpPr>
            <a:spLocks noGrp="1"/>
          </p:cNvSpPr>
          <p:nvPr>
            <p:ph type="title"/>
          </p:nvPr>
        </p:nvSpPr>
        <p:spPr/>
        <p:txBody>
          <a:bodyPr/>
          <a:lstStyle/>
          <a:p>
            <a:r>
              <a:rPr lang="en-US" dirty="0" smtClean="0">
                <a:solidFill>
                  <a:schemeClr val="bg1"/>
                </a:solidFill>
              </a:rPr>
              <a:t>Best Practices in Academic Support	</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dirty="0" smtClean="0">
                <a:solidFill>
                  <a:schemeClr val="bg1"/>
                </a:solidFill>
              </a:rPr>
              <a:t>Support should be readily available and accessible</a:t>
            </a:r>
          </a:p>
          <a:p>
            <a:endParaRPr lang="en-US" dirty="0">
              <a:solidFill>
                <a:schemeClr val="bg1"/>
              </a:solidFill>
            </a:endParaRPr>
          </a:p>
          <a:p>
            <a:r>
              <a:rPr lang="en-US" dirty="0" smtClean="0">
                <a:solidFill>
                  <a:schemeClr val="bg1"/>
                </a:solidFill>
              </a:rPr>
              <a:t>Provide support to students on a 24/7 basis</a:t>
            </a:r>
          </a:p>
          <a:p>
            <a:endParaRPr lang="en-US" dirty="0">
              <a:solidFill>
                <a:schemeClr val="bg1"/>
              </a:solidFill>
            </a:endParaRPr>
          </a:p>
          <a:p>
            <a:r>
              <a:rPr lang="en-US" dirty="0" smtClean="0">
                <a:solidFill>
                  <a:schemeClr val="bg1"/>
                </a:solidFill>
              </a:rPr>
              <a:t>Immediate access</a:t>
            </a:r>
          </a:p>
          <a:p>
            <a:endParaRPr lang="en-US" dirty="0">
              <a:solidFill>
                <a:schemeClr val="bg1"/>
              </a:solidFill>
            </a:endParaRPr>
          </a:p>
          <a:p>
            <a:r>
              <a:rPr lang="en-US" dirty="0" smtClean="0">
                <a:solidFill>
                  <a:schemeClr val="bg1"/>
                </a:solidFill>
              </a:rPr>
              <a:t>Centralized location</a:t>
            </a:r>
          </a:p>
          <a:p>
            <a:endParaRPr lang="en-US" dirty="0">
              <a:solidFill>
                <a:schemeClr val="bg1"/>
              </a:solidFill>
            </a:endParaRPr>
          </a:p>
          <a:p>
            <a:r>
              <a:rPr lang="en-US" dirty="0" smtClean="0">
                <a:solidFill>
                  <a:schemeClr val="bg1"/>
                </a:solidFill>
              </a:rPr>
              <a:t>Students should drive the direction of support services </a:t>
            </a:r>
            <a:endParaRPr lang="en-US" dirty="0">
              <a:solidFill>
                <a:schemeClr val="bg1"/>
              </a:solidFill>
            </a:endParaRPr>
          </a:p>
        </p:txBody>
      </p:sp>
      <p:sp>
        <p:nvSpPr>
          <p:cNvPr id="7" name="Date Placeholder 3"/>
          <p:cNvSpPr>
            <a:spLocks noGrp="1"/>
          </p:cNvSpPr>
          <p:nvPr>
            <p:ph type="dt" sz="half" idx="10"/>
          </p:nvPr>
        </p:nvSpPr>
        <p:spPr>
          <a:prstGeom prst="rect">
            <a:avLst/>
          </a:prstGeom>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a:prstGeom prst="rect">
            <a:avLst/>
          </a:prstGeom>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a:prstGeom prst="rect">
            <a:avLst/>
          </a:prstGeom>
        </p:spPr>
        <p:txBody>
          <a:bodyPr/>
          <a:lstStyle>
            <a:lvl1pPr>
              <a:defRPr>
                <a:solidFill>
                  <a:schemeClr val="bg1"/>
                </a:solidFill>
              </a:defRPr>
            </a:lvl1pPr>
          </a:lstStyle>
          <a:p>
            <a:fld id="{660A1AE1-84F1-0D41-8D4F-6B318D67AE18}" type="slidenum">
              <a:rPr lang="en-US" smtClean="0"/>
              <a:pPr/>
              <a:t>3</a:t>
            </a:fld>
            <a:endParaRPr lang="en-US" dirty="0"/>
          </a:p>
        </p:txBody>
      </p:sp>
    </p:spTree>
    <p:extLst>
      <p:ext uri="{BB962C8B-B14F-4D97-AF65-F5344CB8AC3E}">
        <p14:creationId xmlns:p14="http://schemas.microsoft.com/office/powerpoint/2010/main" val="1496686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92001" cy="6863719"/>
          </a:xfrm>
          <a:prstGeom prst="rect">
            <a:avLst/>
          </a:prstGeom>
        </p:spPr>
      </p:pic>
      <p:sp>
        <p:nvSpPr>
          <p:cNvPr id="5" name="Rectangle 4"/>
          <p:cNvSpPr/>
          <p:nvPr/>
        </p:nvSpPr>
        <p:spPr>
          <a:xfrm>
            <a:off x="0" y="0"/>
            <a:ext cx="12192000" cy="6863719"/>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593124" y="2092036"/>
            <a:ext cx="11195222" cy="93165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4400" dirty="0"/>
          </a:p>
        </p:txBody>
      </p:sp>
      <p:sp>
        <p:nvSpPr>
          <p:cNvPr id="2" name="Title 1"/>
          <p:cNvSpPr>
            <a:spLocks noGrp="1"/>
          </p:cNvSpPr>
          <p:nvPr>
            <p:ph type="title"/>
          </p:nvPr>
        </p:nvSpPr>
        <p:spPr/>
        <p:txBody>
          <a:bodyPr/>
          <a:lstStyle/>
          <a:p>
            <a:r>
              <a:rPr lang="en-US" dirty="0" smtClean="0">
                <a:solidFill>
                  <a:schemeClr val="bg1"/>
                </a:solidFill>
              </a:rPr>
              <a:t>Extended Reach</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chemeClr val="bg1"/>
                </a:solidFill>
              </a:rPr>
              <a:t>Allows access to students whom we would not normally be able to reach in the traditional model</a:t>
            </a:r>
          </a:p>
          <a:p>
            <a:pPr marL="0" indent="0">
              <a:buNone/>
            </a:pPr>
            <a:endParaRPr lang="en-US" dirty="0" smtClean="0">
              <a:solidFill>
                <a:schemeClr val="bg1"/>
              </a:solidFill>
            </a:endParaRPr>
          </a:p>
          <a:p>
            <a:pPr lvl="1"/>
            <a:r>
              <a:rPr lang="en-US" dirty="0" smtClean="0">
                <a:solidFill>
                  <a:schemeClr val="bg1"/>
                </a:solidFill>
              </a:rPr>
              <a:t>Graduate students on campus during evening hours</a:t>
            </a:r>
          </a:p>
          <a:p>
            <a:pPr lvl="1"/>
            <a:endParaRPr lang="en-US" dirty="0">
              <a:solidFill>
                <a:schemeClr val="bg1"/>
              </a:solidFill>
            </a:endParaRPr>
          </a:p>
          <a:p>
            <a:pPr lvl="1"/>
            <a:r>
              <a:rPr lang="en-US" dirty="0" smtClean="0">
                <a:solidFill>
                  <a:schemeClr val="bg1"/>
                </a:solidFill>
              </a:rPr>
              <a:t>Adult students in online and evening classes</a:t>
            </a:r>
          </a:p>
          <a:p>
            <a:pPr lvl="1"/>
            <a:endParaRPr lang="en-US" dirty="0" smtClean="0">
              <a:solidFill>
                <a:schemeClr val="bg1"/>
              </a:solidFill>
            </a:endParaRPr>
          </a:p>
          <a:p>
            <a:pPr lvl="1"/>
            <a:r>
              <a:rPr lang="en-US" dirty="0" smtClean="0">
                <a:solidFill>
                  <a:schemeClr val="bg1"/>
                </a:solidFill>
              </a:rPr>
              <a:t>Online only students</a:t>
            </a:r>
          </a:p>
          <a:p>
            <a:pPr lvl="1"/>
            <a:endParaRPr lang="en-US" dirty="0">
              <a:solidFill>
                <a:schemeClr val="bg1"/>
              </a:solidFill>
            </a:endParaRPr>
          </a:p>
          <a:p>
            <a:pPr lvl="1"/>
            <a:r>
              <a:rPr lang="en-US" dirty="0" smtClean="0">
                <a:solidFill>
                  <a:schemeClr val="bg1"/>
                </a:solidFill>
              </a:rPr>
              <a:t>Physician’s Assistant Graduate School Students</a:t>
            </a:r>
          </a:p>
          <a:p>
            <a:pPr lvl="1"/>
            <a:endParaRPr lang="en-US" dirty="0">
              <a:solidFill>
                <a:schemeClr val="bg1"/>
              </a:solidFill>
            </a:endParaRPr>
          </a:p>
          <a:p>
            <a:pPr lvl="1"/>
            <a:r>
              <a:rPr lang="en-US" dirty="0" smtClean="0">
                <a:solidFill>
                  <a:schemeClr val="bg1"/>
                </a:solidFill>
              </a:rPr>
              <a:t>Physical Therapy Doctoral Students</a:t>
            </a:r>
          </a:p>
          <a:p>
            <a:pPr lvl="1"/>
            <a:endParaRPr lang="en-US" dirty="0">
              <a:solidFill>
                <a:schemeClr val="bg1"/>
              </a:solidFill>
            </a:endParaRPr>
          </a:p>
        </p:txBody>
      </p:sp>
      <p:sp>
        <p:nvSpPr>
          <p:cNvPr id="7" name="Date Placeholder 3"/>
          <p:cNvSpPr>
            <a:spLocks noGrp="1"/>
          </p:cNvSpPr>
          <p:nvPr>
            <p:ph type="dt" sz="half" idx="10"/>
          </p:nvPr>
        </p:nvSpPr>
        <p:spPr>
          <a:prstGeom prst="rect">
            <a:avLst/>
          </a:prstGeom>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a:prstGeom prst="rect">
            <a:avLst/>
          </a:prstGeom>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a:prstGeom prst="rect">
            <a:avLst/>
          </a:prstGeom>
        </p:spPr>
        <p:txBody>
          <a:bodyPr/>
          <a:lstStyle>
            <a:lvl1pPr>
              <a:defRPr>
                <a:solidFill>
                  <a:schemeClr val="bg1"/>
                </a:solidFill>
              </a:defRPr>
            </a:lvl1pPr>
          </a:lstStyle>
          <a:p>
            <a:fld id="{660A1AE1-84F1-0D41-8D4F-6B318D67AE18}" type="slidenum">
              <a:rPr lang="en-US" smtClean="0"/>
              <a:pPr/>
              <a:t>4</a:t>
            </a:fld>
            <a:endParaRPr lang="en-US" dirty="0"/>
          </a:p>
        </p:txBody>
      </p:sp>
    </p:spTree>
    <p:extLst>
      <p:ext uri="{BB962C8B-B14F-4D97-AF65-F5344CB8AC3E}">
        <p14:creationId xmlns:p14="http://schemas.microsoft.com/office/powerpoint/2010/main" val="277098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84" y="-1"/>
            <a:ext cx="12272683" cy="6909141"/>
          </a:xfrm>
          <a:prstGeom prst="rect">
            <a:avLst/>
          </a:prstGeom>
        </p:spPr>
      </p:pic>
      <p:sp>
        <p:nvSpPr>
          <p:cNvPr id="5" name="Rectangle 4"/>
          <p:cNvSpPr/>
          <p:nvPr/>
        </p:nvSpPr>
        <p:spPr>
          <a:xfrm>
            <a:off x="-80684" y="0"/>
            <a:ext cx="12272682" cy="6909140"/>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solidFill>
                  <a:schemeClr val="bg1"/>
                </a:solidFill>
              </a:rPr>
              <a:t>Based on Need	</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Students drive the materials</a:t>
            </a:r>
          </a:p>
          <a:p>
            <a:endParaRPr lang="en-US" dirty="0" smtClean="0">
              <a:solidFill>
                <a:schemeClr val="bg1"/>
              </a:solidFill>
            </a:endParaRPr>
          </a:p>
          <a:p>
            <a:pPr lvl="1"/>
            <a:r>
              <a:rPr lang="en-US" dirty="0" smtClean="0">
                <a:solidFill>
                  <a:schemeClr val="bg1"/>
                </a:solidFill>
              </a:rPr>
              <a:t>Originally created for PA students who expressed needs in certain areas</a:t>
            </a:r>
          </a:p>
          <a:p>
            <a:pPr lvl="1"/>
            <a:endParaRPr lang="en-US" dirty="0" smtClean="0">
              <a:solidFill>
                <a:schemeClr val="bg1"/>
              </a:solidFill>
            </a:endParaRPr>
          </a:p>
          <a:p>
            <a:pPr lvl="2"/>
            <a:r>
              <a:rPr lang="en-US" dirty="0" smtClean="0">
                <a:solidFill>
                  <a:schemeClr val="bg1"/>
                </a:solidFill>
              </a:rPr>
              <a:t>Note-taking</a:t>
            </a:r>
          </a:p>
          <a:p>
            <a:pPr lvl="2"/>
            <a:endParaRPr lang="en-US" dirty="0" smtClean="0">
              <a:solidFill>
                <a:schemeClr val="bg1"/>
              </a:solidFill>
            </a:endParaRPr>
          </a:p>
          <a:p>
            <a:pPr lvl="2"/>
            <a:r>
              <a:rPr lang="en-US" dirty="0" smtClean="0">
                <a:solidFill>
                  <a:schemeClr val="bg1"/>
                </a:solidFill>
              </a:rPr>
              <a:t>Study skills</a:t>
            </a:r>
          </a:p>
          <a:p>
            <a:pPr lvl="2"/>
            <a:endParaRPr lang="en-US" dirty="0" smtClean="0">
              <a:solidFill>
                <a:schemeClr val="bg1"/>
              </a:solidFill>
            </a:endParaRPr>
          </a:p>
          <a:p>
            <a:pPr lvl="2"/>
            <a:r>
              <a:rPr lang="en-US" dirty="0" smtClean="0">
                <a:solidFill>
                  <a:schemeClr val="bg1"/>
                </a:solidFill>
              </a:rPr>
              <a:t>Citation information</a:t>
            </a:r>
          </a:p>
          <a:p>
            <a:pPr lvl="2"/>
            <a:endParaRPr lang="en-US" dirty="0" smtClean="0">
              <a:solidFill>
                <a:schemeClr val="bg1"/>
              </a:solidFill>
            </a:endParaRPr>
          </a:p>
          <a:p>
            <a:pPr lvl="2"/>
            <a:r>
              <a:rPr lang="en-US" dirty="0" smtClean="0">
                <a:solidFill>
                  <a:schemeClr val="bg1"/>
                </a:solidFill>
              </a:rPr>
              <a:t>Imposter Syndrome</a:t>
            </a:r>
            <a:endParaRPr lang="en-US" dirty="0">
              <a:solidFill>
                <a:schemeClr val="bg1"/>
              </a:solidFill>
            </a:endParaRPr>
          </a:p>
        </p:txBody>
      </p:sp>
      <p:sp>
        <p:nvSpPr>
          <p:cNvPr id="7" name="Date Placeholder 3"/>
          <p:cNvSpPr>
            <a:spLocks noGrp="1"/>
          </p:cNvSpPr>
          <p:nvPr>
            <p:ph type="dt" sz="half" idx="10"/>
          </p:nvPr>
        </p:nvSpPr>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p:txBody>
          <a:bodyPr/>
          <a:lstStyle>
            <a:lvl1pPr>
              <a:defRPr>
                <a:solidFill>
                  <a:schemeClr val="bg1"/>
                </a:solidFill>
              </a:defRPr>
            </a:lvl1pPr>
          </a:lstStyle>
          <a:p>
            <a:fld id="{660A1AE1-84F1-0D41-8D4F-6B318D67AE18}" type="slidenum">
              <a:rPr lang="en-US" smtClean="0"/>
              <a:pPr/>
              <a:t>5</a:t>
            </a:fld>
            <a:endParaRPr lang="en-US" dirty="0"/>
          </a:p>
        </p:txBody>
      </p:sp>
      <p:sp>
        <p:nvSpPr>
          <p:cNvPr id="10" name="Title 1"/>
          <p:cNvSpPr txBox="1">
            <a:spLocks/>
          </p:cNvSpPr>
          <p:nvPr/>
        </p:nvSpPr>
        <p:spPr>
          <a:xfrm>
            <a:off x="989162" y="1509622"/>
            <a:ext cx="9144000" cy="431321"/>
          </a:xfrm>
          <a:prstGeom prst="rect">
            <a:avLst/>
          </a:prstGeom>
        </p:spPr>
        <p:txBody>
          <a:bodyPr anchor="b"/>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2400" b="0" i="0" dirty="0">
              <a:latin typeface="Myriad Pro" charset="0"/>
              <a:ea typeface="Myriad Pro" charset="0"/>
              <a:cs typeface="Myriad Pro" charset="0"/>
            </a:endParaRPr>
          </a:p>
        </p:txBody>
      </p:sp>
      <p:sp>
        <p:nvSpPr>
          <p:cNvPr id="11" name="Title 1"/>
          <p:cNvSpPr txBox="1">
            <a:spLocks/>
          </p:cNvSpPr>
          <p:nvPr/>
        </p:nvSpPr>
        <p:spPr>
          <a:xfrm>
            <a:off x="956211" y="2627904"/>
            <a:ext cx="10543811" cy="93165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3200" b="0" i="1" dirty="0"/>
          </a:p>
        </p:txBody>
      </p:sp>
    </p:spTree>
    <p:extLst>
      <p:ext uri="{BB962C8B-B14F-4D97-AF65-F5344CB8AC3E}">
        <p14:creationId xmlns:p14="http://schemas.microsoft.com/office/powerpoint/2010/main" val="1099092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63719"/>
          </a:xfrm>
          <a:prstGeom prst="rect">
            <a:avLst/>
          </a:prstGeom>
        </p:spPr>
      </p:pic>
      <p:sp>
        <p:nvSpPr>
          <p:cNvPr id="5" name="Rectangle 4"/>
          <p:cNvSpPr/>
          <p:nvPr/>
        </p:nvSpPr>
        <p:spPr>
          <a:xfrm>
            <a:off x="0" y="0"/>
            <a:ext cx="12192000" cy="6863719"/>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593124" y="2092036"/>
            <a:ext cx="11195222" cy="93165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4400" dirty="0"/>
          </a:p>
        </p:txBody>
      </p:sp>
      <p:sp>
        <p:nvSpPr>
          <p:cNvPr id="2" name="Title 1"/>
          <p:cNvSpPr>
            <a:spLocks noGrp="1"/>
          </p:cNvSpPr>
          <p:nvPr>
            <p:ph type="title"/>
          </p:nvPr>
        </p:nvSpPr>
        <p:spPr/>
        <p:txBody>
          <a:bodyPr/>
          <a:lstStyle/>
          <a:p>
            <a:r>
              <a:rPr lang="en-US" dirty="0" smtClean="0">
                <a:solidFill>
                  <a:schemeClr val="bg1"/>
                </a:solidFill>
              </a:rPr>
              <a:t>Anticipating Needs	</a:t>
            </a:r>
            <a:endParaRPr lang="en-US" dirty="0">
              <a:solidFill>
                <a:schemeClr val="bg1"/>
              </a:solidFill>
            </a:endParaRPr>
          </a:p>
        </p:txBody>
      </p:sp>
      <p:sp>
        <p:nvSpPr>
          <p:cNvPr id="3" name="Content Placeholder 2"/>
          <p:cNvSpPr>
            <a:spLocks noGrp="1"/>
          </p:cNvSpPr>
          <p:nvPr>
            <p:ph idx="1"/>
          </p:nvPr>
        </p:nvSpPr>
        <p:spPr>
          <a:xfrm>
            <a:off x="373626" y="1825625"/>
            <a:ext cx="11414720" cy="4351338"/>
          </a:xfrm>
        </p:spPr>
        <p:txBody>
          <a:bodyPr>
            <a:normAutofit lnSpcReduction="10000"/>
          </a:bodyPr>
          <a:lstStyle/>
          <a:p>
            <a:r>
              <a:rPr lang="en-US" dirty="0" smtClean="0">
                <a:solidFill>
                  <a:schemeClr val="bg1"/>
                </a:solidFill>
              </a:rPr>
              <a:t>Based on previous experiences, we can anticipate the needs of students</a:t>
            </a:r>
          </a:p>
          <a:p>
            <a:endParaRPr lang="en-US" dirty="0" smtClean="0">
              <a:solidFill>
                <a:schemeClr val="bg1"/>
              </a:solidFill>
            </a:endParaRPr>
          </a:p>
          <a:p>
            <a:r>
              <a:rPr lang="en-US" dirty="0" smtClean="0">
                <a:solidFill>
                  <a:schemeClr val="bg1"/>
                </a:solidFill>
              </a:rPr>
              <a:t>Premise:  Students who are supported academically are more successful and more likely to develop better habits</a:t>
            </a:r>
          </a:p>
          <a:p>
            <a:endParaRPr lang="en-US" dirty="0" smtClean="0">
              <a:solidFill>
                <a:schemeClr val="bg1"/>
              </a:solidFill>
            </a:endParaRPr>
          </a:p>
          <a:p>
            <a:pPr lvl="1"/>
            <a:r>
              <a:rPr lang="en-US" dirty="0" smtClean="0">
                <a:solidFill>
                  <a:schemeClr val="bg1"/>
                </a:solidFill>
              </a:rPr>
              <a:t>Cannot wait until students show signs of problems</a:t>
            </a:r>
          </a:p>
          <a:p>
            <a:pPr lvl="1"/>
            <a:r>
              <a:rPr lang="en-US" dirty="0" smtClean="0">
                <a:solidFill>
                  <a:schemeClr val="bg1"/>
                </a:solidFill>
              </a:rPr>
              <a:t>Be proactive in providing support</a:t>
            </a:r>
          </a:p>
          <a:p>
            <a:pPr lvl="1"/>
            <a:r>
              <a:rPr lang="en-US" dirty="0" smtClean="0">
                <a:solidFill>
                  <a:schemeClr val="bg1"/>
                </a:solidFill>
              </a:rPr>
              <a:t>The most crucial support in online friendly academic resources</a:t>
            </a:r>
          </a:p>
          <a:p>
            <a:pPr lvl="1"/>
            <a:r>
              <a:rPr lang="en-US" dirty="0">
                <a:solidFill>
                  <a:schemeClr val="bg1"/>
                </a:solidFill>
              </a:rPr>
              <a:t>Leads to higher student retention</a:t>
            </a:r>
          </a:p>
          <a:p>
            <a:pPr marL="457200" lvl="1" indent="0">
              <a:buNone/>
            </a:pPr>
            <a:r>
              <a:rPr lang="en-US" dirty="0" smtClean="0">
                <a:solidFill>
                  <a:schemeClr val="bg1"/>
                </a:solidFill>
              </a:rPr>
              <a:t>(Roddy, et al)</a:t>
            </a:r>
          </a:p>
          <a:p>
            <a:pPr lvl="3"/>
            <a:endParaRPr lang="en-US" dirty="0">
              <a:solidFill>
                <a:schemeClr val="bg1"/>
              </a:solidFill>
            </a:endParaRPr>
          </a:p>
          <a:p>
            <a:pPr marL="1371600" lvl="3" indent="0">
              <a:buNone/>
            </a:pPr>
            <a:endParaRPr lang="en-US" dirty="0" smtClean="0">
              <a:solidFill>
                <a:schemeClr val="bg1"/>
              </a:solidFill>
            </a:endParaRPr>
          </a:p>
        </p:txBody>
      </p:sp>
      <p:sp>
        <p:nvSpPr>
          <p:cNvPr id="7" name="Date Placeholder 3"/>
          <p:cNvSpPr>
            <a:spLocks noGrp="1"/>
          </p:cNvSpPr>
          <p:nvPr>
            <p:ph type="dt" sz="half" idx="10"/>
          </p:nvPr>
        </p:nvSpPr>
        <p:spPr>
          <a:prstGeom prst="rect">
            <a:avLst/>
          </a:prstGeom>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a:prstGeom prst="rect">
            <a:avLst/>
          </a:prstGeom>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a:prstGeom prst="rect">
            <a:avLst/>
          </a:prstGeom>
        </p:spPr>
        <p:txBody>
          <a:bodyPr/>
          <a:lstStyle>
            <a:lvl1pPr>
              <a:defRPr>
                <a:solidFill>
                  <a:schemeClr val="bg1"/>
                </a:solidFill>
              </a:defRPr>
            </a:lvl1pPr>
          </a:lstStyle>
          <a:p>
            <a:fld id="{660A1AE1-84F1-0D41-8D4F-6B318D67AE18}" type="slidenum">
              <a:rPr lang="en-US" smtClean="0"/>
              <a:pPr/>
              <a:t>6</a:t>
            </a:fld>
            <a:endParaRPr lang="en-US" dirty="0"/>
          </a:p>
        </p:txBody>
      </p:sp>
    </p:spTree>
    <p:extLst>
      <p:ext uri="{BB962C8B-B14F-4D97-AF65-F5344CB8AC3E}">
        <p14:creationId xmlns:p14="http://schemas.microsoft.com/office/powerpoint/2010/main" val="888630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18" y="-1"/>
            <a:ext cx="12263717" cy="6904093"/>
          </a:xfrm>
          <a:prstGeom prst="rect">
            <a:avLst/>
          </a:prstGeom>
        </p:spPr>
      </p:pic>
      <p:sp>
        <p:nvSpPr>
          <p:cNvPr id="5" name="Rectangle 4"/>
          <p:cNvSpPr/>
          <p:nvPr/>
        </p:nvSpPr>
        <p:spPr>
          <a:xfrm>
            <a:off x="-71717" y="1"/>
            <a:ext cx="12263718" cy="6904092"/>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999672" y="2074107"/>
            <a:ext cx="9144000" cy="93165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dirty="0"/>
          </a:p>
        </p:txBody>
      </p:sp>
      <p:sp>
        <p:nvSpPr>
          <p:cNvPr id="2" name="Title 1"/>
          <p:cNvSpPr>
            <a:spLocks noGrp="1"/>
          </p:cNvSpPr>
          <p:nvPr>
            <p:ph type="title"/>
          </p:nvPr>
        </p:nvSpPr>
        <p:spPr/>
        <p:txBody>
          <a:bodyPr/>
          <a:lstStyle/>
          <a:p>
            <a:r>
              <a:rPr lang="en-US" dirty="0" smtClean="0">
                <a:solidFill>
                  <a:schemeClr val="bg1"/>
                </a:solidFill>
              </a:rPr>
              <a:t>Academic Learning Center Research	</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dirty="0" smtClean="0">
                <a:solidFill>
                  <a:schemeClr val="bg1"/>
                </a:solidFill>
              </a:rPr>
              <a:t>Students can ask for materials</a:t>
            </a:r>
          </a:p>
          <a:p>
            <a:endParaRPr lang="en-US" dirty="0">
              <a:solidFill>
                <a:schemeClr val="bg1"/>
              </a:solidFill>
            </a:endParaRPr>
          </a:p>
          <a:p>
            <a:pPr lvl="1"/>
            <a:r>
              <a:rPr lang="en-US" dirty="0" smtClean="0">
                <a:solidFill>
                  <a:schemeClr val="bg1"/>
                </a:solidFill>
              </a:rPr>
              <a:t>Academic Learning Center staff will research and post on the site</a:t>
            </a:r>
          </a:p>
          <a:p>
            <a:pPr lvl="1"/>
            <a:endParaRPr lang="en-US" dirty="0">
              <a:solidFill>
                <a:schemeClr val="bg1"/>
              </a:solidFill>
            </a:endParaRPr>
          </a:p>
          <a:p>
            <a:pPr lvl="2"/>
            <a:r>
              <a:rPr lang="en-US" dirty="0" smtClean="0">
                <a:solidFill>
                  <a:schemeClr val="bg1"/>
                </a:solidFill>
              </a:rPr>
              <a:t>Links to:</a:t>
            </a:r>
          </a:p>
          <a:p>
            <a:pPr lvl="2"/>
            <a:endParaRPr lang="en-US" dirty="0" smtClean="0">
              <a:solidFill>
                <a:schemeClr val="bg1"/>
              </a:solidFill>
            </a:endParaRPr>
          </a:p>
          <a:p>
            <a:pPr lvl="3"/>
            <a:r>
              <a:rPr lang="en-US" dirty="0" smtClean="0">
                <a:solidFill>
                  <a:schemeClr val="bg1"/>
                </a:solidFill>
              </a:rPr>
              <a:t>Materials</a:t>
            </a:r>
          </a:p>
          <a:p>
            <a:pPr lvl="3"/>
            <a:endParaRPr lang="en-US" dirty="0" smtClean="0">
              <a:solidFill>
                <a:schemeClr val="bg1"/>
              </a:solidFill>
            </a:endParaRPr>
          </a:p>
          <a:p>
            <a:pPr lvl="3"/>
            <a:r>
              <a:rPr lang="en-US" dirty="0" smtClean="0">
                <a:solidFill>
                  <a:schemeClr val="bg1"/>
                </a:solidFill>
              </a:rPr>
              <a:t>Videos</a:t>
            </a:r>
          </a:p>
          <a:p>
            <a:pPr lvl="3"/>
            <a:endParaRPr lang="en-US" dirty="0" smtClean="0">
              <a:solidFill>
                <a:schemeClr val="bg1"/>
              </a:solidFill>
            </a:endParaRPr>
          </a:p>
          <a:p>
            <a:pPr lvl="3"/>
            <a:r>
              <a:rPr lang="en-US" dirty="0" smtClean="0">
                <a:solidFill>
                  <a:schemeClr val="bg1"/>
                </a:solidFill>
              </a:rPr>
              <a:t>Forms</a:t>
            </a:r>
          </a:p>
          <a:p>
            <a:pPr lvl="3"/>
            <a:endParaRPr lang="en-US" dirty="0" smtClean="0">
              <a:solidFill>
                <a:schemeClr val="bg1"/>
              </a:solidFill>
            </a:endParaRPr>
          </a:p>
          <a:p>
            <a:pPr lvl="3"/>
            <a:r>
              <a:rPr lang="en-US" dirty="0" smtClean="0">
                <a:solidFill>
                  <a:schemeClr val="bg1"/>
                </a:solidFill>
              </a:rPr>
              <a:t>Articles</a:t>
            </a:r>
          </a:p>
          <a:p>
            <a:pPr marL="914400" lvl="2" indent="0">
              <a:buNone/>
            </a:pPr>
            <a:endParaRPr lang="en-US" dirty="0">
              <a:solidFill>
                <a:schemeClr val="bg1"/>
              </a:solidFill>
            </a:endParaRPr>
          </a:p>
        </p:txBody>
      </p:sp>
      <p:sp>
        <p:nvSpPr>
          <p:cNvPr id="7" name="Date Placeholder 3"/>
          <p:cNvSpPr>
            <a:spLocks noGrp="1"/>
          </p:cNvSpPr>
          <p:nvPr>
            <p:ph type="dt" sz="half" idx="10"/>
          </p:nvPr>
        </p:nvSpPr>
        <p:spPr>
          <a:prstGeom prst="rect">
            <a:avLst/>
          </a:prstGeom>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a:prstGeom prst="rect">
            <a:avLst/>
          </a:prstGeom>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a:prstGeom prst="rect">
            <a:avLst/>
          </a:prstGeom>
        </p:spPr>
        <p:txBody>
          <a:bodyPr/>
          <a:lstStyle>
            <a:lvl1pPr>
              <a:defRPr>
                <a:solidFill>
                  <a:schemeClr val="bg1"/>
                </a:solidFill>
              </a:defRPr>
            </a:lvl1pPr>
          </a:lstStyle>
          <a:p>
            <a:fld id="{660A1AE1-84F1-0D41-8D4F-6B318D67AE18}" type="slidenum">
              <a:rPr lang="en-US" smtClean="0"/>
              <a:pPr/>
              <a:t>7</a:t>
            </a:fld>
            <a:endParaRPr lang="en-US" dirty="0"/>
          </a:p>
        </p:txBody>
      </p:sp>
    </p:spTree>
    <p:extLst>
      <p:ext uri="{BB962C8B-B14F-4D97-AF65-F5344CB8AC3E}">
        <p14:creationId xmlns:p14="http://schemas.microsoft.com/office/powerpoint/2010/main" val="899423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92001" cy="6863719"/>
          </a:xfrm>
          <a:prstGeom prst="rect">
            <a:avLst/>
          </a:prstGeom>
        </p:spPr>
      </p:pic>
      <p:sp>
        <p:nvSpPr>
          <p:cNvPr id="5" name="Rectangle 4"/>
          <p:cNvSpPr/>
          <p:nvPr/>
        </p:nvSpPr>
        <p:spPr>
          <a:xfrm>
            <a:off x="0" y="0"/>
            <a:ext cx="12192000" cy="6863719"/>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593124" y="2092036"/>
            <a:ext cx="11195222" cy="93165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sz="4400" dirty="0"/>
          </a:p>
        </p:txBody>
      </p:sp>
      <p:sp>
        <p:nvSpPr>
          <p:cNvPr id="3" name="Title 2"/>
          <p:cNvSpPr>
            <a:spLocks noGrp="1"/>
          </p:cNvSpPr>
          <p:nvPr>
            <p:ph type="title"/>
          </p:nvPr>
        </p:nvSpPr>
        <p:spPr/>
        <p:txBody>
          <a:bodyPr/>
          <a:lstStyle/>
          <a:p>
            <a:r>
              <a:rPr lang="en-US" dirty="0" smtClean="0">
                <a:solidFill>
                  <a:schemeClr val="bg1"/>
                </a:solidFill>
              </a:rPr>
              <a:t>User-Friendly Categories</a:t>
            </a:r>
            <a:endParaRPr lang="en-US" dirty="0">
              <a:solidFill>
                <a:schemeClr val="bg1"/>
              </a:solidFill>
            </a:endParaRPr>
          </a:p>
        </p:txBody>
      </p:sp>
      <p:sp>
        <p:nvSpPr>
          <p:cNvPr id="10" name="Content Placeholder 9"/>
          <p:cNvSpPr>
            <a:spLocks noGrp="1"/>
          </p:cNvSpPr>
          <p:nvPr>
            <p:ph sz="half" idx="1"/>
          </p:nvPr>
        </p:nvSpPr>
        <p:spPr/>
        <p:txBody>
          <a:bodyPr>
            <a:normAutofit/>
          </a:bodyPr>
          <a:lstStyle/>
          <a:p>
            <a:r>
              <a:rPr lang="en-US" sz="3200" dirty="0" smtClean="0">
                <a:solidFill>
                  <a:schemeClr val="bg1"/>
                </a:solidFill>
              </a:rPr>
              <a:t>Time Management</a:t>
            </a:r>
          </a:p>
          <a:p>
            <a:r>
              <a:rPr lang="en-US" sz="3200" dirty="0" smtClean="0">
                <a:solidFill>
                  <a:schemeClr val="bg1"/>
                </a:solidFill>
              </a:rPr>
              <a:t>Study Skills and Note-Taking</a:t>
            </a:r>
          </a:p>
          <a:p>
            <a:r>
              <a:rPr lang="en-US" sz="3200" dirty="0" smtClean="0">
                <a:solidFill>
                  <a:schemeClr val="bg1"/>
                </a:solidFill>
              </a:rPr>
              <a:t>Stress-Management</a:t>
            </a:r>
          </a:p>
          <a:p>
            <a:r>
              <a:rPr lang="en-US" sz="3200" dirty="0" smtClean="0">
                <a:solidFill>
                  <a:schemeClr val="bg1"/>
                </a:solidFill>
              </a:rPr>
              <a:t>Test-Taking Strategies</a:t>
            </a:r>
          </a:p>
          <a:p>
            <a:r>
              <a:rPr lang="en-US" sz="3200" dirty="0" smtClean="0">
                <a:solidFill>
                  <a:schemeClr val="bg1"/>
                </a:solidFill>
              </a:rPr>
              <a:t>Presentation Skills</a:t>
            </a:r>
          </a:p>
          <a:p>
            <a:r>
              <a:rPr lang="en-US" sz="3200" dirty="0" smtClean="0">
                <a:solidFill>
                  <a:schemeClr val="bg1"/>
                </a:solidFill>
              </a:rPr>
              <a:t>Sleep and Nutrition</a:t>
            </a:r>
          </a:p>
          <a:p>
            <a:endParaRPr lang="en-US" dirty="0">
              <a:solidFill>
                <a:schemeClr val="bg1"/>
              </a:solidFill>
            </a:endParaRPr>
          </a:p>
        </p:txBody>
      </p:sp>
      <p:sp>
        <p:nvSpPr>
          <p:cNvPr id="14" name="Content Placeholder 13"/>
          <p:cNvSpPr>
            <a:spLocks noGrp="1"/>
          </p:cNvSpPr>
          <p:nvPr>
            <p:ph sz="half" idx="2"/>
          </p:nvPr>
        </p:nvSpPr>
        <p:spPr/>
        <p:txBody>
          <a:bodyPr>
            <a:normAutofit/>
          </a:bodyPr>
          <a:lstStyle/>
          <a:p>
            <a:r>
              <a:rPr lang="en-US" sz="3200" dirty="0">
                <a:solidFill>
                  <a:schemeClr val="bg1"/>
                </a:solidFill>
              </a:rPr>
              <a:t>Research Sites</a:t>
            </a:r>
          </a:p>
          <a:p>
            <a:r>
              <a:rPr lang="en-US" sz="3200" dirty="0">
                <a:solidFill>
                  <a:schemeClr val="bg1"/>
                </a:solidFill>
              </a:rPr>
              <a:t>Writing and Pre-Writing</a:t>
            </a:r>
          </a:p>
          <a:p>
            <a:r>
              <a:rPr lang="en-US" sz="3200" dirty="0">
                <a:solidFill>
                  <a:schemeClr val="bg1"/>
                </a:solidFill>
              </a:rPr>
              <a:t>Program Specific Information</a:t>
            </a:r>
          </a:p>
          <a:p>
            <a:r>
              <a:rPr lang="en-US" sz="3200" dirty="0">
                <a:solidFill>
                  <a:schemeClr val="bg1"/>
                </a:solidFill>
              </a:rPr>
              <a:t>Citations and Plagiarism</a:t>
            </a:r>
          </a:p>
          <a:p>
            <a:r>
              <a:rPr lang="en-US" sz="3200" dirty="0">
                <a:solidFill>
                  <a:schemeClr val="bg1"/>
                </a:solidFill>
              </a:rPr>
              <a:t>Imposter Syndrome</a:t>
            </a:r>
          </a:p>
          <a:p>
            <a:r>
              <a:rPr lang="en-US" sz="3200" dirty="0">
                <a:solidFill>
                  <a:schemeClr val="bg1"/>
                </a:solidFill>
              </a:rPr>
              <a:t>Research Papers and Projects</a:t>
            </a:r>
          </a:p>
          <a:p>
            <a:endParaRPr lang="en-US" sz="3200" dirty="0"/>
          </a:p>
        </p:txBody>
      </p:sp>
      <p:sp>
        <p:nvSpPr>
          <p:cNvPr id="7" name="Date Placeholder 3"/>
          <p:cNvSpPr>
            <a:spLocks noGrp="1"/>
          </p:cNvSpPr>
          <p:nvPr>
            <p:ph type="dt" sz="half" idx="10"/>
          </p:nvPr>
        </p:nvSpPr>
        <p:spPr>
          <a:prstGeom prst="rect">
            <a:avLst/>
          </a:prstGeom>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a:prstGeom prst="rect">
            <a:avLst/>
          </a:prstGeom>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a:prstGeom prst="rect">
            <a:avLst/>
          </a:prstGeom>
        </p:spPr>
        <p:txBody>
          <a:bodyPr/>
          <a:lstStyle>
            <a:lvl1pPr>
              <a:defRPr>
                <a:solidFill>
                  <a:schemeClr val="bg1"/>
                </a:solidFill>
              </a:defRPr>
            </a:lvl1pPr>
          </a:lstStyle>
          <a:p>
            <a:fld id="{660A1AE1-84F1-0D41-8D4F-6B318D67AE18}" type="slidenum">
              <a:rPr lang="en-US" smtClean="0"/>
              <a:pPr/>
              <a:t>8</a:t>
            </a:fld>
            <a:endParaRPr lang="en-US" dirty="0"/>
          </a:p>
        </p:txBody>
      </p:sp>
    </p:spTree>
    <p:extLst>
      <p:ext uri="{BB962C8B-B14F-4D97-AF65-F5344CB8AC3E}">
        <p14:creationId xmlns:p14="http://schemas.microsoft.com/office/powerpoint/2010/main" val="3495489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18" y="-1"/>
            <a:ext cx="12263717" cy="6904093"/>
          </a:xfrm>
          <a:prstGeom prst="rect">
            <a:avLst/>
          </a:prstGeom>
        </p:spPr>
      </p:pic>
      <p:sp>
        <p:nvSpPr>
          <p:cNvPr id="5" name="Rectangle 4"/>
          <p:cNvSpPr/>
          <p:nvPr/>
        </p:nvSpPr>
        <p:spPr>
          <a:xfrm>
            <a:off x="-71717" y="1"/>
            <a:ext cx="12263718" cy="6904092"/>
          </a:xfrm>
          <a:prstGeom prst="rect">
            <a:avLst/>
          </a:prstGeom>
          <a:solidFill>
            <a:srgbClr val="D00D2C">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999672" y="2074107"/>
            <a:ext cx="9144000" cy="93165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chemeClr val="bg1"/>
                </a:solidFill>
                <a:latin typeface="Myriad Pro Semibold" charset="0"/>
                <a:ea typeface="Myriad Pro Semibold" charset="0"/>
                <a:cs typeface="Myriad Pro Semibold" charset="0"/>
              </a:defRPr>
            </a:lvl1pPr>
          </a:lstStyle>
          <a:p>
            <a:endParaRPr lang="en-US" dirty="0"/>
          </a:p>
        </p:txBody>
      </p:sp>
      <p:sp>
        <p:nvSpPr>
          <p:cNvPr id="2" name="Title 1"/>
          <p:cNvSpPr>
            <a:spLocks noGrp="1"/>
          </p:cNvSpPr>
          <p:nvPr>
            <p:ph type="title"/>
          </p:nvPr>
        </p:nvSpPr>
        <p:spPr/>
        <p:txBody>
          <a:bodyPr/>
          <a:lstStyle/>
          <a:p>
            <a:r>
              <a:rPr lang="en-US" dirty="0" smtClean="0">
                <a:solidFill>
                  <a:schemeClr val="bg1"/>
                </a:solidFill>
              </a:rPr>
              <a:t>Quick and Easy 	</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Simple materials</a:t>
            </a:r>
          </a:p>
          <a:p>
            <a:endParaRPr lang="en-US" dirty="0">
              <a:solidFill>
                <a:schemeClr val="bg1"/>
              </a:solidFill>
            </a:endParaRPr>
          </a:p>
          <a:p>
            <a:r>
              <a:rPr lang="en-US" dirty="0" smtClean="0">
                <a:solidFill>
                  <a:schemeClr val="bg1"/>
                </a:solidFill>
              </a:rPr>
              <a:t>Short video clips</a:t>
            </a:r>
          </a:p>
          <a:p>
            <a:endParaRPr lang="en-US" dirty="0">
              <a:solidFill>
                <a:schemeClr val="bg1"/>
              </a:solidFill>
            </a:endParaRPr>
          </a:p>
          <a:p>
            <a:r>
              <a:rPr lang="en-US" dirty="0" smtClean="0">
                <a:solidFill>
                  <a:schemeClr val="bg1"/>
                </a:solidFill>
              </a:rPr>
              <a:t>Small articles</a:t>
            </a:r>
          </a:p>
          <a:p>
            <a:endParaRPr lang="en-US" dirty="0">
              <a:solidFill>
                <a:schemeClr val="bg1"/>
              </a:solidFill>
            </a:endParaRPr>
          </a:p>
          <a:p>
            <a:r>
              <a:rPr lang="en-US" dirty="0" smtClean="0">
                <a:solidFill>
                  <a:schemeClr val="bg1"/>
                </a:solidFill>
              </a:rPr>
              <a:t>Necessary Forms</a:t>
            </a:r>
            <a:endParaRPr lang="en-US" dirty="0">
              <a:solidFill>
                <a:schemeClr val="bg1"/>
              </a:solidFill>
            </a:endParaRPr>
          </a:p>
        </p:txBody>
      </p:sp>
      <p:sp>
        <p:nvSpPr>
          <p:cNvPr id="7" name="Date Placeholder 3"/>
          <p:cNvSpPr>
            <a:spLocks noGrp="1"/>
          </p:cNvSpPr>
          <p:nvPr>
            <p:ph type="dt" sz="half" idx="10"/>
          </p:nvPr>
        </p:nvSpPr>
        <p:spPr>
          <a:prstGeom prst="rect">
            <a:avLst/>
          </a:prstGeom>
        </p:spPr>
        <p:txBody>
          <a:bodyPr/>
          <a:lstStyle>
            <a:lvl1pPr>
              <a:defRPr>
                <a:solidFill>
                  <a:schemeClr val="bg1"/>
                </a:solidFill>
              </a:defRPr>
            </a:lvl1pPr>
          </a:lstStyle>
          <a:p>
            <a:fld id="{4AD1F213-46BB-E34D-9F54-D5E762473637}" type="datetimeFigureOut">
              <a:rPr lang="en-US" smtClean="0"/>
              <a:pPr/>
              <a:t>4/14/2020</a:t>
            </a:fld>
            <a:endParaRPr lang="en-US" dirty="0"/>
          </a:p>
        </p:txBody>
      </p:sp>
      <p:sp>
        <p:nvSpPr>
          <p:cNvPr id="8" name="Footer Placeholder 4"/>
          <p:cNvSpPr>
            <a:spLocks noGrp="1"/>
          </p:cNvSpPr>
          <p:nvPr>
            <p:ph type="ftr" sz="quarter" idx="11"/>
          </p:nvPr>
        </p:nvSpPr>
        <p:spPr>
          <a:prstGeom prst="rect">
            <a:avLst/>
          </a:prstGeom>
        </p:spPr>
        <p:txBody>
          <a:bodyPr/>
          <a:lstStyle>
            <a:lvl1pPr>
              <a:defRPr>
                <a:solidFill>
                  <a:schemeClr val="bg1"/>
                </a:solidFill>
              </a:defRPr>
            </a:lvl1pPr>
          </a:lstStyle>
          <a:p>
            <a:r>
              <a:rPr lang="en-US" dirty="0" smtClean="0"/>
              <a:t>K. Daye</a:t>
            </a:r>
            <a:endParaRPr lang="en-US" dirty="0"/>
          </a:p>
        </p:txBody>
      </p:sp>
      <p:sp>
        <p:nvSpPr>
          <p:cNvPr id="9" name="Slide Number Placeholder 5"/>
          <p:cNvSpPr>
            <a:spLocks noGrp="1"/>
          </p:cNvSpPr>
          <p:nvPr>
            <p:ph type="sldNum" sz="quarter" idx="12"/>
          </p:nvPr>
        </p:nvSpPr>
        <p:spPr>
          <a:prstGeom prst="rect">
            <a:avLst/>
          </a:prstGeom>
        </p:spPr>
        <p:txBody>
          <a:bodyPr/>
          <a:lstStyle>
            <a:lvl1pPr>
              <a:defRPr>
                <a:solidFill>
                  <a:schemeClr val="bg1"/>
                </a:solidFill>
              </a:defRPr>
            </a:lvl1pPr>
          </a:lstStyle>
          <a:p>
            <a:fld id="{660A1AE1-84F1-0D41-8D4F-6B318D67AE18}" type="slidenum">
              <a:rPr lang="en-US" smtClean="0"/>
              <a:pPr/>
              <a:t>9</a:t>
            </a:fld>
            <a:endParaRPr lang="en-US" dirty="0"/>
          </a:p>
        </p:txBody>
      </p:sp>
    </p:spTree>
    <p:extLst>
      <p:ext uri="{BB962C8B-B14F-4D97-AF65-F5344CB8AC3E}">
        <p14:creationId xmlns:p14="http://schemas.microsoft.com/office/powerpoint/2010/main" val="2583219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761</Words>
  <Application>Microsoft Office PowerPoint</Application>
  <PresentationFormat>Widescreen</PresentationFormat>
  <Paragraphs>157</Paragraphs>
  <Slides>14</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Myriad Pro</vt:lpstr>
      <vt:lpstr>Myriad Pro Semibold</vt:lpstr>
      <vt:lpstr>Office Theme</vt:lpstr>
      <vt:lpstr>Accessible  Academic Support  Through the iLearn Platform</vt:lpstr>
      <vt:lpstr>Award Winning Site </vt:lpstr>
      <vt:lpstr>Best Practices in Academic Support </vt:lpstr>
      <vt:lpstr>Extended Reach</vt:lpstr>
      <vt:lpstr>Based on Need </vt:lpstr>
      <vt:lpstr>Anticipating Needs </vt:lpstr>
      <vt:lpstr>Academic Learning Center Research </vt:lpstr>
      <vt:lpstr>User-Friendly Categories</vt:lpstr>
      <vt:lpstr>Quick and Easy  </vt:lpstr>
      <vt:lpstr>Site Run-Through</vt:lpstr>
      <vt:lpstr>Works so well we created  a site for  Advisement</vt:lpstr>
      <vt:lpstr>Works Cited </vt:lpstr>
      <vt:lpstr>PowerPoint Presentation</vt:lpstr>
      <vt:lpstr>PowerPoint Presentation</vt:lpstr>
    </vt:vector>
  </TitlesOfParts>
  <Company>Marist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DiCorcia</dc:creator>
  <cp:lastModifiedBy>Kathryn DiCorcia</cp:lastModifiedBy>
  <cp:revision>10</cp:revision>
  <dcterms:created xsi:type="dcterms:W3CDTF">2019-03-19T17:49:19Z</dcterms:created>
  <dcterms:modified xsi:type="dcterms:W3CDTF">2020-04-14T23:52:20Z</dcterms:modified>
</cp:coreProperties>
</file>