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9" r:id="rId4"/>
    <p:sldId id="270" r:id="rId5"/>
    <p:sldId id="258" r:id="rId6"/>
    <p:sldId id="259" r:id="rId7"/>
    <p:sldId id="264" r:id="rId8"/>
    <p:sldId id="271" r:id="rId9"/>
    <p:sldId id="265" r:id="rId10"/>
    <p:sldId id="272" r:id="rId11"/>
    <p:sldId id="266" r:id="rId12"/>
    <p:sldId id="262" r:id="rId13"/>
    <p:sldId id="263" r:id="rId14"/>
    <p:sldId id="260" r:id="rId15"/>
    <p:sldId id="261" r:id="rId16"/>
    <p:sldId id="267" r:id="rId17"/>
    <p:sldId id="273" r:id="rId18"/>
    <p:sldId id="268" r:id="rId19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2F0D1C5-D419-4E57-A34D-C2A4850115D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77EC8AC-8257-4494-95CD-1C3054B4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5" y="2068839"/>
            <a:ext cx="6815669" cy="1515533"/>
          </a:xfrm>
        </p:spPr>
        <p:txBody>
          <a:bodyPr/>
          <a:lstStyle/>
          <a:p>
            <a:r>
              <a:rPr lang="en-US" sz="4400" dirty="0" smtClean="0"/>
              <a:t>Promoting Competency-Based Learning in a Hybrid Research Methods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929445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 smtClean="0"/>
              <a:t>Leanne Havis, Ph.D., Neumann University</a:t>
            </a:r>
          </a:p>
          <a:p>
            <a:r>
              <a:rPr lang="en-US" dirty="0" smtClean="0"/>
              <a:t>QM East Coast Regional Conference (March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the assessment method or measure that you identified a few minutes ago for meeting a desired outcome in one of your courses and jot down an answer to the following question: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What could you ask your students to do, or what could you do with your students, to help them achieve that outcome?</a:t>
            </a:r>
          </a:p>
          <a:p>
            <a:r>
              <a:rPr lang="en-US" dirty="0" smtClean="0"/>
              <a:t>Turn to a partner and share your answers.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2" y="670739"/>
            <a:ext cx="1615260" cy="169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390" y="4591949"/>
            <a:ext cx="2701274" cy="16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8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76253" cy="3318936"/>
          </a:xfrm>
        </p:spPr>
        <p:txBody>
          <a:bodyPr/>
          <a:lstStyle/>
          <a:p>
            <a:r>
              <a:rPr lang="en-US" dirty="0" smtClean="0"/>
              <a:t>Intentional maximization of the hybrid format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US" sz="2400" dirty="0" smtClean="0"/>
              <a:t>: use of technological resources (Purdue OWL, </a:t>
            </a:r>
            <a:r>
              <a:rPr lang="en-US" sz="2400" dirty="0" err="1" smtClean="0"/>
              <a:t>TurnItIn</a:t>
            </a:r>
            <a:r>
              <a:rPr lang="en-US" sz="2400" dirty="0" smtClean="0"/>
              <a:t>, journal articles, rubrics, discussion boards)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F2F</a:t>
            </a:r>
            <a:r>
              <a:rPr lang="en-US" sz="2400" dirty="0" smtClean="0"/>
              <a:t>: workshop-style sessions to allow for individual and small-group work (peer evaluation, faculty-student conferencing, self-assessments)</a:t>
            </a:r>
          </a:p>
        </p:txBody>
      </p:sp>
    </p:spTree>
    <p:extLst>
      <p:ext uri="{BB962C8B-B14F-4D97-AF65-F5344CB8AC3E}">
        <p14:creationId xmlns:p14="http://schemas.microsoft.com/office/powerpoint/2010/main" val="390908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75964"/>
              </p:ext>
            </p:extLst>
          </p:nvPr>
        </p:nvGraphicFramePr>
        <p:xfrm>
          <a:off x="1360274" y="2145571"/>
          <a:ext cx="947145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726"/>
                <a:gridCol w="4735726"/>
              </a:tblGrid>
              <a:tr h="355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“Traditional” Course Format: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CBL Course Format:</a:t>
                      </a:r>
                      <a:endParaRPr lang="en-US" dirty="0"/>
                    </a:p>
                  </a:txBody>
                  <a:tcPr/>
                </a:tc>
              </a:tr>
              <a:tr h="336409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Assignments: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Annotated bibliography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First draft of literature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i="1" dirty="0" smtClean="0"/>
                        <a:t>Second</a:t>
                      </a:r>
                      <a:r>
                        <a:rPr lang="en-US" sz="1700" dirty="0" smtClean="0"/>
                        <a:t> draft of literature review (due one week later)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Discussion board posts about data collection,</a:t>
                      </a:r>
                      <a:r>
                        <a:rPr lang="en-US" sz="1700" baseline="0" dirty="0" smtClean="0"/>
                        <a:t> data analysis, ethical practice (weekly)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First draft of complete research proposal (due two weeks before the end of the semester)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Final draft of complete research proposal (due during final exams week)</a:t>
                      </a:r>
                      <a:endParaRPr lang="en-US" sz="17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Assignments: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Annotated bibliography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First draft of literature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i="1" dirty="0" smtClean="0"/>
                        <a:t>Final</a:t>
                      </a:r>
                      <a:r>
                        <a:rPr lang="en-US" sz="1700" dirty="0" smtClean="0"/>
                        <a:t> draft of literature review (may be</a:t>
                      </a:r>
                      <a:r>
                        <a:rPr lang="en-US" sz="1700" baseline="0" dirty="0" smtClean="0"/>
                        <a:t> more than two)</a:t>
                      </a:r>
                      <a:endParaRPr lang="en-US" sz="17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smtClean="0"/>
                        <a:t>Discussion board posts about data collection,</a:t>
                      </a:r>
                      <a:r>
                        <a:rPr lang="en-US" sz="1700" baseline="0" dirty="0" smtClean="0"/>
                        <a:t> data analysis, ethical practice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First draft of complete research proposal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due dates for individual allied assignments; students progress to the next stage only when Level 3 competency on the appropriate rubric has been reached. </a:t>
                      </a:r>
                      <a:endParaRPr lang="en-US" sz="1700" b="1" u="sng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Final draft of complete research proposal (due during final exams week)</a:t>
                      </a:r>
                      <a:endParaRPr lang="en-US" sz="17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77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Real-Time, Meaningful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</a:t>
            </a:r>
            <a:r>
              <a:rPr lang="en-US" dirty="0" smtClean="0"/>
              <a:t> – typically within 48-72 hours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</a:t>
            </a:r>
            <a:r>
              <a:rPr lang="en-US" dirty="0" smtClean="0"/>
              <a:t> – specific, measurable, observable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Manageable</a:t>
            </a:r>
            <a:r>
              <a:rPr lang="en-US" dirty="0" smtClean="0"/>
              <a:t> – no more than three items to address each time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Multifaceted</a:t>
            </a:r>
            <a:r>
              <a:rPr lang="en-US" dirty="0" smtClean="0"/>
              <a:t> – from the faculty member, peers, and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4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19" y="1924736"/>
            <a:ext cx="9609666" cy="566738"/>
          </a:xfrm>
        </p:spPr>
        <p:txBody>
          <a:bodyPr>
            <a:noAutofit/>
          </a:bodyPr>
          <a:lstStyle/>
          <a:p>
            <a:r>
              <a:rPr lang="en-US" sz="4400" dirty="0" smtClean="0"/>
              <a:t>Direct Evidence of Student Learning:</a:t>
            </a:r>
            <a:br>
              <a:rPr lang="en-US" sz="4400" dirty="0" smtClean="0"/>
            </a:br>
            <a:r>
              <a:rPr lang="en-US" sz="4400" dirty="0" smtClean="0"/>
              <a:t>Final Proposal Grades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19041615"/>
              </p:ext>
            </p:extLst>
          </p:nvPr>
        </p:nvGraphicFramePr>
        <p:xfrm>
          <a:off x="1197919" y="2878189"/>
          <a:ext cx="10106026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013"/>
                <a:gridCol w="5053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“Traditional” Course </a:t>
                      </a:r>
                      <a:r>
                        <a:rPr lang="en-US" dirty="0" smtClean="0"/>
                        <a:t>Format (n=19):</a:t>
                      </a:r>
                      <a:endParaRPr lang="en-US" dirty="0"/>
                    </a:p>
                  </a:txBody>
                  <a:tcPr marL="96248" marR="96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CBL Course </a:t>
                      </a:r>
                      <a:r>
                        <a:rPr lang="en-US" dirty="0" smtClean="0"/>
                        <a:t>Format (n=9):</a:t>
                      </a:r>
                      <a:endParaRPr lang="en-US" dirty="0"/>
                    </a:p>
                  </a:txBody>
                  <a:tcPr marL="96248" marR="96248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Scores ranged from 35.68 to 93.22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Mean: 72.56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Median:</a:t>
                      </a:r>
                      <a:r>
                        <a:rPr lang="en-US" baseline="0" dirty="0" smtClean="0"/>
                        <a:t> 72.55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Variance: 180.95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Standard deviation: 13.45</a:t>
                      </a:r>
                      <a:endParaRPr lang="en-US" dirty="0"/>
                    </a:p>
                  </a:txBody>
                  <a:tcPr marL="96248" marR="9624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Scores</a:t>
                      </a:r>
                      <a:r>
                        <a:rPr lang="en-US" baseline="0" dirty="0" smtClean="0"/>
                        <a:t> ranged from 71.16 to 91.03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Mean: 81.62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Median: 78.63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Variance: 56.35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Standard deviation: 7.51</a:t>
                      </a:r>
                      <a:endParaRPr lang="en-US" dirty="0"/>
                    </a:p>
                  </a:txBody>
                  <a:tcPr marL="96248" marR="96248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401" y="5016842"/>
            <a:ext cx="9609666" cy="1285104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were statistically significant differences in final proposal grades across the two semesters.</a:t>
            </a:r>
          </a:p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Moreover, no student in the CBL semester scored lower than a 3 on the final proposal on either the Written Communication or Critical Thinking Rubric; sample means were 3.33 and 3.22 respectively.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89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 of Student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reflections on the CBL process noted the following:</a:t>
            </a:r>
          </a:p>
          <a:p>
            <a:pPr lvl="1"/>
            <a:r>
              <a:rPr lang="en-US" sz="2400" dirty="0" smtClean="0"/>
              <a:t>Relevance and transfer to real world setting</a:t>
            </a:r>
          </a:p>
          <a:p>
            <a:pPr lvl="1"/>
            <a:r>
              <a:rPr lang="en-US" sz="2400" dirty="0" smtClean="0"/>
              <a:t>Focus on ownership and accountability, leading to confidence building </a:t>
            </a:r>
          </a:p>
          <a:p>
            <a:pPr lvl="1"/>
            <a:r>
              <a:rPr lang="en-US" sz="2400" dirty="0" smtClean="0"/>
              <a:t>Self-paced and self-directed </a:t>
            </a:r>
          </a:p>
          <a:p>
            <a:pPr lvl="1"/>
            <a:r>
              <a:rPr lang="en-US" sz="2400" dirty="0" smtClean="0"/>
              <a:t>Flexibility, not constrained by deadlines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96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vs. not-so-small class size (given individualized/personalized emphasis)</a:t>
            </a:r>
          </a:p>
          <a:p>
            <a:r>
              <a:rPr lang="en-US" dirty="0" smtClean="0"/>
              <a:t>Delivery format (fully online vs. hybrid vs. fully F2F)</a:t>
            </a:r>
          </a:p>
          <a:p>
            <a:r>
              <a:rPr lang="en-US" dirty="0" smtClean="0"/>
              <a:t>Emphasis on content vs. competency</a:t>
            </a:r>
          </a:p>
          <a:p>
            <a:r>
              <a:rPr lang="en-US" dirty="0" smtClean="0"/>
              <a:t>Highly time-consuming </a:t>
            </a:r>
          </a:p>
          <a:p>
            <a:r>
              <a:rPr lang="en-US" dirty="0" smtClean="0"/>
              <a:t>Identifying the “right” outcomes, assessment measures, and learning activities is key - and they all have to be aligned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incorporate elements of CBL into the course you’ve been thinking about during this session to help students meet the outcome you’ve identified?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5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ank you ques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45" y="591646"/>
            <a:ext cx="8056492" cy="57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2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Session Overview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1" y="2560511"/>
            <a:ext cx="3309937" cy="330993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2" y="2560511"/>
            <a:ext cx="4718304" cy="3310128"/>
          </a:xfrm>
        </p:spPr>
        <p:txBody>
          <a:bodyPr/>
          <a:lstStyle/>
          <a:p>
            <a:r>
              <a:rPr lang="en-US" dirty="0" smtClean="0"/>
              <a:t>Course background</a:t>
            </a:r>
          </a:p>
          <a:p>
            <a:r>
              <a:rPr lang="en-US" dirty="0" smtClean="0"/>
              <a:t>Guiding questions in the redesign </a:t>
            </a:r>
          </a:p>
          <a:p>
            <a:r>
              <a:rPr lang="en-US" dirty="0" smtClean="0"/>
              <a:t>Incorporating CBL elements  </a:t>
            </a:r>
          </a:p>
          <a:p>
            <a:r>
              <a:rPr lang="en-US" dirty="0" smtClean="0"/>
              <a:t>Did it work? </a:t>
            </a:r>
          </a:p>
          <a:p>
            <a:r>
              <a:rPr lang="en-US" dirty="0" smtClean="0"/>
              <a:t>How can you adapt elements of CBL to work for your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9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minute to think about </a:t>
            </a:r>
            <a:r>
              <a:rPr lang="en-US" u="sng" dirty="0" smtClean="0"/>
              <a:t>one</a:t>
            </a:r>
            <a:r>
              <a:rPr lang="en-US" dirty="0" smtClean="0"/>
              <a:t> course that you teach and jot down an answer to the following question: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 ten words or less, how would you describe what you want your students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2400" b="1" dirty="0" smtClean="0">
                <a:solidFill>
                  <a:srgbClr val="FF0000"/>
                </a:solidFill>
              </a:rPr>
              <a:t> or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400" b="1" dirty="0" smtClean="0">
                <a:solidFill>
                  <a:srgbClr val="FF0000"/>
                </a:solidFill>
              </a:rPr>
              <a:t> as a result of taking your class?</a:t>
            </a:r>
          </a:p>
          <a:p>
            <a:r>
              <a:rPr lang="en-US" dirty="0" smtClean="0"/>
              <a:t>Turn to a partner and share your answers.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538" y="4598291"/>
            <a:ext cx="2706859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05" y="648370"/>
            <a:ext cx="1672765" cy="17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6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of you identified 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of knowledge or content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many of you identified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 or competency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easy was it to narrow your course goal(s) to ten words or less?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227" y="2705872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CJ 303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“Traditional” research methods course </a:t>
            </a:r>
          </a:p>
          <a:p>
            <a:r>
              <a:rPr lang="en-US" dirty="0" smtClean="0"/>
              <a:t>Focus on content (knowledge), “little real world relevance”</a:t>
            </a:r>
          </a:p>
          <a:p>
            <a:r>
              <a:rPr lang="en-US" dirty="0" smtClean="0"/>
              <a:t>Low student grades, high student resentment </a:t>
            </a:r>
          </a:p>
          <a:p>
            <a:r>
              <a:rPr lang="en-US" dirty="0" smtClean="0"/>
              <a:t>Continuous tinkering with scaffolding and small-stakes assignments</a:t>
            </a:r>
          </a:p>
          <a:p>
            <a:r>
              <a:rPr lang="en-US" dirty="0" smtClean="0"/>
              <a:t>Students seemed unable to make the leap from one step to the next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wasn’t working???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09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 in the Course Redesign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r>
              <a:rPr lang="en-US" dirty="0" smtClean="0"/>
              <a:t>: What do I want students to demonstrate that they know or that they can do upon completion of this course?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en-US" dirty="0" smtClean="0"/>
              <a:t>: What evidence can I use to evaluate whether students have successfully met this outcome?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Activity</a:t>
            </a:r>
            <a:r>
              <a:rPr lang="en-US" dirty="0" smtClean="0"/>
              <a:t>: What opportunities can I introduce to promote student engagement with the learning process?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60320"/>
            <a:ext cx="4718050" cy="2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less is more – keep it simple </a:t>
            </a:r>
          </a:p>
          <a:p>
            <a:r>
              <a:rPr lang="en-US" dirty="0" smtClean="0"/>
              <a:t>Focus on skills and competencies, not knowledge or content – why?</a:t>
            </a:r>
          </a:p>
          <a:p>
            <a:r>
              <a:rPr lang="en-US" dirty="0" smtClean="0"/>
              <a:t>Which skills and competencies?</a:t>
            </a:r>
          </a:p>
          <a:p>
            <a:pPr lvl="1"/>
            <a:r>
              <a:rPr lang="en-US" sz="2400" dirty="0" smtClean="0"/>
              <a:t>Written communication </a:t>
            </a:r>
          </a:p>
          <a:p>
            <a:pPr lvl="1"/>
            <a:r>
              <a:rPr lang="en-US" sz="2400" dirty="0" smtClean="0"/>
              <a:t>Critical thinking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14" y="4177718"/>
            <a:ext cx="2049159" cy="20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6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the outcome you identified a few minutes ago for one of your courses and jot down an answer to the following question: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How will you know whether your students have achieved that outcome?</a:t>
            </a:r>
          </a:p>
          <a:p>
            <a:r>
              <a:rPr lang="en-US" dirty="0" smtClean="0"/>
              <a:t>Turn to a partner and share your answers.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5" y="648370"/>
            <a:ext cx="1672765" cy="1724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4" y="4598291"/>
            <a:ext cx="270685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8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495"/>
          </a:xfrm>
        </p:spPr>
        <p:txBody>
          <a:bodyPr>
            <a:normAutofit/>
          </a:bodyPr>
          <a:lstStyle/>
          <a:p>
            <a:r>
              <a:rPr lang="en-US" dirty="0" smtClean="0"/>
              <a:t>Formative and summative – emphasis on learning by practicing </a:t>
            </a:r>
          </a:p>
          <a:p>
            <a:pPr lvl="1"/>
            <a:r>
              <a:rPr lang="en-US" sz="2400" dirty="0" smtClean="0"/>
              <a:t>Multiple drafts, multiple rounds of revisions </a:t>
            </a:r>
          </a:p>
          <a:p>
            <a:pPr lvl="1"/>
            <a:r>
              <a:rPr lang="en-US" sz="2400" dirty="0" smtClean="0"/>
              <a:t>Students learn at their own pace and progress to the next level only when they have demonstrated competency</a:t>
            </a:r>
          </a:p>
          <a:p>
            <a:r>
              <a:rPr lang="en-US" dirty="0" smtClean="0"/>
              <a:t>AAC&amp;U VALUE Rubrics for Written Communication and Critical Thinking </a:t>
            </a:r>
          </a:p>
          <a:p>
            <a:pPr lvl="1"/>
            <a:r>
              <a:rPr lang="en-US" sz="2400" dirty="0" smtClean="0"/>
              <a:t>“Competency” defined 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3 milestone </a:t>
            </a:r>
            <a:r>
              <a:rPr lang="en-US" sz="2400" dirty="0" smtClean="0"/>
              <a:t>(between “developing” and “mastery”)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18" y="675503"/>
            <a:ext cx="1465307" cy="1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5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964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Promoting Competency-Based Learning in a Hybrid Research Methods Course</vt:lpstr>
      <vt:lpstr>Session Overview</vt:lpstr>
      <vt:lpstr>Think-Pair-Share #1</vt:lpstr>
      <vt:lpstr>Well…?</vt:lpstr>
      <vt:lpstr>The History of CJ 303</vt:lpstr>
      <vt:lpstr>Guiding Questions in the Course Redesign </vt:lpstr>
      <vt:lpstr>The Outcomes</vt:lpstr>
      <vt:lpstr>Think-Pair-Share #2</vt:lpstr>
      <vt:lpstr>Assessment:</vt:lpstr>
      <vt:lpstr>Think-Pair-Share #3</vt:lpstr>
      <vt:lpstr>Learning Activities</vt:lpstr>
      <vt:lpstr>Old vs. New</vt:lpstr>
      <vt:lpstr>Real-Time, Meaningful Feedback</vt:lpstr>
      <vt:lpstr>Direct Evidence of Student Learning: Final Proposal Grades</vt:lpstr>
      <vt:lpstr>Indirect Evidence of Student Learning</vt:lpstr>
      <vt:lpstr>Challenges to Consider</vt:lpstr>
      <vt:lpstr>Your Turn…</vt:lpstr>
      <vt:lpstr>PowerPoint Presentation</vt:lpstr>
    </vt:vector>
  </TitlesOfParts>
  <Company>Neumann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Competency-Based Learning in a Hybrid Research Methods Course</dc:title>
  <dc:creator>Leanne R Owen</dc:creator>
  <cp:lastModifiedBy>Leanne R Owen</cp:lastModifiedBy>
  <cp:revision>20</cp:revision>
  <cp:lastPrinted>2018-02-28T17:03:24Z</cp:lastPrinted>
  <dcterms:created xsi:type="dcterms:W3CDTF">2018-02-28T13:49:54Z</dcterms:created>
  <dcterms:modified xsi:type="dcterms:W3CDTF">2018-02-28T17:06:52Z</dcterms:modified>
</cp:coreProperties>
</file>