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58" r:id="rId2"/>
    <p:sldMasterId id="2147483660" r:id="rId3"/>
    <p:sldMasterId id="2147483662" r:id="rId4"/>
  </p:sldMasterIdLst>
  <p:notesMasterIdLst>
    <p:notesMasterId r:id="rId24"/>
  </p:notesMasterIdLst>
  <p:handoutMasterIdLst>
    <p:handoutMasterId r:id="rId25"/>
  </p:handoutMasterIdLst>
  <p:sldIdLst>
    <p:sldId id="261" r:id="rId5"/>
    <p:sldId id="282" r:id="rId6"/>
    <p:sldId id="283" r:id="rId7"/>
    <p:sldId id="284" r:id="rId8"/>
    <p:sldId id="285" r:id="rId9"/>
    <p:sldId id="286" r:id="rId10"/>
    <p:sldId id="287" r:id="rId11"/>
    <p:sldId id="262" r:id="rId12"/>
    <p:sldId id="281" r:id="rId13"/>
    <p:sldId id="265" r:id="rId14"/>
    <p:sldId id="275" r:id="rId15"/>
    <p:sldId id="276" r:id="rId16"/>
    <p:sldId id="288" r:id="rId17"/>
    <p:sldId id="289" r:id="rId18"/>
    <p:sldId id="290" r:id="rId19"/>
    <p:sldId id="291" r:id="rId20"/>
    <p:sldId id="292" r:id="rId21"/>
    <p:sldId id="278" r:id="rId22"/>
    <p:sldId id="293"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8"/>
    <p:restoredTop sz="91978"/>
  </p:normalViewPr>
  <p:slideViewPr>
    <p:cSldViewPr snapToGrid="0" snapToObjects="1">
      <p:cViewPr>
        <p:scale>
          <a:sx n="79" d="100"/>
          <a:sy n="79" d="100"/>
        </p:scale>
        <p:origin x="2176"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3BD00-908C-1C46-95D4-0FAA7BB5C819}" type="doc">
      <dgm:prSet loTypeId="urn:microsoft.com/office/officeart/2005/8/layout/cycle6" loCatId="" qsTypeId="urn:microsoft.com/office/officeart/2005/8/quickstyle/3D3" qsCatId="3D" csTypeId="urn:microsoft.com/office/officeart/2005/8/colors/accent2_1" csCatId="accent2" phldr="1"/>
      <dgm:spPr/>
      <dgm:t>
        <a:bodyPr/>
        <a:lstStyle/>
        <a:p>
          <a:endParaRPr lang="en-US"/>
        </a:p>
      </dgm:t>
    </dgm:pt>
    <dgm:pt modelId="{AE7A1DF9-3E83-0D4B-B817-17403DF6EF13}">
      <dgm:prSet phldrT="[Text]" custT="1"/>
      <dgm:spPr/>
      <dgm:t>
        <a:bodyPr/>
        <a:lstStyle/>
        <a:p>
          <a:r>
            <a:rPr lang="en-US" sz="1300" dirty="0" smtClean="0"/>
            <a:t>Course Overview Introduction</a:t>
          </a:r>
          <a:endParaRPr lang="en-US" sz="1300" dirty="0"/>
        </a:p>
      </dgm:t>
    </dgm:pt>
    <dgm:pt modelId="{CE6B2194-3CF4-D141-957F-A2F4DF5F0783}" type="parTrans" cxnId="{10012F93-2F39-A84B-B7F4-A302E9DD844C}">
      <dgm:prSet/>
      <dgm:spPr/>
      <dgm:t>
        <a:bodyPr/>
        <a:lstStyle/>
        <a:p>
          <a:endParaRPr lang="en-US" sz="1300"/>
        </a:p>
      </dgm:t>
    </dgm:pt>
    <dgm:pt modelId="{71F42D8E-A5E1-6E40-87F1-03E7F3F9852C}" type="sibTrans" cxnId="{10012F93-2F39-A84B-B7F4-A302E9DD844C}">
      <dgm:prSet/>
      <dgm:spPr/>
      <dgm:t>
        <a:bodyPr/>
        <a:lstStyle/>
        <a:p>
          <a:endParaRPr lang="en-US" sz="1300"/>
        </a:p>
      </dgm:t>
    </dgm:pt>
    <dgm:pt modelId="{09395527-3448-FB4C-9D9C-D6BAC7E322BE}">
      <dgm:prSet phldrT="[Text]" custT="1"/>
      <dgm:spPr/>
      <dgm:t>
        <a:bodyPr/>
        <a:lstStyle/>
        <a:p>
          <a:pPr>
            <a:lnSpc>
              <a:spcPct val="100000"/>
            </a:lnSpc>
            <a:spcAft>
              <a:spcPts val="0"/>
            </a:spcAft>
          </a:pPr>
          <a:r>
            <a:rPr lang="en-US" sz="1300" dirty="0" smtClean="0"/>
            <a:t>Course Activities and</a:t>
          </a:r>
        </a:p>
        <a:p>
          <a:pPr>
            <a:lnSpc>
              <a:spcPct val="100000"/>
            </a:lnSpc>
            <a:spcAft>
              <a:spcPts val="0"/>
            </a:spcAft>
          </a:pPr>
          <a:r>
            <a:rPr lang="en-US" sz="1300" dirty="0" smtClean="0"/>
            <a:t>Learner Interaction</a:t>
          </a:r>
          <a:endParaRPr lang="en-US" sz="1300" dirty="0"/>
        </a:p>
      </dgm:t>
    </dgm:pt>
    <dgm:pt modelId="{FB952EAF-5C8E-A64F-985B-0A7E46A64E13}" type="parTrans" cxnId="{996662F7-C3DE-8F4E-B147-760D800FF8B9}">
      <dgm:prSet/>
      <dgm:spPr/>
      <dgm:t>
        <a:bodyPr/>
        <a:lstStyle/>
        <a:p>
          <a:endParaRPr lang="en-US" sz="1300"/>
        </a:p>
      </dgm:t>
    </dgm:pt>
    <dgm:pt modelId="{3B92BEF0-3C09-FA42-961F-F1FD1B12D36E}" type="sibTrans" cxnId="{996662F7-C3DE-8F4E-B147-760D800FF8B9}">
      <dgm:prSet/>
      <dgm:spPr/>
      <dgm:t>
        <a:bodyPr/>
        <a:lstStyle/>
        <a:p>
          <a:endParaRPr lang="en-US" sz="1300"/>
        </a:p>
      </dgm:t>
    </dgm:pt>
    <dgm:pt modelId="{C517FAC8-42BC-7F4E-BA99-E3C62C8294CE}">
      <dgm:prSet phldrT="[Text]" custT="1"/>
      <dgm:spPr/>
      <dgm:t>
        <a:bodyPr/>
        <a:lstStyle/>
        <a:p>
          <a:r>
            <a:rPr lang="en-US" sz="1300" dirty="0" smtClean="0"/>
            <a:t>Course Technology</a:t>
          </a:r>
          <a:endParaRPr lang="en-US" sz="1300" dirty="0"/>
        </a:p>
      </dgm:t>
    </dgm:pt>
    <dgm:pt modelId="{862020E3-2593-9D4A-8699-DA0A2452EF16}" type="parTrans" cxnId="{F2A43B39-1CAD-7748-B7FB-C170A3A5A371}">
      <dgm:prSet/>
      <dgm:spPr/>
      <dgm:t>
        <a:bodyPr/>
        <a:lstStyle/>
        <a:p>
          <a:endParaRPr lang="en-US" sz="1300"/>
        </a:p>
      </dgm:t>
    </dgm:pt>
    <dgm:pt modelId="{71897EE7-B4D7-1D4B-B80A-2CECA8723D5F}" type="sibTrans" cxnId="{F2A43B39-1CAD-7748-B7FB-C170A3A5A371}">
      <dgm:prSet/>
      <dgm:spPr/>
      <dgm:t>
        <a:bodyPr/>
        <a:lstStyle/>
        <a:p>
          <a:endParaRPr lang="en-US" sz="1300"/>
        </a:p>
      </dgm:t>
    </dgm:pt>
    <dgm:pt modelId="{DD1D5B24-2837-7442-BC90-6C77F000F136}">
      <dgm:prSet phldrT="[Text]" custT="1"/>
      <dgm:spPr/>
      <dgm:t>
        <a:bodyPr/>
        <a:lstStyle/>
        <a:p>
          <a:r>
            <a:rPr lang="en-US" sz="1300" dirty="0" smtClean="0"/>
            <a:t>Learner Support</a:t>
          </a:r>
          <a:endParaRPr lang="en-US" sz="1300" dirty="0"/>
        </a:p>
      </dgm:t>
    </dgm:pt>
    <dgm:pt modelId="{FDBB4A88-85CB-0941-8E70-00A67B8C4922}" type="parTrans" cxnId="{4CC98BCB-1276-234E-879B-F649FF05711E}">
      <dgm:prSet/>
      <dgm:spPr/>
      <dgm:t>
        <a:bodyPr/>
        <a:lstStyle/>
        <a:p>
          <a:endParaRPr lang="en-US" sz="1300"/>
        </a:p>
      </dgm:t>
    </dgm:pt>
    <dgm:pt modelId="{D344BB5E-D1EE-8F45-8454-B34F64B5C33C}" type="sibTrans" cxnId="{4CC98BCB-1276-234E-879B-F649FF05711E}">
      <dgm:prSet/>
      <dgm:spPr/>
      <dgm:t>
        <a:bodyPr/>
        <a:lstStyle/>
        <a:p>
          <a:endParaRPr lang="en-US" sz="1300"/>
        </a:p>
      </dgm:t>
    </dgm:pt>
    <dgm:pt modelId="{A9BFF69E-9584-F143-9F37-01505F909FDC}">
      <dgm:prSet phldrT="[Text]" custT="1"/>
      <dgm:spPr/>
      <dgm:t>
        <a:bodyPr/>
        <a:lstStyle/>
        <a:p>
          <a:r>
            <a:rPr lang="en-US" sz="1300" dirty="0" smtClean="0"/>
            <a:t>Accessibility and Usability</a:t>
          </a:r>
          <a:endParaRPr lang="en-US" sz="1300" dirty="0"/>
        </a:p>
      </dgm:t>
    </dgm:pt>
    <dgm:pt modelId="{ACA7B52E-7311-9D4C-BF9D-E36C3D6D46C7}" type="parTrans" cxnId="{BF43C7B5-1BBB-C046-8BEF-9A4CD1E18FD6}">
      <dgm:prSet/>
      <dgm:spPr/>
      <dgm:t>
        <a:bodyPr/>
        <a:lstStyle/>
        <a:p>
          <a:endParaRPr lang="en-US" sz="1300"/>
        </a:p>
      </dgm:t>
    </dgm:pt>
    <dgm:pt modelId="{E406E2F6-0CE4-494A-8A80-4582A947CF77}" type="sibTrans" cxnId="{BF43C7B5-1BBB-C046-8BEF-9A4CD1E18FD6}">
      <dgm:prSet/>
      <dgm:spPr/>
      <dgm:t>
        <a:bodyPr/>
        <a:lstStyle/>
        <a:p>
          <a:endParaRPr lang="en-US" sz="1300"/>
        </a:p>
      </dgm:t>
    </dgm:pt>
    <dgm:pt modelId="{7A22C5D3-8F89-9945-9E7A-8BC54E4FC18D}">
      <dgm:prSet custT="1"/>
      <dgm:spPr/>
      <dgm:t>
        <a:bodyPr/>
        <a:lstStyle/>
        <a:p>
          <a:r>
            <a:rPr lang="en-US" sz="1300" dirty="0" smtClean="0"/>
            <a:t>Learning Objectives (Competencies)</a:t>
          </a:r>
          <a:endParaRPr lang="en-US" sz="1300" dirty="0"/>
        </a:p>
      </dgm:t>
    </dgm:pt>
    <dgm:pt modelId="{70D914AD-EAAD-9B48-895D-0F7C85D912DE}" type="parTrans" cxnId="{A2FF405F-BCD6-454A-95A9-673ECC88A888}">
      <dgm:prSet/>
      <dgm:spPr/>
      <dgm:t>
        <a:bodyPr/>
        <a:lstStyle/>
        <a:p>
          <a:endParaRPr lang="en-US" sz="1300"/>
        </a:p>
      </dgm:t>
    </dgm:pt>
    <dgm:pt modelId="{7997C265-B952-6C43-94B2-EB54EBCFDFE9}" type="sibTrans" cxnId="{A2FF405F-BCD6-454A-95A9-673ECC88A888}">
      <dgm:prSet/>
      <dgm:spPr/>
      <dgm:t>
        <a:bodyPr/>
        <a:lstStyle/>
        <a:p>
          <a:endParaRPr lang="en-US" sz="1300"/>
        </a:p>
      </dgm:t>
    </dgm:pt>
    <dgm:pt modelId="{905FB0FD-3123-C848-AD1D-7C82B97C21E0}">
      <dgm:prSet custT="1"/>
      <dgm:spPr/>
      <dgm:t>
        <a:bodyPr/>
        <a:lstStyle/>
        <a:p>
          <a:r>
            <a:rPr lang="en-US" sz="1300" dirty="0" smtClean="0"/>
            <a:t>Assessment and Measurement</a:t>
          </a:r>
          <a:endParaRPr lang="en-US" sz="1300" dirty="0"/>
        </a:p>
      </dgm:t>
    </dgm:pt>
    <dgm:pt modelId="{1D9380D2-CAAA-DE4C-83A9-5D8C5F66FA9A}" type="parTrans" cxnId="{E93A4B3B-A82F-1D45-BC5D-FA9A2A0968A8}">
      <dgm:prSet/>
      <dgm:spPr/>
      <dgm:t>
        <a:bodyPr/>
        <a:lstStyle/>
        <a:p>
          <a:endParaRPr lang="en-US" sz="1300"/>
        </a:p>
      </dgm:t>
    </dgm:pt>
    <dgm:pt modelId="{4FFF185A-CAEC-0E47-8EDD-00D2B2E6C6D3}" type="sibTrans" cxnId="{E93A4B3B-A82F-1D45-BC5D-FA9A2A0968A8}">
      <dgm:prSet/>
      <dgm:spPr/>
      <dgm:t>
        <a:bodyPr/>
        <a:lstStyle/>
        <a:p>
          <a:endParaRPr lang="en-US" sz="1300"/>
        </a:p>
      </dgm:t>
    </dgm:pt>
    <dgm:pt modelId="{7474A61C-B9D8-AE42-ABE7-72A3E8807C5A}">
      <dgm:prSet custT="1"/>
      <dgm:spPr/>
      <dgm:t>
        <a:bodyPr/>
        <a:lstStyle/>
        <a:p>
          <a:r>
            <a:rPr lang="en-US" sz="1300" dirty="0" smtClean="0"/>
            <a:t>Instructional Materials</a:t>
          </a:r>
          <a:endParaRPr lang="en-US" sz="1300" dirty="0"/>
        </a:p>
      </dgm:t>
    </dgm:pt>
    <dgm:pt modelId="{B560B5A6-0335-6944-9929-16262A79B406}" type="parTrans" cxnId="{E0354EB6-D37B-4F4C-9BE2-A0DC3FFC5256}">
      <dgm:prSet/>
      <dgm:spPr/>
      <dgm:t>
        <a:bodyPr/>
        <a:lstStyle/>
        <a:p>
          <a:endParaRPr lang="en-US" sz="1300"/>
        </a:p>
      </dgm:t>
    </dgm:pt>
    <dgm:pt modelId="{8F6B7C32-E7AF-9243-A453-EC5F7D785456}" type="sibTrans" cxnId="{E0354EB6-D37B-4F4C-9BE2-A0DC3FFC5256}">
      <dgm:prSet/>
      <dgm:spPr/>
      <dgm:t>
        <a:bodyPr/>
        <a:lstStyle/>
        <a:p>
          <a:endParaRPr lang="en-US" sz="1300"/>
        </a:p>
      </dgm:t>
    </dgm:pt>
    <dgm:pt modelId="{F6BB4EC9-3306-694B-941B-AA6C12EF7545}" type="pres">
      <dgm:prSet presAssocID="{7793BD00-908C-1C46-95D4-0FAA7BB5C819}" presName="cycle" presStyleCnt="0">
        <dgm:presLayoutVars>
          <dgm:dir/>
          <dgm:resizeHandles val="exact"/>
        </dgm:presLayoutVars>
      </dgm:prSet>
      <dgm:spPr/>
      <dgm:t>
        <a:bodyPr/>
        <a:lstStyle/>
        <a:p>
          <a:endParaRPr lang="en-US"/>
        </a:p>
      </dgm:t>
    </dgm:pt>
    <dgm:pt modelId="{B9FE33C5-3C01-8F46-A806-B9A707DC44FD}" type="pres">
      <dgm:prSet presAssocID="{AE7A1DF9-3E83-0D4B-B817-17403DF6EF13}" presName="node" presStyleLbl="node1" presStyleIdx="0" presStyleCnt="8" custScaleX="172438">
        <dgm:presLayoutVars>
          <dgm:bulletEnabled val="1"/>
        </dgm:presLayoutVars>
      </dgm:prSet>
      <dgm:spPr/>
      <dgm:t>
        <a:bodyPr/>
        <a:lstStyle/>
        <a:p>
          <a:endParaRPr lang="en-US"/>
        </a:p>
      </dgm:t>
    </dgm:pt>
    <dgm:pt modelId="{082FC353-B3A5-7742-8AA9-F76AC7D9A1D8}" type="pres">
      <dgm:prSet presAssocID="{AE7A1DF9-3E83-0D4B-B817-17403DF6EF13}" presName="spNode" presStyleCnt="0"/>
      <dgm:spPr/>
    </dgm:pt>
    <dgm:pt modelId="{E1C5D9DE-01F3-234E-8187-BB9F84D0B359}" type="pres">
      <dgm:prSet presAssocID="{71F42D8E-A5E1-6E40-87F1-03E7F3F9852C}" presName="sibTrans" presStyleLbl="sibTrans1D1" presStyleIdx="0" presStyleCnt="8"/>
      <dgm:spPr/>
      <dgm:t>
        <a:bodyPr/>
        <a:lstStyle/>
        <a:p>
          <a:endParaRPr lang="en-US"/>
        </a:p>
      </dgm:t>
    </dgm:pt>
    <dgm:pt modelId="{6C0F2F6C-B902-6847-9932-AA2F212EFFF2}" type="pres">
      <dgm:prSet presAssocID="{7A22C5D3-8F89-9945-9E7A-8BC54E4FC18D}" presName="node" presStyleLbl="node1" presStyleIdx="1" presStyleCnt="8" custScaleX="172069">
        <dgm:presLayoutVars>
          <dgm:bulletEnabled val="1"/>
        </dgm:presLayoutVars>
      </dgm:prSet>
      <dgm:spPr/>
      <dgm:t>
        <a:bodyPr/>
        <a:lstStyle/>
        <a:p>
          <a:endParaRPr lang="en-US"/>
        </a:p>
      </dgm:t>
    </dgm:pt>
    <dgm:pt modelId="{13A0489E-3B19-4145-9135-B373774456C6}" type="pres">
      <dgm:prSet presAssocID="{7A22C5D3-8F89-9945-9E7A-8BC54E4FC18D}" presName="spNode" presStyleCnt="0"/>
      <dgm:spPr/>
    </dgm:pt>
    <dgm:pt modelId="{9050A63E-35FB-2140-9088-D2CB7232BED7}" type="pres">
      <dgm:prSet presAssocID="{7997C265-B952-6C43-94B2-EB54EBCFDFE9}" presName="sibTrans" presStyleLbl="sibTrans1D1" presStyleIdx="1" presStyleCnt="8"/>
      <dgm:spPr/>
      <dgm:t>
        <a:bodyPr/>
        <a:lstStyle/>
        <a:p>
          <a:endParaRPr lang="en-US"/>
        </a:p>
      </dgm:t>
    </dgm:pt>
    <dgm:pt modelId="{96F8A821-6120-BA40-99DE-6217CE7747EA}" type="pres">
      <dgm:prSet presAssocID="{905FB0FD-3123-C848-AD1D-7C82B97C21E0}" presName="node" presStyleLbl="node1" presStyleIdx="2" presStyleCnt="8" custScaleX="172069">
        <dgm:presLayoutVars>
          <dgm:bulletEnabled val="1"/>
        </dgm:presLayoutVars>
      </dgm:prSet>
      <dgm:spPr/>
      <dgm:t>
        <a:bodyPr/>
        <a:lstStyle/>
        <a:p>
          <a:endParaRPr lang="en-US"/>
        </a:p>
      </dgm:t>
    </dgm:pt>
    <dgm:pt modelId="{3D746176-4A84-C54E-B038-4EA086033A00}" type="pres">
      <dgm:prSet presAssocID="{905FB0FD-3123-C848-AD1D-7C82B97C21E0}" presName="spNode" presStyleCnt="0"/>
      <dgm:spPr/>
    </dgm:pt>
    <dgm:pt modelId="{C14CC8B4-6380-074C-99AE-916EF848931B}" type="pres">
      <dgm:prSet presAssocID="{4FFF185A-CAEC-0E47-8EDD-00D2B2E6C6D3}" presName="sibTrans" presStyleLbl="sibTrans1D1" presStyleIdx="2" presStyleCnt="8"/>
      <dgm:spPr/>
      <dgm:t>
        <a:bodyPr/>
        <a:lstStyle/>
        <a:p>
          <a:endParaRPr lang="en-US"/>
        </a:p>
      </dgm:t>
    </dgm:pt>
    <dgm:pt modelId="{171B7C0F-5232-FB44-B0EB-573FD6BBDF06}" type="pres">
      <dgm:prSet presAssocID="{7474A61C-B9D8-AE42-ABE7-72A3E8807C5A}" presName="node" presStyleLbl="node1" presStyleIdx="3" presStyleCnt="8" custScaleX="172069">
        <dgm:presLayoutVars>
          <dgm:bulletEnabled val="1"/>
        </dgm:presLayoutVars>
      </dgm:prSet>
      <dgm:spPr/>
      <dgm:t>
        <a:bodyPr/>
        <a:lstStyle/>
        <a:p>
          <a:endParaRPr lang="en-US"/>
        </a:p>
      </dgm:t>
    </dgm:pt>
    <dgm:pt modelId="{77DE0102-9DB4-D944-9357-A043DD276685}" type="pres">
      <dgm:prSet presAssocID="{7474A61C-B9D8-AE42-ABE7-72A3E8807C5A}" presName="spNode" presStyleCnt="0"/>
      <dgm:spPr/>
    </dgm:pt>
    <dgm:pt modelId="{FF51A4DA-FF02-284B-BECC-A653F34996DC}" type="pres">
      <dgm:prSet presAssocID="{8F6B7C32-E7AF-9243-A453-EC5F7D785456}" presName="sibTrans" presStyleLbl="sibTrans1D1" presStyleIdx="3" presStyleCnt="8"/>
      <dgm:spPr/>
      <dgm:t>
        <a:bodyPr/>
        <a:lstStyle/>
        <a:p>
          <a:endParaRPr lang="en-US"/>
        </a:p>
      </dgm:t>
    </dgm:pt>
    <dgm:pt modelId="{BBBC417C-4ED1-4746-A363-0C0BC21870E0}" type="pres">
      <dgm:prSet presAssocID="{09395527-3448-FB4C-9D9C-D6BAC7E322BE}" presName="node" presStyleLbl="node1" presStyleIdx="4" presStyleCnt="8" custScaleX="172069">
        <dgm:presLayoutVars>
          <dgm:bulletEnabled val="1"/>
        </dgm:presLayoutVars>
      </dgm:prSet>
      <dgm:spPr/>
      <dgm:t>
        <a:bodyPr/>
        <a:lstStyle/>
        <a:p>
          <a:endParaRPr lang="en-US"/>
        </a:p>
      </dgm:t>
    </dgm:pt>
    <dgm:pt modelId="{2AB1C31B-19AC-9F4B-B983-9CE74C452D47}" type="pres">
      <dgm:prSet presAssocID="{09395527-3448-FB4C-9D9C-D6BAC7E322BE}" presName="spNode" presStyleCnt="0"/>
      <dgm:spPr/>
    </dgm:pt>
    <dgm:pt modelId="{419C7C2C-09D8-6D4E-B49B-821FA2116FF1}" type="pres">
      <dgm:prSet presAssocID="{3B92BEF0-3C09-FA42-961F-F1FD1B12D36E}" presName="sibTrans" presStyleLbl="sibTrans1D1" presStyleIdx="4" presStyleCnt="8"/>
      <dgm:spPr/>
      <dgm:t>
        <a:bodyPr/>
        <a:lstStyle/>
        <a:p>
          <a:endParaRPr lang="en-US"/>
        </a:p>
      </dgm:t>
    </dgm:pt>
    <dgm:pt modelId="{7F4C2546-3AE1-3546-9CA5-29D10E96F71A}" type="pres">
      <dgm:prSet presAssocID="{C517FAC8-42BC-7F4E-BA99-E3C62C8294CE}" presName="node" presStyleLbl="node1" presStyleIdx="5" presStyleCnt="8" custScaleX="172069">
        <dgm:presLayoutVars>
          <dgm:bulletEnabled val="1"/>
        </dgm:presLayoutVars>
      </dgm:prSet>
      <dgm:spPr/>
      <dgm:t>
        <a:bodyPr/>
        <a:lstStyle/>
        <a:p>
          <a:endParaRPr lang="en-US"/>
        </a:p>
      </dgm:t>
    </dgm:pt>
    <dgm:pt modelId="{8ACBF0B6-EC84-BA47-9962-7E087AC0494B}" type="pres">
      <dgm:prSet presAssocID="{C517FAC8-42BC-7F4E-BA99-E3C62C8294CE}" presName="spNode" presStyleCnt="0"/>
      <dgm:spPr/>
    </dgm:pt>
    <dgm:pt modelId="{2FAA2C6C-7EBC-684D-9831-605A20F5691A}" type="pres">
      <dgm:prSet presAssocID="{71897EE7-B4D7-1D4B-B80A-2CECA8723D5F}" presName="sibTrans" presStyleLbl="sibTrans1D1" presStyleIdx="5" presStyleCnt="8"/>
      <dgm:spPr/>
      <dgm:t>
        <a:bodyPr/>
        <a:lstStyle/>
        <a:p>
          <a:endParaRPr lang="en-US"/>
        </a:p>
      </dgm:t>
    </dgm:pt>
    <dgm:pt modelId="{1C6A44E3-202E-B24C-83EB-0344837FC6B4}" type="pres">
      <dgm:prSet presAssocID="{DD1D5B24-2837-7442-BC90-6C77F000F136}" presName="node" presStyleLbl="node1" presStyleIdx="6" presStyleCnt="8" custScaleX="172069">
        <dgm:presLayoutVars>
          <dgm:bulletEnabled val="1"/>
        </dgm:presLayoutVars>
      </dgm:prSet>
      <dgm:spPr/>
      <dgm:t>
        <a:bodyPr/>
        <a:lstStyle/>
        <a:p>
          <a:endParaRPr lang="en-US"/>
        </a:p>
      </dgm:t>
    </dgm:pt>
    <dgm:pt modelId="{B130ECCC-8525-DC49-B427-A30876C09FF7}" type="pres">
      <dgm:prSet presAssocID="{DD1D5B24-2837-7442-BC90-6C77F000F136}" presName="spNode" presStyleCnt="0"/>
      <dgm:spPr/>
    </dgm:pt>
    <dgm:pt modelId="{47C82110-FB86-F540-8561-FF6E8F054B02}" type="pres">
      <dgm:prSet presAssocID="{D344BB5E-D1EE-8F45-8454-B34F64B5C33C}" presName="sibTrans" presStyleLbl="sibTrans1D1" presStyleIdx="6" presStyleCnt="8"/>
      <dgm:spPr/>
      <dgm:t>
        <a:bodyPr/>
        <a:lstStyle/>
        <a:p>
          <a:endParaRPr lang="en-US"/>
        </a:p>
      </dgm:t>
    </dgm:pt>
    <dgm:pt modelId="{712247BD-A8E6-C040-9E58-66C2E468765E}" type="pres">
      <dgm:prSet presAssocID="{A9BFF69E-9584-F143-9F37-01505F909FDC}" presName="node" presStyleLbl="node1" presStyleIdx="7" presStyleCnt="8" custScaleX="172069">
        <dgm:presLayoutVars>
          <dgm:bulletEnabled val="1"/>
        </dgm:presLayoutVars>
      </dgm:prSet>
      <dgm:spPr/>
      <dgm:t>
        <a:bodyPr/>
        <a:lstStyle/>
        <a:p>
          <a:endParaRPr lang="en-US"/>
        </a:p>
      </dgm:t>
    </dgm:pt>
    <dgm:pt modelId="{511D4761-F1AF-AA42-92AA-0C9113C769B9}" type="pres">
      <dgm:prSet presAssocID="{A9BFF69E-9584-F143-9F37-01505F909FDC}" presName="spNode" presStyleCnt="0"/>
      <dgm:spPr/>
    </dgm:pt>
    <dgm:pt modelId="{C85014EC-E9DC-8A4A-B195-B50A78127673}" type="pres">
      <dgm:prSet presAssocID="{E406E2F6-0CE4-494A-8A80-4582A947CF77}" presName="sibTrans" presStyleLbl="sibTrans1D1" presStyleIdx="7" presStyleCnt="8"/>
      <dgm:spPr/>
      <dgm:t>
        <a:bodyPr/>
        <a:lstStyle/>
        <a:p>
          <a:endParaRPr lang="en-US"/>
        </a:p>
      </dgm:t>
    </dgm:pt>
  </dgm:ptLst>
  <dgm:cxnLst>
    <dgm:cxn modelId="{4CC98BCB-1276-234E-879B-F649FF05711E}" srcId="{7793BD00-908C-1C46-95D4-0FAA7BB5C819}" destId="{DD1D5B24-2837-7442-BC90-6C77F000F136}" srcOrd="6" destOrd="0" parTransId="{FDBB4A88-85CB-0941-8E70-00A67B8C4922}" sibTransId="{D344BB5E-D1EE-8F45-8454-B34F64B5C33C}"/>
    <dgm:cxn modelId="{02ED39D4-5090-6945-A2A5-95722F912554}" type="presOf" srcId="{71897EE7-B4D7-1D4B-B80A-2CECA8723D5F}" destId="{2FAA2C6C-7EBC-684D-9831-605A20F5691A}" srcOrd="0" destOrd="0" presId="urn:microsoft.com/office/officeart/2005/8/layout/cycle6"/>
    <dgm:cxn modelId="{E4BE6861-A91A-E344-9BD7-15D337965ABA}" type="presOf" srcId="{DD1D5B24-2837-7442-BC90-6C77F000F136}" destId="{1C6A44E3-202E-B24C-83EB-0344837FC6B4}" srcOrd="0" destOrd="0" presId="urn:microsoft.com/office/officeart/2005/8/layout/cycle6"/>
    <dgm:cxn modelId="{5409A8BF-B899-1B48-B654-D66A6CDAD541}" type="presOf" srcId="{4FFF185A-CAEC-0E47-8EDD-00D2B2E6C6D3}" destId="{C14CC8B4-6380-074C-99AE-916EF848931B}" srcOrd="0" destOrd="0" presId="urn:microsoft.com/office/officeart/2005/8/layout/cycle6"/>
    <dgm:cxn modelId="{A2FF405F-BCD6-454A-95A9-673ECC88A888}" srcId="{7793BD00-908C-1C46-95D4-0FAA7BB5C819}" destId="{7A22C5D3-8F89-9945-9E7A-8BC54E4FC18D}" srcOrd="1" destOrd="0" parTransId="{70D914AD-EAAD-9B48-895D-0F7C85D912DE}" sibTransId="{7997C265-B952-6C43-94B2-EB54EBCFDFE9}"/>
    <dgm:cxn modelId="{5644A32A-CD80-FE45-9A26-18EA01395FE2}" type="presOf" srcId="{7A22C5D3-8F89-9945-9E7A-8BC54E4FC18D}" destId="{6C0F2F6C-B902-6847-9932-AA2F212EFFF2}" srcOrd="0" destOrd="0" presId="urn:microsoft.com/office/officeart/2005/8/layout/cycle6"/>
    <dgm:cxn modelId="{4A01A067-8F06-864B-B946-46F0B667FB80}" type="presOf" srcId="{AE7A1DF9-3E83-0D4B-B817-17403DF6EF13}" destId="{B9FE33C5-3C01-8F46-A806-B9A707DC44FD}" srcOrd="0" destOrd="0" presId="urn:microsoft.com/office/officeart/2005/8/layout/cycle6"/>
    <dgm:cxn modelId="{15FC787D-D95C-4743-B75E-694BA5496060}" type="presOf" srcId="{8F6B7C32-E7AF-9243-A453-EC5F7D785456}" destId="{FF51A4DA-FF02-284B-BECC-A653F34996DC}" srcOrd="0" destOrd="0" presId="urn:microsoft.com/office/officeart/2005/8/layout/cycle6"/>
    <dgm:cxn modelId="{378F766B-6191-E546-BD68-5268E75076C8}" type="presOf" srcId="{D344BB5E-D1EE-8F45-8454-B34F64B5C33C}" destId="{47C82110-FB86-F540-8561-FF6E8F054B02}" srcOrd="0" destOrd="0" presId="urn:microsoft.com/office/officeart/2005/8/layout/cycle6"/>
    <dgm:cxn modelId="{F2A43B39-1CAD-7748-B7FB-C170A3A5A371}" srcId="{7793BD00-908C-1C46-95D4-0FAA7BB5C819}" destId="{C517FAC8-42BC-7F4E-BA99-E3C62C8294CE}" srcOrd="5" destOrd="0" parTransId="{862020E3-2593-9D4A-8699-DA0A2452EF16}" sibTransId="{71897EE7-B4D7-1D4B-B80A-2CECA8723D5F}"/>
    <dgm:cxn modelId="{BF43C7B5-1BBB-C046-8BEF-9A4CD1E18FD6}" srcId="{7793BD00-908C-1C46-95D4-0FAA7BB5C819}" destId="{A9BFF69E-9584-F143-9F37-01505F909FDC}" srcOrd="7" destOrd="0" parTransId="{ACA7B52E-7311-9D4C-BF9D-E36C3D6D46C7}" sibTransId="{E406E2F6-0CE4-494A-8A80-4582A947CF77}"/>
    <dgm:cxn modelId="{E93A4B3B-A82F-1D45-BC5D-FA9A2A0968A8}" srcId="{7793BD00-908C-1C46-95D4-0FAA7BB5C819}" destId="{905FB0FD-3123-C848-AD1D-7C82B97C21E0}" srcOrd="2" destOrd="0" parTransId="{1D9380D2-CAAA-DE4C-83A9-5D8C5F66FA9A}" sibTransId="{4FFF185A-CAEC-0E47-8EDD-00D2B2E6C6D3}"/>
    <dgm:cxn modelId="{E0354EB6-D37B-4F4C-9BE2-A0DC3FFC5256}" srcId="{7793BD00-908C-1C46-95D4-0FAA7BB5C819}" destId="{7474A61C-B9D8-AE42-ABE7-72A3E8807C5A}" srcOrd="3" destOrd="0" parTransId="{B560B5A6-0335-6944-9929-16262A79B406}" sibTransId="{8F6B7C32-E7AF-9243-A453-EC5F7D785456}"/>
    <dgm:cxn modelId="{0A5A9EF4-23B8-1645-B32E-CE7B03A017A2}" type="presOf" srcId="{7793BD00-908C-1C46-95D4-0FAA7BB5C819}" destId="{F6BB4EC9-3306-694B-941B-AA6C12EF7545}" srcOrd="0" destOrd="0" presId="urn:microsoft.com/office/officeart/2005/8/layout/cycle6"/>
    <dgm:cxn modelId="{37B1DEF6-62A1-5540-A54C-BDB0158B4298}" type="presOf" srcId="{7474A61C-B9D8-AE42-ABE7-72A3E8807C5A}" destId="{171B7C0F-5232-FB44-B0EB-573FD6BBDF06}" srcOrd="0" destOrd="0" presId="urn:microsoft.com/office/officeart/2005/8/layout/cycle6"/>
    <dgm:cxn modelId="{46BB3715-22F5-B64E-A4ED-E8BF618CC637}" type="presOf" srcId="{C517FAC8-42BC-7F4E-BA99-E3C62C8294CE}" destId="{7F4C2546-3AE1-3546-9CA5-29D10E96F71A}" srcOrd="0" destOrd="0" presId="urn:microsoft.com/office/officeart/2005/8/layout/cycle6"/>
    <dgm:cxn modelId="{996662F7-C3DE-8F4E-B147-760D800FF8B9}" srcId="{7793BD00-908C-1C46-95D4-0FAA7BB5C819}" destId="{09395527-3448-FB4C-9D9C-D6BAC7E322BE}" srcOrd="4" destOrd="0" parTransId="{FB952EAF-5C8E-A64F-985B-0A7E46A64E13}" sibTransId="{3B92BEF0-3C09-FA42-961F-F1FD1B12D36E}"/>
    <dgm:cxn modelId="{EEB45B75-F4D7-624E-BA40-E6668DCF979A}" type="presOf" srcId="{A9BFF69E-9584-F143-9F37-01505F909FDC}" destId="{712247BD-A8E6-C040-9E58-66C2E468765E}" srcOrd="0" destOrd="0" presId="urn:microsoft.com/office/officeart/2005/8/layout/cycle6"/>
    <dgm:cxn modelId="{A5CBCAD9-E20C-964C-8196-FE4D6AD7C753}" type="presOf" srcId="{09395527-3448-FB4C-9D9C-D6BAC7E322BE}" destId="{BBBC417C-4ED1-4746-A363-0C0BC21870E0}" srcOrd="0" destOrd="0" presId="urn:microsoft.com/office/officeart/2005/8/layout/cycle6"/>
    <dgm:cxn modelId="{9B344104-B6A1-0948-9DE2-BC88A21E4F9F}" type="presOf" srcId="{71F42D8E-A5E1-6E40-87F1-03E7F3F9852C}" destId="{E1C5D9DE-01F3-234E-8187-BB9F84D0B359}" srcOrd="0" destOrd="0" presId="urn:microsoft.com/office/officeart/2005/8/layout/cycle6"/>
    <dgm:cxn modelId="{EE2140E1-D596-4B4E-B95E-C753D29F28A7}" type="presOf" srcId="{3B92BEF0-3C09-FA42-961F-F1FD1B12D36E}" destId="{419C7C2C-09D8-6D4E-B49B-821FA2116FF1}" srcOrd="0" destOrd="0" presId="urn:microsoft.com/office/officeart/2005/8/layout/cycle6"/>
    <dgm:cxn modelId="{F90EE59A-A2E9-6744-9FAE-AB2D28D7623A}" type="presOf" srcId="{7997C265-B952-6C43-94B2-EB54EBCFDFE9}" destId="{9050A63E-35FB-2140-9088-D2CB7232BED7}" srcOrd="0" destOrd="0" presId="urn:microsoft.com/office/officeart/2005/8/layout/cycle6"/>
    <dgm:cxn modelId="{10012F93-2F39-A84B-B7F4-A302E9DD844C}" srcId="{7793BD00-908C-1C46-95D4-0FAA7BB5C819}" destId="{AE7A1DF9-3E83-0D4B-B817-17403DF6EF13}" srcOrd="0" destOrd="0" parTransId="{CE6B2194-3CF4-D141-957F-A2F4DF5F0783}" sibTransId="{71F42D8E-A5E1-6E40-87F1-03E7F3F9852C}"/>
    <dgm:cxn modelId="{A56D3656-C3FA-7042-9A34-1CCAAFB04BF1}" type="presOf" srcId="{E406E2F6-0CE4-494A-8A80-4582A947CF77}" destId="{C85014EC-E9DC-8A4A-B195-B50A78127673}" srcOrd="0" destOrd="0" presId="urn:microsoft.com/office/officeart/2005/8/layout/cycle6"/>
    <dgm:cxn modelId="{0925C8BB-3965-E541-B871-E898F2B6E442}" type="presOf" srcId="{905FB0FD-3123-C848-AD1D-7C82B97C21E0}" destId="{96F8A821-6120-BA40-99DE-6217CE7747EA}" srcOrd="0" destOrd="0" presId="urn:microsoft.com/office/officeart/2005/8/layout/cycle6"/>
    <dgm:cxn modelId="{9042616F-4BE7-BB44-B3C1-2B6E6D5DD5B2}" type="presParOf" srcId="{F6BB4EC9-3306-694B-941B-AA6C12EF7545}" destId="{B9FE33C5-3C01-8F46-A806-B9A707DC44FD}" srcOrd="0" destOrd="0" presId="urn:microsoft.com/office/officeart/2005/8/layout/cycle6"/>
    <dgm:cxn modelId="{462CB62A-F418-4A4C-A104-0E3019EB2EAF}" type="presParOf" srcId="{F6BB4EC9-3306-694B-941B-AA6C12EF7545}" destId="{082FC353-B3A5-7742-8AA9-F76AC7D9A1D8}" srcOrd="1" destOrd="0" presId="urn:microsoft.com/office/officeart/2005/8/layout/cycle6"/>
    <dgm:cxn modelId="{5B2B553E-7583-2842-A6EB-C936BB1034DB}" type="presParOf" srcId="{F6BB4EC9-3306-694B-941B-AA6C12EF7545}" destId="{E1C5D9DE-01F3-234E-8187-BB9F84D0B359}" srcOrd="2" destOrd="0" presId="urn:microsoft.com/office/officeart/2005/8/layout/cycle6"/>
    <dgm:cxn modelId="{EFFC67FA-DAEB-1545-A96A-ADE60A991644}" type="presParOf" srcId="{F6BB4EC9-3306-694B-941B-AA6C12EF7545}" destId="{6C0F2F6C-B902-6847-9932-AA2F212EFFF2}" srcOrd="3" destOrd="0" presId="urn:microsoft.com/office/officeart/2005/8/layout/cycle6"/>
    <dgm:cxn modelId="{F43B667C-127E-F24A-AF97-21832A3E46A7}" type="presParOf" srcId="{F6BB4EC9-3306-694B-941B-AA6C12EF7545}" destId="{13A0489E-3B19-4145-9135-B373774456C6}" srcOrd="4" destOrd="0" presId="urn:microsoft.com/office/officeart/2005/8/layout/cycle6"/>
    <dgm:cxn modelId="{6C92DF71-5CAA-784C-9E5D-1CF904DF1225}" type="presParOf" srcId="{F6BB4EC9-3306-694B-941B-AA6C12EF7545}" destId="{9050A63E-35FB-2140-9088-D2CB7232BED7}" srcOrd="5" destOrd="0" presId="urn:microsoft.com/office/officeart/2005/8/layout/cycle6"/>
    <dgm:cxn modelId="{6F5759F8-773B-CB47-87F0-8B15E9C3AECA}" type="presParOf" srcId="{F6BB4EC9-3306-694B-941B-AA6C12EF7545}" destId="{96F8A821-6120-BA40-99DE-6217CE7747EA}" srcOrd="6" destOrd="0" presId="urn:microsoft.com/office/officeart/2005/8/layout/cycle6"/>
    <dgm:cxn modelId="{3FE98BFD-5375-5B48-B331-AF9E4BD5D498}" type="presParOf" srcId="{F6BB4EC9-3306-694B-941B-AA6C12EF7545}" destId="{3D746176-4A84-C54E-B038-4EA086033A00}" srcOrd="7" destOrd="0" presId="urn:microsoft.com/office/officeart/2005/8/layout/cycle6"/>
    <dgm:cxn modelId="{FA9A80A4-B03F-FA43-9EB3-69E2A1C49162}" type="presParOf" srcId="{F6BB4EC9-3306-694B-941B-AA6C12EF7545}" destId="{C14CC8B4-6380-074C-99AE-916EF848931B}" srcOrd="8" destOrd="0" presId="urn:microsoft.com/office/officeart/2005/8/layout/cycle6"/>
    <dgm:cxn modelId="{E8981DCF-F68C-F440-8F8F-FAFF81279C9B}" type="presParOf" srcId="{F6BB4EC9-3306-694B-941B-AA6C12EF7545}" destId="{171B7C0F-5232-FB44-B0EB-573FD6BBDF06}" srcOrd="9" destOrd="0" presId="urn:microsoft.com/office/officeart/2005/8/layout/cycle6"/>
    <dgm:cxn modelId="{7FBC932B-5ACC-E340-8CC4-9B28FA089C14}" type="presParOf" srcId="{F6BB4EC9-3306-694B-941B-AA6C12EF7545}" destId="{77DE0102-9DB4-D944-9357-A043DD276685}" srcOrd="10" destOrd="0" presId="urn:microsoft.com/office/officeart/2005/8/layout/cycle6"/>
    <dgm:cxn modelId="{9943D3B6-C7E9-CF4D-989D-3E874A54E705}" type="presParOf" srcId="{F6BB4EC9-3306-694B-941B-AA6C12EF7545}" destId="{FF51A4DA-FF02-284B-BECC-A653F34996DC}" srcOrd="11" destOrd="0" presId="urn:microsoft.com/office/officeart/2005/8/layout/cycle6"/>
    <dgm:cxn modelId="{E979D88E-EEFB-1B4B-8BEE-A2D3867737FE}" type="presParOf" srcId="{F6BB4EC9-3306-694B-941B-AA6C12EF7545}" destId="{BBBC417C-4ED1-4746-A363-0C0BC21870E0}" srcOrd="12" destOrd="0" presId="urn:microsoft.com/office/officeart/2005/8/layout/cycle6"/>
    <dgm:cxn modelId="{90F3A43C-B0B9-F640-9D8F-422B5501FE5C}" type="presParOf" srcId="{F6BB4EC9-3306-694B-941B-AA6C12EF7545}" destId="{2AB1C31B-19AC-9F4B-B983-9CE74C452D47}" srcOrd="13" destOrd="0" presId="urn:microsoft.com/office/officeart/2005/8/layout/cycle6"/>
    <dgm:cxn modelId="{E1903C96-F528-5842-A131-38AD7D9AB534}" type="presParOf" srcId="{F6BB4EC9-3306-694B-941B-AA6C12EF7545}" destId="{419C7C2C-09D8-6D4E-B49B-821FA2116FF1}" srcOrd="14" destOrd="0" presId="urn:microsoft.com/office/officeart/2005/8/layout/cycle6"/>
    <dgm:cxn modelId="{1DB91275-7F98-A648-8A87-AD07D0784EAB}" type="presParOf" srcId="{F6BB4EC9-3306-694B-941B-AA6C12EF7545}" destId="{7F4C2546-3AE1-3546-9CA5-29D10E96F71A}" srcOrd="15" destOrd="0" presId="urn:microsoft.com/office/officeart/2005/8/layout/cycle6"/>
    <dgm:cxn modelId="{3F276364-4F9D-8B48-A292-0C3880C46F94}" type="presParOf" srcId="{F6BB4EC9-3306-694B-941B-AA6C12EF7545}" destId="{8ACBF0B6-EC84-BA47-9962-7E087AC0494B}" srcOrd="16" destOrd="0" presId="urn:microsoft.com/office/officeart/2005/8/layout/cycle6"/>
    <dgm:cxn modelId="{F493E93E-FF6A-7744-A3B9-D62E6E740FD8}" type="presParOf" srcId="{F6BB4EC9-3306-694B-941B-AA6C12EF7545}" destId="{2FAA2C6C-7EBC-684D-9831-605A20F5691A}" srcOrd="17" destOrd="0" presId="urn:microsoft.com/office/officeart/2005/8/layout/cycle6"/>
    <dgm:cxn modelId="{B164567E-BC46-3B48-BA8B-09ABE41B8156}" type="presParOf" srcId="{F6BB4EC9-3306-694B-941B-AA6C12EF7545}" destId="{1C6A44E3-202E-B24C-83EB-0344837FC6B4}" srcOrd="18" destOrd="0" presId="urn:microsoft.com/office/officeart/2005/8/layout/cycle6"/>
    <dgm:cxn modelId="{7819BDD8-E204-9742-AF64-8E0E69FE882A}" type="presParOf" srcId="{F6BB4EC9-3306-694B-941B-AA6C12EF7545}" destId="{B130ECCC-8525-DC49-B427-A30876C09FF7}" srcOrd="19" destOrd="0" presId="urn:microsoft.com/office/officeart/2005/8/layout/cycle6"/>
    <dgm:cxn modelId="{1DC4FEAC-7C16-3649-AD3A-F72095788CF5}" type="presParOf" srcId="{F6BB4EC9-3306-694B-941B-AA6C12EF7545}" destId="{47C82110-FB86-F540-8561-FF6E8F054B02}" srcOrd="20" destOrd="0" presId="urn:microsoft.com/office/officeart/2005/8/layout/cycle6"/>
    <dgm:cxn modelId="{574A989F-303F-D94A-A053-EE06849225EA}" type="presParOf" srcId="{F6BB4EC9-3306-694B-941B-AA6C12EF7545}" destId="{712247BD-A8E6-C040-9E58-66C2E468765E}" srcOrd="21" destOrd="0" presId="urn:microsoft.com/office/officeart/2005/8/layout/cycle6"/>
    <dgm:cxn modelId="{CAFBB30C-4EEA-5341-B6C2-027EDC19B1CA}" type="presParOf" srcId="{F6BB4EC9-3306-694B-941B-AA6C12EF7545}" destId="{511D4761-F1AF-AA42-92AA-0C9113C769B9}" srcOrd="22" destOrd="0" presId="urn:microsoft.com/office/officeart/2005/8/layout/cycle6"/>
    <dgm:cxn modelId="{64B72EF9-6FE7-CD40-920D-A7EC6A02AEDC}" type="presParOf" srcId="{F6BB4EC9-3306-694B-941B-AA6C12EF7545}" destId="{C85014EC-E9DC-8A4A-B195-B50A78127673}"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CFC4BD-242A-4FA1-9EF3-B2FB413C2357}" type="doc">
      <dgm:prSet loTypeId="urn:microsoft.com/office/officeart/2005/8/layout/funnel1" loCatId="process" qsTypeId="urn:microsoft.com/office/officeart/2005/8/quickstyle/3d2" qsCatId="3D" csTypeId="urn:microsoft.com/office/officeart/2005/8/colors/accent2_1" csCatId="accent2" phldr="1"/>
      <dgm:spPr/>
      <dgm:t>
        <a:bodyPr/>
        <a:lstStyle/>
        <a:p>
          <a:endParaRPr lang="en-US"/>
        </a:p>
      </dgm:t>
    </dgm:pt>
    <dgm:pt modelId="{4E588409-C984-4066-957E-BC1D7912F3AC}">
      <dgm:prSet phldrT="[Text]" custT="1"/>
      <dgm:spPr>
        <a:solidFill>
          <a:srgbClr val="800000"/>
        </a:solidFill>
      </dgm:spPr>
      <dgm:t>
        <a:bodyPr/>
        <a:lstStyle/>
        <a:p>
          <a:r>
            <a:rPr lang="en-US" sz="1400" b="1" dirty="0" smtClean="0">
              <a:solidFill>
                <a:schemeClr val="bg1"/>
              </a:solidFill>
            </a:rPr>
            <a:t>Final Exam</a:t>
          </a:r>
          <a:endParaRPr lang="en-US" sz="1400" b="1" dirty="0">
            <a:solidFill>
              <a:schemeClr val="bg1"/>
            </a:solidFill>
          </a:endParaRPr>
        </a:p>
      </dgm:t>
    </dgm:pt>
    <dgm:pt modelId="{3D7B44A9-9AF7-4B1F-BE08-F344145A240E}" type="parTrans" cxnId="{4DC9E410-1611-4BED-896E-F252D4B070F7}">
      <dgm:prSet/>
      <dgm:spPr/>
      <dgm:t>
        <a:bodyPr/>
        <a:lstStyle/>
        <a:p>
          <a:endParaRPr lang="en-US"/>
        </a:p>
      </dgm:t>
    </dgm:pt>
    <dgm:pt modelId="{FC5FD2E8-1DAB-42F7-8E25-FAFC2294911E}" type="sibTrans" cxnId="{4DC9E410-1611-4BED-896E-F252D4B070F7}">
      <dgm:prSet/>
      <dgm:spPr/>
      <dgm:t>
        <a:bodyPr/>
        <a:lstStyle/>
        <a:p>
          <a:endParaRPr lang="en-US"/>
        </a:p>
      </dgm:t>
    </dgm:pt>
    <dgm:pt modelId="{16D2C472-356D-4AE3-BD21-0C0A4912BA54}">
      <dgm:prSet phldrT="[Text]" custT="1"/>
      <dgm:spPr>
        <a:solidFill>
          <a:srgbClr val="800000"/>
        </a:solidFill>
      </dgm:spPr>
      <dgm:t>
        <a:bodyPr/>
        <a:lstStyle/>
        <a:p>
          <a:r>
            <a:rPr lang="en-US" sz="1400" b="1" dirty="0" smtClean="0">
              <a:solidFill>
                <a:schemeClr val="bg1"/>
              </a:solidFill>
            </a:rPr>
            <a:t>Course Average </a:t>
          </a:r>
          <a:endParaRPr lang="en-US" sz="1400" b="1" dirty="0">
            <a:solidFill>
              <a:schemeClr val="bg1"/>
            </a:solidFill>
          </a:endParaRPr>
        </a:p>
      </dgm:t>
    </dgm:pt>
    <dgm:pt modelId="{0C324AE2-EDB9-43D6-96B8-D650FCC53D9E}" type="parTrans" cxnId="{2F22AD31-960C-4819-AE89-52FE697D2B13}">
      <dgm:prSet/>
      <dgm:spPr/>
      <dgm:t>
        <a:bodyPr/>
        <a:lstStyle/>
        <a:p>
          <a:endParaRPr lang="en-US"/>
        </a:p>
      </dgm:t>
    </dgm:pt>
    <dgm:pt modelId="{3A844354-965A-44B1-9D49-7355E582EA31}" type="sibTrans" cxnId="{2F22AD31-960C-4819-AE89-52FE697D2B13}">
      <dgm:prSet/>
      <dgm:spPr/>
      <dgm:t>
        <a:bodyPr/>
        <a:lstStyle/>
        <a:p>
          <a:endParaRPr lang="en-US"/>
        </a:p>
      </dgm:t>
    </dgm:pt>
    <dgm:pt modelId="{E179598C-DCA7-4A27-A7CF-6FD2770FD03A}">
      <dgm:prSet custT="1"/>
      <dgm:spPr>
        <a:noFill/>
      </dgm:spPr>
      <dgm:t>
        <a:bodyPr/>
        <a:lstStyle/>
        <a:p>
          <a:r>
            <a:rPr lang="en-US" sz="1800" b="1" dirty="0" smtClean="0">
              <a:solidFill>
                <a:schemeClr val="tx1">
                  <a:lumMod val="85000"/>
                  <a:lumOff val="15000"/>
                </a:schemeClr>
              </a:solidFill>
            </a:rPr>
            <a:t>Post-QM training data produced higher values for these variables</a:t>
          </a:r>
          <a:endParaRPr lang="en-US" sz="1800" b="1" dirty="0">
            <a:solidFill>
              <a:schemeClr val="tx1">
                <a:lumMod val="85000"/>
                <a:lumOff val="15000"/>
              </a:schemeClr>
            </a:solidFill>
          </a:endParaRPr>
        </a:p>
      </dgm:t>
    </dgm:pt>
    <dgm:pt modelId="{BBDB4F34-DABE-48B9-9E6F-C48BD38F0C3D}" type="parTrans" cxnId="{0DE69947-A9AC-4F12-BDE0-FA7BE91F220D}">
      <dgm:prSet/>
      <dgm:spPr/>
      <dgm:t>
        <a:bodyPr/>
        <a:lstStyle/>
        <a:p>
          <a:endParaRPr lang="en-US"/>
        </a:p>
      </dgm:t>
    </dgm:pt>
    <dgm:pt modelId="{B33C8402-03BA-457E-854C-C46D60A7E0AE}" type="sibTrans" cxnId="{0DE69947-A9AC-4F12-BDE0-FA7BE91F220D}">
      <dgm:prSet/>
      <dgm:spPr/>
      <dgm:t>
        <a:bodyPr/>
        <a:lstStyle/>
        <a:p>
          <a:endParaRPr lang="en-US"/>
        </a:p>
      </dgm:t>
    </dgm:pt>
    <dgm:pt modelId="{31432245-C29D-42D1-BDA7-479E49C12FC4}">
      <dgm:prSet custT="1"/>
      <dgm:spPr>
        <a:solidFill>
          <a:srgbClr val="800000"/>
        </a:solidFill>
      </dgm:spPr>
      <dgm:t>
        <a:bodyPr/>
        <a:lstStyle/>
        <a:p>
          <a:r>
            <a:rPr lang="en-US" sz="1400" b="1" dirty="0" smtClean="0">
              <a:solidFill>
                <a:schemeClr val="bg1"/>
              </a:solidFill>
            </a:rPr>
            <a:t>Informal Review Score</a:t>
          </a:r>
          <a:endParaRPr lang="en-US" sz="1400" b="1" dirty="0">
            <a:solidFill>
              <a:schemeClr val="bg1"/>
            </a:solidFill>
          </a:endParaRPr>
        </a:p>
      </dgm:t>
    </dgm:pt>
    <dgm:pt modelId="{CBA51B8F-C3C2-4D5C-8167-05137C47B6E9}" type="parTrans" cxnId="{8A834C53-EC3F-46CF-A8EC-E87A865CF996}">
      <dgm:prSet/>
      <dgm:spPr/>
      <dgm:t>
        <a:bodyPr/>
        <a:lstStyle/>
        <a:p>
          <a:endParaRPr lang="en-US"/>
        </a:p>
      </dgm:t>
    </dgm:pt>
    <dgm:pt modelId="{22B73CEF-5FAA-4F31-A56B-651A5915B958}" type="sibTrans" cxnId="{8A834C53-EC3F-46CF-A8EC-E87A865CF996}">
      <dgm:prSet/>
      <dgm:spPr/>
      <dgm:t>
        <a:bodyPr/>
        <a:lstStyle/>
        <a:p>
          <a:endParaRPr lang="en-US"/>
        </a:p>
      </dgm:t>
    </dgm:pt>
    <dgm:pt modelId="{FFF8782D-793E-4712-B322-506DD1DC966F}" type="pres">
      <dgm:prSet presAssocID="{F2CFC4BD-242A-4FA1-9EF3-B2FB413C2357}" presName="Name0" presStyleCnt="0">
        <dgm:presLayoutVars>
          <dgm:chMax val="4"/>
          <dgm:resizeHandles val="exact"/>
        </dgm:presLayoutVars>
      </dgm:prSet>
      <dgm:spPr/>
      <dgm:t>
        <a:bodyPr/>
        <a:lstStyle/>
        <a:p>
          <a:endParaRPr lang="en-US"/>
        </a:p>
      </dgm:t>
    </dgm:pt>
    <dgm:pt modelId="{7B39B7DD-5A71-47BB-BDAA-38E2821B5DED}" type="pres">
      <dgm:prSet presAssocID="{F2CFC4BD-242A-4FA1-9EF3-B2FB413C2357}" presName="ellipse" presStyleLbl="trBgShp" presStyleIdx="0" presStyleCnt="1"/>
      <dgm:spPr/>
    </dgm:pt>
    <dgm:pt modelId="{5D068A0F-7AA0-423C-BCDA-B586495661FD}" type="pres">
      <dgm:prSet presAssocID="{F2CFC4BD-242A-4FA1-9EF3-B2FB413C2357}" presName="arrow1" presStyleLbl="fgShp" presStyleIdx="0" presStyleCnt="1"/>
      <dgm:spPr/>
    </dgm:pt>
    <dgm:pt modelId="{E5370E98-2C8F-4A4A-81D4-9C21C4D95BA8}" type="pres">
      <dgm:prSet presAssocID="{F2CFC4BD-242A-4FA1-9EF3-B2FB413C2357}" presName="rectangle" presStyleLbl="revTx" presStyleIdx="0" presStyleCnt="1" custScaleX="182696">
        <dgm:presLayoutVars>
          <dgm:bulletEnabled val="1"/>
        </dgm:presLayoutVars>
      </dgm:prSet>
      <dgm:spPr/>
      <dgm:t>
        <a:bodyPr/>
        <a:lstStyle/>
        <a:p>
          <a:endParaRPr lang="en-US"/>
        </a:p>
      </dgm:t>
    </dgm:pt>
    <dgm:pt modelId="{7C1AA27E-7ABD-401A-8475-602ACA9D6D1A}" type="pres">
      <dgm:prSet presAssocID="{31432245-C29D-42D1-BDA7-479E49C12FC4}" presName="item1" presStyleLbl="node1" presStyleIdx="0" presStyleCnt="3" custScaleX="101324" custScaleY="100085">
        <dgm:presLayoutVars>
          <dgm:bulletEnabled val="1"/>
        </dgm:presLayoutVars>
      </dgm:prSet>
      <dgm:spPr/>
      <dgm:t>
        <a:bodyPr/>
        <a:lstStyle/>
        <a:p>
          <a:endParaRPr lang="en-US"/>
        </a:p>
      </dgm:t>
    </dgm:pt>
    <dgm:pt modelId="{4560FE6D-3179-4E51-B2AA-AF01C3DB36BA}" type="pres">
      <dgm:prSet presAssocID="{16D2C472-356D-4AE3-BD21-0C0A4912BA54}" presName="item2" presStyleLbl="node1" presStyleIdx="1" presStyleCnt="3">
        <dgm:presLayoutVars>
          <dgm:bulletEnabled val="1"/>
        </dgm:presLayoutVars>
      </dgm:prSet>
      <dgm:spPr/>
      <dgm:t>
        <a:bodyPr/>
        <a:lstStyle/>
        <a:p>
          <a:endParaRPr lang="en-US"/>
        </a:p>
      </dgm:t>
    </dgm:pt>
    <dgm:pt modelId="{2FEC92B4-776A-4A0E-B7DD-CDB18CD8FE5A}" type="pres">
      <dgm:prSet presAssocID="{E179598C-DCA7-4A27-A7CF-6FD2770FD03A}" presName="item3" presStyleLbl="node1" presStyleIdx="2" presStyleCnt="3">
        <dgm:presLayoutVars>
          <dgm:bulletEnabled val="1"/>
        </dgm:presLayoutVars>
      </dgm:prSet>
      <dgm:spPr/>
      <dgm:t>
        <a:bodyPr/>
        <a:lstStyle/>
        <a:p>
          <a:endParaRPr lang="en-US"/>
        </a:p>
      </dgm:t>
    </dgm:pt>
    <dgm:pt modelId="{DD9C6CCD-50ED-4941-977D-8E66D056C072}" type="pres">
      <dgm:prSet presAssocID="{F2CFC4BD-242A-4FA1-9EF3-B2FB413C2357}" presName="funnel" presStyleLbl="trAlignAcc1" presStyleIdx="0" presStyleCnt="1" custLinFactNeighborX="-282" custLinFactNeighborY="451"/>
      <dgm:spPr>
        <a:solidFill>
          <a:schemeClr val="accent2">
            <a:tint val="40000"/>
            <a:hueOff val="0"/>
            <a:satOff val="0"/>
            <a:lumOff val="0"/>
            <a:alpha val="11000"/>
          </a:schemeClr>
        </a:solidFill>
      </dgm:spPr>
      <dgm:t>
        <a:bodyPr/>
        <a:lstStyle/>
        <a:p>
          <a:endParaRPr lang="en-US"/>
        </a:p>
      </dgm:t>
    </dgm:pt>
  </dgm:ptLst>
  <dgm:cxnLst>
    <dgm:cxn modelId="{3D8BB293-249D-4CA7-84DC-455E18D628B3}" type="presOf" srcId="{F2CFC4BD-242A-4FA1-9EF3-B2FB413C2357}" destId="{FFF8782D-793E-4712-B322-506DD1DC966F}" srcOrd="0" destOrd="0" presId="urn:microsoft.com/office/officeart/2005/8/layout/funnel1"/>
    <dgm:cxn modelId="{0DE69947-A9AC-4F12-BDE0-FA7BE91F220D}" srcId="{F2CFC4BD-242A-4FA1-9EF3-B2FB413C2357}" destId="{E179598C-DCA7-4A27-A7CF-6FD2770FD03A}" srcOrd="3" destOrd="0" parTransId="{BBDB4F34-DABE-48B9-9E6F-C48BD38F0C3D}" sibTransId="{B33C8402-03BA-457E-854C-C46D60A7E0AE}"/>
    <dgm:cxn modelId="{5693C890-6A42-4F09-A83D-5F3CA42BCC9A}" type="presOf" srcId="{4E588409-C984-4066-957E-BC1D7912F3AC}" destId="{2FEC92B4-776A-4A0E-B7DD-CDB18CD8FE5A}" srcOrd="0" destOrd="0" presId="urn:microsoft.com/office/officeart/2005/8/layout/funnel1"/>
    <dgm:cxn modelId="{2F22AD31-960C-4819-AE89-52FE697D2B13}" srcId="{F2CFC4BD-242A-4FA1-9EF3-B2FB413C2357}" destId="{16D2C472-356D-4AE3-BD21-0C0A4912BA54}" srcOrd="2" destOrd="0" parTransId="{0C324AE2-EDB9-43D6-96B8-D650FCC53D9E}" sibTransId="{3A844354-965A-44B1-9D49-7355E582EA31}"/>
    <dgm:cxn modelId="{4DC9E410-1611-4BED-896E-F252D4B070F7}" srcId="{F2CFC4BD-242A-4FA1-9EF3-B2FB413C2357}" destId="{4E588409-C984-4066-957E-BC1D7912F3AC}" srcOrd="0" destOrd="0" parTransId="{3D7B44A9-9AF7-4B1F-BE08-F344145A240E}" sibTransId="{FC5FD2E8-1DAB-42F7-8E25-FAFC2294911E}"/>
    <dgm:cxn modelId="{2D1E23C6-BF1B-4298-BA2C-05EBA9ED5173}" type="presOf" srcId="{16D2C472-356D-4AE3-BD21-0C0A4912BA54}" destId="{7C1AA27E-7ABD-401A-8475-602ACA9D6D1A}" srcOrd="0" destOrd="0" presId="urn:microsoft.com/office/officeart/2005/8/layout/funnel1"/>
    <dgm:cxn modelId="{8A834C53-EC3F-46CF-A8EC-E87A865CF996}" srcId="{F2CFC4BD-242A-4FA1-9EF3-B2FB413C2357}" destId="{31432245-C29D-42D1-BDA7-479E49C12FC4}" srcOrd="1" destOrd="0" parTransId="{CBA51B8F-C3C2-4D5C-8167-05137C47B6E9}" sibTransId="{22B73CEF-5FAA-4F31-A56B-651A5915B958}"/>
    <dgm:cxn modelId="{2B76BDB2-29D0-4200-B86A-63B3DD71DC7E}" type="presOf" srcId="{E179598C-DCA7-4A27-A7CF-6FD2770FD03A}" destId="{E5370E98-2C8F-4A4A-81D4-9C21C4D95BA8}" srcOrd="0" destOrd="0" presId="urn:microsoft.com/office/officeart/2005/8/layout/funnel1"/>
    <dgm:cxn modelId="{C5F6AF97-C55E-4C31-880E-4484A7E57D3E}" type="presOf" srcId="{31432245-C29D-42D1-BDA7-479E49C12FC4}" destId="{4560FE6D-3179-4E51-B2AA-AF01C3DB36BA}" srcOrd="0" destOrd="0" presId="urn:microsoft.com/office/officeart/2005/8/layout/funnel1"/>
    <dgm:cxn modelId="{4F007BE2-5276-4499-88D6-B0886C50AD06}" type="presParOf" srcId="{FFF8782D-793E-4712-B322-506DD1DC966F}" destId="{7B39B7DD-5A71-47BB-BDAA-38E2821B5DED}" srcOrd="0" destOrd="0" presId="urn:microsoft.com/office/officeart/2005/8/layout/funnel1"/>
    <dgm:cxn modelId="{5C2489AE-5E17-457A-9D26-91731A3672A7}" type="presParOf" srcId="{FFF8782D-793E-4712-B322-506DD1DC966F}" destId="{5D068A0F-7AA0-423C-BCDA-B586495661FD}" srcOrd="1" destOrd="0" presId="urn:microsoft.com/office/officeart/2005/8/layout/funnel1"/>
    <dgm:cxn modelId="{6C04D64F-B695-4EFC-8480-A4165ADB618E}" type="presParOf" srcId="{FFF8782D-793E-4712-B322-506DD1DC966F}" destId="{E5370E98-2C8F-4A4A-81D4-9C21C4D95BA8}" srcOrd="2" destOrd="0" presId="urn:microsoft.com/office/officeart/2005/8/layout/funnel1"/>
    <dgm:cxn modelId="{C0048DA2-5253-4CB4-BB8A-78674DC8590B}" type="presParOf" srcId="{FFF8782D-793E-4712-B322-506DD1DC966F}" destId="{7C1AA27E-7ABD-401A-8475-602ACA9D6D1A}" srcOrd="3" destOrd="0" presId="urn:microsoft.com/office/officeart/2005/8/layout/funnel1"/>
    <dgm:cxn modelId="{FCC31196-C6C8-439E-862C-5386924378E4}" type="presParOf" srcId="{FFF8782D-793E-4712-B322-506DD1DC966F}" destId="{4560FE6D-3179-4E51-B2AA-AF01C3DB36BA}" srcOrd="4" destOrd="0" presId="urn:microsoft.com/office/officeart/2005/8/layout/funnel1"/>
    <dgm:cxn modelId="{44881E36-DE09-438F-9149-DADDDB281976}" type="presParOf" srcId="{FFF8782D-793E-4712-B322-506DD1DC966F}" destId="{2FEC92B4-776A-4A0E-B7DD-CDB18CD8FE5A}" srcOrd="5" destOrd="0" presId="urn:microsoft.com/office/officeart/2005/8/layout/funnel1"/>
    <dgm:cxn modelId="{46C6B130-9B7C-41EE-BE6C-0FDF8626D225}" type="presParOf" srcId="{FFF8782D-793E-4712-B322-506DD1DC966F}" destId="{DD9C6CCD-50ED-4941-977D-8E66D056C07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E33C5-3C01-8F46-A806-B9A707DC44FD}">
      <dsp:nvSpPr>
        <dsp:cNvPr id="0" name=""/>
        <dsp:cNvSpPr/>
      </dsp:nvSpPr>
      <dsp:spPr>
        <a:xfrm>
          <a:off x="2569846" y="2053"/>
          <a:ext cx="1548654"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Course Overview Introduction</a:t>
          </a:r>
          <a:endParaRPr lang="en-US" sz="1300" kern="1200" dirty="0"/>
        </a:p>
      </dsp:txBody>
      <dsp:txXfrm>
        <a:off x="2598343" y="30550"/>
        <a:ext cx="1491660" cy="526766"/>
      </dsp:txXfrm>
    </dsp:sp>
    <dsp:sp modelId="{E1C5D9DE-01F3-234E-8187-BB9F84D0B359}">
      <dsp:nvSpPr>
        <dsp:cNvPr id="0" name=""/>
        <dsp:cNvSpPr/>
      </dsp:nvSpPr>
      <dsp:spPr>
        <a:xfrm>
          <a:off x="1317362" y="293933"/>
          <a:ext cx="4053623" cy="4053623"/>
        </a:xfrm>
        <a:custGeom>
          <a:avLst/>
          <a:gdLst/>
          <a:ahLst/>
          <a:cxnLst/>
          <a:rect l="0" t="0" r="0" b="0"/>
          <a:pathLst>
            <a:path>
              <a:moveTo>
                <a:pt x="2804144" y="154989"/>
              </a:moveTo>
              <a:arcTo wR="2026811" hR="2026811" stAng="17553132" swAng="541352"/>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C0F2F6C-B902-6847-9932-AA2F212EFFF2}">
      <dsp:nvSpPr>
        <dsp:cNvPr id="0" name=""/>
        <dsp:cNvSpPr/>
      </dsp:nvSpPr>
      <dsp:spPr>
        <a:xfrm>
          <a:off x="4004676" y="595692"/>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Learning Objectives (Competencies)</a:t>
          </a:r>
          <a:endParaRPr lang="en-US" sz="1300" kern="1200" dirty="0"/>
        </a:p>
      </dsp:txBody>
      <dsp:txXfrm>
        <a:off x="4033173" y="624189"/>
        <a:ext cx="1488346" cy="526766"/>
      </dsp:txXfrm>
    </dsp:sp>
    <dsp:sp modelId="{9050A63E-35FB-2140-9088-D2CB7232BED7}">
      <dsp:nvSpPr>
        <dsp:cNvPr id="0" name=""/>
        <dsp:cNvSpPr/>
      </dsp:nvSpPr>
      <dsp:spPr>
        <a:xfrm>
          <a:off x="1317362" y="293933"/>
          <a:ext cx="4053623" cy="4053623"/>
        </a:xfrm>
        <a:custGeom>
          <a:avLst/>
          <a:gdLst/>
          <a:ahLst/>
          <a:cxnLst/>
          <a:rect l="0" t="0" r="0" b="0"/>
          <a:pathLst>
            <a:path>
              <a:moveTo>
                <a:pt x="3706866" y="893064"/>
              </a:moveTo>
              <a:arcTo wR="2026811" hR="2026811" stAng="19559245" swAng="1528498"/>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6F8A821-6120-BA40-99DE-6217CE7747EA}">
      <dsp:nvSpPr>
        <dsp:cNvPr id="0" name=""/>
        <dsp:cNvSpPr/>
      </dsp:nvSpPr>
      <dsp:spPr>
        <a:xfrm>
          <a:off x="4598315" y="2028865"/>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Assessment and Measurement</a:t>
          </a:r>
          <a:endParaRPr lang="en-US" sz="1300" kern="1200" dirty="0"/>
        </a:p>
      </dsp:txBody>
      <dsp:txXfrm>
        <a:off x="4626812" y="2057362"/>
        <a:ext cx="1488346" cy="526766"/>
      </dsp:txXfrm>
    </dsp:sp>
    <dsp:sp modelId="{C14CC8B4-6380-074C-99AE-916EF848931B}">
      <dsp:nvSpPr>
        <dsp:cNvPr id="0" name=""/>
        <dsp:cNvSpPr/>
      </dsp:nvSpPr>
      <dsp:spPr>
        <a:xfrm>
          <a:off x="1317362" y="293933"/>
          <a:ext cx="4053623" cy="4053623"/>
        </a:xfrm>
        <a:custGeom>
          <a:avLst/>
          <a:gdLst/>
          <a:ahLst/>
          <a:cxnLst/>
          <a:rect l="0" t="0" r="0" b="0"/>
          <a:pathLst>
            <a:path>
              <a:moveTo>
                <a:pt x="4031163" y="2327709"/>
              </a:moveTo>
              <a:arcTo wR="2026811" hR="2026811" stAng="512257" swAng="1528498"/>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71B7C0F-5232-FB44-B0EB-573FD6BBDF06}">
      <dsp:nvSpPr>
        <dsp:cNvPr id="0" name=""/>
        <dsp:cNvSpPr/>
      </dsp:nvSpPr>
      <dsp:spPr>
        <a:xfrm>
          <a:off x="4004676" y="3462037"/>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Instructional Materials</a:t>
          </a:r>
          <a:endParaRPr lang="en-US" sz="1300" kern="1200" dirty="0"/>
        </a:p>
      </dsp:txBody>
      <dsp:txXfrm>
        <a:off x="4033173" y="3490534"/>
        <a:ext cx="1488346" cy="526766"/>
      </dsp:txXfrm>
    </dsp:sp>
    <dsp:sp modelId="{FF51A4DA-FF02-284B-BECC-A653F34996DC}">
      <dsp:nvSpPr>
        <dsp:cNvPr id="0" name=""/>
        <dsp:cNvSpPr/>
      </dsp:nvSpPr>
      <dsp:spPr>
        <a:xfrm>
          <a:off x="1317362" y="293933"/>
          <a:ext cx="4053623" cy="4053623"/>
        </a:xfrm>
        <a:custGeom>
          <a:avLst/>
          <a:gdLst/>
          <a:ahLst/>
          <a:cxnLst/>
          <a:rect l="0" t="0" r="0" b="0"/>
          <a:pathLst>
            <a:path>
              <a:moveTo>
                <a:pt x="3088055" y="3753579"/>
              </a:moveTo>
              <a:arcTo wR="2026811" hR="2026811" stAng="3505547" swAng="544332"/>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BBC417C-4ED1-4746-A363-0C0BC21870E0}">
      <dsp:nvSpPr>
        <dsp:cNvPr id="0" name=""/>
        <dsp:cNvSpPr/>
      </dsp:nvSpPr>
      <dsp:spPr>
        <a:xfrm>
          <a:off x="2571503" y="4055676"/>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100000"/>
            </a:lnSpc>
            <a:spcBef>
              <a:spcPct val="0"/>
            </a:spcBef>
            <a:spcAft>
              <a:spcPts val="0"/>
            </a:spcAft>
          </a:pPr>
          <a:r>
            <a:rPr lang="en-US" sz="1300" kern="1200" dirty="0" smtClean="0"/>
            <a:t>Course Activities and</a:t>
          </a:r>
        </a:p>
        <a:p>
          <a:pPr lvl="0" algn="ctr" defTabSz="577850">
            <a:lnSpc>
              <a:spcPct val="100000"/>
            </a:lnSpc>
            <a:spcBef>
              <a:spcPct val="0"/>
            </a:spcBef>
            <a:spcAft>
              <a:spcPts val="0"/>
            </a:spcAft>
          </a:pPr>
          <a:r>
            <a:rPr lang="en-US" sz="1300" kern="1200" dirty="0" smtClean="0"/>
            <a:t>Learner Interaction</a:t>
          </a:r>
          <a:endParaRPr lang="en-US" sz="1300" kern="1200" dirty="0"/>
        </a:p>
      </dsp:txBody>
      <dsp:txXfrm>
        <a:off x="2600000" y="4084173"/>
        <a:ext cx="1488346" cy="526766"/>
      </dsp:txXfrm>
    </dsp:sp>
    <dsp:sp modelId="{419C7C2C-09D8-6D4E-B49B-821FA2116FF1}">
      <dsp:nvSpPr>
        <dsp:cNvPr id="0" name=""/>
        <dsp:cNvSpPr/>
      </dsp:nvSpPr>
      <dsp:spPr>
        <a:xfrm>
          <a:off x="1317362" y="293933"/>
          <a:ext cx="4053623" cy="4053623"/>
        </a:xfrm>
        <a:custGeom>
          <a:avLst/>
          <a:gdLst/>
          <a:ahLst/>
          <a:cxnLst/>
          <a:rect l="0" t="0" r="0" b="0"/>
          <a:pathLst>
            <a:path>
              <a:moveTo>
                <a:pt x="1251118" y="3899314"/>
              </a:moveTo>
              <a:arcTo wR="2026811" hR="2026811" stAng="6750121" swAng="544332"/>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F4C2546-3AE1-3546-9CA5-29D10E96F71A}">
      <dsp:nvSpPr>
        <dsp:cNvPr id="0" name=""/>
        <dsp:cNvSpPr/>
      </dsp:nvSpPr>
      <dsp:spPr>
        <a:xfrm>
          <a:off x="1138331" y="3462037"/>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Course Technology</a:t>
          </a:r>
          <a:endParaRPr lang="en-US" sz="1300" kern="1200" dirty="0"/>
        </a:p>
      </dsp:txBody>
      <dsp:txXfrm>
        <a:off x="1166828" y="3490534"/>
        <a:ext cx="1488346" cy="526766"/>
      </dsp:txXfrm>
    </dsp:sp>
    <dsp:sp modelId="{2FAA2C6C-7EBC-684D-9831-605A20F5691A}">
      <dsp:nvSpPr>
        <dsp:cNvPr id="0" name=""/>
        <dsp:cNvSpPr/>
      </dsp:nvSpPr>
      <dsp:spPr>
        <a:xfrm>
          <a:off x="1317362" y="293933"/>
          <a:ext cx="4053623" cy="4053623"/>
        </a:xfrm>
        <a:custGeom>
          <a:avLst/>
          <a:gdLst/>
          <a:ahLst/>
          <a:cxnLst/>
          <a:rect l="0" t="0" r="0" b="0"/>
          <a:pathLst>
            <a:path>
              <a:moveTo>
                <a:pt x="346757" y="3160559"/>
              </a:moveTo>
              <a:arcTo wR="2026811" hR="2026811" stAng="8759245" swAng="1528498"/>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C6A44E3-202E-B24C-83EB-0344837FC6B4}">
      <dsp:nvSpPr>
        <dsp:cNvPr id="0" name=""/>
        <dsp:cNvSpPr/>
      </dsp:nvSpPr>
      <dsp:spPr>
        <a:xfrm>
          <a:off x="544691" y="2028865"/>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Learner Support</a:t>
          </a:r>
          <a:endParaRPr lang="en-US" sz="1300" kern="1200" dirty="0"/>
        </a:p>
      </dsp:txBody>
      <dsp:txXfrm>
        <a:off x="573188" y="2057362"/>
        <a:ext cx="1488346" cy="526766"/>
      </dsp:txXfrm>
    </dsp:sp>
    <dsp:sp modelId="{47C82110-FB86-F540-8561-FF6E8F054B02}">
      <dsp:nvSpPr>
        <dsp:cNvPr id="0" name=""/>
        <dsp:cNvSpPr/>
      </dsp:nvSpPr>
      <dsp:spPr>
        <a:xfrm>
          <a:off x="1317362" y="293933"/>
          <a:ext cx="4053623" cy="4053623"/>
        </a:xfrm>
        <a:custGeom>
          <a:avLst/>
          <a:gdLst/>
          <a:ahLst/>
          <a:cxnLst/>
          <a:rect l="0" t="0" r="0" b="0"/>
          <a:pathLst>
            <a:path>
              <a:moveTo>
                <a:pt x="22459" y="1725914"/>
              </a:moveTo>
              <a:arcTo wR="2026811" hR="2026811" stAng="11312257" swAng="1528498"/>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12247BD-A8E6-C040-9E58-66C2E468765E}">
      <dsp:nvSpPr>
        <dsp:cNvPr id="0" name=""/>
        <dsp:cNvSpPr/>
      </dsp:nvSpPr>
      <dsp:spPr>
        <a:xfrm>
          <a:off x="1138331" y="595692"/>
          <a:ext cx="1545340" cy="583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Accessibility and Usability</a:t>
          </a:r>
          <a:endParaRPr lang="en-US" sz="1300" kern="1200" dirty="0"/>
        </a:p>
      </dsp:txBody>
      <dsp:txXfrm>
        <a:off x="1166828" y="624189"/>
        <a:ext cx="1488346" cy="526766"/>
      </dsp:txXfrm>
    </dsp:sp>
    <dsp:sp modelId="{C85014EC-E9DC-8A4A-B195-B50A78127673}">
      <dsp:nvSpPr>
        <dsp:cNvPr id="0" name=""/>
        <dsp:cNvSpPr/>
      </dsp:nvSpPr>
      <dsp:spPr>
        <a:xfrm>
          <a:off x="1317362" y="293933"/>
          <a:ext cx="4053623" cy="4053623"/>
        </a:xfrm>
        <a:custGeom>
          <a:avLst/>
          <a:gdLst/>
          <a:ahLst/>
          <a:cxnLst/>
          <a:rect l="0" t="0" r="0" b="0"/>
          <a:pathLst>
            <a:path>
              <a:moveTo>
                <a:pt x="965552" y="300053"/>
              </a:moveTo>
              <a:arcTo wR="2026811" hR="2026811" stAng="14305516" swAng="541352"/>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9B7DD-5A71-47BB-BDAA-38E2821B5DED}">
      <dsp:nvSpPr>
        <dsp:cNvPr id="0" name=""/>
        <dsp:cNvSpPr/>
      </dsp:nvSpPr>
      <dsp:spPr>
        <a:xfrm>
          <a:off x="1587326" y="140827"/>
          <a:ext cx="2794891" cy="970628"/>
        </a:xfrm>
        <a:prstGeom prst="ellipse">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5D068A0F-7AA0-423C-BCDA-B586495661FD}">
      <dsp:nvSpPr>
        <dsp:cNvPr id="0" name=""/>
        <dsp:cNvSpPr/>
      </dsp:nvSpPr>
      <dsp:spPr>
        <a:xfrm>
          <a:off x="2718282" y="2517568"/>
          <a:ext cx="541645" cy="346653"/>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5370E98-2C8F-4A4A-81D4-9C21C4D95BA8}">
      <dsp:nvSpPr>
        <dsp:cNvPr id="0" name=""/>
        <dsp:cNvSpPr/>
      </dsp:nvSpPr>
      <dsp:spPr>
        <a:xfrm>
          <a:off x="614149" y="2794891"/>
          <a:ext cx="4749911" cy="64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85000"/>
                  <a:lumOff val="15000"/>
                </a:schemeClr>
              </a:solidFill>
            </a:rPr>
            <a:t>Post-QM training data produced higher values for these variables</a:t>
          </a:r>
          <a:endParaRPr lang="en-US" sz="1800" b="1" kern="1200" dirty="0">
            <a:solidFill>
              <a:schemeClr val="tx1">
                <a:lumMod val="85000"/>
                <a:lumOff val="15000"/>
              </a:schemeClr>
            </a:solidFill>
          </a:endParaRPr>
        </a:p>
      </dsp:txBody>
      <dsp:txXfrm>
        <a:off x="614149" y="2794891"/>
        <a:ext cx="4749911" cy="649974"/>
      </dsp:txXfrm>
    </dsp:sp>
    <dsp:sp modelId="{7C1AA27E-7ABD-401A-8475-602ACA9D6D1A}">
      <dsp:nvSpPr>
        <dsp:cNvPr id="0" name=""/>
        <dsp:cNvSpPr/>
      </dsp:nvSpPr>
      <dsp:spPr>
        <a:xfrm>
          <a:off x="2596999" y="1186006"/>
          <a:ext cx="987870" cy="975790"/>
        </a:xfrm>
        <a:prstGeom prst="ellipse">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Course Average </a:t>
          </a:r>
          <a:endParaRPr lang="en-US" sz="1400" b="1" kern="1200" dirty="0">
            <a:solidFill>
              <a:schemeClr val="bg1"/>
            </a:solidFill>
          </a:endParaRPr>
        </a:p>
      </dsp:txBody>
      <dsp:txXfrm>
        <a:off x="2741669" y="1328907"/>
        <a:ext cx="698530" cy="689988"/>
      </dsp:txXfrm>
    </dsp:sp>
    <dsp:sp modelId="{4560FE6D-3179-4E51-B2AA-AF01C3DB36BA}">
      <dsp:nvSpPr>
        <dsp:cNvPr id="0" name=""/>
        <dsp:cNvSpPr/>
      </dsp:nvSpPr>
      <dsp:spPr>
        <a:xfrm>
          <a:off x="1905814" y="454982"/>
          <a:ext cx="974962" cy="974962"/>
        </a:xfrm>
        <a:prstGeom prst="ellipse">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Informal Review Score</a:t>
          </a:r>
          <a:endParaRPr lang="en-US" sz="1400" b="1" kern="1200" dirty="0">
            <a:solidFill>
              <a:schemeClr val="bg1"/>
            </a:solidFill>
          </a:endParaRPr>
        </a:p>
      </dsp:txBody>
      <dsp:txXfrm>
        <a:off x="2048594" y="597762"/>
        <a:ext cx="689402" cy="689402"/>
      </dsp:txXfrm>
    </dsp:sp>
    <dsp:sp modelId="{2FEC92B4-776A-4A0E-B7DD-CDB18CD8FE5A}">
      <dsp:nvSpPr>
        <dsp:cNvPr id="0" name=""/>
        <dsp:cNvSpPr/>
      </dsp:nvSpPr>
      <dsp:spPr>
        <a:xfrm>
          <a:off x="2902442" y="219258"/>
          <a:ext cx="974962" cy="974962"/>
        </a:xfrm>
        <a:prstGeom prst="ellipse">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Final Exam</a:t>
          </a:r>
          <a:endParaRPr lang="en-US" sz="1400" b="1" kern="1200" dirty="0">
            <a:solidFill>
              <a:schemeClr val="bg1"/>
            </a:solidFill>
          </a:endParaRPr>
        </a:p>
      </dsp:txBody>
      <dsp:txXfrm>
        <a:off x="3045222" y="362038"/>
        <a:ext cx="689402" cy="689402"/>
      </dsp:txXfrm>
    </dsp:sp>
    <dsp:sp modelId="{DD9C6CCD-50ED-4941-977D-8E66D056C072}">
      <dsp:nvSpPr>
        <dsp:cNvPr id="0" name=""/>
        <dsp:cNvSpPr/>
      </dsp:nvSpPr>
      <dsp:spPr>
        <a:xfrm>
          <a:off x="1463944" y="32609"/>
          <a:ext cx="3033215" cy="2426572"/>
        </a:xfrm>
        <a:prstGeom prst="funnel">
          <a:avLst/>
        </a:prstGeom>
        <a:solidFill>
          <a:schemeClr val="accent2">
            <a:tint val="40000"/>
            <a:hueOff val="0"/>
            <a:satOff val="0"/>
            <a:lumOff val="0"/>
            <a:alpha val="11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B8F26B7-8129-4DBF-9728-9EA20BB9CB9B}" type="datetimeFigureOut">
              <a:rPr lang="en-US" smtClean="0"/>
              <a:t>3/16/18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BFF1A56-E30C-4D6D-A992-119946BD5E7E}" type="slidenum">
              <a:rPr lang="en-US" smtClean="0"/>
              <a:t>‹#›</a:t>
            </a:fld>
            <a:endParaRPr lang="en-US"/>
          </a:p>
        </p:txBody>
      </p:sp>
    </p:spTree>
    <p:extLst>
      <p:ext uri="{BB962C8B-B14F-4D97-AF65-F5344CB8AC3E}">
        <p14:creationId xmlns:p14="http://schemas.microsoft.com/office/powerpoint/2010/main" val="390832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C9D5FF-C7A1-FD44-9E71-EBDDC06C528A}" type="datetimeFigureOut">
              <a:rPr lang="en-US" smtClean="0"/>
              <a:t>3/16/18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F16266-0390-9B49-B47F-30A3BC1F180F}" type="slidenum">
              <a:rPr lang="en-US" smtClean="0"/>
              <a:t>‹#›</a:t>
            </a:fld>
            <a:endParaRPr lang="en-US" dirty="0"/>
          </a:p>
        </p:txBody>
      </p:sp>
    </p:spTree>
    <p:extLst>
      <p:ext uri="{BB962C8B-B14F-4D97-AF65-F5344CB8AC3E}">
        <p14:creationId xmlns:p14="http://schemas.microsoft.com/office/powerpoint/2010/main" val="9992966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567730" y="6356350"/>
            <a:ext cx="2133600" cy="365125"/>
          </a:xfrm>
        </p:spPr>
        <p:txBody>
          <a:bodyPr/>
          <a:lstStyle/>
          <a:p>
            <a:fld id="{0D74567D-E09E-994A-ADE0-A8DB9822B570}" type="datetimeFigureOut">
              <a:rPr lang="en-US" smtClean="0"/>
              <a:t>3/16/18</a:t>
            </a:fld>
            <a:endParaRPr lang="en-US" dirty="0"/>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Title 1"/>
          <p:cNvSpPr>
            <a:spLocks noGrp="1"/>
          </p:cNvSpPr>
          <p:nvPr>
            <p:ph type="ctrTitle" hasCustomPrompt="1"/>
          </p:nvPr>
        </p:nvSpPr>
        <p:spPr>
          <a:xfrm>
            <a:off x="2235696" y="769205"/>
            <a:ext cx="6908304" cy="2831245"/>
          </a:xfrm>
        </p:spPr>
        <p:txBody>
          <a:body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360327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4FEC0-DC3C-4FF8-A63A-EED4031C1FCC}" type="datetimeFigureOut">
              <a:rPr lang="en-US" smtClean="0"/>
              <a:t>3/16/18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EE53F5-4DDD-4C62-8D4E-C511EC5A341B}" type="slidenum">
              <a:rPr lang="en-US" smtClean="0"/>
              <a:t>‹#›</a:t>
            </a:fld>
            <a:endParaRPr lang="en-US" dirty="0"/>
          </a:p>
        </p:txBody>
      </p:sp>
    </p:spTree>
    <p:extLst>
      <p:ext uri="{BB962C8B-B14F-4D97-AF65-F5344CB8AC3E}">
        <p14:creationId xmlns:p14="http://schemas.microsoft.com/office/powerpoint/2010/main" val="8262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567730" y="6356350"/>
            <a:ext cx="2133600" cy="365125"/>
          </a:xfrm>
        </p:spPr>
        <p:txBody>
          <a:bodyPr/>
          <a:lstStyle/>
          <a:p>
            <a:fld id="{0D74567D-E09E-994A-ADE0-A8DB9822B570}" type="datetimeFigureOut">
              <a:rPr lang="en-US" smtClean="0">
                <a:solidFill>
                  <a:prstClr val="black">
                    <a:tint val="75000"/>
                  </a:prstClr>
                </a:solidFill>
              </a:rPr>
              <a:pPr/>
              <a:t>3/16/18</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
        <p:nvSpPr>
          <p:cNvPr id="9" name="Title 1"/>
          <p:cNvSpPr>
            <a:spLocks noGrp="1"/>
          </p:cNvSpPr>
          <p:nvPr>
            <p:ph type="ctrTitle" hasCustomPrompt="1"/>
          </p:nvPr>
        </p:nvSpPr>
        <p:spPr>
          <a:xfrm>
            <a:off x="2235696" y="769205"/>
            <a:ext cx="6908304" cy="2831245"/>
          </a:xfrm>
        </p:spPr>
        <p:txBody>
          <a:body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138677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266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567730" y="6356350"/>
            <a:ext cx="2133600" cy="365125"/>
          </a:xfrm>
        </p:spPr>
        <p:txBody>
          <a:bodyPr/>
          <a:lstStyle/>
          <a:p>
            <a:fld id="{0D74567D-E09E-994A-ADE0-A8DB9822B570}" type="datetimeFigureOut">
              <a:rPr lang="en-US" smtClean="0">
                <a:solidFill>
                  <a:prstClr val="black">
                    <a:tint val="75000"/>
                  </a:prstClr>
                </a:solidFill>
              </a:rPr>
              <a:pPr/>
              <a:t>3/16/18</a:t>
            </a:fld>
            <a:endParaRPr lang="en-US" dirty="0">
              <a:solidFill>
                <a:prstClr val="black">
                  <a:tint val="75000"/>
                </a:prstClr>
              </a:solidFill>
            </a:endParaRPr>
          </a:p>
        </p:txBody>
      </p:sp>
      <p:sp>
        <p:nvSpPr>
          <p:cNvPr id="9" name="Footer Placeholder 4"/>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
        <p:nvSpPr>
          <p:cNvPr id="10" name="Title 1"/>
          <p:cNvSpPr>
            <a:spLocks noGrp="1"/>
          </p:cNvSpPr>
          <p:nvPr>
            <p:ph type="ctrTitle" hasCustomPrompt="1"/>
          </p:nvPr>
        </p:nvSpPr>
        <p:spPr>
          <a:xfrm>
            <a:off x="2235696" y="769205"/>
            <a:ext cx="6908304" cy="2831245"/>
          </a:xfrm>
        </p:spPr>
        <p:txBody>
          <a:bodyPr/>
          <a:lstStyle/>
          <a:p>
            <a:r>
              <a:rPr lang="en-US" dirty="0" smtClean="0"/>
              <a:t>Click to Edit </a:t>
            </a:r>
            <a:br>
              <a:rPr lang="en-US" dirty="0" smtClean="0"/>
            </a:br>
            <a:r>
              <a:rPr lang="en-US" dirty="0" smtClean="0"/>
              <a:t>Master title style</a:t>
            </a:r>
            <a:endParaRPr lang="en-US" dirty="0"/>
          </a:p>
        </p:txBody>
      </p:sp>
      <p:sp>
        <p:nvSpPr>
          <p:cNvPr id="11" name="Subtitle 2"/>
          <p:cNvSpPr>
            <a:spLocks noGrp="1"/>
          </p:cNvSpPr>
          <p:nvPr>
            <p:ph type="subTitle" idx="1" hasCustomPrompt="1"/>
          </p:nvPr>
        </p:nvSpPr>
        <p:spPr>
          <a:xfrm>
            <a:off x="2222996" y="4305150"/>
            <a:ext cx="6908303" cy="550145"/>
          </a:xfrm>
        </p:spPr>
        <p:txBody>
          <a:bodyPr>
            <a:normAutofit/>
          </a:bodyPr>
          <a:lstStyle>
            <a:lvl1pPr marL="0" indent="0" algn="ctr">
              <a:buNone/>
              <a:defRPr sz="2800" spc="24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Title</a:t>
            </a:r>
            <a:endParaRPr lang="en-US" dirty="0"/>
          </a:p>
        </p:txBody>
      </p:sp>
    </p:spTree>
    <p:extLst>
      <p:ext uri="{BB962C8B-B14F-4D97-AF65-F5344CB8AC3E}">
        <p14:creationId xmlns:p14="http://schemas.microsoft.com/office/powerpoint/2010/main" val="288930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955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file://localhost/Volumes/Mac%20HD2/NCCU_jobs%20in%20progress/ADMIN_marketing/Powerpoint%20Templates_2012/jpegs_psds/NCCU_cover%204_inside.jpg" TargetMode="External"/><Relationship Id="rId6" Type="http://schemas.openxmlformats.org/officeDocument/2006/relationships/image" Target="../media/image2.jpg"/><Relationship Id="rId7" Type="http://schemas.openxmlformats.org/officeDocument/2006/relationships/image" Target="file://localhost/Volumes/Mac%20HD2/NCCU_jobs%20in%20progress/Marketing_PR/Powerpoint%20Templates_2012/jpegs_psds_NCCU%20templates/Template%203_jpgs_psds/Template_3_inside.jp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g"/><Relationship Id="rId5" Type="http://schemas.openxmlformats.org/officeDocument/2006/relationships/image" Target="file://localhost/Volumes/Mac%20HD2/NCCU_jobs%20in%20progress/ADMIN_marketing/Powerpoint%20Templates_2012/jpegs_psds/NCCU_cover%204_inside.jpg" TargetMode="External"/><Relationship Id="rId6" Type="http://schemas.openxmlformats.org/officeDocument/2006/relationships/image" Target="../media/image2.jpg"/><Relationship Id="rId7" Type="http://schemas.openxmlformats.org/officeDocument/2006/relationships/image" Target="file://localhost/Volumes/Mac%20HD2/NCCU_jobs%20in%20progress/Marketing_PR/Powerpoint%20Templates_2012/jpegs_psds_NCCU%20templates/Template%203_jpgs_psds/Template_3_inside.jpg" TargetMode="External"/><Relationship Id="rId8" Type="http://schemas.openxmlformats.org/officeDocument/2006/relationships/image" Target="../media/image3.jpg"/><Relationship Id="rId9" Type="http://schemas.openxmlformats.org/officeDocument/2006/relationships/image" Target="file://localhost/Volumes/Mac%20HD2/NCCU_jobs%20in%20progress/Marketing_PR/Powerpoint%20Templates_2012/jpegs_psds_NCCU%20templates/Template%204_jpgs_psds/Template_4_inside.jpg" TargetMode="Externa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file://localhost/Volumes/Mac%20HD2/NCCU_jobs%20in%20progress/ADMIN_marketing/Powerpoint%20Templates_2012/jpegs_psds/NCCU_cover%204.jpg" TargetMode="External"/><Relationship Id="rId5" Type="http://schemas.openxmlformats.org/officeDocument/2006/relationships/image" Target="../media/image5.jpg"/><Relationship Id="rId6" Type="http://schemas.openxmlformats.org/officeDocument/2006/relationships/image" Target="file://localhost/Volumes/Mac%20HD2/NCCU_jobs%20in%20progress/Marketing_PR/Powerpoint%20Templates_2012/jpegs_psds_NCCU%20templates/Template%203_jpgs_psds/Template_3_cover.jpg" TargetMode="External"/><Relationship Id="rId7" Type="http://schemas.openxmlformats.org/officeDocument/2006/relationships/image" Target="../media/image6.jpg"/><Relationship Id="rId8" Type="http://schemas.openxmlformats.org/officeDocument/2006/relationships/image" Target="file://localhost/Volumes/Mac%20HD2/NCCU_jobs%20in%20progress/Marketing_PR/Powerpoint%20Templates_2012/jpegs_psds_NCCU%20templates/Template%204_jpgs_psds/Template_4_cover.jpg" TargetMode="External"/><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localhost/Volumes/Mac%20HD2/NCCU_jobs%20in%20progress/ADMIN_marketing/Powerpoint%20Templates_2012/jpegs_psds/NCCU_cover%202_inside.jpg" TargetMode="External"/><Relationship Id="rId5" Type="http://schemas.openxmlformats.org/officeDocument/2006/relationships/image" Target="../media/image8.jpg"/><Relationship Id="rId6" Type="http://schemas.openxmlformats.org/officeDocument/2006/relationships/image" Target="file://localhost/Volumes/Mac%20HD2/NCCU_jobs%20in%20progress/Marketing_PR/Powerpoint%20Templates_2012/jpegs_psds_NCCU%20templates/Template%202_jpgs_psds/jpegs_psds/Template%202_inside.jpg" TargetMode="External"/><Relationship Id="rId1" Type="http://schemas.openxmlformats.org/officeDocument/2006/relationships/slideLayout" Target="../slideLayouts/slideLayout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63668-3A49-BB46-88B9-AD232583AA7C}" type="datetimeFigureOut">
              <a:rPr lang="en-US" smtClean="0"/>
              <a:t>3/16/18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460AD-2F25-B548-8A76-738271802E95}" type="slidenum">
              <a:rPr lang="en-US" smtClean="0"/>
              <a:t>‹#›</a:t>
            </a:fld>
            <a:endParaRPr lang="en-US" dirty="0"/>
          </a:p>
        </p:txBody>
      </p:sp>
      <p:pic>
        <p:nvPicPr>
          <p:cNvPr id="7" name="NCCU_cover 4_inside.jpg" descr="/Volumes/Mac HD2/NCCU_jobs in progress/ADMIN_marketing/Powerpoint Templates_2012/jpegs_psds/NCCU_cover 4_inside.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emplate_3_inside.jpg" descr="/Volumes/Mac HD2/NCCU_jobs in progress/Marketing_PR/Powerpoint Templates_2012/jpegs_psds_NCCU templates/Template 3_jpgs_psds/Template_3_inside.jp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622863"/>
      </p:ext>
    </p:extLst>
  </p:cSld>
  <p:clrMap bg1="lt1" tx1="dk1" bg2="lt2" tx2="dk2" accent1="accent1" accent2="accent2" accent3="accent3" accent4="accent4" accent5="accent5" accent6="accent6" hlink="hlink" folHlink="folHlink"/>
  <p:sldLayoutIdLst>
    <p:sldLayoutId id="2147483657"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63668-3A49-BB46-88B9-AD232583AA7C}" type="datetimeFigureOut">
              <a:rPr lang="en-US" smtClean="0">
                <a:solidFill>
                  <a:prstClr val="black">
                    <a:tint val="75000"/>
                  </a:prstClr>
                </a:solidFill>
              </a:rPr>
              <a:pPr/>
              <a:t>3/16/18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460AD-2F25-B548-8A76-738271802E95}" type="slidenum">
              <a:rPr lang="en-US" smtClean="0">
                <a:solidFill>
                  <a:prstClr val="black">
                    <a:tint val="75000"/>
                  </a:prstClr>
                </a:solidFill>
              </a:rPr>
              <a:pPr/>
              <a:t>‹#›</a:t>
            </a:fld>
            <a:endParaRPr lang="en-US" dirty="0">
              <a:solidFill>
                <a:prstClr val="black">
                  <a:tint val="75000"/>
                </a:prstClr>
              </a:solidFill>
            </a:endParaRPr>
          </a:p>
        </p:txBody>
      </p:sp>
      <p:pic>
        <p:nvPicPr>
          <p:cNvPr id="7" name="NCCU_cover 4_inside.jpg" descr="/Volumes/Mac HD2/NCCU_jobs in progress/ADMIN_marketing/Powerpoint Templates_2012/jpegs_psds/NCCU_cover 4_inside.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emplate_3_inside.jpg" descr="/Volumes/Mac HD2/NCCU_jobs in progress/Marketing_PR/Powerpoint Templates_2012/jpegs_psds_NCCU templates/Template 3_jpgs_psds/Template_3_inside.jp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Template_4_inside.jpg" descr="/Volumes/Mac HD2/NCCU_jobs in progress/Marketing_PR/Powerpoint Templates_2012/jpegs_psds_NCCU templates/Template 4_jpgs_psds/Template_4_inside.jp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784044"/>
      </p:ext>
    </p:extLst>
  </p:cSld>
  <p:clrMap bg1="lt1" tx1="dk1" bg2="lt2" tx2="dk2" accent1="accent1" accent2="accent2" accent3="accent3" accent4="accent4" accent5="accent5" accent6="accent6" hlink="hlink" folHlink="folHlink"/>
  <p:sldLayoutIdLst>
    <p:sldLayoutId id="2147483659" r:id="rId1"/>
    <p:sldLayoutId id="214748366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4567D-E09E-994A-ADE0-A8DB9822B570}" type="datetimeFigureOut">
              <a:rPr lang="en-US" smtClean="0">
                <a:solidFill>
                  <a:prstClr val="black">
                    <a:tint val="75000"/>
                  </a:prstClr>
                </a:solidFill>
              </a:rPr>
              <a:pPr/>
              <a:t>3/16/18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E0A4-DBD7-1247-B459-525E49A4E3B3}" type="slidenum">
              <a:rPr lang="en-US" smtClean="0">
                <a:solidFill>
                  <a:prstClr val="black">
                    <a:tint val="75000"/>
                  </a:prstClr>
                </a:solidFill>
              </a:rPr>
              <a:pPr/>
              <a:t>‹#›</a:t>
            </a:fld>
            <a:endParaRPr lang="en-US" dirty="0">
              <a:solidFill>
                <a:prstClr val="black">
                  <a:tint val="75000"/>
                </a:prstClr>
              </a:solidFill>
            </a:endParaRPr>
          </a:p>
        </p:txBody>
      </p:sp>
      <p:pic>
        <p:nvPicPr>
          <p:cNvPr id="7" name="NCCU_cover 4.jpg" descr="/Volumes/Mac HD2/NCCU_jobs in progress/ADMIN_marketing/Powerpoint Templates_2012/jpegs_psds/NCCU_cover 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emplate_3_cover.jpg" descr="/Volumes/Mac HD2/NCCU_jobs in progress/Marketing_PR/Powerpoint Templates_2012/jpegs_psds_NCCU templates/Template 3_jpgs_psds/Template_3_cover.jp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Template_4_cover.jpg" descr="/Volumes/Mac HD2/NCCU_jobs in progress/Marketing_PR/Powerpoint Templates_2012/jpegs_psds_NCCU templates/Template 4_jpgs_psds/Template_4_cover.jp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777721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E9A22-BAB3-F64A-8A10-DB045F51ED1C}" type="datetimeFigureOut">
              <a:rPr lang="en-US" smtClean="0">
                <a:solidFill>
                  <a:prstClr val="black">
                    <a:tint val="75000"/>
                  </a:prstClr>
                </a:solidFill>
              </a:rPr>
              <a:pPr/>
              <a:t>3/16/18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5B871-5473-354E-AF75-A5AC6ECADC8E}" type="slidenum">
              <a:rPr lang="en-US" smtClean="0">
                <a:solidFill>
                  <a:prstClr val="black">
                    <a:tint val="75000"/>
                  </a:prstClr>
                </a:solidFill>
              </a:rPr>
              <a:pPr/>
              <a:t>‹#›</a:t>
            </a:fld>
            <a:endParaRPr lang="en-US" dirty="0">
              <a:solidFill>
                <a:prstClr val="black">
                  <a:tint val="75000"/>
                </a:prstClr>
              </a:solidFill>
            </a:endParaRPr>
          </a:p>
        </p:txBody>
      </p:sp>
      <p:pic>
        <p:nvPicPr>
          <p:cNvPr id="7" name="NCCU_cover 2_inside.jpg" descr="/Volumes/Mac HD2/NCCU_jobs in progress/ADMIN_marketing/Powerpoint Templates_2012/jpegs_psds/NCCU_cover 2_inside.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emplate 2_inside.jpg" descr="/Volumes/Mac HD2/NCCU_jobs in progress/Marketing_PR/Powerpoint Templates_2012/jpegs_psds_NCCU templates/Template 2_jpgs_psds/jpegs_psds/Template 2_inside.jp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293441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7.png"/><Relationship Id="rId1" Type="http://schemas.microsoft.com/office/2007/relationships/media" Target="../media/media1.mp4"/><Relationship Id="rId2" Type="http://schemas.openxmlformats.org/officeDocument/2006/relationships/video" Target="../media/media1.mp4"/></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35696" y="788254"/>
            <a:ext cx="6908304" cy="2831245"/>
          </a:xfrm>
        </p:spPr>
        <p:txBody>
          <a:bodyPr/>
          <a:lstStyle/>
          <a:p>
            <a:r>
              <a:rPr lang="en-US" b="1" dirty="0" smtClean="0"/>
              <a:t>Online Course </a:t>
            </a:r>
            <a:r>
              <a:rPr lang="en-US" b="1" dirty="0" smtClean="0"/>
              <a:t>Design, </a:t>
            </a:r>
            <a:br>
              <a:rPr lang="en-US" b="1" dirty="0" smtClean="0"/>
            </a:br>
            <a:r>
              <a:rPr lang="en-US" b="1" dirty="0" smtClean="0"/>
              <a:t>Quality Matters Training, and Student Outcomes</a:t>
            </a:r>
            <a:endParaRPr lang="en-US" b="1" dirty="0">
              <a:latin typeface="R Frutiger Roman"/>
              <a:cs typeface="R Frutiger Roman"/>
            </a:endParaRPr>
          </a:p>
        </p:txBody>
      </p:sp>
      <p:sp>
        <p:nvSpPr>
          <p:cNvPr id="3" name="Subtitle 2"/>
          <p:cNvSpPr>
            <a:spLocks noGrp="1"/>
          </p:cNvSpPr>
          <p:nvPr>
            <p:ph type="subTitle" idx="1"/>
          </p:nvPr>
        </p:nvSpPr>
        <p:spPr/>
        <p:txBody>
          <a:bodyPr/>
          <a:lstStyle/>
          <a:p>
            <a:r>
              <a:rPr lang="en-US" b="1" dirty="0" smtClean="0">
                <a:cs typeface="Frutiger 55 Roman"/>
              </a:rPr>
              <a:t>QUALITY MATTERS AT NCCU</a:t>
            </a:r>
            <a:endParaRPr lang="en-US" b="1" dirty="0">
              <a:cs typeface="Frutiger 55 Roman"/>
            </a:endParaRPr>
          </a:p>
        </p:txBody>
      </p:sp>
      <p:sp>
        <p:nvSpPr>
          <p:cNvPr id="2" name="Rectangle 1"/>
          <p:cNvSpPr/>
          <p:nvPr/>
        </p:nvSpPr>
        <p:spPr>
          <a:xfrm>
            <a:off x="2235696" y="4897609"/>
            <a:ext cx="6908304" cy="2769989"/>
          </a:xfrm>
          <a:prstGeom prst="rect">
            <a:avLst/>
          </a:prstGeom>
        </p:spPr>
        <p:txBody>
          <a:bodyPr wrap="square">
            <a:spAutoFit/>
          </a:bodyPr>
          <a:lstStyle/>
          <a:p>
            <a:pPr algn="ctr"/>
            <a:r>
              <a:rPr lang="en-US" sz="2200" b="1" dirty="0"/>
              <a:t>Racheal Brooks</a:t>
            </a:r>
            <a:r>
              <a:rPr lang="en-US" sz="2400" b="1" dirty="0">
                <a:latin typeface="Segoe Script" pitchFamily="34" charset="0"/>
              </a:rPr>
              <a:t/>
            </a:r>
            <a:br>
              <a:rPr lang="en-US" sz="2400" b="1" dirty="0">
                <a:latin typeface="Segoe Script" pitchFamily="34" charset="0"/>
              </a:rPr>
            </a:br>
            <a:r>
              <a:rPr lang="en-US" dirty="0"/>
              <a:t>Coordinator, Office of e-Learning</a:t>
            </a:r>
          </a:p>
          <a:p>
            <a:pPr algn="ctr"/>
            <a:r>
              <a:rPr lang="en-US" sz="2200" b="1" dirty="0"/>
              <a:t>Gail Hollowell</a:t>
            </a:r>
          </a:p>
          <a:p>
            <a:pPr algn="ctr"/>
            <a:r>
              <a:rPr lang="en-US" dirty="0"/>
              <a:t>Associate Professor, Biological and Biomedical Sciences</a:t>
            </a:r>
          </a:p>
          <a:p>
            <a:pPr algn="ctr"/>
            <a:r>
              <a:rPr lang="en-US" sz="2200" b="1" dirty="0"/>
              <a:t>Yolanda Anderson</a:t>
            </a:r>
          </a:p>
          <a:p>
            <a:pPr algn="ctr"/>
            <a:r>
              <a:rPr lang="en-US" dirty="0"/>
              <a:t>Associate Vice Chancellor for Faculty Development/Resources</a:t>
            </a:r>
          </a:p>
          <a:p>
            <a:pPr algn="ctr"/>
            <a:r>
              <a:rPr lang="en-US" dirty="0"/>
              <a:t/>
            </a:r>
            <a:br>
              <a:rPr lang="en-US" dirty="0"/>
            </a:br>
            <a:endParaRPr lang="en-US" dirty="0"/>
          </a:p>
          <a:p>
            <a:pPr algn="ctr"/>
            <a:endParaRPr lang="en-US" dirty="0"/>
          </a:p>
        </p:txBody>
      </p:sp>
    </p:spTree>
    <p:extLst>
      <p:ext uri="{BB962C8B-B14F-4D97-AF65-F5344CB8AC3E}">
        <p14:creationId xmlns:p14="http://schemas.microsoft.com/office/powerpoint/2010/main" val="11618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484" y="274638"/>
            <a:ext cx="6148316" cy="1143000"/>
          </a:xfrm>
        </p:spPr>
        <p:txBody>
          <a:bodyPr>
            <a:noAutofit/>
          </a:bodyPr>
          <a:lstStyle/>
          <a:p>
            <a:r>
              <a:rPr lang="en-US" sz="3200" dirty="0" smtClean="0"/>
              <a:t>Quality Matters Informal Review</a:t>
            </a:r>
            <a:br>
              <a:rPr lang="en-US" sz="3200" dirty="0" smtClean="0"/>
            </a:br>
            <a:r>
              <a:rPr lang="en-US" sz="3200" dirty="0" smtClean="0"/>
              <a:t>Scores by Term</a:t>
            </a:r>
            <a:endParaRPr lang="en-US" sz="3200" dirty="0"/>
          </a:p>
        </p:txBody>
      </p:sp>
      <p:sp>
        <p:nvSpPr>
          <p:cNvPr id="8" name="TextBox 7"/>
          <p:cNvSpPr txBox="1"/>
          <p:nvPr/>
        </p:nvSpPr>
        <p:spPr>
          <a:xfrm>
            <a:off x="2869949" y="2027976"/>
            <a:ext cx="184731" cy="369332"/>
          </a:xfrm>
          <a:prstGeom prst="rect">
            <a:avLst/>
          </a:prstGeom>
          <a:noFill/>
        </p:spPr>
        <p:txBody>
          <a:bodyPr wrap="none" rtlCol="0">
            <a:spAutoFit/>
          </a:bodyPr>
          <a:lstStyle/>
          <a:p>
            <a:endParaRPr lang="en-US" dirty="0"/>
          </a:p>
        </p:txBody>
      </p:sp>
      <p:pic>
        <p:nvPicPr>
          <p:cNvPr id="6" name="Picture 5" descr="creen Shot 2016-08-07 at 10.30.50 PM.png"/>
          <p:cNvPicPr/>
          <p:nvPr/>
        </p:nvPicPr>
        <p:blipFill>
          <a:blip r:embed="rId2">
            <a:extLst>
              <a:ext uri="{28A0092B-C50C-407E-A947-70E740481C1C}">
                <a14:useLocalDpi xmlns:a14="http://schemas.microsoft.com/office/drawing/2010/main" val="0"/>
              </a:ext>
            </a:extLst>
          </a:blip>
          <a:srcRect/>
          <a:stretch>
            <a:fillRect/>
          </a:stretch>
        </p:blipFill>
        <p:spPr bwMode="auto">
          <a:xfrm>
            <a:off x="3510645" y="2139950"/>
            <a:ext cx="4378782" cy="3052536"/>
          </a:xfrm>
          <a:prstGeom prst="rect">
            <a:avLst/>
          </a:prstGeom>
          <a:noFill/>
          <a:ln>
            <a:noFill/>
          </a:ln>
        </p:spPr>
      </p:pic>
    </p:spTree>
    <p:extLst>
      <p:ext uri="{BB962C8B-B14F-4D97-AF65-F5344CB8AC3E}">
        <p14:creationId xmlns:p14="http://schemas.microsoft.com/office/powerpoint/2010/main" val="2333810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484" y="274638"/>
            <a:ext cx="6148316" cy="1143000"/>
          </a:xfrm>
        </p:spPr>
        <p:txBody>
          <a:bodyPr>
            <a:noAutofit/>
          </a:bodyPr>
          <a:lstStyle/>
          <a:p>
            <a:r>
              <a:rPr lang="en-US" sz="3200" dirty="0" smtClean="0"/>
              <a:t>Biology Final Exam Performance</a:t>
            </a:r>
            <a:br>
              <a:rPr lang="en-US" sz="3200" dirty="0" smtClean="0"/>
            </a:br>
            <a:r>
              <a:rPr lang="en-US" sz="3200" dirty="0" smtClean="0"/>
              <a:t>by Term: Pre and Post QM Training</a:t>
            </a:r>
            <a:endParaRPr lang="en-US" sz="3200" dirty="0"/>
          </a:p>
        </p:txBody>
      </p:sp>
      <p:sp>
        <p:nvSpPr>
          <p:cNvPr id="8" name="TextBox 7"/>
          <p:cNvSpPr txBox="1"/>
          <p:nvPr/>
        </p:nvSpPr>
        <p:spPr>
          <a:xfrm>
            <a:off x="2869949" y="2027976"/>
            <a:ext cx="184731" cy="369332"/>
          </a:xfrm>
          <a:prstGeom prst="rect">
            <a:avLst/>
          </a:prstGeom>
          <a:noFill/>
        </p:spPr>
        <p:txBody>
          <a:bodyPr wrap="none" rtlCol="0">
            <a:spAutoFit/>
          </a:bodyPr>
          <a:lstStyle/>
          <a:p>
            <a:endParaRPr lang="en-US" dirty="0"/>
          </a:p>
        </p:txBody>
      </p:sp>
      <p:pic>
        <p:nvPicPr>
          <p:cNvPr id="9" name="Picture 8" descr="creen Shot 2016-08-07 at 10.28.41 PM.png"/>
          <p:cNvPicPr/>
          <p:nvPr/>
        </p:nvPicPr>
        <p:blipFill>
          <a:blip r:embed="rId2">
            <a:extLst>
              <a:ext uri="{28A0092B-C50C-407E-A947-70E740481C1C}">
                <a14:useLocalDpi xmlns:a14="http://schemas.microsoft.com/office/drawing/2010/main" val="0"/>
              </a:ext>
            </a:extLst>
          </a:blip>
          <a:srcRect/>
          <a:stretch>
            <a:fillRect/>
          </a:stretch>
        </p:blipFill>
        <p:spPr bwMode="auto">
          <a:xfrm>
            <a:off x="3669389" y="2233200"/>
            <a:ext cx="4025900" cy="2374900"/>
          </a:xfrm>
          <a:prstGeom prst="rect">
            <a:avLst/>
          </a:prstGeom>
          <a:noFill/>
          <a:ln>
            <a:noFill/>
          </a:ln>
        </p:spPr>
      </p:pic>
      <p:sp>
        <p:nvSpPr>
          <p:cNvPr id="10" name="TextBox 9"/>
          <p:cNvSpPr txBox="1"/>
          <p:nvPr/>
        </p:nvSpPr>
        <p:spPr>
          <a:xfrm>
            <a:off x="2538484" y="4806573"/>
            <a:ext cx="6148316" cy="923330"/>
          </a:xfrm>
          <a:prstGeom prst="rect">
            <a:avLst/>
          </a:prstGeom>
          <a:noFill/>
        </p:spPr>
        <p:txBody>
          <a:bodyPr wrap="square" rtlCol="0">
            <a:spAutoFit/>
          </a:bodyPr>
          <a:lstStyle/>
          <a:p>
            <a:r>
              <a:rPr lang="en-US" dirty="0" smtClean="0"/>
              <a:t>Pre QM Training final exam scores (</a:t>
            </a:r>
            <a:r>
              <a:rPr lang="en-US" i="1" dirty="0" smtClean="0"/>
              <a:t>M </a:t>
            </a:r>
            <a:r>
              <a:rPr lang="en-US" dirty="0"/>
              <a:t>= 82.65, </a:t>
            </a:r>
            <a:r>
              <a:rPr lang="en-US" i="1" dirty="0"/>
              <a:t>SD </a:t>
            </a:r>
            <a:r>
              <a:rPr lang="en-US" dirty="0"/>
              <a:t>= </a:t>
            </a:r>
            <a:r>
              <a:rPr lang="en-US" dirty="0" smtClean="0"/>
              <a:t>6.95) increased </a:t>
            </a:r>
            <a:r>
              <a:rPr lang="en-US" dirty="0"/>
              <a:t>in semesters </a:t>
            </a:r>
            <a:r>
              <a:rPr lang="en-US" dirty="0" smtClean="0"/>
              <a:t>post QM Training </a:t>
            </a:r>
            <a:r>
              <a:rPr lang="en-US" dirty="0"/>
              <a:t>(</a:t>
            </a:r>
            <a:r>
              <a:rPr lang="en-US" i="1" dirty="0"/>
              <a:t>M </a:t>
            </a:r>
            <a:r>
              <a:rPr lang="en-US" dirty="0"/>
              <a:t>= 86.24, </a:t>
            </a:r>
            <a:r>
              <a:rPr lang="en-US" i="1" dirty="0"/>
              <a:t>SD </a:t>
            </a:r>
            <a:r>
              <a:rPr lang="en-US" dirty="0"/>
              <a:t>= 7.86), </a:t>
            </a:r>
            <a:r>
              <a:rPr lang="en-US" i="1" dirty="0"/>
              <a:t>t</a:t>
            </a:r>
            <a:r>
              <a:rPr lang="en-US" dirty="0"/>
              <a:t>(99) = 0.124, </a:t>
            </a:r>
            <a:r>
              <a:rPr lang="en-US" i="1" dirty="0"/>
              <a:t>p </a:t>
            </a:r>
            <a:r>
              <a:rPr lang="en-US" dirty="0"/>
              <a:t>=.015, two-tailed. </a:t>
            </a:r>
          </a:p>
        </p:txBody>
      </p:sp>
      <p:sp>
        <p:nvSpPr>
          <p:cNvPr id="3" name="Up Arrow 2"/>
          <p:cNvSpPr/>
          <p:nvPr/>
        </p:nvSpPr>
        <p:spPr>
          <a:xfrm>
            <a:off x="3216729" y="6172200"/>
            <a:ext cx="212271" cy="391886"/>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29000" y="6199387"/>
            <a:ext cx="1547160" cy="400110"/>
          </a:xfrm>
          <a:prstGeom prst="rect">
            <a:avLst/>
          </a:prstGeom>
          <a:noFill/>
        </p:spPr>
        <p:txBody>
          <a:bodyPr wrap="square" rtlCol="0">
            <a:spAutoFit/>
          </a:bodyPr>
          <a:lstStyle/>
          <a:p>
            <a:pPr algn="ctr"/>
            <a:r>
              <a:rPr lang="en-US" sz="2000" b="1" dirty="0" smtClean="0">
                <a:solidFill>
                  <a:srgbClr val="800000"/>
                </a:solidFill>
                <a:latin typeface="Segoe Script" pitchFamily="34" charset="0"/>
              </a:rPr>
              <a:t>QM score</a:t>
            </a:r>
            <a:endParaRPr lang="en-US" sz="2000" b="1" dirty="0">
              <a:solidFill>
                <a:srgbClr val="800000"/>
              </a:solidFill>
              <a:latin typeface="Segoe Script" pitchFamily="34" charset="0"/>
            </a:endParaRPr>
          </a:p>
        </p:txBody>
      </p:sp>
      <p:sp>
        <p:nvSpPr>
          <p:cNvPr id="13" name="Up Arrow 12"/>
          <p:cNvSpPr/>
          <p:nvPr/>
        </p:nvSpPr>
        <p:spPr>
          <a:xfrm>
            <a:off x="6047023" y="6161310"/>
            <a:ext cx="212271" cy="391886"/>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51077" y="6029180"/>
            <a:ext cx="2786737" cy="707886"/>
          </a:xfrm>
          <a:prstGeom prst="rect">
            <a:avLst/>
          </a:prstGeom>
          <a:noFill/>
        </p:spPr>
        <p:txBody>
          <a:bodyPr wrap="square" rtlCol="0">
            <a:spAutoFit/>
          </a:bodyPr>
          <a:lstStyle/>
          <a:p>
            <a:pPr algn="ctr"/>
            <a:r>
              <a:rPr lang="en-US" sz="2000" b="1" dirty="0" smtClean="0">
                <a:solidFill>
                  <a:srgbClr val="800000"/>
                </a:solidFill>
                <a:latin typeface="Segoe Script" pitchFamily="34" charset="0"/>
              </a:rPr>
              <a:t>.124 in </a:t>
            </a:r>
            <a:r>
              <a:rPr lang="en-US" sz="2000" b="1" smtClean="0">
                <a:solidFill>
                  <a:srgbClr val="800000"/>
                </a:solidFill>
                <a:latin typeface="Segoe Script" pitchFamily="34" charset="0"/>
              </a:rPr>
              <a:t>final exam </a:t>
            </a:r>
            <a:r>
              <a:rPr lang="en-US" sz="2000" b="1" dirty="0" smtClean="0">
                <a:solidFill>
                  <a:srgbClr val="800000"/>
                </a:solidFill>
                <a:latin typeface="Segoe Script" pitchFamily="34" charset="0"/>
              </a:rPr>
              <a:t>scores</a:t>
            </a:r>
            <a:endParaRPr lang="en-US" sz="2000" b="1" dirty="0">
              <a:solidFill>
                <a:srgbClr val="800000"/>
              </a:solidFill>
              <a:latin typeface="Segoe Script" pitchFamily="34" charset="0"/>
            </a:endParaRPr>
          </a:p>
        </p:txBody>
      </p:sp>
      <p:cxnSp>
        <p:nvCxnSpPr>
          <p:cNvPr id="5" name="Straight Arrow Connector 4"/>
          <p:cNvCxnSpPr>
            <a:stCxn id="12" idx="3"/>
            <a:endCxn id="14" idx="1"/>
          </p:cNvCxnSpPr>
          <p:nvPr/>
        </p:nvCxnSpPr>
        <p:spPr>
          <a:xfrm flipV="1">
            <a:off x="4976160" y="6383123"/>
            <a:ext cx="874917" cy="16319"/>
          </a:xfrm>
          <a:prstGeom prst="straightConnector1">
            <a:avLst/>
          </a:prstGeom>
          <a:ln>
            <a:solidFill>
              <a:srgbClr val="8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38484" y="1533445"/>
            <a:ext cx="6148316" cy="1508105"/>
          </a:xfrm>
          <a:prstGeom prst="rect">
            <a:avLst/>
          </a:prstGeom>
          <a:noFill/>
        </p:spPr>
        <p:txBody>
          <a:bodyPr wrap="square" rtlCol="0">
            <a:spAutoFit/>
          </a:bodyPr>
          <a:lstStyle/>
          <a:p>
            <a:r>
              <a:rPr lang="en-US" dirty="0" smtClean="0"/>
              <a:t>Hypothesis: Students would earn higher scores on final exam 			     post </a:t>
            </a:r>
            <a:r>
              <a:rPr lang="en-US" smtClean="0"/>
              <a:t>QM training</a:t>
            </a:r>
          </a:p>
          <a:p>
            <a:endParaRPr lang="en-US" dirty="0" smtClean="0"/>
          </a:p>
          <a:p>
            <a:endParaRPr lang="en-US" sz="2000" dirty="0" smtClean="0"/>
          </a:p>
          <a:p>
            <a:endParaRPr lang="en-US" dirty="0"/>
          </a:p>
        </p:txBody>
      </p:sp>
    </p:spTree>
    <p:extLst>
      <p:ext uri="{BB962C8B-B14F-4D97-AF65-F5344CB8AC3E}">
        <p14:creationId xmlns:p14="http://schemas.microsoft.com/office/powerpoint/2010/main" val="1548443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484" y="274638"/>
            <a:ext cx="6148316" cy="1143000"/>
          </a:xfrm>
        </p:spPr>
        <p:txBody>
          <a:bodyPr>
            <a:noAutofit/>
          </a:bodyPr>
          <a:lstStyle/>
          <a:p>
            <a:r>
              <a:rPr lang="en-US" sz="3200" dirty="0" smtClean="0"/>
              <a:t>Overall Course Averages by Term: Pre and Post QM Training</a:t>
            </a:r>
            <a:endParaRPr lang="en-US" sz="3200" dirty="0"/>
          </a:p>
        </p:txBody>
      </p:sp>
      <p:sp>
        <p:nvSpPr>
          <p:cNvPr id="8" name="TextBox 7"/>
          <p:cNvSpPr txBox="1"/>
          <p:nvPr/>
        </p:nvSpPr>
        <p:spPr>
          <a:xfrm>
            <a:off x="2869949" y="2027976"/>
            <a:ext cx="184731" cy="369332"/>
          </a:xfrm>
          <a:prstGeom prst="rect">
            <a:avLst/>
          </a:prstGeom>
          <a:noFill/>
        </p:spPr>
        <p:txBody>
          <a:bodyPr wrap="none" rtlCol="0">
            <a:spAutoFit/>
          </a:bodyPr>
          <a:lstStyle/>
          <a:p>
            <a:endParaRPr lang="en-US" dirty="0"/>
          </a:p>
        </p:txBody>
      </p:sp>
      <p:pic>
        <p:nvPicPr>
          <p:cNvPr id="9" name="Picture 8" descr="creen Shot 2016-08-07 at 10.26.00 PM.png"/>
          <p:cNvPicPr/>
          <p:nvPr/>
        </p:nvPicPr>
        <p:blipFill>
          <a:blip r:embed="rId2">
            <a:extLst>
              <a:ext uri="{28A0092B-C50C-407E-A947-70E740481C1C}">
                <a14:useLocalDpi xmlns:a14="http://schemas.microsoft.com/office/drawing/2010/main" val="0"/>
              </a:ext>
            </a:extLst>
          </a:blip>
          <a:srcRect/>
          <a:stretch>
            <a:fillRect/>
          </a:stretch>
        </p:blipFill>
        <p:spPr bwMode="auto">
          <a:xfrm>
            <a:off x="3727458" y="2178050"/>
            <a:ext cx="3975100" cy="2501900"/>
          </a:xfrm>
          <a:prstGeom prst="rect">
            <a:avLst/>
          </a:prstGeom>
          <a:noFill/>
          <a:ln>
            <a:noFill/>
          </a:ln>
        </p:spPr>
      </p:pic>
      <p:sp>
        <p:nvSpPr>
          <p:cNvPr id="10" name="TextBox 9"/>
          <p:cNvSpPr txBox="1"/>
          <p:nvPr/>
        </p:nvSpPr>
        <p:spPr>
          <a:xfrm>
            <a:off x="2538484" y="4806573"/>
            <a:ext cx="6148316" cy="923330"/>
          </a:xfrm>
          <a:prstGeom prst="rect">
            <a:avLst/>
          </a:prstGeom>
          <a:noFill/>
        </p:spPr>
        <p:txBody>
          <a:bodyPr wrap="square" rtlCol="0">
            <a:spAutoFit/>
          </a:bodyPr>
          <a:lstStyle/>
          <a:p>
            <a:r>
              <a:rPr lang="en-US" dirty="0" smtClean="0"/>
              <a:t>Pre QM Training course averages (</a:t>
            </a:r>
            <a:r>
              <a:rPr lang="en-US" i="1" dirty="0" smtClean="0"/>
              <a:t>M </a:t>
            </a:r>
            <a:r>
              <a:rPr lang="en-US" dirty="0"/>
              <a:t>= </a:t>
            </a:r>
            <a:r>
              <a:rPr lang="en-US" dirty="0" smtClean="0"/>
              <a:t>77.75, </a:t>
            </a:r>
            <a:r>
              <a:rPr lang="en-US" i="1" dirty="0"/>
              <a:t>SD </a:t>
            </a:r>
            <a:r>
              <a:rPr lang="en-US" dirty="0"/>
              <a:t>= </a:t>
            </a:r>
            <a:r>
              <a:rPr lang="en-US" dirty="0" smtClean="0"/>
              <a:t>10.14) increased </a:t>
            </a:r>
            <a:r>
              <a:rPr lang="en-US" dirty="0"/>
              <a:t>in semesters </a:t>
            </a:r>
            <a:r>
              <a:rPr lang="en-US" dirty="0" smtClean="0"/>
              <a:t>post QM Training </a:t>
            </a:r>
            <a:r>
              <a:rPr lang="en-US" dirty="0"/>
              <a:t>(</a:t>
            </a:r>
            <a:r>
              <a:rPr lang="en-US" i="1" dirty="0"/>
              <a:t>M </a:t>
            </a:r>
            <a:r>
              <a:rPr lang="en-US" dirty="0"/>
              <a:t>= </a:t>
            </a:r>
            <a:r>
              <a:rPr lang="en-US" dirty="0" smtClean="0"/>
              <a:t>82.71, </a:t>
            </a:r>
            <a:r>
              <a:rPr lang="en-US" i="1" dirty="0"/>
              <a:t>SD </a:t>
            </a:r>
            <a:r>
              <a:rPr lang="en-US" dirty="0"/>
              <a:t>= </a:t>
            </a:r>
            <a:r>
              <a:rPr lang="en-US" dirty="0" smtClean="0"/>
              <a:t>9.16), </a:t>
            </a:r>
            <a:r>
              <a:rPr lang="en-US" i="1" dirty="0"/>
              <a:t>t</a:t>
            </a:r>
            <a:r>
              <a:rPr lang="en-US" dirty="0"/>
              <a:t>(99) = </a:t>
            </a:r>
            <a:r>
              <a:rPr lang="en-US" dirty="0" smtClean="0"/>
              <a:t>0.175, </a:t>
            </a:r>
            <a:r>
              <a:rPr lang="en-US" i="1" dirty="0"/>
              <a:t>p </a:t>
            </a:r>
            <a:r>
              <a:rPr lang="en-US" dirty="0" smtClean="0"/>
              <a:t>=.008, </a:t>
            </a:r>
            <a:r>
              <a:rPr lang="en-US" dirty="0"/>
              <a:t>two-tailed. </a:t>
            </a:r>
          </a:p>
        </p:txBody>
      </p:sp>
      <p:sp>
        <p:nvSpPr>
          <p:cNvPr id="11" name="Up Arrow 10"/>
          <p:cNvSpPr/>
          <p:nvPr/>
        </p:nvSpPr>
        <p:spPr>
          <a:xfrm>
            <a:off x="3216729" y="6172200"/>
            <a:ext cx="212271" cy="391886"/>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29000" y="6199387"/>
            <a:ext cx="1547160" cy="400110"/>
          </a:xfrm>
          <a:prstGeom prst="rect">
            <a:avLst/>
          </a:prstGeom>
          <a:noFill/>
        </p:spPr>
        <p:txBody>
          <a:bodyPr wrap="square" rtlCol="0">
            <a:spAutoFit/>
          </a:bodyPr>
          <a:lstStyle/>
          <a:p>
            <a:pPr algn="ctr"/>
            <a:r>
              <a:rPr lang="en-US" sz="2000" b="1" dirty="0" smtClean="0">
                <a:solidFill>
                  <a:srgbClr val="800000"/>
                </a:solidFill>
                <a:latin typeface="Segoe Script" pitchFamily="34" charset="0"/>
              </a:rPr>
              <a:t>QM score</a:t>
            </a:r>
            <a:endParaRPr lang="en-US" sz="2000" b="1" dirty="0">
              <a:solidFill>
                <a:srgbClr val="800000"/>
              </a:solidFill>
              <a:latin typeface="Segoe Script" pitchFamily="34" charset="0"/>
            </a:endParaRPr>
          </a:p>
        </p:txBody>
      </p:sp>
      <p:sp>
        <p:nvSpPr>
          <p:cNvPr id="13" name="TextBox 12"/>
          <p:cNvSpPr txBox="1"/>
          <p:nvPr/>
        </p:nvSpPr>
        <p:spPr>
          <a:xfrm>
            <a:off x="5981709" y="6045503"/>
            <a:ext cx="2786737" cy="707886"/>
          </a:xfrm>
          <a:prstGeom prst="rect">
            <a:avLst/>
          </a:prstGeom>
          <a:noFill/>
        </p:spPr>
        <p:txBody>
          <a:bodyPr wrap="square" rtlCol="0">
            <a:spAutoFit/>
          </a:bodyPr>
          <a:lstStyle/>
          <a:p>
            <a:pPr algn="ctr"/>
            <a:r>
              <a:rPr lang="en-US" sz="2000" b="1" dirty="0" smtClean="0">
                <a:solidFill>
                  <a:srgbClr val="800000"/>
                </a:solidFill>
                <a:latin typeface="Segoe Script" pitchFamily="34" charset="0"/>
              </a:rPr>
              <a:t>.175 in overall </a:t>
            </a:r>
            <a:r>
              <a:rPr lang="en-US" sz="2000" b="1" smtClean="0">
                <a:solidFill>
                  <a:srgbClr val="800000"/>
                </a:solidFill>
                <a:latin typeface="Segoe Script" pitchFamily="34" charset="0"/>
              </a:rPr>
              <a:t>course average</a:t>
            </a:r>
            <a:endParaRPr lang="en-US" sz="2000" b="1" dirty="0">
              <a:solidFill>
                <a:srgbClr val="800000"/>
              </a:solidFill>
              <a:latin typeface="Segoe Script" pitchFamily="34" charset="0"/>
            </a:endParaRPr>
          </a:p>
        </p:txBody>
      </p:sp>
      <p:cxnSp>
        <p:nvCxnSpPr>
          <p:cNvPr id="14" name="Straight Arrow Connector 13"/>
          <p:cNvCxnSpPr/>
          <p:nvPr/>
        </p:nvCxnSpPr>
        <p:spPr>
          <a:xfrm>
            <a:off x="4976160" y="6399442"/>
            <a:ext cx="874917" cy="4"/>
          </a:xfrm>
          <a:prstGeom prst="straightConnector1">
            <a:avLst/>
          </a:prstGeom>
          <a:ln>
            <a:solidFill>
              <a:srgbClr val="800000"/>
            </a:solidFill>
            <a:tailEnd type="triangle"/>
          </a:ln>
        </p:spPr>
        <p:style>
          <a:lnRef idx="2">
            <a:schemeClr val="accent1"/>
          </a:lnRef>
          <a:fillRef idx="0">
            <a:schemeClr val="accent1"/>
          </a:fillRef>
          <a:effectRef idx="1">
            <a:schemeClr val="accent1"/>
          </a:effectRef>
          <a:fontRef idx="minor">
            <a:schemeClr val="tx1"/>
          </a:fontRef>
        </p:style>
      </p:cxnSp>
      <p:sp>
        <p:nvSpPr>
          <p:cNvPr id="15" name="Up Arrow 14"/>
          <p:cNvSpPr/>
          <p:nvPr/>
        </p:nvSpPr>
        <p:spPr>
          <a:xfrm>
            <a:off x="6047023" y="6161310"/>
            <a:ext cx="212271" cy="391886"/>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538484" y="1533445"/>
            <a:ext cx="6148316" cy="1508105"/>
          </a:xfrm>
          <a:prstGeom prst="rect">
            <a:avLst/>
          </a:prstGeom>
          <a:noFill/>
        </p:spPr>
        <p:txBody>
          <a:bodyPr wrap="square" rtlCol="0">
            <a:spAutoFit/>
          </a:bodyPr>
          <a:lstStyle/>
          <a:p>
            <a:r>
              <a:rPr lang="en-US" dirty="0" smtClean="0"/>
              <a:t>Hypothesis: Students would earn higher course averages			     	    post QM training</a:t>
            </a:r>
          </a:p>
          <a:p>
            <a:endParaRPr lang="en-US" dirty="0" smtClean="0"/>
          </a:p>
          <a:p>
            <a:endParaRPr lang="en-US" sz="2000" dirty="0" smtClean="0"/>
          </a:p>
          <a:p>
            <a:endParaRPr lang="en-US" dirty="0"/>
          </a:p>
        </p:txBody>
      </p:sp>
    </p:spTree>
    <p:extLst>
      <p:ext uri="{BB962C8B-B14F-4D97-AF65-F5344CB8AC3E}">
        <p14:creationId xmlns:p14="http://schemas.microsoft.com/office/powerpoint/2010/main" val="148570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5696" y="18086"/>
            <a:ext cx="6908304" cy="1255538"/>
          </a:xfrm>
        </p:spPr>
        <p:txBody>
          <a:bodyPr>
            <a:normAutofit/>
          </a:bodyPr>
          <a:lstStyle/>
          <a:p>
            <a:r>
              <a:rPr lang="en-US" dirty="0" smtClean="0"/>
              <a:t>Student Rating of Instruction</a:t>
            </a:r>
            <a:endParaRPr lang="en-US" dirty="0"/>
          </a:p>
        </p:txBody>
      </p:sp>
      <p:sp>
        <p:nvSpPr>
          <p:cNvPr id="3" name="TextBox 2"/>
          <p:cNvSpPr txBox="1"/>
          <p:nvPr/>
        </p:nvSpPr>
        <p:spPr>
          <a:xfrm>
            <a:off x="2595584" y="1142996"/>
            <a:ext cx="6188528" cy="984885"/>
          </a:xfrm>
          <a:prstGeom prst="rect">
            <a:avLst/>
          </a:prstGeom>
          <a:noFill/>
        </p:spPr>
        <p:txBody>
          <a:bodyPr wrap="square" rtlCol="0">
            <a:spAutoFit/>
          </a:bodyPr>
          <a:lstStyle/>
          <a:p>
            <a:r>
              <a:rPr lang="en-US" sz="2000" dirty="0" smtClean="0"/>
              <a:t>Average ratings </a:t>
            </a:r>
            <a:r>
              <a:rPr lang="en-US" sz="2000" b="1" dirty="0" smtClean="0"/>
              <a:t>increased</a:t>
            </a:r>
            <a:r>
              <a:rPr lang="en-US" sz="2000" dirty="0" smtClean="0"/>
              <a:t> immediately following training in the following </a:t>
            </a:r>
            <a:r>
              <a:rPr lang="en-US" sz="2000" smtClean="0"/>
              <a:t>areas:</a:t>
            </a:r>
            <a:endParaRPr lang="en-US" dirty="0"/>
          </a:p>
          <a:p>
            <a:pPr marL="285750" indent="-285750">
              <a:buFont typeface="Arial" charset="0"/>
              <a:buChar char="•"/>
            </a:pPr>
            <a:endParaRPr lang="en-US" dirty="0"/>
          </a:p>
        </p:txBody>
      </p:sp>
      <p:graphicFrame>
        <p:nvGraphicFramePr>
          <p:cNvPr id="4" name="Table 3"/>
          <p:cNvGraphicFramePr>
            <a:graphicFrameLocks noGrp="1"/>
          </p:cNvGraphicFramePr>
          <p:nvPr>
            <p:extLst/>
          </p:nvPr>
        </p:nvGraphicFramePr>
        <p:xfrm>
          <a:off x="2595584" y="1839137"/>
          <a:ext cx="6319816" cy="4638040"/>
        </p:xfrm>
        <a:graphic>
          <a:graphicData uri="http://schemas.openxmlformats.org/drawingml/2006/table">
            <a:tbl>
              <a:tblPr firstRow="1" bandRow="1">
                <a:tableStyleId>{0E3FDE45-AF77-4B5C-9715-49D594BDF05E}</a:tableStyleId>
              </a:tblPr>
              <a:tblGrid>
                <a:gridCol w="2929241"/>
                <a:gridCol w="3390575"/>
              </a:tblGrid>
              <a:tr h="370840">
                <a:tc>
                  <a:txBody>
                    <a:bodyPr/>
                    <a:lstStyle/>
                    <a:p>
                      <a:r>
                        <a:rPr lang="en-US" sz="1600" dirty="0" smtClean="0"/>
                        <a:t>SRI Category</a:t>
                      </a:r>
                      <a:endParaRPr lang="en-US" sz="1600" dirty="0"/>
                    </a:p>
                  </a:txBody>
                  <a:tcPr/>
                </a:tc>
                <a:tc>
                  <a:txBody>
                    <a:bodyPr/>
                    <a:lstStyle/>
                    <a:p>
                      <a:r>
                        <a:rPr lang="en-US" sz="1600" dirty="0" smtClean="0"/>
                        <a:t>Related QM Standards</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Alignment of course goals and objectives with instruction</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kern="1200" dirty="0" smtClean="0">
                          <a:solidFill>
                            <a:schemeClr val="tx1"/>
                          </a:solidFill>
                          <a:effectLst/>
                          <a:latin typeface="+mn-lt"/>
                          <a:ea typeface="+mn-ea"/>
                          <a:cs typeface="+mn-cs"/>
                        </a:rPr>
                        <a:t>Course purpose and structure (1.2)</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1" kern="1200" dirty="0" smtClean="0">
                          <a:solidFill>
                            <a:schemeClr val="tx1"/>
                          </a:solidFill>
                          <a:effectLst/>
                          <a:latin typeface="+mn-lt"/>
                          <a:ea typeface="+mn-ea"/>
                          <a:cs typeface="+mn-cs"/>
                        </a:rPr>
                        <a:t>Alignment</a:t>
                      </a:r>
                      <a:r>
                        <a:rPr lang="en-US" sz="1600" kern="1200" dirty="0" smtClean="0">
                          <a:solidFill>
                            <a:schemeClr val="tx1"/>
                          </a:solidFill>
                          <a:effectLst/>
                          <a:latin typeface="+mn-lt"/>
                          <a:ea typeface="+mn-ea"/>
                          <a:cs typeface="+mn-cs"/>
                        </a:rPr>
                        <a:t> of assessments</a:t>
                      </a:r>
                      <a:r>
                        <a:rPr lang="en-US" sz="1600" kern="1200" baseline="0" dirty="0" smtClean="0">
                          <a:solidFill>
                            <a:schemeClr val="tx1"/>
                          </a:solidFill>
                          <a:effectLst/>
                          <a:latin typeface="+mn-lt"/>
                          <a:ea typeface="+mn-ea"/>
                          <a:cs typeface="+mn-cs"/>
                        </a:rPr>
                        <a:t> (3.1)</a:t>
                      </a:r>
                      <a:r>
                        <a:rPr lang="en-US" sz="1600" kern="1200" dirty="0" smtClean="0">
                          <a:solidFill>
                            <a:schemeClr val="tx1"/>
                          </a:solidFill>
                          <a:effectLst/>
                          <a:latin typeface="+mn-lt"/>
                          <a:ea typeface="+mn-ea"/>
                          <a:cs typeface="+mn-cs"/>
                        </a:rPr>
                        <a:t> instructional materials</a:t>
                      </a:r>
                      <a:r>
                        <a:rPr lang="en-US" sz="1600" kern="1200" baseline="0" dirty="0" smtClean="0">
                          <a:solidFill>
                            <a:schemeClr val="tx1"/>
                          </a:solidFill>
                          <a:effectLst/>
                          <a:latin typeface="+mn-lt"/>
                          <a:ea typeface="+mn-ea"/>
                          <a:cs typeface="+mn-cs"/>
                        </a:rPr>
                        <a:t> (4.1)</a:t>
                      </a:r>
                      <a:r>
                        <a:rPr lang="en-US" sz="1600" kern="1200" dirty="0" smtClean="0">
                          <a:solidFill>
                            <a:schemeClr val="tx1"/>
                          </a:solidFill>
                          <a:effectLst/>
                          <a:latin typeface="+mn-lt"/>
                          <a:ea typeface="+mn-ea"/>
                          <a:cs typeface="+mn-cs"/>
                        </a:rPr>
                        <a:t> learning activities (5.1), and course technologies (6.1)</a:t>
                      </a:r>
                      <a:endParaRPr lang="en-US" sz="16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Presentation of subject matter</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Purpose of instructional</a:t>
                      </a:r>
                      <a:r>
                        <a:rPr lang="en-US" sz="1600" baseline="0" dirty="0" smtClean="0"/>
                        <a:t> materials (4.2)</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Requirements for learner interaction (5.4)</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Alternative means of access (8.3)</a:t>
                      </a:r>
                      <a:endParaRPr lang="en-US" sz="16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Organization of subject matter</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Facility of course navigation and design (8.1)</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Enhancement of ability to think, criticize, and create</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Lin</a:t>
                      </a:r>
                      <a:r>
                        <a:rPr lang="en-US" sz="1600" baseline="0" dirty="0" smtClean="0"/>
                        <a:t>k between objectives and learning activities (2.4)</a:t>
                      </a:r>
                      <a:endParaRPr lang="en-US" sz="1600" dirty="0" smtClean="0"/>
                    </a:p>
                    <a:p>
                      <a:pPr marL="285750" indent="-285750">
                        <a:buFont typeface="Arial" charset="0"/>
                        <a:buChar char="•"/>
                      </a:pPr>
                      <a:r>
                        <a:rPr lang="en-US" sz="1600" dirty="0" smtClean="0"/>
                        <a:t>Appropriate objectives for course level (2.5)</a:t>
                      </a:r>
                    </a:p>
                  </a:txBody>
                  <a:tcPr/>
                </a:tc>
              </a:tr>
            </a:tbl>
          </a:graphicData>
        </a:graphic>
      </p:graphicFrame>
    </p:spTree>
    <p:extLst>
      <p:ext uri="{BB962C8B-B14F-4D97-AF65-F5344CB8AC3E}">
        <p14:creationId xmlns:p14="http://schemas.microsoft.com/office/powerpoint/2010/main" val="342613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5696" y="18086"/>
            <a:ext cx="6908304" cy="1255538"/>
          </a:xfrm>
        </p:spPr>
        <p:txBody>
          <a:bodyPr>
            <a:normAutofit/>
          </a:bodyPr>
          <a:lstStyle/>
          <a:p>
            <a:r>
              <a:rPr lang="en-US" dirty="0" smtClean="0"/>
              <a:t>Student Rating of Instruction</a:t>
            </a:r>
            <a:endParaRPr lang="en-US" dirty="0"/>
          </a:p>
        </p:txBody>
      </p:sp>
      <p:sp>
        <p:nvSpPr>
          <p:cNvPr id="3" name="TextBox 2"/>
          <p:cNvSpPr txBox="1"/>
          <p:nvPr/>
        </p:nvSpPr>
        <p:spPr>
          <a:xfrm>
            <a:off x="2595584" y="1142996"/>
            <a:ext cx="6188528" cy="984885"/>
          </a:xfrm>
          <a:prstGeom prst="rect">
            <a:avLst/>
          </a:prstGeom>
          <a:noFill/>
        </p:spPr>
        <p:txBody>
          <a:bodyPr wrap="square" rtlCol="0">
            <a:spAutoFit/>
          </a:bodyPr>
          <a:lstStyle/>
          <a:p>
            <a:r>
              <a:rPr lang="en-US" sz="2000" dirty="0" smtClean="0"/>
              <a:t>Average ratings </a:t>
            </a:r>
            <a:r>
              <a:rPr lang="en-US" sz="2000" b="1" dirty="0" smtClean="0"/>
              <a:t>also increased</a:t>
            </a:r>
            <a:r>
              <a:rPr lang="en-US" sz="2000" dirty="0" smtClean="0"/>
              <a:t> immediately following training in the following areas:</a:t>
            </a:r>
            <a:endParaRPr lang="en-US" dirty="0"/>
          </a:p>
          <a:p>
            <a:pPr marL="285750" indent="-285750">
              <a:buFont typeface="Arial" charset="0"/>
              <a:buChar char="•"/>
            </a:pPr>
            <a:endParaRPr lang="en-US" dirty="0"/>
          </a:p>
        </p:txBody>
      </p:sp>
      <p:graphicFrame>
        <p:nvGraphicFramePr>
          <p:cNvPr id="4" name="Table 3"/>
          <p:cNvGraphicFramePr>
            <a:graphicFrameLocks noGrp="1"/>
          </p:cNvGraphicFramePr>
          <p:nvPr>
            <p:extLst/>
          </p:nvPr>
        </p:nvGraphicFramePr>
        <p:xfrm>
          <a:off x="2595584" y="1839137"/>
          <a:ext cx="6319816" cy="4638040"/>
        </p:xfrm>
        <a:graphic>
          <a:graphicData uri="http://schemas.openxmlformats.org/drawingml/2006/table">
            <a:tbl>
              <a:tblPr firstRow="1" bandRow="1">
                <a:tableStyleId>{0E3FDE45-AF77-4B5C-9715-49D594BDF05E}</a:tableStyleId>
              </a:tblPr>
              <a:tblGrid>
                <a:gridCol w="2929241"/>
                <a:gridCol w="3390575"/>
              </a:tblGrid>
              <a:tr h="370840">
                <a:tc>
                  <a:txBody>
                    <a:bodyPr/>
                    <a:lstStyle/>
                    <a:p>
                      <a:r>
                        <a:rPr lang="en-US" sz="1600" dirty="0" smtClean="0"/>
                        <a:t>SRI Category</a:t>
                      </a:r>
                      <a:endParaRPr lang="en-US" sz="1600" dirty="0"/>
                    </a:p>
                  </a:txBody>
                  <a:tcPr/>
                </a:tc>
                <a:tc>
                  <a:txBody>
                    <a:bodyPr/>
                    <a:lstStyle/>
                    <a:p>
                      <a:r>
                        <a:rPr lang="en-US" sz="1600" dirty="0" smtClean="0"/>
                        <a:t>Related QM Standards</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Assignment of helpful tests and course readings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1" dirty="0" smtClean="0"/>
                        <a:t>Alignment</a:t>
                      </a:r>
                      <a:r>
                        <a:rPr lang="en-US" sz="1600" dirty="0" smtClean="0"/>
                        <a:t> of assessments (3.1) and instructional materials (4.1) with learning objectives</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Use of instructional approaches that effectively enhance learning</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Use of various</a:t>
                      </a:r>
                      <a:r>
                        <a:rPr lang="en-US" sz="1600" baseline="0" dirty="0" smtClean="0"/>
                        <a:t> instructional materials (4.5)</a:t>
                      </a:r>
                      <a:endParaRPr lang="en-US" sz="1600" dirty="0" smtClean="0"/>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Opportunities</a:t>
                      </a:r>
                      <a:r>
                        <a:rPr lang="en-US" sz="1600" baseline="0" dirty="0" smtClean="0"/>
                        <a:t> that support active learning (5.2)</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Tools promote learner engagement and active learning (6.2)</a:t>
                      </a:r>
                      <a:endParaRPr lang="en-US" sz="16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Inclusion of examinations that are consistent with course objectives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1" baseline="0" dirty="0" smtClean="0"/>
                        <a:t>Alignment</a:t>
                      </a:r>
                      <a:r>
                        <a:rPr lang="en-US" sz="1600" baseline="0" dirty="0" smtClean="0"/>
                        <a:t> of assessments with learning objectives (3.1)</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Provision of assessments that are provided frequently enough to help evaluate student progress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Multiple</a:t>
                      </a:r>
                      <a:r>
                        <a:rPr lang="en-US" sz="1600" baseline="0" dirty="0" smtClean="0"/>
                        <a:t> opportunities for learners to track progress (3.5)</a:t>
                      </a:r>
                      <a:endParaRPr lang="en-US" sz="1600" dirty="0" smtClean="0"/>
                    </a:p>
                  </a:txBody>
                  <a:tcPr/>
                </a:tc>
              </a:tr>
            </a:tbl>
          </a:graphicData>
        </a:graphic>
      </p:graphicFrame>
    </p:spTree>
    <p:extLst>
      <p:ext uri="{BB962C8B-B14F-4D97-AF65-F5344CB8AC3E}">
        <p14:creationId xmlns:p14="http://schemas.microsoft.com/office/powerpoint/2010/main" val="89316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5696" y="18086"/>
            <a:ext cx="6908304" cy="1255538"/>
          </a:xfrm>
        </p:spPr>
        <p:txBody>
          <a:bodyPr>
            <a:normAutofit/>
          </a:bodyPr>
          <a:lstStyle/>
          <a:p>
            <a:r>
              <a:rPr lang="en-US" dirty="0" smtClean="0"/>
              <a:t>Fall 2015 Reversion</a:t>
            </a:r>
            <a:endParaRPr lang="en-US" dirty="0"/>
          </a:p>
        </p:txBody>
      </p:sp>
      <p:sp>
        <p:nvSpPr>
          <p:cNvPr id="3" name="TextBox 2"/>
          <p:cNvSpPr txBox="1"/>
          <p:nvPr/>
        </p:nvSpPr>
        <p:spPr>
          <a:xfrm>
            <a:off x="2595584" y="1420584"/>
            <a:ext cx="6188528" cy="5516895"/>
          </a:xfrm>
          <a:prstGeom prst="rect">
            <a:avLst/>
          </a:prstGeom>
          <a:noFill/>
        </p:spPr>
        <p:txBody>
          <a:bodyPr wrap="square" rtlCol="0">
            <a:spAutoFit/>
          </a:bodyPr>
          <a:lstStyle/>
          <a:p>
            <a:r>
              <a:rPr lang="en-US" sz="2200" dirty="0" smtClean="0"/>
              <a:t>The Informal QM Review score lowered slightly, and the following trends were also observed:</a:t>
            </a:r>
          </a:p>
          <a:p>
            <a:pPr>
              <a:lnSpc>
                <a:spcPct val="125000"/>
              </a:lnSpc>
            </a:pPr>
            <a:endParaRPr lang="en-US" dirty="0" smtClean="0"/>
          </a:p>
          <a:p>
            <a:pPr marL="285750" indent="-285750">
              <a:lnSpc>
                <a:spcPct val="125000"/>
              </a:lnSpc>
              <a:buFont typeface="Arial" charset="0"/>
              <a:buChar char="•"/>
            </a:pPr>
            <a:r>
              <a:rPr lang="en-US" sz="2000" dirty="0" smtClean="0"/>
              <a:t>Course no longer ”Met” 4 Specific Review Standards:</a:t>
            </a:r>
          </a:p>
          <a:p>
            <a:pPr marL="742950" lvl="1" indent="-285750">
              <a:lnSpc>
                <a:spcPct val="125000"/>
              </a:lnSpc>
              <a:buFont typeface="Arial" charset="0"/>
              <a:buChar char="•"/>
            </a:pPr>
            <a:r>
              <a:rPr lang="en-US" sz="2000" b="1" dirty="0" smtClean="0"/>
              <a:t>Omission</a:t>
            </a:r>
            <a:r>
              <a:rPr lang="en-US" sz="2000" dirty="0" smtClean="0"/>
              <a:t> of required technical skills (SRS 1.7)</a:t>
            </a:r>
          </a:p>
          <a:p>
            <a:pPr marL="742950" lvl="1" indent="-285750">
              <a:lnSpc>
                <a:spcPct val="125000"/>
              </a:lnSpc>
              <a:buFont typeface="Arial" charset="0"/>
              <a:buChar char="•"/>
            </a:pPr>
            <a:r>
              <a:rPr lang="en-US" sz="2000" b="1" dirty="0" smtClean="0"/>
              <a:t>No denotation </a:t>
            </a:r>
            <a:r>
              <a:rPr lang="en-US" sz="2000" dirty="0" smtClean="0"/>
              <a:t>of </a:t>
            </a:r>
            <a:r>
              <a:rPr lang="en-US" sz="2000" i="1" dirty="0" smtClean="0"/>
              <a:t>required</a:t>
            </a:r>
            <a:r>
              <a:rPr lang="en-US" sz="2000" dirty="0" smtClean="0"/>
              <a:t> or </a:t>
            </a:r>
            <a:r>
              <a:rPr lang="en-US" sz="2000" i="1" dirty="0" smtClean="0"/>
              <a:t>optional</a:t>
            </a:r>
            <a:r>
              <a:rPr lang="en-US" sz="2000" dirty="0" smtClean="0"/>
              <a:t> instructional materials (SRS 4.6)</a:t>
            </a:r>
          </a:p>
          <a:p>
            <a:pPr marL="742950" lvl="1" indent="-285750">
              <a:lnSpc>
                <a:spcPct val="125000"/>
              </a:lnSpc>
              <a:buFont typeface="Arial" charset="0"/>
              <a:buChar char="•"/>
            </a:pPr>
            <a:r>
              <a:rPr lang="en-US" sz="2000" b="1" dirty="0" smtClean="0"/>
              <a:t>No identified alignment </a:t>
            </a:r>
            <a:r>
              <a:rPr lang="en-US" sz="2000" dirty="0" smtClean="0"/>
              <a:t>between at least 85% of instructional materials and learning objectives (4.1)</a:t>
            </a:r>
          </a:p>
          <a:p>
            <a:pPr marL="742950" lvl="1" indent="-285750">
              <a:lnSpc>
                <a:spcPct val="125000"/>
              </a:lnSpc>
              <a:buFont typeface="Arial" charset="0"/>
              <a:buChar char="•"/>
            </a:pPr>
            <a:r>
              <a:rPr lang="en-US" sz="2000" b="1" dirty="0" smtClean="0"/>
              <a:t>No identified alignment </a:t>
            </a:r>
            <a:r>
              <a:rPr lang="en-US" sz="2000" dirty="0" smtClean="0"/>
              <a:t>between at least 85% of learning activities and stated learning objectives (5.1)</a:t>
            </a:r>
            <a:endParaRPr lang="en-US" sz="2000" dirty="0"/>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561345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5696" y="18086"/>
            <a:ext cx="6908304" cy="1255538"/>
          </a:xfrm>
        </p:spPr>
        <p:txBody>
          <a:bodyPr>
            <a:normAutofit/>
          </a:bodyPr>
          <a:lstStyle/>
          <a:p>
            <a:r>
              <a:rPr lang="en-US" dirty="0" smtClean="0"/>
              <a:t>Moving Forward</a:t>
            </a:r>
            <a:endParaRPr lang="en-US" dirty="0"/>
          </a:p>
        </p:txBody>
      </p:sp>
      <p:sp>
        <p:nvSpPr>
          <p:cNvPr id="3" name="TextBox 2"/>
          <p:cNvSpPr txBox="1"/>
          <p:nvPr/>
        </p:nvSpPr>
        <p:spPr>
          <a:xfrm>
            <a:off x="2595584" y="1127286"/>
            <a:ext cx="6188528" cy="1323439"/>
          </a:xfrm>
          <a:prstGeom prst="rect">
            <a:avLst/>
          </a:prstGeom>
          <a:noFill/>
        </p:spPr>
        <p:txBody>
          <a:bodyPr wrap="square" rtlCol="0">
            <a:spAutoFit/>
          </a:bodyPr>
          <a:lstStyle/>
          <a:p>
            <a:r>
              <a:rPr lang="en-US" sz="2200" dirty="0" smtClean="0"/>
              <a:t>Additional research underway:</a:t>
            </a:r>
          </a:p>
          <a:p>
            <a:endParaRPr lang="en-US" sz="2200" dirty="0" smtClean="0"/>
          </a:p>
          <a:p>
            <a:pPr marL="285750" indent="-285750">
              <a:buFont typeface="Arial" charset="0"/>
              <a:buChar char="•"/>
            </a:pPr>
            <a:endParaRPr lang="en-US" dirty="0"/>
          </a:p>
          <a:p>
            <a:pPr marL="285750" indent="-285750">
              <a:buFont typeface="Arial" charset="0"/>
              <a:buChar char="•"/>
            </a:pPr>
            <a:endParaRPr lang="en-US" dirty="0"/>
          </a:p>
        </p:txBody>
      </p:sp>
      <p:graphicFrame>
        <p:nvGraphicFramePr>
          <p:cNvPr id="4" name="Table 3"/>
          <p:cNvGraphicFramePr>
            <a:graphicFrameLocks noGrp="1"/>
          </p:cNvGraphicFramePr>
          <p:nvPr>
            <p:extLst/>
          </p:nvPr>
        </p:nvGraphicFramePr>
        <p:xfrm>
          <a:off x="2595584" y="1683861"/>
          <a:ext cx="6319816" cy="2595880"/>
        </p:xfrm>
        <a:graphic>
          <a:graphicData uri="http://schemas.openxmlformats.org/drawingml/2006/table">
            <a:tbl>
              <a:tblPr firstRow="1" bandRow="1">
                <a:tableStyleId>{0E3FDE45-AF77-4B5C-9715-49D594BDF05E}</a:tableStyleId>
              </a:tblPr>
              <a:tblGrid>
                <a:gridCol w="2929241"/>
                <a:gridCol w="3390575"/>
              </a:tblGrid>
              <a:tr h="370840">
                <a:tc>
                  <a:txBody>
                    <a:bodyPr/>
                    <a:lstStyle/>
                    <a:p>
                      <a:r>
                        <a:rPr lang="en-US" sz="1600" dirty="0" smtClean="0"/>
                        <a:t>Study</a:t>
                      </a:r>
                      <a:endParaRPr lang="en-US" sz="1600" dirty="0"/>
                    </a:p>
                  </a:txBody>
                  <a:tcPr/>
                </a:tc>
                <a:tc>
                  <a:txBody>
                    <a:bodyPr/>
                    <a:lstStyle/>
                    <a:p>
                      <a:r>
                        <a:rPr lang="en-US" sz="1600" dirty="0" smtClean="0"/>
                        <a:t>Collaborators</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Online</a:t>
                      </a:r>
                      <a:r>
                        <a:rPr lang="en-US" sz="1600" baseline="0" dirty="0" smtClean="0"/>
                        <a:t> Course Design and Course Outcomes</a:t>
                      </a:r>
                      <a:endParaRPr lang="en-US" sz="1600" dirty="0" smtClean="0"/>
                    </a:p>
                  </a:txBody>
                  <a:tcPr/>
                </a:tc>
                <a:tc>
                  <a:txBody>
                    <a:bodyPr/>
                    <a:lstStyle/>
                    <a:p>
                      <a:pPr marL="15875" marR="0" lvl="0" indent="-15875" algn="l" defTabSz="457200" rtl="0" eaLnBrk="1" fontAlgn="auto" latinLnBrk="0" hangingPunct="1">
                        <a:lnSpc>
                          <a:spcPct val="100000"/>
                        </a:lnSpc>
                        <a:spcBef>
                          <a:spcPts val="0"/>
                        </a:spcBef>
                        <a:spcAft>
                          <a:spcPts val="0"/>
                        </a:spcAft>
                        <a:buClrTx/>
                        <a:buSzTx/>
                        <a:buFont typeface="Arial" charset="0"/>
                        <a:buNone/>
                        <a:tabLst/>
                        <a:defRPr/>
                      </a:pPr>
                      <a:r>
                        <a:rPr lang="en-US" sz="1600" dirty="0" smtClean="0"/>
                        <a:t>Office</a:t>
                      </a:r>
                      <a:r>
                        <a:rPr lang="en-US" sz="1600" baseline="0" dirty="0" smtClean="0"/>
                        <a:t> of e-Learning; Biological and Biomedical Sciences</a:t>
                      </a:r>
                      <a:endParaRPr lang="en-US" sz="16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Like it or not,</a:t>
                      </a:r>
                      <a:r>
                        <a:rPr lang="en-US" sz="1600" baseline="0" dirty="0" smtClean="0"/>
                        <a:t> Online Education is Here to Stay: Best Practices for Online Teaching</a:t>
                      </a:r>
                      <a:endParaRPr lang="en-US" sz="1600" dirty="0" smtClean="0"/>
                    </a:p>
                  </a:txBody>
                  <a:tcPr/>
                </a:tc>
                <a:tc>
                  <a:txBody>
                    <a:bodyPr/>
                    <a:lstStyle/>
                    <a:p>
                      <a:pPr marL="15875" marR="0" lvl="0" indent="-15875" algn="l" defTabSz="457200" rtl="0" eaLnBrk="1" fontAlgn="auto" latinLnBrk="0" hangingPunct="1">
                        <a:lnSpc>
                          <a:spcPct val="100000"/>
                        </a:lnSpc>
                        <a:spcBef>
                          <a:spcPts val="0"/>
                        </a:spcBef>
                        <a:spcAft>
                          <a:spcPts val="0"/>
                        </a:spcAft>
                        <a:buClrTx/>
                        <a:buSzTx/>
                        <a:buFont typeface="Arial" charset="0"/>
                        <a:buNone/>
                        <a:tabLst/>
                        <a:defRPr/>
                      </a:pPr>
                      <a:r>
                        <a:rPr lang="en-US" sz="1600" dirty="0" smtClean="0"/>
                        <a:t>Office of e-Learning; Allied Professions (Counselor Education)</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Promoting Affordable Learning for Student Success (PALSS)</a:t>
                      </a:r>
                    </a:p>
                  </a:txBody>
                  <a:tcPr/>
                </a:tc>
                <a:tc>
                  <a:txBody>
                    <a:bodyPr/>
                    <a:lstStyle/>
                    <a:p>
                      <a:pPr marL="15875" marR="0" lvl="0" indent="-15875" algn="l" defTabSz="457200" rtl="0" eaLnBrk="1" fontAlgn="auto" latinLnBrk="0" hangingPunct="1">
                        <a:lnSpc>
                          <a:spcPct val="100000"/>
                        </a:lnSpc>
                        <a:spcBef>
                          <a:spcPts val="0"/>
                        </a:spcBef>
                        <a:spcAft>
                          <a:spcPts val="0"/>
                        </a:spcAft>
                        <a:buClrTx/>
                        <a:buSzTx/>
                        <a:buFont typeface="Arial" charset="0"/>
                        <a:buNone/>
                        <a:tabLst/>
                        <a:defRPr/>
                      </a:pPr>
                      <a:r>
                        <a:rPr lang="en-US" sz="1600" baseline="0" dirty="0" smtClean="0"/>
                        <a:t>Criminal Justice; Office of e-Learning; Office of Faculty Professional Development</a:t>
                      </a:r>
                    </a:p>
                  </a:txBody>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584" y="4586460"/>
            <a:ext cx="6356487" cy="1954983"/>
          </a:xfrm>
          <a:prstGeom prst="rect">
            <a:avLst/>
          </a:prstGeom>
        </p:spPr>
      </p:pic>
    </p:spTree>
    <p:extLst>
      <p:ext uri="{BB962C8B-B14F-4D97-AF65-F5344CB8AC3E}">
        <p14:creationId xmlns:p14="http://schemas.microsoft.com/office/powerpoint/2010/main" val="640056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5696" y="18086"/>
            <a:ext cx="6908304" cy="125553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1800" b="0" kern="1200">
                <a:solidFill>
                  <a:schemeClr val="tx1"/>
                </a:solidFill>
                <a:latin typeface="+mj-lt"/>
                <a:ea typeface="+mj-ea"/>
                <a:cs typeface="+mj-cs"/>
              </a:defRPr>
            </a:lvl1pPr>
          </a:lstStyle>
          <a:p>
            <a:r>
              <a:rPr lang="en-US" sz="4400" dirty="0" smtClean="0"/>
              <a:t>APPQMR Mobile Application</a:t>
            </a:r>
            <a:endParaRPr lang="en-US" sz="4400" dirty="0"/>
          </a:p>
        </p:txBody>
      </p:sp>
      <p:pic>
        <p:nvPicPr>
          <p:cNvPr id="12" name="QM App_Log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01253" y="1896821"/>
            <a:ext cx="6177189" cy="3474145"/>
          </a:xfrm>
          <a:prstGeom prst="round2DiagRect">
            <a:avLst>
              <a:gd name="adj1" fmla="val 16667"/>
              <a:gd name="adj2" fmla="val 0"/>
            </a:avLst>
          </a:prstGeom>
          <a:ln w="88900" cap="sq">
            <a:solidFill>
              <a:srgbClr val="80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1365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449286" y="2013377"/>
            <a:ext cx="6417128" cy="2831245"/>
          </a:xfrm>
        </p:spPr>
        <p:txBody>
          <a:bodyPr>
            <a:noAutofit/>
          </a:bodyPr>
          <a:lstStyle/>
          <a:p>
            <a:r>
              <a:rPr lang="en-US" sz="3200" b="1" dirty="0" smtClean="0"/>
              <a:t/>
            </a:r>
            <a:br>
              <a:rPr lang="en-US" sz="3200" b="1" dirty="0" smtClean="0"/>
            </a:br>
            <a:r>
              <a:rPr lang="en-US" sz="3200" b="1" dirty="0" smtClean="0">
                <a:latin typeface="Segoe Script" pitchFamily="34" charset="0"/>
              </a:rPr>
              <a:t/>
            </a:r>
            <a:br>
              <a:rPr lang="en-US" sz="3200" b="1" dirty="0" smtClean="0">
                <a:latin typeface="Segoe Script" pitchFamily="34" charset="0"/>
              </a:rPr>
            </a:br>
            <a:r>
              <a:rPr lang="en-US" sz="2400" dirty="0"/>
              <a:t>This project was generously supported by the National Science Foundation HBCU-UP Program (NSF ID 1235727). </a:t>
            </a:r>
            <a:r>
              <a:rPr lang="en-US" sz="2400" dirty="0" smtClean="0"/>
              <a:t/>
            </a:r>
            <a:br>
              <a:rPr lang="en-US" sz="2400" dirty="0" smtClean="0"/>
            </a:br>
            <a:r>
              <a:rPr lang="en-US" sz="2400" dirty="0"/>
              <a:t/>
            </a:r>
            <a:br>
              <a:rPr lang="en-US" sz="2400" dirty="0"/>
            </a:br>
            <a:r>
              <a:rPr lang="en-US" sz="2400" dirty="0" smtClean="0"/>
              <a:t>Any </a:t>
            </a:r>
            <a:r>
              <a:rPr lang="en-US" sz="2400" dirty="0"/>
              <a:t>opinions, findings, conclusions, or recommendations expressed in this material are those of the authors and do not necessarily reflect the views of the National Science Foundation. </a:t>
            </a:r>
            <a:br>
              <a:rPr lang="en-US" sz="2400" dirty="0"/>
            </a:b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66881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35696" y="669471"/>
            <a:ext cx="6908304" cy="5568043"/>
          </a:xfrm>
        </p:spPr>
        <p:txBody>
          <a:bodyPr>
            <a:noAutofit/>
          </a:bodyPr>
          <a:lstStyle/>
          <a:p>
            <a:pPr marL="0" indent="0"/>
            <a:r>
              <a:rPr lang="en-US" sz="3200" b="1" dirty="0" smtClean="0"/>
              <a:t>For additional information, contact:</a:t>
            </a:r>
            <a:br>
              <a:rPr lang="en-US" sz="3200" b="1" dirty="0" smtClean="0"/>
            </a:br>
            <a:r>
              <a:rPr lang="en-US" sz="3200" b="1" dirty="0"/>
              <a:t/>
            </a:r>
            <a:br>
              <a:rPr lang="en-US" sz="3200" b="1" dirty="0"/>
            </a:br>
            <a:r>
              <a:rPr lang="en-US" sz="3600" b="1" dirty="0" smtClean="0"/>
              <a:t>Dr</a:t>
            </a:r>
            <a:r>
              <a:rPr lang="en-US" sz="3600" b="1" dirty="0"/>
              <a:t>. </a:t>
            </a:r>
            <a:r>
              <a:rPr lang="en-US" sz="3600" b="1" dirty="0" smtClean="0"/>
              <a:t>Racheal M. Brooks</a:t>
            </a:r>
            <a:r>
              <a:rPr lang="en-US" sz="3600" b="1" dirty="0">
                <a:latin typeface="Segoe Script" pitchFamily="34" charset="0"/>
              </a:rPr>
              <a:t/>
            </a:r>
            <a:br>
              <a:rPr lang="en-US" sz="3600" b="1" dirty="0">
                <a:latin typeface="Segoe Script" pitchFamily="34" charset="0"/>
              </a:rPr>
            </a:br>
            <a:r>
              <a:rPr lang="en-US" sz="2000" dirty="0" smtClean="0"/>
              <a:t>Coordinator, Office of e-Learning</a:t>
            </a:r>
            <a:r>
              <a:rPr lang="en-US" sz="2000" b="1" dirty="0">
                <a:latin typeface="Segoe Script" pitchFamily="34" charset="0"/>
              </a:rPr>
              <a:t/>
            </a:r>
            <a:br>
              <a:rPr lang="en-US" sz="2000" b="1" dirty="0">
                <a:latin typeface="Segoe Script" pitchFamily="34" charset="0"/>
              </a:rPr>
            </a:br>
            <a:r>
              <a:rPr lang="en-US" sz="2000" dirty="0" err="1" smtClean="0"/>
              <a:t>rmbrooks@nccu.edu</a:t>
            </a:r>
            <a:r>
              <a:rPr lang="en-US" sz="2000" dirty="0" smtClean="0"/>
              <a:t> </a:t>
            </a:r>
            <a:br>
              <a:rPr lang="en-US" sz="2000" dirty="0" smtClean="0"/>
            </a:br>
            <a:r>
              <a:rPr lang="en-US" sz="2000" dirty="0" smtClean="0"/>
              <a:t/>
            </a:r>
            <a:br>
              <a:rPr lang="en-US" sz="2000" dirty="0" smtClean="0"/>
            </a:br>
            <a:r>
              <a:rPr lang="en-US" sz="3200" b="1" dirty="0"/>
              <a:t> Dr. Gail P. Hollowell</a:t>
            </a:r>
            <a:r>
              <a:rPr lang="en-US" sz="3200" b="1" dirty="0">
                <a:latin typeface="Segoe Script" pitchFamily="34" charset="0"/>
              </a:rPr>
              <a:t/>
            </a:r>
            <a:br>
              <a:rPr lang="en-US" sz="3200" b="1" dirty="0">
                <a:latin typeface="Segoe Script" pitchFamily="34" charset="0"/>
              </a:rPr>
            </a:br>
            <a:r>
              <a:rPr lang="en-US" sz="2000" dirty="0"/>
              <a:t>Associate Professor, Biological and Biomedical Sciences</a:t>
            </a:r>
            <a:r>
              <a:rPr lang="en-US" sz="2000" b="1" dirty="0">
                <a:latin typeface="Segoe Script" pitchFamily="34" charset="0"/>
              </a:rPr>
              <a:t/>
            </a:r>
            <a:br>
              <a:rPr lang="en-US" sz="2000" b="1" dirty="0">
                <a:latin typeface="Segoe Script" pitchFamily="34" charset="0"/>
              </a:rPr>
            </a:br>
            <a:r>
              <a:rPr lang="en-US" sz="2000" dirty="0" err="1"/>
              <a:t>ghollowell@nccu.edu</a:t>
            </a:r>
            <a:r>
              <a:rPr lang="en-US" sz="2000" dirty="0"/>
              <a:t> </a:t>
            </a:r>
            <a:r>
              <a:rPr lang="en-US" sz="2000" dirty="0" smtClean="0"/>
              <a:t/>
            </a:r>
            <a:br>
              <a:rPr lang="en-US" sz="2000" dirty="0" smtClean="0"/>
            </a:br>
            <a:r>
              <a:rPr lang="en-US" sz="2000" dirty="0"/>
              <a:t/>
            </a:r>
            <a:br>
              <a:rPr lang="en-US" sz="2000" dirty="0"/>
            </a:br>
            <a:r>
              <a:rPr lang="en-US" sz="3600" b="1" dirty="0"/>
              <a:t> Dr. </a:t>
            </a:r>
            <a:r>
              <a:rPr lang="en-US" sz="3600" b="1" dirty="0" smtClean="0"/>
              <a:t>Yolanda B. Anderson</a:t>
            </a:r>
            <a:r>
              <a:rPr lang="en-US" sz="3600" b="1" dirty="0">
                <a:latin typeface="Segoe Script" pitchFamily="34" charset="0"/>
              </a:rPr>
              <a:t/>
            </a:r>
            <a:br>
              <a:rPr lang="en-US" sz="3600" b="1" dirty="0">
                <a:latin typeface="Segoe Script" pitchFamily="34" charset="0"/>
              </a:rPr>
            </a:br>
            <a:r>
              <a:rPr lang="en-US" sz="2000" dirty="0" smtClean="0"/>
              <a:t>Office of the Provost and Associate Vice Chancellor for Faculty Development/Resources</a:t>
            </a:r>
            <a:r>
              <a:rPr lang="en-US" sz="2000" b="1" dirty="0">
                <a:latin typeface="Segoe Script" pitchFamily="34" charset="0"/>
              </a:rPr>
              <a:t/>
            </a:r>
            <a:br>
              <a:rPr lang="en-US" sz="2000" b="1" dirty="0">
                <a:latin typeface="Segoe Script" pitchFamily="34" charset="0"/>
              </a:rPr>
            </a:br>
            <a:r>
              <a:rPr lang="en-US" sz="2000" dirty="0" err="1" smtClean="0"/>
              <a:t>yandersn@nccu.edu</a:t>
            </a:r>
            <a:r>
              <a:rPr lang="en-US" sz="2000" dirty="0" smtClean="0"/>
              <a:t> </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37148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4958" y="504966"/>
            <a:ext cx="6346209" cy="584775"/>
          </a:xfrm>
          <a:prstGeom prst="rect">
            <a:avLst/>
          </a:prstGeom>
          <a:noFill/>
        </p:spPr>
        <p:txBody>
          <a:bodyPr wrap="square" rtlCol="0">
            <a:spAutoFit/>
          </a:bodyPr>
          <a:lstStyle/>
          <a:p>
            <a:r>
              <a:rPr lang="en-US" sz="3200" b="1" dirty="0" err="1" smtClean="0">
                <a:solidFill>
                  <a:schemeClr val="bg1"/>
                </a:solidFill>
              </a:rPr>
              <a:t>Blippar</a:t>
            </a:r>
            <a:r>
              <a:rPr lang="en-US" sz="3200" b="1" dirty="0" smtClean="0">
                <a:solidFill>
                  <a:schemeClr val="bg1"/>
                </a:solidFill>
              </a:rPr>
              <a:t> Download</a:t>
            </a:r>
            <a:endParaRPr lang="en-US" sz="3200" b="1" dirty="0">
              <a:solidFill>
                <a:schemeClr val="bg1"/>
              </a:solidFill>
            </a:endParaRPr>
          </a:p>
        </p:txBody>
      </p:sp>
      <p:sp>
        <p:nvSpPr>
          <p:cNvPr id="8" name="TextBox 7"/>
          <p:cNvSpPr txBox="1"/>
          <p:nvPr/>
        </p:nvSpPr>
        <p:spPr>
          <a:xfrm>
            <a:off x="310243" y="2596243"/>
            <a:ext cx="184731" cy="369332"/>
          </a:xfrm>
          <a:prstGeom prst="rect">
            <a:avLst/>
          </a:prstGeom>
          <a:noFill/>
        </p:spPr>
        <p:txBody>
          <a:bodyPr wrap="none" rtlCol="0">
            <a:spAutoFit/>
          </a:bodyPr>
          <a:lstStyle/>
          <a:p>
            <a:endParaRPr lang="en-US" dirty="0"/>
          </a:p>
        </p:txBody>
      </p:sp>
      <p:grpSp>
        <p:nvGrpSpPr>
          <p:cNvPr id="9" name="Group 2"/>
          <p:cNvGrpSpPr>
            <a:grpSpLocks/>
          </p:cNvGrpSpPr>
          <p:nvPr/>
        </p:nvGrpSpPr>
        <p:grpSpPr bwMode="auto">
          <a:xfrm>
            <a:off x="833651" y="1480687"/>
            <a:ext cx="4238682" cy="1810325"/>
            <a:chOff x="1099583" y="2540"/>
            <a:chExt cx="2447925" cy="1066091"/>
          </a:xfrm>
        </p:grpSpPr>
        <p:pic>
          <p:nvPicPr>
            <p:cNvPr id="10" name="Picture 9" descr="http://1.bp.blogspot.com/-oJZ61AI1qfg/VieRckxP01I/AAAAAAAB4j4/9vl_CdnVhFc/s1600/blippar.png"/>
            <p:cNvPicPr>
              <a:picLocks noChangeAspect="1"/>
            </p:cNvPicPr>
            <p:nvPr/>
          </p:nvPicPr>
          <p:blipFill>
            <a:blip r:embed="rId2"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1493600" y="230431"/>
              <a:ext cx="1659890" cy="838200"/>
            </a:xfrm>
            <a:prstGeom prst="rect">
              <a:avLst/>
            </a:prstGeom>
            <a:noFill/>
            <a:ln>
              <a:noFill/>
            </a:ln>
          </p:spPr>
        </p:pic>
        <p:sp>
          <p:nvSpPr>
            <p:cNvPr id="11" name="Text Box 2"/>
            <p:cNvSpPr txBox="1">
              <a:spLocks noChangeArrowheads="1"/>
            </p:cNvSpPr>
            <p:nvPr/>
          </p:nvSpPr>
          <p:spPr bwMode="auto">
            <a:xfrm>
              <a:off x="1099583" y="2540"/>
              <a:ext cx="2447925" cy="264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lnSpc>
                  <a:spcPct val="107000"/>
                </a:lnSpc>
                <a:spcBef>
                  <a:spcPct val="0"/>
                </a:spcBef>
                <a:buFontTx/>
                <a:buNone/>
              </a:pPr>
              <a:r>
                <a:rPr lang="en-US" altLang="en-US" sz="2400" dirty="0">
                  <a:latin typeface="+mn-lt"/>
                </a:rPr>
                <a:t>To access additional resources:</a:t>
              </a:r>
            </a:p>
            <a:p>
              <a:pPr>
                <a:lnSpc>
                  <a:spcPct val="107000"/>
                </a:lnSpc>
                <a:spcBef>
                  <a:spcPct val="0"/>
                </a:spcBef>
                <a:buFontTx/>
                <a:buNone/>
              </a:pPr>
              <a:r>
                <a:rPr lang="en-US" altLang="en-US" sz="900" dirty="0">
                  <a:latin typeface="Arial Narrow" charset="0"/>
                  <a:ea typeface="Calibri" charset="0"/>
                  <a:cs typeface="Times New Roman" charset="0"/>
                </a:rPr>
                <a:t> </a:t>
              </a:r>
              <a:endParaRPr lang="en-US" altLang="en-US" sz="1100" dirty="0">
                <a:ea typeface="Calibri" charset="0"/>
                <a:cs typeface="Times New Roman" charset="0"/>
              </a:endParaRPr>
            </a:p>
          </p:txBody>
        </p:sp>
      </p:grpSp>
      <p:sp>
        <p:nvSpPr>
          <p:cNvPr id="12" name="Text Box 2"/>
          <p:cNvSpPr txBox="1">
            <a:spLocks noChangeArrowheads="1"/>
          </p:cNvSpPr>
          <p:nvPr/>
        </p:nvSpPr>
        <p:spPr bwMode="auto">
          <a:xfrm>
            <a:off x="1006027" y="3681960"/>
            <a:ext cx="3009511" cy="2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lnSpc>
                <a:spcPct val="107000"/>
              </a:lnSpc>
              <a:spcBef>
                <a:spcPct val="0"/>
              </a:spcBef>
              <a:buFontTx/>
              <a:buNone/>
            </a:pPr>
            <a:r>
              <a:rPr lang="en-US" altLang="en-US" sz="2400" dirty="0">
                <a:latin typeface="+mn-lt"/>
              </a:rPr>
              <a:t>Tap screen to begin</a:t>
            </a:r>
          </a:p>
          <a:p>
            <a:pPr>
              <a:lnSpc>
                <a:spcPct val="107000"/>
              </a:lnSpc>
              <a:spcBef>
                <a:spcPct val="0"/>
              </a:spcBef>
              <a:buFontTx/>
              <a:buNone/>
            </a:pPr>
            <a:r>
              <a:rPr lang="en-US" altLang="en-US" sz="900" dirty="0">
                <a:latin typeface="+mn-lt"/>
                <a:ea typeface="Calibri" charset="0"/>
                <a:cs typeface="Times New Roman" charset="0"/>
              </a:rPr>
              <a:t> </a:t>
            </a:r>
            <a:endParaRPr lang="en-US" altLang="en-US" sz="1100" dirty="0">
              <a:latin typeface="+mn-lt"/>
              <a:ea typeface="Calibri" charset="0"/>
              <a:cs typeface="Times New Roman" charset="0"/>
            </a:endParaRPr>
          </a:p>
        </p:txBody>
      </p:sp>
      <p:sp>
        <p:nvSpPr>
          <p:cNvPr id="13" name="Text Box 2"/>
          <p:cNvSpPr txBox="1">
            <a:spLocks noChangeArrowheads="1"/>
          </p:cNvSpPr>
          <p:nvPr/>
        </p:nvSpPr>
        <p:spPr bwMode="auto">
          <a:xfrm>
            <a:off x="5346409" y="3681959"/>
            <a:ext cx="3009511" cy="2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lnSpc>
                <a:spcPct val="107000"/>
              </a:lnSpc>
              <a:spcBef>
                <a:spcPct val="0"/>
              </a:spcBef>
              <a:buFontTx/>
              <a:buNone/>
            </a:pPr>
            <a:r>
              <a:rPr lang="en-US" altLang="en-US" sz="2400" dirty="0">
                <a:latin typeface="+mn-lt"/>
              </a:rPr>
              <a:t>Scan </a:t>
            </a:r>
            <a:r>
              <a:rPr lang="en-US" altLang="en-US" sz="2400" dirty="0" smtClean="0">
                <a:latin typeface="+mn-lt"/>
              </a:rPr>
              <a:t>mini-handout</a:t>
            </a:r>
            <a:endParaRPr lang="en-US" altLang="en-US" sz="2400" dirty="0">
              <a:latin typeface="+mn-lt"/>
            </a:endParaRPr>
          </a:p>
          <a:p>
            <a:pPr>
              <a:lnSpc>
                <a:spcPct val="107000"/>
              </a:lnSpc>
              <a:spcBef>
                <a:spcPct val="0"/>
              </a:spcBef>
              <a:buFontTx/>
              <a:buNone/>
            </a:pPr>
            <a:r>
              <a:rPr lang="en-US" altLang="en-US" sz="900" dirty="0">
                <a:latin typeface="+mn-lt"/>
                <a:ea typeface="Calibri" charset="0"/>
                <a:cs typeface="Times New Roman" charset="0"/>
              </a:rPr>
              <a:t> </a:t>
            </a:r>
            <a:endParaRPr lang="en-US" altLang="en-US" sz="1100" dirty="0">
              <a:latin typeface="+mn-lt"/>
              <a:ea typeface="Calibri" charset="0"/>
              <a:cs typeface="Times New Roman"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503" y="4147172"/>
            <a:ext cx="2334558" cy="2001219"/>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672411" y="4279019"/>
            <a:ext cx="2357505" cy="17670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532860" y="2042245"/>
            <a:ext cx="3316870" cy="923330"/>
          </a:xfrm>
          <a:prstGeom prst="rect">
            <a:avLst/>
          </a:prstGeom>
          <a:noFill/>
        </p:spPr>
        <p:txBody>
          <a:bodyPr wrap="none" rtlCol="0">
            <a:spAutoFit/>
          </a:bodyPr>
          <a:lstStyle/>
          <a:p>
            <a:pPr marL="342900" indent="-342900">
              <a:buFont typeface="+mj-lt"/>
              <a:buAutoNum type="arabicPeriod"/>
            </a:pPr>
            <a:r>
              <a:rPr lang="en-US" dirty="0" smtClean="0"/>
              <a:t>Choose “Settings” from menu</a:t>
            </a:r>
          </a:p>
          <a:p>
            <a:pPr marL="342900" indent="-342900">
              <a:buFont typeface="+mj-lt"/>
              <a:buAutoNum type="arabicPeriod"/>
            </a:pPr>
            <a:r>
              <a:rPr lang="en-US" dirty="0" smtClean="0"/>
              <a:t>Enter code 609083</a:t>
            </a:r>
          </a:p>
          <a:p>
            <a:pPr marL="342900" indent="-342900">
              <a:buFont typeface="+mj-lt"/>
              <a:buAutoNum type="arabicPeriod"/>
            </a:pPr>
            <a:r>
              <a:rPr lang="en-US" dirty="0" smtClean="0"/>
              <a:t>Choose </a:t>
            </a:r>
            <a:r>
              <a:rPr lang="en-US" i="1" dirty="0" err="1" smtClean="0"/>
              <a:t>Blipp</a:t>
            </a:r>
            <a:r>
              <a:rPr lang="en-US" i="1" dirty="0" smtClean="0"/>
              <a:t> dots</a:t>
            </a:r>
            <a:r>
              <a:rPr lang="en-US" dirty="0" smtClean="0"/>
              <a:t> from menu</a:t>
            </a:r>
            <a:endParaRPr lang="en-US" dirty="0"/>
          </a:p>
        </p:txBody>
      </p:sp>
    </p:spTree>
    <p:extLst>
      <p:ext uri="{BB962C8B-B14F-4D97-AF65-F5344CB8AC3E}">
        <p14:creationId xmlns:p14="http://schemas.microsoft.com/office/powerpoint/2010/main" val="286244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735" y="1809706"/>
            <a:ext cx="5950047" cy="2246769"/>
          </a:xfrm>
          <a:prstGeom prst="rect">
            <a:avLst/>
          </a:prstGeom>
          <a:noFill/>
        </p:spPr>
        <p:txBody>
          <a:bodyPr wrap="square" rtlCol="0">
            <a:spAutoFit/>
          </a:bodyPr>
          <a:lstStyle/>
          <a:p>
            <a:r>
              <a:rPr lang="en-US" i="1" dirty="0" smtClean="0"/>
              <a:t>“[S]</a:t>
            </a:r>
            <a:r>
              <a:rPr lang="en-US" i="1" dirty="0" err="1" smtClean="0"/>
              <a:t>tudent</a:t>
            </a:r>
            <a:r>
              <a:rPr lang="en-US" i="1" dirty="0" smtClean="0"/>
              <a:t> populations with high dropout rates, especially minority students, will have to exponentially increase their college graduation rates</a:t>
            </a:r>
            <a:r>
              <a:rPr lang="mr-IN" i="1" dirty="0" smtClean="0"/>
              <a:t>…</a:t>
            </a:r>
            <a:r>
              <a:rPr lang="en-US" i="1" dirty="0" smtClean="0"/>
              <a:t>[Therefore,] HBCUs will—and must—play a critical leadership role in meeting this challenge.”</a:t>
            </a:r>
            <a:endParaRPr lang="en-US" i="1" dirty="0"/>
          </a:p>
          <a:p>
            <a:endParaRPr lang="en-US" i="1" dirty="0" smtClean="0"/>
          </a:p>
          <a:p>
            <a:pPr algn="r"/>
            <a:r>
              <a:rPr lang="en-US" i="1" dirty="0" smtClean="0"/>
              <a:t>-U.S. Secretary of Education Arne Duncan</a:t>
            </a:r>
          </a:p>
          <a:p>
            <a:pPr algn="r"/>
            <a:r>
              <a:rPr lang="en-US" sz="1400" i="1" smtClean="0"/>
              <a:t>Changing </a:t>
            </a:r>
            <a:r>
              <a:rPr lang="en-US" sz="1400" i="1" dirty="0" smtClean="0"/>
              <a:t>the HBCU Narrative: From Corrective Action to </a:t>
            </a:r>
            <a:r>
              <a:rPr lang="en-US" sz="1400" i="1" smtClean="0"/>
              <a:t>Creative Investment</a:t>
            </a:r>
            <a:endParaRPr lang="en-US" sz="1400" i="1" dirty="0" smtClean="0"/>
          </a:p>
        </p:txBody>
      </p:sp>
    </p:spTree>
    <p:extLst>
      <p:ext uri="{BB962C8B-B14F-4D97-AF65-F5344CB8AC3E}">
        <p14:creationId xmlns:p14="http://schemas.microsoft.com/office/powerpoint/2010/main" val="163159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322" y="438250"/>
            <a:ext cx="6908304" cy="1297474"/>
          </a:xfrm>
        </p:spPr>
        <p:txBody>
          <a:bodyPr>
            <a:normAutofit fontScale="90000"/>
          </a:bodyPr>
          <a:lstStyle/>
          <a:p>
            <a:r>
              <a:rPr lang="en-US" dirty="0" smtClean="0"/>
              <a:t>Considerations Regarding</a:t>
            </a:r>
            <a:br>
              <a:rPr lang="en-US" dirty="0" smtClean="0"/>
            </a:br>
            <a:r>
              <a:rPr lang="en-US" dirty="0" smtClean="0"/>
              <a:t>Online STEM Education</a:t>
            </a:r>
            <a:endParaRPr lang="en-US" dirty="0"/>
          </a:p>
        </p:txBody>
      </p:sp>
      <p:sp>
        <p:nvSpPr>
          <p:cNvPr id="3" name="TextBox 2"/>
          <p:cNvSpPr txBox="1"/>
          <p:nvPr/>
        </p:nvSpPr>
        <p:spPr>
          <a:xfrm>
            <a:off x="4294414" y="2530929"/>
            <a:ext cx="184731" cy="369332"/>
          </a:xfrm>
          <a:prstGeom prst="rect">
            <a:avLst/>
          </a:prstGeom>
          <a:noFill/>
        </p:spPr>
        <p:txBody>
          <a:bodyPr wrap="none" rtlCol="0">
            <a:spAutoFit/>
          </a:bodyPr>
          <a:lstStyle/>
          <a:p>
            <a:endParaRPr lang="en-US" dirty="0"/>
          </a:p>
        </p:txBody>
      </p:sp>
      <p:sp>
        <p:nvSpPr>
          <p:cNvPr id="4" name="TextBox 3"/>
          <p:cNvSpPr txBox="1"/>
          <p:nvPr/>
        </p:nvSpPr>
        <p:spPr>
          <a:xfrm>
            <a:off x="2866392" y="1939812"/>
            <a:ext cx="5950047" cy="3477875"/>
          </a:xfrm>
          <a:prstGeom prst="rect">
            <a:avLst/>
          </a:prstGeom>
          <a:noFill/>
        </p:spPr>
        <p:txBody>
          <a:bodyPr wrap="square" rtlCol="0">
            <a:spAutoFit/>
          </a:bodyPr>
          <a:lstStyle/>
          <a:p>
            <a:pPr marL="285750" indent="-285750">
              <a:buFont typeface="Arial" charset="0"/>
              <a:buChar char="•"/>
            </a:pPr>
            <a:r>
              <a:rPr lang="en-US" sz="2000" dirty="0" smtClean="0"/>
              <a:t>Major deficit in number of online STEM courses versus the humanities </a:t>
            </a:r>
          </a:p>
          <a:p>
            <a:pPr marL="285750" indent="-285750">
              <a:buFont typeface="Arial" charset="0"/>
              <a:buChar char="•"/>
            </a:pPr>
            <a:r>
              <a:rPr lang="en-US" sz="2000" dirty="0" smtClean="0"/>
              <a:t>Higher attrition rates due to transactional distance and technology problems due to:</a:t>
            </a:r>
          </a:p>
          <a:p>
            <a:pPr marL="742950" lvl="1" indent="-285750">
              <a:buFont typeface="Arial" charset="0"/>
              <a:buChar char="•"/>
            </a:pPr>
            <a:r>
              <a:rPr lang="en-US" sz="2000" dirty="0" smtClean="0"/>
              <a:t>Students’ inability to ”catch up”</a:t>
            </a:r>
          </a:p>
          <a:p>
            <a:pPr marL="742950" lvl="1" indent="-285750">
              <a:buFont typeface="Arial" charset="0"/>
              <a:buChar char="•"/>
            </a:pPr>
            <a:r>
              <a:rPr lang="en-US" sz="2000" dirty="0" smtClean="0"/>
              <a:t>Lack of meaningful and frequent learner-instructor interactions</a:t>
            </a:r>
          </a:p>
          <a:p>
            <a:pPr marL="285750" indent="-285750">
              <a:buFont typeface="Arial" charset="0"/>
              <a:buChar char="•"/>
            </a:pPr>
            <a:r>
              <a:rPr lang="en-US" sz="2000" dirty="0" smtClean="0"/>
              <a:t>Proper use of technology plays an important role in successful online experiences</a:t>
            </a:r>
          </a:p>
          <a:p>
            <a:pPr marL="285750" indent="-285750">
              <a:buFont typeface="Arial" charset="0"/>
              <a:buChar char="•"/>
            </a:pPr>
            <a:r>
              <a:rPr lang="en-US" sz="2000" dirty="0" smtClean="0"/>
              <a:t>Professional preparation of faculty to design and deliver online courses is paramount</a:t>
            </a:r>
          </a:p>
        </p:txBody>
      </p:sp>
    </p:spTree>
    <p:extLst>
      <p:ext uri="{BB962C8B-B14F-4D97-AF65-F5344CB8AC3E}">
        <p14:creationId xmlns:p14="http://schemas.microsoft.com/office/powerpoint/2010/main" val="1003115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322" y="438250"/>
            <a:ext cx="6908304" cy="1297474"/>
          </a:xfrm>
        </p:spPr>
        <p:txBody>
          <a:bodyPr>
            <a:normAutofit fontScale="90000"/>
          </a:bodyPr>
          <a:lstStyle/>
          <a:p>
            <a:r>
              <a:rPr lang="en-US" dirty="0"/>
              <a:t>Online STEM Education at NCCU</a:t>
            </a:r>
          </a:p>
        </p:txBody>
      </p:sp>
      <p:sp>
        <p:nvSpPr>
          <p:cNvPr id="3" name="TextBox 2"/>
          <p:cNvSpPr txBox="1"/>
          <p:nvPr/>
        </p:nvSpPr>
        <p:spPr>
          <a:xfrm>
            <a:off x="4294414" y="2530929"/>
            <a:ext cx="184731" cy="369332"/>
          </a:xfrm>
          <a:prstGeom prst="rect">
            <a:avLst/>
          </a:prstGeom>
          <a:noFill/>
        </p:spPr>
        <p:txBody>
          <a:bodyPr wrap="none" rtlCol="0">
            <a:spAutoFit/>
          </a:bodyPr>
          <a:lstStyle/>
          <a:p>
            <a:endParaRPr lang="en-US" dirty="0"/>
          </a:p>
        </p:txBody>
      </p:sp>
      <p:sp>
        <p:nvSpPr>
          <p:cNvPr id="4" name="TextBox 3"/>
          <p:cNvSpPr txBox="1"/>
          <p:nvPr/>
        </p:nvSpPr>
        <p:spPr>
          <a:xfrm>
            <a:off x="2866392" y="1939812"/>
            <a:ext cx="5950047" cy="3477875"/>
          </a:xfrm>
          <a:prstGeom prst="rect">
            <a:avLst/>
          </a:prstGeom>
          <a:noFill/>
        </p:spPr>
        <p:txBody>
          <a:bodyPr wrap="square" rtlCol="0">
            <a:spAutoFit/>
          </a:bodyPr>
          <a:lstStyle/>
          <a:p>
            <a:pPr marL="285750" indent="-285750">
              <a:buFont typeface="Arial" charset="0"/>
              <a:buChar char="•"/>
            </a:pPr>
            <a:r>
              <a:rPr lang="en-US" sz="2000" dirty="0"/>
              <a:t>Increased course enrollment despite limited space</a:t>
            </a:r>
          </a:p>
          <a:p>
            <a:pPr marL="285750" indent="-285750">
              <a:buFont typeface="Arial" charset="0"/>
              <a:buChar char="•"/>
            </a:pPr>
            <a:r>
              <a:rPr lang="en-US" sz="2000" dirty="0"/>
              <a:t>60% increase in online course offerings from 2011 to 2016</a:t>
            </a:r>
          </a:p>
          <a:p>
            <a:pPr marL="742950" lvl="1" indent="-285750">
              <a:buFont typeface="Arial" charset="0"/>
              <a:buChar char="•"/>
            </a:pPr>
            <a:r>
              <a:rPr lang="en-US" sz="2000" dirty="0"/>
              <a:t>STEM course offerings account for 7% of this amount</a:t>
            </a:r>
          </a:p>
          <a:p>
            <a:pPr marL="285750" indent="-285750">
              <a:buFont typeface="Arial" charset="0"/>
              <a:buChar char="•"/>
            </a:pPr>
            <a:r>
              <a:rPr lang="en-US" sz="2000" dirty="0"/>
              <a:t>NCCU General Education Curriculum (GEC) requirements:</a:t>
            </a:r>
          </a:p>
          <a:p>
            <a:pPr marL="742950" lvl="1" indent="-285750">
              <a:buFont typeface="Arial" charset="0"/>
              <a:buChar char="•"/>
            </a:pPr>
            <a:r>
              <a:rPr lang="en-US" sz="2000" dirty="0"/>
              <a:t>1 mathematics course</a:t>
            </a:r>
          </a:p>
          <a:p>
            <a:pPr marL="742950" lvl="1" indent="-285750">
              <a:buFont typeface="Arial" charset="0"/>
              <a:buChar char="•"/>
            </a:pPr>
            <a:r>
              <a:rPr lang="en-US" sz="2000" dirty="0"/>
              <a:t>2 science courses</a:t>
            </a:r>
          </a:p>
          <a:p>
            <a:pPr marL="285750" indent="-285750">
              <a:buFont typeface="Arial" charset="0"/>
              <a:buChar char="•"/>
            </a:pPr>
            <a:r>
              <a:rPr lang="en-US" sz="2000" dirty="0"/>
              <a:t>3 out of 5 mathematics GEC courses offered online</a:t>
            </a:r>
          </a:p>
          <a:p>
            <a:pPr marL="285750" indent="-285750">
              <a:buFont typeface="Arial" charset="0"/>
              <a:buChar char="•"/>
            </a:pPr>
            <a:r>
              <a:rPr lang="en-US" sz="2000" dirty="0"/>
              <a:t>10 out of 17 science GEC courses offered online</a:t>
            </a:r>
          </a:p>
        </p:txBody>
      </p:sp>
    </p:spTree>
    <p:extLst>
      <p:ext uri="{BB962C8B-B14F-4D97-AF65-F5344CB8AC3E}">
        <p14:creationId xmlns:p14="http://schemas.microsoft.com/office/powerpoint/2010/main" val="161035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322" y="438250"/>
            <a:ext cx="6908304" cy="1297474"/>
          </a:xfrm>
        </p:spPr>
        <p:txBody>
          <a:bodyPr>
            <a:normAutofit fontScale="90000"/>
          </a:bodyPr>
          <a:lstStyle/>
          <a:p>
            <a:r>
              <a:rPr lang="en-US" dirty="0" smtClean="0"/>
              <a:t>NCCU STEM Faculty</a:t>
            </a:r>
            <a:br>
              <a:rPr lang="en-US" dirty="0" smtClean="0"/>
            </a:br>
            <a:r>
              <a:rPr lang="en-US" dirty="0" smtClean="0"/>
              <a:t>Quality Matters Training</a:t>
            </a:r>
            <a:endParaRPr lang="en-US" dirty="0"/>
          </a:p>
        </p:txBody>
      </p:sp>
      <p:sp>
        <p:nvSpPr>
          <p:cNvPr id="3" name="TextBox 2"/>
          <p:cNvSpPr txBox="1"/>
          <p:nvPr/>
        </p:nvSpPr>
        <p:spPr>
          <a:xfrm>
            <a:off x="4294414" y="2530929"/>
            <a:ext cx="184731" cy="369332"/>
          </a:xfrm>
          <a:prstGeom prst="rect">
            <a:avLst/>
          </a:prstGeom>
          <a:noFill/>
        </p:spPr>
        <p:txBody>
          <a:bodyPr wrap="none" rtlCol="0">
            <a:spAutoFit/>
          </a:bodyPr>
          <a:lstStyle/>
          <a:p>
            <a:endParaRPr lang="en-US" dirty="0"/>
          </a:p>
        </p:txBody>
      </p:sp>
      <p:sp>
        <p:nvSpPr>
          <p:cNvPr id="4" name="TextBox 3"/>
          <p:cNvSpPr txBox="1"/>
          <p:nvPr/>
        </p:nvSpPr>
        <p:spPr>
          <a:xfrm>
            <a:off x="2866392" y="1939812"/>
            <a:ext cx="5950047" cy="4401205"/>
          </a:xfrm>
          <a:prstGeom prst="rect">
            <a:avLst/>
          </a:prstGeom>
          <a:noFill/>
        </p:spPr>
        <p:txBody>
          <a:bodyPr wrap="square" rtlCol="0">
            <a:spAutoFit/>
          </a:bodyPr>
          <a:lstStyle/>
          <a:p>
            <a:pPr marL="285750" indent="-285750">
              <a:buFont typeface="Arial" charset="0"/>
              <a:buChar char="•"/>
            </a:pPr>
            <a:r>
              <a:rPr lang="en-US" sz="2000" dirty="0" smtClean="0"/>
              <a:t>Beginning in 2014, NCCU participated in the Preparing Critical Future Faculty program</a:t>
            </a:r>
          </a:p>
          <a:p>
            <a:pPr marL="742950" lvl="1" indent="-285750">
              <a:buFont typeface="Arial" charset="0"/>
              <a:buChar char="•"/>
            </a:pPr>
            <a:r>
              <a:rPr lang="en-US" sz="2000" dirty="0" smtClean="0"/>
              <a:t>Funded by the National Science Foundation’s Historically Black Colleges and Universities-Undergraduate Program (HBCU-UP)</a:t>
            </a:r>
          </a:p>
          <a:p>
            <a:pPr marL="285750" indent="-285750">
              <a:buFont typeface="Arial" charset="0"/>
              <a:buChar char="•"/>
            </a:pPr>
            <a:r>
              <a:rPr lang="en-US" sz="2000" dirty="0" smtClean="0"/>
              <a:t>Led by 2 STEM faculty and in partnership with Division of Extended Studies</a:t>
            </a:r>
          </a:p>
          <a:p>
            <a:pPr marL="285750" indent="-285750">
              <a:buFont typeface="Arial" charset="0"/>
              <a:buChar char="•"/>
            </a:pPr>
            <a:r>
              <a:rPr lang="en-US" sz="2000" dirty="0" smtClean="0"/>
              <a:t>10-faculty member cohort participated in a professional development workshop series</a:t>
            </a:r>
          </a:p>
          <a:p>
            <a:pPr marL="742950" lvl="1" indent="-285750">
              <a:buFont typeface="Arial" charset="0"/>
              <a:buChar char="•"/>
            </a:pPr>
            <a:r>
              <a:rPr lang="en-US" sz="2000" dirty="0" smtClean="0"/>
              <a:t>Biology, Chemistry, Environmental Science, Mathematics, and Physics</a:t>
            </a:r>
          </a:p>
          <a:p>
            <a:pPr marL="742950" lvl="1" indent="-285750">
              <a:buFont typeface="Arial" charset="0"/>
              <a:buChar char="•"/>
            </a:pPr>
            <a:r>
              <a:rPr lang="en-US" sz="2000" dirty="0" smtClean="0"/>
              <a:t>Faculty completed the Applying the Quality Matters Rubric (APPQMR) workshop</a:t>
            </a:r>
          </a:p>
          <a:p>
            <a:pPr marL="742950" lvl="1" indent="-285750">
              <a:buFont typeface="Arial" charset="0"/>
              <a:buChar char="•"/>
            </a:pPr>
            <a:r>
              <a:rPr lang="en-US" sz="2000" dirty="0" smtClean="0"/>
              <a:t>Utilized lessons learned to revise online courses</a:t>
            </a:r>
            <a:endParaRPr lang="en-US" sz="2000" dirty="0"/>
          </a:p>
        </p:txBody>
      </p:sp>
    </p:spTree>
    <p:extLst>
      <p:ext uri="{BB962C8B-B14F-4D97-AF65-F5344CB8AC3E}">
        <p14:creationId xmlns:p14="http://schemas.microsoft.com/office/powerpoint/2010/main" val="45929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2322" y="601535"/>
            <a:ext cx="6908304" cy="1297474"/>
          </a:xfrm>
        </p:spPr>
        <p:txBody>
          <a:bodyPr>
            <a:normAutofit fontScale="90000"/>
          </a:bodyPr>
          <a:lstStyle/>
          <a:p>
            <a:r>
              <a:rPr lang="en-US" dirty="0" smtClean="0"/>
              <a:t>Quality Matters Rubric </a:t>
            </a:r>
            <a:br>
              <a:rPr lang="en-US" dirty="0" smtClean="0"/>
            </a:br>
            <a:r>
              <a:rPr lang="en-US" dirty="0" smtClean="0"/>
              <a:t>Overview</a:t>
            </a:r>
            <a:endParaRPr lang="en-US" dirty="0"/>
          </a:p>
        </p:txBody>
      </p:sp>
      <p:graphicFrame>
        <p:nvGraphicFramePr>
          <p:cNvPr id="3" name="Diagram 2"/>
          <p:cNvGraphicFramePr/>
          <p:nvPr/>
        </p:nvGraphicFramePr>
        <p:xfrm>
          <a:off x="2282300" y="1899009"/>
          <a:ext cx="6688348" cy="464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967" y="3161977"/>
            <a:ext cx="1621528" cy="2097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14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756" y="1628758"/>
            <a:ext cx="4217158" cy="780923"/>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Online Introductory Biology Course</a:t>
            </a:r>
          </a:p>
        </p:txBody>
      </p:sp>
      <p:graphicFrame>
        <p:nvGraphicFramePr>
          <p:cNvPr id="3" name="Diagram 2"/>
          <p:cNvGraphicFramePr/>
          <p:nvPr>
            <p:extLst>
              <p:ext uri="{D42A27DB-BD31-4B8C-83A1-F6EECF244321}">
                <p14:modId xmlns:p14="http://schemas.microsoft.com/office/powerpoint/2010/main" val="226437952"/>
              </p:ext>
            </p:extLst>
          </p:nvPr>
        </p:nvGraphicFramePr>
        <p:xfrm>
          <a:off x="-505299" y="2450625"/>
          <a:ext cx="5978211" cy="346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4958" y="504966"/>
            <a:ext cx="6346209" cy="584775"/>
          </a:xfrm>
          <a:prstGeom prst="rect">
            <a:avLst/>
          </a:prstGeom>
          <a:noFill/>
        </p:spPr>
        <p:txBody>
          <a:bodyPr wrap="square" rtlCol="0">
            <a:spAutoFit/>
          </a:bodyPr>
          <a:lstStyle/>
          <a:p>
            <a:r>
              <a:rPr lang="en-US" sz="3200" b="1" dirty="0" smtClean="0">
                <a:solidFill>
                  <a:schemeClr val="bg1"/>
                </a:solidFill>
              </a:rPr>
              <a:t>Methodology</a:t>
            </a:r>
            <a:endParaRPr lang="en-US" sz="3200" b="1" dirty="0">
              <a:solidFill>
                <a:schemeClr val="bg1"/>
              </a:solidFill>
            </a:endParaRPr>
          </a:p>
        </p:txBody>
      </p:sp>
      <p:sp>
        <p:nvSpPr>
          <p:cNvPr id="6" name="TextBox 5"/>
          <p:cNvSpPr txBox="1"/>
          <p:nvPr/>
        </p:nvSpPr>
        <p:spPr>
          <a:xfrm>
            <a:off x="5186150" y="1628741"/>
            <a:ext cx="3657600" cy="5370701"/>
          </a:xfrm>
          <a:prstGeom prst="rect">
            <a:avLst/>
          </a:prstGeom>
          <a:noFill/>
        </p:spPr>
        <p:txBody>
          <a:bodyPr wrap="square" rtlCol="0">
            <a:spAutoFit/>
          </a:bodyPr>
          <a:lstStyle/>
          <a:p>
            <a:r>
              <a:rPr lang="en-US" sz="2000" b="1" dirty="0" smtClean="0">
                <a:latin typeface="Segoe Script" pitchFamily="34" charset="0"/>
              </a:rPr>
              <a:t>QM Training Highlights</a:t>
            </a:r>
          </a:p>
          <a:p>
            <a:pPr marL="287338" indent="-287338">
              <a:buFont typeface="Arial" pitchFamily="34" charset="0"/>
              <a:buChar char="•"/>
            </a:pPr>
            <a:r>
              <a:rPr lang="en-US" sz="1900" dirty="0" smtClean="0"/>
              <a:t>Online biology course taught by single instructor</a:t>
            </a:r>
          </a:p>
          <a:p>
            <a:pPr marL="287338" indent="-287338">
              <a:buFont typeface="Arial" pitchFamily="34" charset="0"/>
              <a:buChar char="•"/>
            </a:pPr>
            <a:endParaRPr lang="en-US" sz="1900" dirty="0" smtClean="0"/>
          </a:p>
          <a:p>
            <a:pPr marL="287338" indent="-287338">
              <a:buFont typeface="Arial" pitchFamily="34" charset="0"/>
              <a:buChar char="•"/>
            </a:pPr>
            <a:r>
              <a:rPr lang="en-US" sz="1900" dirty="0" smtClean="0"/>
              <a:t>Completion of Applying the QM Rubric workshop in Spring 2015</a:t>
            </a:r>
          </a:p>
          <a:p>
            <a:pPr marL="287338" indent="-287338">
              <a:buFont typeface="Arial" pitchFamily="34" charset="0"/>
              <a:buChar char="•"/>
            </a:pPr>
            <a:endParaRPr lang="en-US" sz="1900" dirty="0" smtClean="0"/>
          </a:p>
          <a:p>
            <a:pPr marL="287338" indent="-287338">
              <a:buFont typeface="Arial" pitchFamily="34" charset="0"/>
              <a:buChar char="•"/>
            </a:pPr>
            <a:r>
              <a:rPr lang="en-US" sz="1900" dirty="0" smtClean="0"/>
              <a:t>Informal QM Review of six sections taught before and after training</a:t>
            </a:r>
          </a:p>
          <a:p>
            <a:pPr marL="744538" lvl="1" indent="-287338">
              <a:buFont typeface="Arial" pitchFamily="34" charset="0"/>
              <a:buChar char="•"/>
            </a:pPr>
            <a:r>
              <a:rPr lang="en-US" sz="1900" dirty="0" smtClean="0"/>
              <a:t>Spring 2015 </a:t>
            </a:r>
            <a:r>
              <a:rPr lang="mr-IN" sz="1900" dirty="0" smtClean="0"/>
              <a:t>–</a:t>
            </a:r>
            <a:r>
              <a:rPr lang="en-US" sz="1900" dirty="0" smtClean="0"/>
              <a:t> 1 section</a:t>
            </a:r>
          </a:p>
          <a:p>
            <a:pPr marL="744538" lvl="1" indent="-287338">
              <a:buFont typeface="Arial" pitchFamily="34" charset="0"/>
              <a:buChar char="•"/>
            </a:pPr>
            <a:r>
              <a:rPr lang="en-US" sz="1900" dirty="0" smtClean="0"/>
              <a:t>Summer 2015 </a:t>
            </a:r>
            <a:r>
              <a:rPr lang="mr-IN" sz="1900" dirty="0" smtClean="0"/>
              <a:t>–</a:t>
            </a:r>
            <a:r>
              <a:rPr lang="en-US" sz="1900" dirty="0" smtClean="0"/>
              <a:t>3 sections</a:t>
            </a:r>
          </a:p>
          <a:p>
            <a:pPr marL="744538" lvl="1" indent="-287338">
              <a:buFont typeface="Arial" pitchFamily="34" charset="0"/>
              <a:buChar char="•"/>
            </a:pPr>
            <a:r>
              <a:rPr lang="en-US" sz="1900" dirty="0" smtClean="0"/>
              <a:t>Fall 2015 </a:t>
            </a:r>
            <a:r>
              <a:rPr lang="mr-IN" sz="1900" dirty="0" smtClean="0"/>
              <a:t>–</a:t>
            </a:r>
            <a:r>
              <a:rPr lang="en-US" sz="1900" dirty="0" smtClean="0"/>
              <a:t> 1 section</a:t>
            </a:r>
          </a:p>
          <a:p>
            <a:pPr marL="744538" lvl="1" indent="-287338">
              <a:buFont typeface="Arial" pitchFamily="34" charset="0"/>
              <a:buChar char="•"/>
            </a:pPr>
            <a:r>
              <a:rPr lang="en-US" sz="1900" dirty="0" smtClean="0"/>
              <a:t>Spring 2016 </a:t>
            </a:r>
            <a:r>
              <a:rPr lang="mr-IN" sz="1900" dirty="0" smtClean="0"/>
              <a:t>–</a:t>
            </a:r>
            <a:r>
              <a:rPr lang="en-US" sz="1900" dirty="0" smtClean="0"/>
              <a:t> 1 section</a:t>
            </a:r>
          </a:p>
          <a:p>
            <a:pPr marL="287338" indent="-287338">
              <a:buFont typeface="Arial" pitchFamily="34" charset="0"/>
              <a:buChar char="•"/>
            </a:pPr>
            <a:endParaRPr lang="en-US" sz="1900" dirty="0" smtClean="0"/>
          </a:p>
          <a:p>
            <a:pPr marL="287338" indent="-287338">
              <a:buFont typeface="Arial" pitchFamily="34" charset="0"/>
              <a:buChar char="•"/>
            </a:pPr>
            <a:r>
              <a:rPr lang="en-US" sz="1900" dirty="0" smtClean="0"/>
              <a:t>Set of 101 cases</a:t>
            </a:r>
          </a:p>
          <a:p>
            <a:pPr marL="285750" indent="-285750">
              <a:buFont typeface="Wingdings" pitchFamily="2" charset="2"/>
              <a:buChar char="ü"/>
            </a:pPr>
            <a:endParaRPr lang="en-US" sz="2000" dirty="0" smtClean="0"/>
          </a:p>
          <a:p>
            <a:endParaRPr lang="en-US" dirty="0"/>
          </a:p>
        </p:txBody>
      </p:sp>
    </p:spTree>
    <p:extLst>
      <p:ext uri="{BB962C8B-B14F-4D97-AF65-F5344CB8AC3E}">
        <p14:creationId xmlns:p14="http://schemas.microsoft.com/office/powerpoint/2010/main" val="171235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958" y="504966"/>
            <a:ext cx="6346209" cy="584775"/>
          </a:xfrm>
          <a:prstGeom prst="rect">
            <a:avLst/>
          </a:prstGeom>
          <a:noFill/>
        </p:spPr>
        <p:txBody>
          <a:bodyPr wrap="square" rtlCol="0">
            <a:spAutoFit/>
          </a:bodyPr>
          <a:lstStyle/>
          <a:p>
            <a:r>
              <a:rPr lang="en-US" sz="3200" b="1" dirty="0" smtClean="0">
                <a:solidFill>
                  <a:schemeClr val="bg1"/>
                </a:solidFill>
              </a:rPr>
              <a:t>Methodology</a:t>
            </a:r>
            <a:endParaRPr lang="en-US" sz="3200" b="1" dirty="0">
              <a:solidFill>
                <a:schemeClr val="bg1"/>
              </a:solidFill>
            </a:endParaRPr>
          </a:p>
        </p:txBody>
      </p:sp>
      <p:sp>
        <p:nvSpPr>
          <p:cNvPr id="2" name="TextBox 1"/>
          <p:cNvSpPr txBox="1"/>
          <p:nvPr/>
        </p:nvSpPr>
        <p:spPr>
          <a:xfrm>
            <a:off x="310243" y="2596243"/>
            <a:ext cx="184731" cy="369332"/>
          </a:xfrm>
          <a:prstGeom prst="rect">
            <a:avLst/>
          </a:prstGeom>
          <a:noFill/>
        </p:spPr>
        <p:txBody>
          <a:bodyPr wrap="none" rtlCol="0">
            <a:spAutoFit/>
          </a:bodyPr>
          <a:lstStyle/>
          <a:p>
            <a:endParaRPr lang="en-US" dirty="0"/>
          </a:p>
        </p:txBody>
      </p:sp>
      <p:sp>
        <p:nvSpPr>
          <p:cNvPr id="7" name="TextBox 6"/>
          <p:cNvSpPr txBox="1"/>
          <p:nvPr/>
        </p:nvSpPr>
        <p:spPr>
          <a:xfrm>
            <a:off x="359230" y="1763486"/>
            <a:ext cx="8458200" cy="4370427"/>
          </a:xfrm>
          <a:prstGeom prst="rect">
            <a:avLst/>
          </a:prstGeom>
          <a:noFill/>
        </p:spPr>
        <p:txBody>
          <a:bodyPr wrap="square" rtlCol="0">
            <a:spAutoFit/>
          </a:bodyPr>
          <a:lstStyle/>
          <a:p>
            <a:pPr marL="285750" indent="-285750">
              <a:buFont typeface="Arial" charset="0"/>
              <a:buChar char="•"/>
            </a:pPr>
            <a:r>
              <a:rPr lang="en-US" sz="2000" dirty="0" smtClean="0"/>
              <a:t>Instructor was 1 of 10 members of faculty learning community</a:t>
            </a:r>
          </a:p>
          <a:p>
            <a:pPr marL="285750" indent="-285750">
              <a:buFont typeface="Arial" charset="0"/>
              <a:buChar char="•"/>
            </a:pPr>
            <a:r>
              <a:rPr lang="en-US" sz="2000" dirty="0" smtClean="0"/>
              <a:t>Made revisions during term immediately following training</a:t>
            </a:r>
          </a:p>
          <a:p>
            <a:pPr marL="285750" indent="-285750">
              <a:buFont typeface="Arial" charset="0"/>
              <a:buChar char="•"/>
            </a:pPr>
            <a:r>
              <a:rPr lang="en-US" sz="2000" dirty="0" smtClean="0"/>
              <a:t>Revisions related to:</a:t>
            </a:r>
          </a:p>
          <a:p>
            <a:pPr marL="742950" lvl="1" indent="-285750">
              <a:buFont typeface="Arial" charset="0"/>
              <a:buChar char="•"/>
            </a:pPr>
            <a:r>
              <a:rPr lang="en-US" sz="2000" dirty="0" smtClean="0"/>
              <a:t>Blackboard content</a:t>
            </a:r>
          </a:p>
          <a:p>
            <a:pPr marL="742950" lvl="1" indent="-285750">
              <a:buFont typeface="Arial" charset="0"/>
              <a:buChar char="•"/>
            </a:pPr>
            <a:r>
              <a:rPr lang="en-US" sz="2000" dirty="0" smtClean="0"/>
              <a:t>Course shell</a:t>
            </a:r>
          </a:p>
          <a:p>
            <a:pPr marL="742950" lvl="1" indent="-285750">
              <a:buFont typeface="Arial" charset="0"/>
              <a:buChar char="•"/>
            </a:pPr>
            <a:r>
              <a:rPr lang="en-US" sz="2000" dirty="0" smtClean="0"/>
              <a:t>Overall course layout</a:t>
            </a:r>
          </a:p>
          <a:p>
            <a:pPr marL="742950" lvl="1" indent="-285750">
              <a:buFont typeface="Arial" charset="0"/>
              <a:buChar char="•"/>
            </a:pPr>
            <a:r>
              <a:rPr lang="en-US" sz="2000" dirty="0" smtClean="0"/>
              <a:t>Student learning styles</a:t>
            </a:r>
          </a:p>
          <a:p>
            <a:pPr marL="285750" indent="-285750">
              <a:buFont typeface="Arial" charset="0"/>
              <a:buChar char="•"/>
            </a:pPr>
            <a:r>
              <a:rPr lang="en-US" sz="2000" dirty="0" smtClean="0"/>
              <a:t>Course not initially designed or modified for an official Quality Matter Peer Review</a:t>
            </a:r>
          </a:p>
          <a:p>
            <a:pPr marL="285750" indent="-285750">
              <a:buFont typeface="Arial" charset="0"/>
              <a:buChar char="•"/>
            </a:pPr>
            <a:r>
              <a:rPr lang="en-US" sz="2000" dirty="0" smtClean="0"/>
              <a:t>Instructor applied lessons learned from APPQMR to enhance learning experience</a:t>
            </a:r>
          </a:p>
          <a:p>
            <a:pPr marL="285750" indent="-285750">
              <a:buFont typeface="Arial" charset="0"/>
              <a:buChar char="•"/>
            </a:pPr>
            <a:r>
              <a:rPr lang="en-US" sz="2000" dirty="0" smtClean="0"/>
              <a:t>Quality Matters informal review scores were </a:t>
            </a:r>
            <a:r>
              <a:rPr lang="en-US" sz="2000" b="1" dirty="0" smtClean="0"/>
              <a:t>significantly correlated</a:t>
            </a:r>
            <a:r>
              <a:rPr lang="en-US" sz="2000" dirty="0" smtClean="0"/>
              <a:t> with final exam performance and overall course averages</a:t>
            </a:r>
          </a:p>
          <a:p>
            <a:pPr marL="285750" indent="-285750">
              <a:buFont typeface="Arial" charset="0"/>
              <a:buChar char="•"/>
            </a:pPr>
            <a:endParaRPr lang="en-US" dirty="0"/>
          </a:p>
        </p:txBody>
      </p:sp>
    </p:spTree>
    <p:extLst>
      <p:ext uri="{BB962C8B-B14F-4D97-AF65-F5344CB8AC3E}">
        <p14:creationId xmlns:p14="http://schemas.microsoft.com/office/powerpoint/2010/main" val="2140546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2405</TotalTime>
  <Words>1021</Words>
  <Application>Microsoft Macintosh PowerPoint</Application>
  <PresentationFormat>On-screen Show (4:3)</PresentationFormat>
  <Paragraphs>150</Paragraphs>
  <Slides>19</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 Narrow</vt:lpstr>
      <vt:lpstr>Calibri</vt:lpstr>
      <vt:lpstr>Frutiger 55 Roman</vt:lpstr>
      <vt:lpstr>Mangal</vt:lpstr>
      <vt:lpstr>MS PGothic</vt:lpstr>
      <vt:lpstr>R Frutiger Roman</vt:lpstr>
      <vt:lpstr>Segoe Script</vt:lpstr>
      <vt:lpstr>Times New Roman</vt:lpstr>
      <vt:lpstr>Wingdings</vt:lpstr>
      <vt:lpstr>Arial</vt:lpstr>
      <vt:lpstr>Custom Design</vt:lpstr>
      <vt:lpstr>1_Custom Design</vt:lpstr>
      <vt:lpstr>1_Office Theme</vt:lpstr>
      <vt:lpstr>2_Custom Design</vt:lpstr>
      <vt:lpstr>Online Course Design,  Quality Matters Training, and Student Outcomes</vt:lpstr>
      <vt:lpstr>PowerPoint Presentation</vt:lpstr>
      <vt:lpstr>PowerPoint Presentation</vt:lpstr>
      <vt:lpstr>Considerations Regarding Online STEM Education</vt:lpstr>
      <vt:lpstr>Online STEM Education at NCCU</vt:lpstr>
      <vt:lpstr>NCCU STEM Faculty Quality Matters Training</vt:lpstr>
      <vt:lpstr>Quality Matters Rubric  Overview</vt:lpstr>
      <vt:lpstr>PowerPoint Presentation</vt:lpstr>
      <vt:lpstr>PowerPoint Presentation</vt:lpstr>
      <vt:lpstr>Quality Matters Informal Review Scores by Term</vt:lpstr>
      <vt:lpstr>Biology Final Exam Performance by Term: Pre and Post QM Training</vt:lpstr>
      <vt:lpstr>Overall Course Averages by Term: Pre and Post QM Training</vt:lpstr>
      <vt:lpstr>Student Rating of Instruction</vt:lpstr>
      <vt:lpstr>Student Rating of Instruction</vt:lpstr>
      <vt:lpstr>Fall 2015 Reversion</vt:lpstr>
      <vt:lpstr>Moving Forward</vt:lpstr>
      <vt:lpstr>PowerPoint Presentation</vt:lpstr>
      <vt:lpstr>  This project was generously supported by the National Science Foundation HBCU-UP Program (NSF ID 1235727).   Any opinions, findings, conclusions, or recommendations expressed in this material are those of the authors and do not necessarily reflect the views of the National Science Foundation.    </vt:lpstr>
      <vt:lpstr>For additional information, contact:  Dr. Racheal M. Brooks Coordinator, Office of e-Learning rmbrooks@nccu.edu    Dr. Gail P. Hollowell Associate Professor, Biological and Biomedical Sciences ghollowell@nccu.edu    Dr. Yolanda B. Anderson Office of the Provost and Associate Vice Chancellor for Faculty Development/Resources yandersn@nccu.edu   </vt:lpstr>
    </vt:vector>
  </TitlesOfParts>
  <Company>NCCU</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Frazier, Pandora</dc:creator>
  <cp:lastModifiedBy>Brooks, Racheal</cp:lastModifiedBy>
  <cp:revision>93</cp:revision>
  <cp:lastPrinted>2016-07-19T19:49:15Z</cp:lastPrinted>
  <dcterms:created xsi:type="dcterms:W3CDTF">2011-12-09T18:47:09Z</dcterms:created>
  <dcterms:modified xsi:type="dcterms:W3CDTF">2018-03-16T20:01:20Z</dcterms:modified>
</cp:coreProperties>
</file>