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568" r:id="rId6"/>
    <p:sldId id="264" r:id="rId7"/>
    <p:sldId id="559" r:id="rId8"/>
    <p:sldId id="259" r:id="rId9"/>
    <p:sldId id="578" r:id="rId10"/>
    <p:sldId id="579" r:id="rId11"/>
    <p:sldId id="580" r:id="rId12"/>
    <p:sldId id="581" r:id="rId13"/>
    <p:sldId id="557" r:id="rId14"/>
    <p:sldId id="555" r:id="rId15"/>
    <p:sldId id="262" r:id="rId16"/>
    <p:sldId id="582" r:id="rId17"/>
    <p:sldId id="560" r:id="rId18"/>
    <p:sldId id="573" r:id="rId19"/>
    <p:sldId id="572" r:id="rId20"/>
    <p:sldId id="564" r:id="rId21"/>
    <p:sldId id="571" r:id="rId22"/>
    <p:sldId id="5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B7C"/>
    <a:srgbClr val="47709C"/>
    <a:srgbClr val="0A2948"/>
    <a:srgbClr val="00152B"/>
    <a:srgbClr val="003976"/>
    <a:srgbClr val="EFAB00"/>
    <a:srgbClr val="E6E6E6"/>
    <a:srgbClr val="4D4D4C"/>
    <a:srgbClr val="92A1A5"/>
    <a:srgbClr val="A94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p:restoredTop sz="61562"/>
  </p:normalViewPr>
  <p:slideViewPr>
    <p:cSldViewPr snapToGrid="0">
      <p:cViewPr varScale="1">
        <p:scale>
          <a:sx n="62" d="100"/>
          <a:sy n="62" d="100"/>
        </p:scale>
        <p:origin x="2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97EC-CB1B-49C9-908B-74E19EB95EBD}"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56B6E-81B7-4016-AB89-944DEEFA02CE}" type="slidenum">
              <a:rPr lang="en-US" smtClean="0"/>
              <a:t>‹#›</a:t>
            </a:fld>
            <a:endParaRPr lang="en-US"/>
          </a:p>
        </p:txBody>
      </p:sp>
    </p:spTree>
    <p:extLst>
      <p:ext uri="{BB962C8B-B14F-4D97-AF65-F5344CB8AC3E}">
        <p14:creationId xmlns:p14="http://schemas.microsoft.com/office/powerpoint/2010/main" val="22067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10</a:t>
            </a:fld>
            <a:endParaRPr lang="en-US"/>
          </a:p>
        </p:txBody>
      </p:sp>
    </p:spTree>
    <p:extLst>
      <p:ext uri="{BB962C8B-B14F-4D97-AF65-F5344CB8AC3E}">
        <p14:creationId xmlns:p14="http://schemas.microsoft.com/office/powerpoint/2010/main" val="125281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11</a:t>
            </a:fld>
            <a:endParaRPr lang="en-US"/>
          </a:p>
        </p:txBody>
      </p:sp>
    </p:spTree>
    <p:extLst>
      <p:ext uri="{BB962C8B-B14F-4D97-AF65-F5344CB8AC3E}">
        <p14:creationId xmlns:p14="http://schemas.microsoft.com/office/powerpoint/2010/main" val="239575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awareness of student needs is compelling universities to begin to rethink the design and delivery of courses. Giving students more options of modality of delivery and designing course work to help them succeed. </a:t>
            </a:r>
          </a:p>
          <a:p>
            <a:endParaRPr lang="en-US" dirty="0"/>
          </a:p>
          <a:p>
            <a:r>
              <a:rPr lang="en-US" dirty="0"/>
              <a:t>What are some ways the work we’ve done in online education impact university strategic planning?</a:t>
            </a:r>
          </a:p>
          <a:p>
            <a:endParaRPr lang="en-US" dirty="0"/>
          </a:p>
          <a:p>
            <a:r>
              <a:rPr lang="en-US" dirty="0"/>
              <a:t>BETHANY FEEDBACK: Here you might list the many ways that IDs, QMCs, online directors, </a:t>
            </a:r>
            <a:r>
              <a:rPr lang="en-US" dirty="0" err="1"/>
              <a:t>etc</a:t>
            </a:r>
            <a:r>
              <a:rPr lang="en-US" dirty="0"/>
              <a:t> can contribute:</a:t>
            </a:r>
            <a:br>
              <a:rPr lang="en-US" dirty="0"/>
            </a:br>
            <a:r>
              <a:rPr lang="en-US" dirty="0"/>
              <a:t>How does this audience already have invaluable information about what online students need? (surveys in courses, faculty surveys, student surveys, working with online students, etc.)</a:t>
            </a:r>
          </a:p>
          <a:p>
            <a:r>
              <a:rPr lang="en-US" dirty="0"/>
              <a:t>How can this audience help to gather more information on this that can contribute to their own work and the strategic plan? </a:t>
            </a:r>
          </a:p>
          <a:p>
            <a:r>
              <a:rPr lang="en-US" dirty="0"/>
              <a:t>Is faculty PD part of supporting students (that’s a way to mention that their own strategic planning (not the institutional Strategic Plan) should include considerations of ways to support online students by supporting online faculty (faculty training (can reference the session on PD on this), resources like an LMS template (can make the connection to the presentation that </a:t>
            </a:r>
            <a:r>
              <a:rPr lang="en-US" dirty="0" err="1"/>
              <a:t>Cristi</a:t>
            </a:r>
            <a:r>
              <a:rPr lang="en-US" dirty="0"/>
              <a:t> Ford is doing on this, etc.)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12</a:t>
            </a:fld>
            <a:endParaRPr lang="en-US"/>
          </a:p>
        </p:txBody>
      </p:sp>
    </p:spTree>
    <p:extLst>
      <p:ext uri="{BB962C8B-B14F-4D97-AF65-F5344CB8AC3E}">
        <p14:creationId xmlns:p14="http://schemas.microsoft.com/office/powerpoint/2010/main" val="140069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13</a:t>
            </a:fld>
            <a:endParaRPr lang="en-US"/>
          </a:p>
        </p:txBody>
      </p:sp>
    </p:spTree>
    <p:extLst>
      <p:ext uri="{BB962C8B-B14F-4D97-AF65-F5344CB8AC3E}">
        <p14:creationId xmlns:p14="http://schemas.microsoft.com/office/powerpoint/2010/main" val="373370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14</a:t>
            </a:fld>
            <a:endParaRPr lang="en-US"/>
          </a:p>
        </p:txBody>
      </p:sp>
    </p:spTree>
    <p:extLst>
      <p:ext uri="{BB962C8B-B14F-4D97-AF65-F5344CB8AC3E}">
        <p14:creationId xmlns:p14="http://schemas.microsoft.com/office/powerpoint/2010/main" val="340191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15</a:t>
            </a:fld>
            <a:endParaRPr lang="en-US"/>
          </a:p>
        </p:txBody>
      </p:sp>
    </p:spTree>
    <p:extLst>
      <p:ext uri="{BB962C8B-B14F-4D97-AF65-F5344CB8AC3E}">
        <p14:creationId xmlns:p14="http://schemas.microsoft.com/office/powerpoint/2010/main" val="308688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Before I conclude, I’d like to bring up </a:t>
            </a:r>
            <a:r>
              <a:rPr lang="en-US" sz="1200" b="1" dirty="0">
                <a:ea typeface="+mn-lt"/>
                <a:cs typeface="+mn-lt"/>
              </a:rPr>
              <a:t>the</a:t>
            </a:r>
            <a:r>
              <a:rPr lang="en-US" sz="1200" dirty="0">
                <a:ea typeface="+mn-lt"/>
                <a:cs typeface="+mn-lt"/>
              </a:rPr>
              <a:t> word/concept that have we introduced at our institutions– so, so, very often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Alignment has been a guiding force in the design of online courses and online programs. It is critical in designing a quality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It is imperative that we check that our own objectives, strategies, and tactics are aligned with the university mission in order to ensure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As I mentioned at the beginning, I have been involved in the strategic planning at our university. I have been very aware of making sure online education is adequately reflected in the planning,  and continue to work to align our own strategic plan with the Academic Affairs strategic plan and the university strategic planning, - It has also made me much more aware that a variety of units may have elements of online education in their own strategic plans which should be aligned and coordinated with our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For example I saw that our Enrollment Management unit had as one of their tactics  “Help Online Students Feel Engaged”.  This is great, but also something that we clearly need to collaborate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As we online units grow and become more central in university planning, it is imperative that we see ourselves as part of something much bigger than ourselves. We are an important component in the future university, but we must stay aligned with the potentially changing goals and strategies of the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For all of your amazing work of introducing quality concepts at your university which will clearly be fundamental to the future success of the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BETHANY FEEDBACK: I’d make the takeaway point here be:</a:t>
            </a:r>
            <a:br>
              <a:rPr lang="en-US" dirty="0"/>
            </a:br>
            <a:r>
              <a:rPr lang="en-US" dirty="0"/>
              <a:t>YOU have important and deep knowledge about online learning and serving online faculty and students. It’s vital that you become engaged in campus conversations around institutional strategy to meet current and future needs for online. ALIGN YOUR WORK with the strategic plan as a best, first step. Make this into a “next steps” or “where do I go from here”</a:t>
            </a:r>
            <a:br>
              <a:rPr lang="en-US" dirty="0"/>
            </a:br>
            <a:r>
              <a:rPr lang="en-US" dirty="0"/>
              <a:t>1. Locate your current institutional SP (where? 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2. Align your current work (and goals, if you have them) with the current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3. What’s not there that should be? Where can you already show efficacy?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 For the responses to Q3, then, who do they share this info with? How do they impact conversations around strategy or the SP when they are only an (ID, Coordinator, Director, </a:t>
            </a:r>
            <a:r>
              <a:rPr lang="en-US" sz="1200" dirty="0" err="1">
                <a:solidFill>
                  <a:schemeClr val="bg1"/>
                </a:solidFill>
              </a:rPr>
              <a:t>etc</a:t>
            </a:r>
            <a:r>
              <a:rPr lang="en-US"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16</a:t>
            </a:fld>
            <a:endParaRPr lang="en-US"/>
          </a:p>
        </p:txBody>
      </p:sp>
    </p:spTree>
    <p:extLst>
      <p:ext uri="{BB962C8B-B14F-4D97-AF65-F5344CB8AC3E}">
        <p14:creationId xmlns:p14="http://schemas.microsoft.com/office/powerpoint/2010/main" val="53790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17</a:t>
            </a:fld>
            <a:endParaRPr lang="en-US"/>
          </a:p>
        </p:txBody>
      </p:sp>
    </p:spTree>
    <p:extLst>
      <p:ext uri="{BB962C8B-B14F-4D97-AF65-F5344CB8AC3E}">
        <p14:creationId xmlns:p14="http://schemas.microsoft.com/office/powerpoint/2010/main" val="20634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18</a:t>
            </a:fld>
            <a:endParaRPr lang="en-US"/>
          </a:p>
        </p:txBody>
      </p:sp>
    </p:spTree>
    <p:extLst>
      <p:ext uri="{BB962C8B-B14F-4D97-AF65-F5344CB8AC3E}">
        <p14:creationId xmlns:p14="http://schemas.microsoft.com/office/powerpoint/2010/main" val="324973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dirty="0"/>
          </a:p>
          <a:p>
            <a:r>
              <a:rPr lang="en-US" dirty="0"/>
              <a:t>I’ve added a slide with references and some common resources for staying abreast of what is going on in higher ed.</a:t>
            </a:r>
          </a:p>
          <a:p>
            <a:endParaRPr lang="en-US" dirty="0"/>
          </a:p>
          <a:p>
            <a:r>
              <a:rPr lang="en-US" dirty="0"/>
              <a:t>BETHANY FEEDBACK: No, thank YOU! </a:t>
            </a:r>
            <a:r>
              <a:rPr lang="en-US"/>
              <a:t>;) </a:t>
            </a:r>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19</a:t>
            </a:fld>
            <a:endParaRPr lang="en-US"/>
          </a:p>
        </p:txBody>
      </p:sp>
    </p:spTree>
    <p:extLst>
      <p:ext uri="{BB962C8B-B14F-4D97-AF65-F5344CB8AC3E}">
        <p14:creationId xmlns:p14="http://schemas.microsoft.com/office/powerpoint/2010/main" val="261587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2</a:t>
            </a:fld>
            <a:endParaRPr lang="en-US"/>
          </a:p>
        </p:txBody>
      </p:sp>
    </p:spTree>
    <p:extLst>
      <p:ext uri="{BB962C8B-B14F-4D97-AF65-F5344CB8AC3E}">
        <p14:creationId xmlns:p14="http://schemas.microsoft.com/office/powerpoint/2010/main" val="76094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3</a:t>
            </a:fld>
            <a:endParaRPr lang="en-US"/>
          </a:p>
        </p:txBody>
      </p:sp>
    </p:spTree>
    <p:extLst>
      <p:ext uri="{BB962C8B-B14F-4D97-AF65-F5344CB8AC3E}">
        <p14:creationId xmlns:p14="http://schemas.microsoft.com/office/powerpoint/2010/main" val="127140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4</a:t>
            </a:fld>
            <a:endParaRPr lang="en-US"/>
          </a:p>
        </p:txBody>
      </p:sp>
    </p:spTree>
    <p:extLst>
      <p:ext uri="{BB962C8B-B14F-4D97-AF65-F5344CB8AC3E}">
        <p14:creationId xmlns:p14="http://schemas.microsoft.com/office/powerpoint/2010/main" val="28790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56B6E-81B7-4016-AB89-944DEEFA02CE}" type="slidenum">
              <a:rPr lang="en-US" smtClean="0"/>
              <a:t>5</a:t>
            </a:fld>
            <a:endParaRPr lang="en-US"/>
          </a:p>
        </p:txBody>
      </p:sp>
    </p:spTree>
    <p:extLst>
      <p:ext uri="{BB962C8B-B14F-4D97-AF65-F5344CB8AC3E}">
        <p14:creationId xmlns:p14="http://schemas.microsoft.com/office/powerpoint/2010/main" val="374261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6</a:t>
            </a:fld>
            <a:endParaRPr lang="en-US"/>
          </a:p>
        </p:txBody>
      </p:sp>
    </p:spTree>
    <p:extLst>
      <p:ext uri="{BB962C8B-B14F-4D97-AF65-F5344CB8AC3E}">
        <p14:creationId xmlns:p14="http://schemas.microsoft.com/office/powerpoint/2010/main" val="406780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7</a:t>
            </a:fld>
            <a:endParaRPr lang="en-US"/>
          </a:p>
        </p:txBody>
      </p:sp>
    </p:spTree>
    <p:extLst>
      <p:ext uri="{BB962C8B-B14F-4D97-AF65-F5344CB8AC3E}">
        <p14:creationId xmlns:p14="http://schemas.microsoft.com/office/powerpoint/2010/main" val="286432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8</a:t>
            </a:fld>
            <a:endParaRPr lang="en-US"/>
          </a:p>
        </p:txBody>
      </p:sp>
    </p:spTree>
    <p:extLst>
      <p:ext uri="{BB962C8B-B14F-4D97-AF65-F5344CB8AC3E}">
        <p14:creationId xmlns:p14="http://schemas.microsoft.com/office/powerpoint/2010/main" val="139900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56B6E-81B7-4016-AB89-944DEEFA02CE}" type="slidenum">
              <a:rPr lang="en-US" smtClean="0"/>
              <a:t>9</a:t>
            </a:fld>
            <a:endParaRPr lang="en-US"/>
          </a:p>
        </p:txBody>
      </p:sp>
    </p:spTree>
    <p:extLst>
      <p:ext uri="{BB962C8B-B14F-4D97-AF65-F5344CB8AC3E}">
        <p14:creationId xmlns:p14="http://schemas.microsoft.com/office/powerpoint/2010/main" val="10146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C05B3F-683D-44AB-9C46-70CAB39B50C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95283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05B3F-683D-44AB-9C46-70CAB39B50C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359569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05B3F-683D-44AB-9C46-70CAB39B50C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246342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Date">
  <p:cSld name="Title and Dat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943585" y="647231"/>
            <a:ext cx="7334015" cy="286611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5867"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
          <p:cNvSpPr txBox="1">
            <a:spLocks noGrp="1"/>
          </p:cNvSpPr>
          <p:nvPr>
            <p:ph type="subTitle" idx="1"/>
          </p:nvPr>
        </p:nvSpPr>
        <p:spPr>
          <a:xfrm>
            <a:off x="3943584" y="4664243"/>
            <a:ext cx="7334016" cy="84147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747"/>
              </a:spcBef>
              <a:spcAft>
                <a:spcPts val="0"/>
              </a:spcAft>
              <a:buClr>
                <a:schemeClr val="accent1"/>
              </a:buClr>
              <a:buSzPts val="2800"/>
              <a:buFont typeface="Arial"/>
              <a:buNone/>
              <a:defRPr sz="3733"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747"/>
              </a:spcBef>
              <a:spcAft>
                <a:spcPts val="0"/>
              </a:spcAft>
              <a:buClr>
                <a:srgbClr val="888888"/>
              </a:buClr>
              <a:buSzPts val="2800"/>
              <a:buFont typeface="Arial"/>
              <a:buNone/>
              <a:defRPr sz="3733"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640"/>
              </a:spcBef>
              <a:spcAft>
                <a:spcPts val="0"/>
              </a:spcAft>
              <a:buClr>
                <a:srgbClr val="888888"/>
              </a:buClr>
              <a:buSzPts val="2400"/>
              <a:buFont typeface="Arial"/>
              <a:buNone/>
              <a:defRPr sz="32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0747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05B3F-683D-44AB-9C46-70CAB39B50C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34038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C05B3F-683D-44AB-9C46-70CAB39B50C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3340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C05B3F-683D-44AB-9C46-70CAB39B50C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105307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05B3F-683D-44AB-9C46-70CAB39B50C6}" type="datetimeFigureOut">
              <a:rPr lang="en-US" smtClean="0"/>
              <a:t>9/26/23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253163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05B3F-683D-44AB-9C46-70CAB39B50C6}" type="datetimeFigureOut">
              <a:rPr lang="en-US" smtClean="0"/>
              <a:t>9/26/23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12344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05B3F-683D-44AB-9C46-70CAB39B50C6}" type="datetimeFigureOut">
              <a:rPr lang="en-US" smtClean="0"/>
              <a:t>9/26/23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251006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C05B3F-683D-44AB-9C46-70CAB39B50C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233343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C05B3F-683D-44AB-9C46-70CAB39B50C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00FAF-DD37-4E97-B68B-4FC4B12EA8E0}" type="slidenum">
              <a:rPr lang="en-US" smtClean="0"/>
              <a:t>‹#›</a:t>
            </a:fld>
            <a:endParaRPr lang="en-US"/>
          </a:p>
        </p:txBody>
      </p:sp>
    </p:spTree>
    <p:extLst>
      <p:ext uri="{BB962C8B-B14F-4D97-AF65-F5344CB8AC3E}">
        <p14:creationId xmlns:p14="http://schemas.microsoft.com/office/powerpoint/2010/main" val="189163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05B3F-683D-44AB-9C46-70CAB39B50C6}" type="datetimeFigureOut">
              <a:rPr lang="en-US" smtClean="0"/>
              <a:t>9/26/23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00FAF-DD37-4E97-B68B-4FC4B12EA8E0}" type="slidenum">
              <a:rPr lang="en-US" smtClean="0"/>
              <a:t>‹#›</a:t>
            </a:fld>
            <a:endParaRPr lang="en-US"/>
          </a:p>
        </p:txBody>
      </p:sp>
    </p:spTree>
    <p:extLst>
      <p:ext uri="{BB962C8B-B14F-4D97-AF65-F5344CB8AC3E}">
        <p14:creationId xmlns:p14="http://schemas.microsoft.com/office/powerpoint/2010/main" val="292420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ngimg.com/download/3818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ngimg.com/download/3818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4857000" y="562885"/>
            <a:ext cx="7334015" cy="2866115"/>
          </a:xfrm>
          <a:prstGeom prst="rect">
            <a:avLst/>
          </a:prstGeom>
          <a:noFill/>
          <a:ln>
            <a:noFill/>
          </a:ln>
        </p:spPr>
        <p:txBody>
          <a:bodyPr spcFirstLastPara="1" vert="horz" wrap="square" lIns="121900" tIns="60933" rIns="121900" bIns="60933" rtlCol="0" anchor="t" anchorCtr="0">
            <a:noAutofit/>
          </a:bodyPr>
          <a:lstStyle/>
          <a:p>
            <a:r>
              <a:rPr lang="en-US" dirty="0">
                <a:solidFill>
                  <a:srgbClr val="526C7C"/>
                </a:solidFill>
                <a:latin typeface="Lato"/>
                <a:ea typeface="Lato"/>
                <a:cs typeface="Lato"/>
                <a:sym typeface="Lato"/>
              </a:rPr>
              <a:t>QA Elevate </a:t>
            </a:r>
            <a:br>
              <a:rPr lang="en-US" dirty="0">
                <a:solidFill>
                  <a:srgbClr val="526C7C"/>
                </a:solidFill>
                <a:latin typeface="Lato"/>
                <a:ea typeface="Lato"/>
                <a:cs typeface="Lato"/>
                <a:sym typeface="Lato"/>
              </a:rPr>
            </a:br>
            <a:r>
              <a:rPr lang="en-US" dirty="0">
                <a:solidFill>
                  <a:srgbClr val="526C7C"/>
                </a:solidFill>
                <a:latin typeface="Lato"/>
                <a:ea typeface="Lato"/>
                <a:cs typeface="Lato"/>
                <a:sym typeface="Lato"/>
              </a:rPr>
              <a:t>Virtual Retreat</a:t>
            </a:r>
            <a:endParaRPr dirty="0"/>
          </a:p>
        </p:txBody>
      </p:sp>
      <p:sp>
        <p:nvSpPr>
          <p:cNvPr id="76" name="Google Shape;76;p19"/>
          <p:cNvSpPr txBox="1">
            <a:spLocks noGrp="1"/>
          </p:cNvSpPr>
          <p:nvPr>
            <p:ph type="subTitle" idx="1"/>
          </p:nvPr>
        </p:nvSpPr>
        <p:spPr>
          <a:xfrm>
            <a:off x="4296875" y="4483370"/>
            <a:ext cx="7334016" cy="841472"/>
          </a:xfrm>
          <a:prstGeom prst="rect">
            <a:avLst/>
          </a:prstGeom>
          <a:noFill/>
          <a:ln>
            <a:noFill/>
          </a:ln>
        </p:spPr>
        <p:txBody>
          <a:bodyPr spcFirstLastPara="1" vert="horz" wrap="square" lIns="121900" tIns="60933" rIns="121900" bIns="60933" rtlCol="0" anchor="t" anchorCtr="0">
            <a:noAutofit/>
          </a:bodyPr>
          <a:lstStyle/>
          <a:p>
            <a:pPr marL="0" indent="0">
              <a:lnSpc>
                <a:spcPct val="115000"/>
              </a:lnSpc>
              <a:spcBef>
                <a:spcPts val="1067"/>
              </a:spcBef>
              <a:buClr>
                <a:schemeClr val="dk1"/>
              </a:buClr>
              <a:buSzPts val="1100"/>
            </a:pPr>
            <a:r>
              <a:rPr lang="en-US" sz="4267" dirty="0">
                <a:solidFill>
                  <a:srgbClr val="526B7C"/>
                </a:solidFill>
              </a:rPr>
              <a:t>October 6, 2023| Online</a:t>
            </a:r>
            <a:endParaRPr dirty="0">
              <a:solidFill>
                <a:srgbClr val="526B7C"/>
              </a:solidFill>
            </a:endParaRPr>
          </a:p>
        </p:txBody>
      </p:sp>
      <p:sp>
        <p:nvSpPr>
          <p:cNvPr id="2" name="Rectangle 1">
            <a:extLst>
              <a:ext uri="{FF2B5EF4-FFF2-40B4-BE49-F238E27FC236}">
                <a16:creationId xmlns:a16="http://schemas.microsoft.com/office/drawing/2014/main" id="{07BE4D79-9901-CBB7-B746-66D9BD2D0962}"/>
              </a:ext>
            </a:extLst>
          </p:cNvPr>
          <p:cNvSpPr/>
          <p:nvPr/>
        </p:nvSpPr>
        <p:spPr>
          <a:xfrm>
            <a:off x="914400" y="2851626"/>
            <a:ext cx="9242658" cy="1323439"/>
          </a:xfrm>
          <a:prstGeom prst="rect">
            <a:avLst/>
          </a:prstGeom>
        </p:spPr>
        <p:txBody>
          <a:bodyPr wrap="none">
            <a:spAutoFit/>
          </a:bodyPr>
          <a:lstStyle/>
          <a:p>
            <a:r>
              <a:rPr lang="en-US" sz="4000" i="0" dirty="0">
                <a:solidFill>
                  <a:srgbClr val="47709C"/>
                </a:solidFill>
                <a:effectLst/>
                <a:latin typeface="Segoe UI" panose="020B0502040204020203" pitchFamily="34" charset="0"/>
              </a:rPr>
              <a:t>Aligning QA Goals of Online Learning to</a:t>
            </a:r>
          </a:p>
          <a:p>
            <a:r>
              <a:rPr lang="en-US" sz="4000" i="0" dirty="0">
                <a:solidFill>
                  <a:srgbClr val="47709C"/>
                </a:solidFill>
                <a:effectLst/>
                <a:latin typeface="Segoe UI" panose="020B0502040204020203" pitchFamily="34" charset="0"/>
              </a:rPr>
              <a:t>University Strategic Planning</a:t>
            </a:r>
            <a:endParaRPr lang="en-US" sz="4000" dirty="0">
              <a:solidFill>
                <a:srgbClr val="47709C"/>
              </a:solidFill>
              <a:latin typeface="National Bold" panose="02000503000000020004" pitchFamily="50" charset="0"/>
              <a:ea typeface="National Bold" panose="02000503000000020004" pitchFamily="50" charset="0"/>
            </a:endParaRPr>
          </a:p>
        </p:txBody>
      </p:sp>
      <p:sp>
        <p:nvSpPr>
          <p:cNvPr id="3" name="Rectangle 2">
            <a:extLst>
              <a:ext uri="{FF2B5EF4-FFF2-40B4-BE49-F238E27FC236}">
                <a16:creationId xmlns:a16="http://schemas.microsoft.com/office/drawing/2014/main" id="{F63C6CA3-F4DF-B9D6-B451-9D8E7C70D56F}"/>
              </a:ext>
            </a:extLst>
          </p:cNvPr>
          <p:cNvSpPr/>
          <p:nvPr/>
        </p:nvSpPr>
        <p:spPr>
          <a:xfrm>
            <a:off x="914400" y="5633147"/>
            <a:ext cx="3942600" cy="1200329"/>
          </a:xfrm>
          <a:prstGeom prst="rect">
            <a:avLst/>
          </a:prstGeom>
        </p:spPr>
        <p:txBody>
          <a:bodyPr wrap="square">
            <a:spAutoFit/>
          </a:bodyPr>
          <a:lstStyle/>
          <a:p>
            <a:r>
              <a:rPr lang="en-US" sz="2800" b="1" dirty="0">
                <a:solidFill>
                  <a:srgbClr val="47709C"/>
                </a:solidFill>
                <a:latin typeface="National Bold" panose="02000503000000020004" pitchFamily="50" charset="0"/>
                <a:ea typeface="National Bold" panose="02000503000000020004" pitchFamily="50" charset="0"/>
                <a:cs typeface="National Light" pitchFamily="50" charset="0"/>
              </a:rPr>
              <a:t>Val Kelly</a:t>
            </a:r>
            <a:endParaRPr lang="en-US" sz="2800" dirty="0">
              <a:solidFill>
                <a:srgbClr val="47709C"/>
              </a:solidFill>
              <a:latin typeface="National Bold" panose="02000503000000020004" pitchFamily="50" charset="0"/>
              <a:ea typeface="National Bold" panose="02000503000000020004" pitchFamily="50" charset="0"/>
              <a:cs typeface="National Light" pitchFamily="50" charset="0"/>
            </a:endParaRPr>
          </a:p>
          <a:p>
            <a:r>
              <a:rPr lang="en-US" sz="2800" dirty="0">
                <a:solidFill>
                  <a:srgbClr val="47709C"/>
                </a:solidFill>
                <a:latin typeface="National Bold" panose="02000503000000020004" pitchFamily="50" charset="0"/>
                <a:ea typeface="National Bold" panose="02000503000000020004" pitchFamily="50" charset="0"/>
                <a:cs typeface="National Light" pitchFamily="50" charset="0"/>
              </a:rPr>
              <a:t>AVP, Kent State Online</a:t>
            </a:r>
          </a:p>
          <a:p>
            <a:endParaRPr lang="en-US" sz="1600" b="1" dirty="0">
              <a:solidFill>
                <a:schemeClr val="bg1"/>
              </a:solidFill>
              <a:latin typeface="National Bold" panose="02000503000000020004" pitchFamily="50" charset="0"/>
              <a:ea typeface="National Bold" panose="02000503000000020004" pitchFamily="50" charset="0"/>
              <a:cs typeface="National Light"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F0C58F-2600-33A4-6857-537871F26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56858" cy="2220565"/>
          </a:xfrm>
          <a:prstGeom prst="rect">
            <a:avLst/>
          </a:prstGeom>
        </p:spPr>
      </p:pic>
      <p:pic>
        <p:nvPicPr>
          <p:cNvPr id="5" name="Picture 4" descr="A screenshot of a website&#10;&#10;Description automatically generated">
            <a:extLst>
              <a:ext uri="{FF2B5EF4-FFF2-40B4-BE49-F238E27FC236}">
                <a16:creationId xmlns:a16="http://schemas.microsoft.com/office/drawing/2014/main" id="{9E0EBB04-C9E8-7DB7-1CF1-383DAFBE737C}"/>
              </a:ext>
            </a:extLst>
          </p:cNvPr>
          <p:cNvPicPr>
            <a:picLocks noChangeAspect="1"/>
          </p:cNvPicPr>
          <p:nvPr/>
        </p:nvPicPr>
        <p:blipFill rotWithShape="1">
          <a:blip r:embed="rId4">
            <a:extLst>
              <a:ext uri="{28A0092B-C50C-407E-A947-70E740481C1C}">
                <a14:useLocalDpi xmlns:a14="http://schemas.microsoft.com/office/drawing/2010/main" val="0"/>
              </a:ext>
            </a:extLst>
          </a:blip>
          <a:srcRect l="12945" t="49200" r="26389" b="2882"/>
          <a:stretch/>
        </p:blipFill>
        <p:spPr>
          <a:xfrm>
            <a:off x="1475017" y="1687504"/>
            <a:ext cx="10716984" cy="5170496"/>
          </a:xfrm>
          <a:prstGeom prst="rect">
            <a:avLst/>
          </a:prstGeom>
        </p:spPr>
      </p:pic>
    </p:spTree>
    <p:extLst>
      <p:ext uri="{BB962C8B-B14F-4D97-AF65-F5344CB8AC3E}">
        <p14:creationId xmlns:p14="http://schemas.microsoft.com/office/powerpoint/2010/main" val="144182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976"/>
        </a:solidFill>
        <a:effectLst/>
      </p:bgPr>
    </p:bg>
    <p:spTree>
      <p:nvGrpSpPr>
        <p:cNvPr id="1" name=""/>
        <p:cNvGrpSpPr/>
        <p:nvPr/>
      </p:nvGrpSpPr>
      <p:grpSpPr>
        <a:xfrm>
          <a:off x="0" y="0"/>
          <a:ext cx="0" cy="0"/>
          <a:chOff x="0" y="0"/>
          <a:chExt cx="0" cy="0"/>
        </a:xfrm>
      </p:grpSpPr>
      <p:pic>
        <p:nvPicPr>
          <p:cNvPr id="1030" name="Picture 6" descr="https://ssl.c.photoshelter.com/img-get2/I0000JWgJ0QyVI48/fit=1000x750/g=G0000TJMNEyXfbGM/B0B-08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13365" r="239" b="43556"/>
          <a:stretch/>
        </p:blipFill>
        <p:spPr bwMode="auto">
          <a:xfrm>
            <a:off x="299258" y="290945"/>
            <a:ext cx="11612880" cy="34212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9257" y="3952873"/>
            <a:ext cx="11612881" cy="2614182"/>
          </a:xfrm>
          <a:prstGeom prst="rect">
            <a:avLst/>
          </a:prstGeom>
          <a:solidFill>
            <a:schemeClr val="bg1">
              <a:alpha val="28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a:spcAft>
                <a:spcPts val="1200"/>
              </a:spcAft>
              <a:buClr>
                <a:schemeClr val="accent3"/>
              </a:buClr>
            </a:pPr>
            <a:endParaRPr lang="en-US" sz="2400">
              <a:solidFill>
                <a:schemeClr val="bg1"/>
              </a:solidFill>
              <a:latin typeface="National Light" pitchFamily="50" charset="0"/>
              <a:ea typeface="National Light" pitchFamily="50" charset="0"/>
              <a:cs typeface="National Light" pitchFamily="50" charset="0"/>
            </a:endParaRPr>
          </a:p>
        </p:txBody>
      </p:sp>
      <p:sp>
        <p:nvSpPr>
          <p:cNvPr id="11" name="Rectangle 10"/>
          <p:cNvSpPr/>
          <p:nvPr/>
        </p:nvSpPr>
        <p:spPr>
          <a:xfrm flipV="1">
            <a:off x="299259" y="3712184"/>
            <a:ext cx="11612879" cy="240685"/>
          </a:xfrm>
          <a:prstGeom prst="rect">
            <a:avLst/>
          </a:prstGeom>
          <a:solidFill>
            <a:srgbClr val="EFAB0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1200"/>
              </a:spcAft>
            </a:pPr>
            <a:endParaRPr lang="en-US">
              <a:solidFill>
                <a:schemeClr val="tx1"/>
              </a:solidFill>
            </a:endParaRPr>
          </a:p>
        </p:txBody>
      </p:sp>
      <p:sp>
        <p:nvSpPr>
          <p:cNvPr id="6" name="Rectangle 5"/>
          <p:cNvSpPr/>
          <p:nvPr/>
        </p:nvSpPr>
        <p:spPr>
          <a:xfrm>
            <a:off x="1369848" y="4314011"/>
            <a:ext cx="7366184" cy="830997"/>
          </a:xfrm>
          <a:prstGeom prst="rect">
            <a:avLst/>
          </a:prstGeom>
        </p:spPr>
        <p:txBody>
          <a:bodyPr wrap="none">
            <a:spAutoFit/>
          </a:bodyPr>
          <a:lstStyle/>
          <a:p>
            <a:r>
              <a:rPr lang="en-US" sz="4800">
                <a:solidFill>
                  <a:schemeClr val="bg1"/>
                </a:solidFill>
                <a:latin typeface="National Bold" panose="02000503000000020004" pitchFamily="50" charset="0"/>
                <a:ea typeface="National Bold" panose="02000503000000020004" pitchFamily="50" charset="0"/>
              </a:rPr>
              <a:t>Awareness of Student Needs</a:t>
            </a:r>
          </a:p>
        </p:txBody>
      </p:sp>
      <p:pic>
        <p:nvPicPr>
          <p:cNvPr id="2050" name="Picture 2" descr="https://ssl.c.photoshelter.com/img-get2/I00001t4zRn.z2Nk/fit=1000x750/g=G0000x.nKpF2qdx4/B0B-4115.jpg"/>
          <p:cNvPicPr>
            <a:picLocks noChangeAspect="1" noChangeArrowheads="1"/>
          </p:cNvPicPr>
          <p:nvPr/>
        </p:nvPicPr>
        <p:blipFill rotWithShape="1">
          <a:blip r:embed="rId4">
            <a:extLst>
              <a:ext uri="{28A0092B-C50C-407E-A947-70E740481C1C}">
                <a14:useLocalDpi xmlns:a14="http://schemas.microsoft.com/office/drawing/2010/main" val="0"/>
              </a:ext>
            </a:extLst>
          </a:blip>
          <a:srcRect l="480" t="17267" r="-480" b="38874"/>
          <a:stretch/>
        </p:blipFill>
        <p:spPr bwMode="auto">
          <a:xfrm>
            <a:off x="296770" y="290945"/>
            <a:ext cx="11673840" cy="3422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sl.c.photoshelter.com/img-get2/I0000i09jbT9bRuI/fit=1000x750/g=G0000Q6.Uvz23g0M/B0B-8921.jpg"/>
          <p:cNvPicPr>
            <a:picLocks noChangeAspect="1" noChangeArrowheads="1"/>
          </p:cNvPicPr>
          <p:nvPr/>
        </p:nvPicPr>
        <p:blipFill rotWithShape="1">
          <a:blip r:embed="rId5">
            <a:extLst>
              <a:ext uri="{28A0092B-C50C-407E-A947-70E740481C1C}">
                <a14:useLocalDpi xmlns:a14="http://schemas.microsoft.com/office/drawing/2010/main" val="0"/>
              </a:ext>
            </a:extLst>
          </a:blip>
          <a:srcRect l="42" t="39529" r="-42" b="24558"/>
          <a:stretch/>
        </p:blipFill>
        <p:spPr bwMode="auto">
          <a:xfrm>
            <a:off x="296770" y="289552"/>
            <a:ext cx="11615368" cy="34226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women in graduation caps and gowns&#10;&#10;Description automatically generated with medium confidence">
            <a:extLst>
              <a:ext uri="{FF2B5EF4-FFF2-40B4-BE49-F238E27FC236}">
                <a16:creationId xmlns:a16="http://schemas.microsoft.com/office/drawing/2014/main" id="{BA4241E4-4BDF-0EA0-E970-1AC9B1956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1999" cy="6907442"/>
          </a:xfrm>
          <a:prstGeom prst="rect">
            <a:avLst/>
          </a:prstGeom>
        </p:spPr>
      </p:pic>
    </p:spTree>
    <p:extLst>
      <p:ext uri="{BB962C8B-B14F-4D97-AF65-F5344CB8AC3E}">
        <p14:creationId xmlns:p14="http://schemas.microsoft.com/office/powerpoint/2010/main" val="95059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976"/>
        </a:solidFill>
        <a:effectLst/>
      </p:bgPr>
    </p:bg>
    <p:spTree>
      <p:nvGrpSpPr>
        <p:cNvPr id="1" name=""/>
        <p:cNvGrpSpPr/>
        <p:nvPr/>
      </p:nvGrpSpPr>
      <p:grpSpPr>
        <a:xfrm>
          <a:off x="0" y="0"/>
          <a:ext cx="0" cy="0"/>
          <a:chOff x="0" y="0"/>
          <a:chExt cx="0" cy="0"/>
        </a:xfrm>
      </p:grpSpPr>
      <p:pic>
        <p:nvPicPr>
          <p:cNvPr id="1030" name="Picture 6" descr="https://ssl.c.photoshelter.com/img-get2/I0000JWgJ0QyVI48/fit=1000x750/g=G0000TJMNEyXfbGM/B0B-08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13365" r="239" b="43556"/>
          <a:stretch/>
        </p:blipFill>
        <p:spPr bwMode="auto">
          <a:xfrm>
            <a:off x="299258" y="290945"/>
            <a:ext cx="11612880" cy="34212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9257" y="3952873"/>
            <a:ext cx="11612881" cy="2614182"/>
          </a:xfrm>
          <a:prstGeom prst="rect">
            <a:avLst/>
          </a:prstGeom>
          <a:solidFill>
            <a:schemeClr val="bg1">
              <a:alpha val="28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a:spcAft>
                <a:spcPts val="1200"/>
              </a:spcAft>
              <a:buClr>
                <a:schemeClr val="accent3"/>
              </a:buClr>
            </a:pPr>
            <a:endParaRPr lang="en-US" sz="2400">
              <a:solidFill>
                <a:schemeClr val="bg1"/>
              </a:solidFill>
              <a:latin typeface="National Light" pitchFamily="50" charset="0"/>
              <a:ea typeface="National Light" pitchFamily="50" charset="0"/>
              <a:cs typeface="National Light" pitchFamily="50" charset="0"/>
            </a:endParaRPr>
          </a:p>
        </p:txBody>
      </p:sp>
      <p:sp>
        <p:nvSpPr>
          <p:cNvPr id="11" name="Rectangle 10"/>
          <p:cNvSpPr/>
          <p:nvPr/>
        </p:nvSpPr>
        <p:spPr>
          <a:xfrm flipV="1">
            <a:off x="299259" y="3712184"/>
            <a:ext cx="11612879" cy="240685"/>
          </a:xfrm>
          <a:prstGeom prst="rect">
            <a:avLst/>
          </a:prstGeom>
          <a:solidFill>
            <a:srgbClr val="EFAB0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1200"/>
              </a:spcAft>
            </a:pPr>
            <a:endParaRPr lang="en-US">
              <a:solidFill>
                <a:schemeClr val="tx1"/>
              </a:solidFill>
            </a:endParaRPr>
          </a:p>
        </p:txBody>
      </p:sp>
      <p:sp>
        <p:nvSpPr>
          <p:cNvPr id="6" name="Rectangle 5"/>
          <p:cNvSpPr/>
          <p:nvPr/>
        </p:nvSpPr>
        <p:spPr>
          <a:xfrm>
            <a:off x="1369848" y="4314011"/>
            <a:ext cx="7366184" cy="830997"/>
          </a:xfrm>
          <a:prstGeom prst="rect">
            <a:avLst/>
          </a:prstGeom>
        </p:spPr>
        <p:txBody>
          <a:bodyPr wrap="none">
            <a:spAutoFit/>
          </a:bodyPr>
          <a:lstStyle/>
          <a:p>
            <a:r>
              <a:rPr lang="en-US" sz="4800">
                <a:solidFill>
                  <a:schemeClr val="bg1"/>
                </a:solidFill>
                <a:latin typeface="National Bold" panose="02000503000000020004" pitchFamily="50" charset="0"/>
                <a:ea typeface="National Bold" panose="02000503000000020004" pitchFamily="50" charset="0"/>
              </a:rPr>
              <a:t>Awareness of Student Needs</a:t>
            </a:r>
          </a:p>
        </p:txBody>
      </p:sp>
      <p:pic>
        <p:nvPicPr>
          <p:cNvPr id="2050" name="Picture 2" descr="https://ssl.c.photoshelter.com/img-get2/I00001t4zRn.z2Nk/fit=1000x750/g=G0000x.nKpF2qdx4/B0B-4115.jpg"/>
          <p:cNvPicPr>
            <a:picLocks noChangeAspect="1" noChangeArrowheads="1"/>
          </p:cNvPicPr>
          <p:nvPr/>
        </p:nvPicPr>
        <p:blipFill rotWithShape="1">
          <a:blip r:embed="rId4">
            <a:extLst>
              <a:ext uri="{28A0092B-C50C-407E-A947-70E740481C1C}">
                <a14:useLocalDpi xmlns:a14="http://schemas.microsoft.com/office/drawing/2010/main" val="0"/>
              </a:ext>
            </a:extLst>
          </a:blip>
          <a:srcRect l="480" t="17267" r="-480" b="38874"/>
          <a:stretch/>
        </p:blipFill>
        <p:spPr bwMode="auto">
          <a:xfrm>
            <a:off x="296770" y="290945"/>
            <a:ext cx="11673840" cy="3422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sl.c.photoshelter.com/img-get2/I0000i09jbT9bRuI/fit=1000x750/g=G0000Q6.Uvz23g0M/B0B-8921.jpg"/>
          <p:cNvPicPr>
            <a:picLocks noChangeAspect="1" noChangeArrowheads="1"/>
          </p:cNvPicPr>
          <p:nvPr/>
        </p:nvPicPr>
        <p:blipFill rotWithShape="1">
          <a:blip r:embed="rId5">
            <a:extLst>
              <a:ext uri="{28A0092B-C50C-407E-A947-70E740481C1C}">
                <a14:useLocalDpi xmlns:a14="http://schemas.microsoft.com/office/drawing/2010/main" val="0"/>
              </a:ext>
            </a:extLst>
          </a:blip>
          <a:srcRect l="42" t="39529" r="-42" b="24558"/>
          <a:stretch/>
        </p:blipFill>
        <p:spPr bwMode="auto">
          <a:xfrm>
            <a:off x="296770" y="289552"/>
            <a:ext cx="11615368" cy="342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3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and orange question mark in a speech bubble&#10;&#10;Description automatically generated">
            <a:extLst>
              <a:ext uri="{FF2B5EF4-FFF2-40B4-BE49-F238E27FC236}">
                <a16:creationId xmlns:a16="http://schemas.microsoft.com/office/drawing/2014/main" id="{963B0BF5-4969-4851-1206-91B43B50AA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5420" y="193653"/>
            <a:ext cx="3034959" cy="2904550"/>
          </a:xfrm>
          <a:prstGeom prst="rect">
            <a:avLst/>
          </a:prstGeom>
        </p:spPr>
      </p:pic>
      <p:sp>
        <p:nvSpPr>
          <p:cNvPr id="12" name="TextBox 11">
            <a:extLst>
              <a:ext uri="{FF2B5EF4-FFF2-40B4-BE49-F238E27FC236}">
                <a16:creationId xmlns:a16="http://schemas.microsoft.com/office/drawing/2014/main" id="{059B6CDC-C384-D55D-FCCF-BB7DBBFA7994}"/>
              </a:ext>
            </a:extLst>
          </p:cNvPr>
          <p:cNvSpPr txBox="1"/>
          <p:nvPr/>
        </p:nvSpPr>
        <p:spPr>
          <a:xfrm>
            <a:off x="9068535" y="3313370"/>
            <a:ext cx="3478964" cy="230832"/>
          </a:xfrm>
          <a:prstGeom prst="rect">
            <a:avLst/>
          </a:prstGeom>
          <a:noFill/>
        </p:spPr>
        <p:txBody>
          <a:bodyPr wrap="square" rtlCol="0">
            <a:spAutoFit/>
          </a:bodyPr>
          <a:lstStyle/>
          <a:p>
            <a:r>
              <a:rPr lang="en-US" sz="900" dirty="0">
                <a:hlinkClick r:id="rId4" tooltip="https://pngimg.com/download/38186"/>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16" name="TextBox 15">
            <a:extLst>
              <a:ext uri="{FF2B5EF4-FFF2-40B4-BE49-F238E27FC236}">
                <a16:creationId xmlns:a16="http://schemas.microsoft.com/office/drawing/2014/main" id="{4CEE6F63-5124-8FB9-1017-28F3F5EFCEF4}"/>
              </a:ext>
            </a:extLst>
          </p:cNvPr>
          <p:cNvSpPr txBox="1"/>
          <p:nvPr/>
        </p:nvSpPr>
        <p:spPr>
          <a:xfrm>
            <a:off x="401621" y="1548610"/>
            <a:ext cx="7999847" cy="2862322"/>
          </a:xfrm>
          <a:prstGeom prst="rect">
            <a:avLst/>
          </a:prstGeom>
          <a:noFill/>
        </p:spPr>
        <p:txBody>
          <a:bodyPr wrap="square">
            <a:spAutoFit/>
          </a:bodyPr>
          <a:lstStyle/>
          <a:p>
            <a:r>
              <a:rPr lang="en-US" sz="3600" dirty="0">
                <a:solidFill>
                  <a:schemeClr val="bg1">
                    <a:lumMod val="95000"/>
                  </a:schemeClr>
                </a:solidFill>
              </a:rPr>
              <a:t>How does instructional design and the incorporation of  Quality Matters Standards into courses and programs help the university align with Student First goals?</a:t>
            </a:r>
          </a:p>
        </p:txBody>
      </p:sp>
    </p:spTree>
    <p:extLst>
      <p:ext uri="{BB962C8B-B14F-4D97-AF65-F5344CB8AC3E}">
        <p14:creationId xmlns:p14="http://schemas.microsoft.com/office/powerpoint/2010/main" val="122092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976"/>
        </a:solidFill>
        <a:effectLst/>
      </p:bgPr>
    </p:bg>
    <p:spTree>
      <p:nvGrpSpPr>
        <p:cNvPr id="1" name=""/>
        <p:cNvGrpSpPr/>
        <p:nvPr/>
      </p:nvGrpSpPr>
      <p:grpSpPr>
        <a:xfrm>
          <a:off x="0" y="0"/>
          <a:ext cx="0" cy="0"/>
          <a:chOff x="0" y="0"/>
          <a:chExt cx="0" cy="0"/>
        </a:xfrm>
      </p:grpSpPr>
      <p:sp>
        <p:nvSpPr>
          <p:cNvPr id="8" name="Rectangle 7"/>
          <p:cNvSpPr/>
          <p:nvPr/>
        </p:nvSpPr>
        <p:spPr>
          <a:xfrm>
            <a:off x="695258" y="1430462"/>
            <a:ext cx="9610568" cy="3798546"/>
          </a:xfrm>
          <a:prstGeom prst="rect">
            <a:avLst/>
          </a:prstGeom>
          <a:solidFill>
            <a:srgbClr val="EFAB0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1200"/>
              </a:spcAft>
            </a:pPr>
            <a:endParaRPr lang="en-US" dirty="0">
              <a:solidFill>
                <a:schemeClr val="tx1"/>
              </a:solidFill>
            </a:endParaRPr>
          </a:p>
        </p:txBody>
      </p:sp>
      <p:sp>
        <p:nvSpPr>
          <p:cNvPr id="6" name="Rectangle 5">
            <a:extLst>
              <a:ext uri="{FF2B5EF4-FFF2-40B4-BE49-F238E27FC236}">
                <a16:creationId xmlns:a16="http://schemas.microsoft.com/office/drawing/2014/main" id="{490122CE-EBD7-A24E-B662-4D6ED81EB4EF}"/>
              </a:ext>
            </a:extLst>
          </p:cNvPr>
          <p:cNvSpPr/>
          <p:nvPr/>
        </p:nvSpPr>
        <p:spPr>
          <a:xfrm>
            <a:off x="1213619" y="1628992"/>
            <a:ext cx="8380207" cy="2246769"/>
          </a:xfrm>
          <a:prstGeom prst="rect">
            <a:avLst/>
          </a:prstGeom>
        </p:spPr>
        <p:txBody>
          <a:bodyPr wrap="square">
            <a:spAutoFit/>
          </a:bodyPr>
          <a:lstStyle/>
          <a:p>
            <a:r>
              <a:rPr lang="en-US" sz="2800" b="0" i="1" dirty="0">
                <a:solidFill>
                  <a:srgbClr val="000000"/>
                </a:solidFill>
                <a:effectLst/>
                <a:latin typeface="Roboto" panose="02000000000000000000" pitchFamily="2" charset="0"/>
              </a:rPr>
              <a:t>“Regular and substantive interaction” is used in the “distance education” definition as a consumer protection mechanism for students and to delineate federal financial aid eligibility for courses and competencies.</a:t>
            </a:r>
            <a:endParaRPr lang="en-US" sz="2800" dirty="0">
              <a:solidFill>
                <a:schemeClr val="bg1"/>
              </a:solidFill>
              <a:latin typeface="National Light" pitchFamily="50" charset="0"/>
              <a:ea typeface="National Light" pitchFamily="50" charset="0"/>
              <a:cs typeface="National Light" pitchFamily="50" charset="0"/>
            </a:endParaRPr>
          </a:p>
        </p:txBody>
      </p:sp>
      <p:sp>
        <p:nvSpPr>
          <p:cNvPr id="2" name="TextBox 1">
            <a:extLst>
              <a:ext uri="{FF2B5EF4-FFF2-40B4-BE49-F238E27FC236}">
                <a16:creationId xmlns:a16="http://schemas.microsoft.com/office/drawing/2014/main" id="{046B050A-33EE-60D8-CD59-F911545850C2}"/>
              </a:ext>
            </a:extLst>
          </p:cNvPr>
          <p:cNvSpPr txBox="1"/>
          <p:nvPr/>
        </p:nvSpPr>
        <p:spPr>
          <a:xfrm>
            <a:off x="7003228" y="4308882"/>
            <a:ext cx="1945469" cy="369332"/>
          </a:xfrm>
          <a:prstGeom prst="rect">
            <a:avLst/>
          </a:prstGeom>
          <a:noFill/>
        </p:spPr>
        <p:txBody>
          <a:bodyPr wrap="none" rtlCol="0">
            <a:spAutoFit/>
          </a:bodyPr>
          <a:lstStyle/>
          <a:p>
            <a:r>
              <a:rPr lang="en-US" dirty="0"/>
              <a:t>WCET | 8/26/2021</a:t>
            </a:r>
          </a:p>
        </p:txBody>
      </p:sp>
      <p:sp>
        <p:nvSpPr>
          <p:cNvPr id="3" name="Rectangle 2">
            <a:extLst>
              <a:ext uri="{FF2B5EF4-FFF2-40B4-BE49-F238E27FC236}">
                <a16:creationId xmlns:a16="http://schemas.microsoft.com/office/drawing/2014/main" id="{2819CCAF-B962-2F56-9E63-21949198EC7D}"/>
              </a:ext>
            </a:extLst>
          </p:cNvPr>
          <p:cNvSpPr/>
          <p:nvPr/>
        </p:nvSpPr>
        <p:spPr>
          <a:xfrm>
            <a:off x="695258" y="361701"/>
            <a:ext cx="6484789" cy="646331"/>
          </a:xfrm>
          <a:prstGeom prst="rect">
            <a:avLst/>
          </a:prstGeom>
        </p:spPr>
        <p:txBody>
          <a:bodyPr wrap="none">
            <a:spAutoFit/>
          </a:bodyPr>
          <a:lstStyle/>
          <a:p>
            <a:r>
              <a:rPr lang="en-US" sz="3600" i="1" dirty="0">
                <a:solidFill>
                  <a:schemeClr val="bg1"/>
                </a:solidFill>
                <a:latin typeface="National Bold" panose="02000503000000020004" pitchFamily="50" charset="0"/>
                <a:ea typeface="National Bold" panose="02000503000000020004" pitchFamily="50" charset="0"/>
                <a:cs typeface="National Light" pitchFamily="50" charset="0"/>
              </a:rPr>
              <a:t>What has been the impact of RSI?</a:t>
            </a:r>
            <a:endParaRPr lang="en-US" sz="3600" i="1" dirty="0">
              <a:solidFill>
                <a:schemeClr val="bg1"/>
              </a:solidFill>
              <a:latin typeface="National Light" pitchFamily="50" charset="0"/>
              <a:ea typeface="National Light" pitchFamily="50" charset="0"/>
              <a:cs typeface="National Light" pitchFamily="50" charset="0"/>
            </a:endParaRPr>
          </a:p>
        </p:txBody>
      </p:sp>
    </p:spTree>
    <p:extLst>
      <p:ext uri="{BB962C8B-B14F-4D97-AF65-F5344CB8AC3E}">
        <p14:creationId xmlns:p14="http://schemas.microsoft.com/office/powerpoint/2010/main" val="100174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647E34B-D6E4-2258-DDA6-A18547C62B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39" y="1710608"/>
            <a:ext cx="3775459" cy="3405315"/>
          </a:xfrm>
          <a:prstGeom prst="rect">
            <a:avLst/>
          </a:prstGeom>
        </p:spPr>
      </p:pic>
      <p:sp>
        <p:nvSpPr>
          <p:cNvPr id="19" name="Freeform: Shape 18">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3A6D45-117E-917A-3F9D-A8023FB5FB78}"/>
              </a:ext>
            </a:extLst>
          </p:cNvPr>
          <p:cNvSpPr txBox="1"/>
          <p:nvPr/>
        </p:nvSpPr>
        <p:spPr>
          <a:xfrm>
            <a:off x="5775961" y="962526"/>
            <a:ext cx="5384800" cy="3326841"/>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500" b="1" i="0" kern="1200" dirty="0">
                <a:solidFill>
                  <a:schemeClr val="tx1"/>
                </a:solidFill>
                <a:effectLst/>
                <a:latin typeface="+mj-lt"/>
                <a:ea typeface="+mj-ea"/>
                <a:cs typeface="+mj-cs"/>
              </a:rPr>
              <a:t>Grounded in research. </a:t>
            </a:r>
            <a:br>
              <a:rPr lang="en-US" sz="4500" b="1" i="0" kern="1200" dirty="0">
                <a:solidFill>
                  <a:schemeClr val="tx1"/>
                </a:solidFill>
                <a:effectLst/>
                <a:latin typeface="+mj-lt"/>
                <a:ea typeface="+mj-ea"/>
                <a:cs typeface="+mj-cs"/>
              </a:rPr>
            </a:br>
            <a:r>
              <a:rPr lang="en-US" sz="4500" b="1" i="0" kern="1200" dirty="0">
                <a:solidFill>
                  <a:schemeClr val="tx1"/>
                </a:solidFill>
                <a:effectLst/>
                <a:latin typeface="+mj-lt"/>
                <a:ea typeface="+mj-ea"/>
                <a:cs typeface="+mj-cs"/>
              </a:rPr>
              <a:t>Driven by best practices. </a:t>
            </a:r>
            <a:br>
              <a:rPr lang="en-US" sz="4500" b="1" i="0" kern="1200" dirty="0">
                <a:solidFill>
                  <a:schemeClr val="tx1"/>
                </a:solidFill>
                <a:effectLst/>
                <a:latin typeface="+mj-lt"/>
                <a:ea typeface="+mj-ea"/>
                <a:cs typeface="+mj-cs"/>
              </a:rPr>
            </a:br>
            <a:r>
              <a:rPr lang="en-US" sz="4500" b="1" i="0" kern="1200" dirty="0">
                <a:solidFill>
                  <a:schemeClr val="tx1"/>
                </a:solidFill>
                <a:effectLst/>
                <a:latin typeface="+mj-lt"/>
                <a:ea typeface="+mj-ea"/>
                <a:cs typeface="+mj-cs"/>
              </a:rPr>
              <a:t>A community that puts learners first.</a:t>
            </a:r>
          </a:p>
        </p:txBody>
      </p:sp>
    </p:spTree>
    <p:extLst>
      <p:ext uri="{BB962C8B-B14F-4D97-AF65-F5344CB8AC3E}">
        <p14:creationId xmlns:p14="http://schemas.microsoft.com/office/powerpoint/2010/main" val="36757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arpenter using a pencil to mark a point along a measuring tape on a piece of wood">
            <a:extLst>
              <a:ext uri="{FF2B5EF4-FFF2-40B4-BE49-F238E27FC236}">
                <a16:creationId xmlns:a16="http://schemas.microsoft.com/office/drawing/2014/main" id="{C14D97AE-CC48-A72D-5E3A-1EDC288D763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3" name="TextBox 2">
            <a:extLst>
              <a:ext uri="{FF2B5EF4-FFF2-40B4-BE49-F238E27FC236}">
                <a16:creationId xmlns:a16="http://schemas.microsoft.com/office/drawing/2014/main" id="{E8E7605E-6E3D-2193-86E7-22DFE4199DC1}"/>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dirty="0">
                <a:solidFill>
                  <a:srgbClr val="FFFFFF"/>
                </a:solidFill>
                <a:latin typeface="+mj-lt"/>
                <a:ea typeface="+mj-ea"/>
                <a:cs typeface="+mj-cs"/>
              </a:rPr>
              <a:t>ALIGNMENT</a:t>
            </a:r>
          </a:p>
        </p:txBody>
      </p:sp>
    </p:spTree>
    <p:extLst>
      <p:ext uri="{BB962C8B-B14F-4D97-AF65-F5344CB8AC3E}">
        <p14:creationId xmlns:p14="http://schemas.microsoft.com/office/powerpoint/2010/main" val="388558549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artoon text with blue and yellow text&#10;&#10;Description automatically generated with medium confidence">
            <a:extLst>
              <a:ext uri="{FF2B5EF4-FFF2-40B4-BE49-F238E27FC236}">
                <a16:creationId xmlns:a16="http://schemas.microsoft.com/office/drawing/2014/main" id="{E6AEB0E9-8D5D-CC14-94DB-54BBDB547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23" y="227623"/>
            <a:ext cx="5745284" cy="5745284"/>
          </a:xfrm>
          <a:prstGeom prst="rect">
            <a:avLst/>
          </a:prstGeom>
        </p:spPr>
      </p:pic>
      <p:pic>
        <p:nvPicPr>
          <p:cNvPr id="12" name="Picture 11" descr="A pink and yellow text with black dots&#10;&#10;Description automatically generated">
            <a:extLst>
              <a:ext uri="{FF2B5EF4-FFF2-40B4-BE49-F238E27FC236}">
                <a16:creationId xmlns:a16="http://schemas.microsoft.com/office/drawing/2014/main" id="{B0ABC1A9-E200-623E-1685-7F34325BD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231" y="1694964"/>
            <a:ext cx="5040922" cy="5040922"/>
          </a:xfrm>
          <a:prstGeom prst="rect">
            <a:avLst/>
          </a:prstGeom>
        </p:spPr>
      </p:pic>
    </p:spTree>
    <p:extLst>
      <p:ext uri="{BB962C8B-B14F-4D97-AF65-F5344CB8AC3E}">
        <p14:creationId xmlns:p14="http://schemas.microsoft.com/office/powerpoint/2010/main" val="12694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12th Apostle">
            <a:extLst>
              <a:ext uri="{FF2B5EF4-FFF2-40B4-BE49-F238E27FC236}">
                <a16:creationId xmlns:a16="http://schemas.microsoft.com/office/drawing/2014/main" id="{A02640B5-A8E4-21D0-D0A1-2907DDEDB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
            <a:ext cx="1219197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114" name="Group 4113">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115" name="Rectangle 4114">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664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3C9F07-7F99-1FEB-322C-8F9647165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3" y="-206686"/>
            <a:ext cx="7670563" cy="7271372"/>
          </a:xfrm>
          <a:prstGeom prst="rect">
            <a:avLst/>
          </a:prstGeom>
        </p:spPr>
      </p:pic>
      <p:pic>
        <p:nvPicPr>
          <p:cNvPr id="7" name="Picture 6" descr="A cartoon text with blue and yellow text&#10;&#10;Description automatically generated with medium confidence">
            <a:extLst>
              <a:ext uri="{FF2B5EF4-FFF2-40B4-BE49-F238E27FC236}">
                <a16:creationId xmlns:a16="http://schemas.microsoft.com/office/drawing/2014/main" id="{3B1A15B4-86F3-3C00-C734-DA4268D7F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39" y="-206686"/>
            <a:ext cx="7948469" cy="7271372"/>
          </a:xfrm>
          <a:prstGeom prst="rect">
            <a:avLst/>
          </a:prstGeom>
        </p:spPr>
      </p:pic>
      <p:pic>
        <p:nvPicPr>
          <p:cNvPr id="1026" name="Picture 2" descr="Comic speech bubbles with text Thank You. Vintage cartoon illustration. Symbol, sticker tag, special offer label, advertising badge. Vector stock illustration. Comic speech bubbles with text Thank You. Vintage cartoon illustration. Symbol, sticker tag, special offer label, advertising badge. Vector stock illustration great job cartoon stock illustrations">
            <a:extLst>
              <a:ext uri="{FF2B5EF4-FFF2-40B4-BE49-F238E27FC236}">
                <a16:creationId xmlns:a16="http://schemas.microsoft.com/office/drawing/2014/main" id="{F92D6B05-45C0-0A04-7858-CD2B37284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686"/>
            <a:ext cx="12192000" cy="727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9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and orange question mark in a speech bubble&#10;&#10;Description automatically generated">
            <a:extLst>
              <a:ext uri="{FF2B5EF4-FFF2-40B4-BE49-F238E27FC236}">
                <a16:creationId xmlns:a16="http://schemas.microsoft.com/office/drawing/2014/main" id="{963B0BF5-4969-4851-1206-91B43B50AA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5420" y="193653"/>
            <a:ext cx="3034959" cy="2904550"/>
          </a:xfrm>
          <a:prstGeom prst="rect">
            <a:avLst/>
          </a:prstGeom>
        </p:spPr>
      </p:pic>
      <p:sp>
        <p:nvSpPr>
          <p:cNvPr id="12" name="TextBox 11">
            <a:extLst>
              <a:ext uri="{FF2B5EF4-FFF2-40B4-BE49-F238E27FC236}">
                <a16:creationId xmlns:a16="http://schemas.microsoft.com/office/drawing/2014/main" id="{059B6CDC-C384-D55D-FCCF-BB7DBBFA7994}"/>
              </a:ext>
            </a:extLst>
          </p:cNvPr>
          <p:cNvSpPr txBox="1"/>
          <p:nvPr/>
        </p:nvSpPr>
        <p:spPr>
          <a:xfrm>
            <a:off x="9068535" y="3313370"/>
            <a:ext cx="3478964" cy="230832"/>
          </a:xfrm>
          <a:prstGeom prst="rect">
            <a:avLst/>
          </a:prstGeom>
          <a:noFill/>
        </p:spPr>
        <p:txBody>
          <a:bodyPr wrap="square" rtlCol="0">
            <a:spAutoFit/>
          </a:bodyPr>
          <a:lstStyle/>
          <a:p>
            <a:r>
              <a:rPr lang="en-US" sz="900" dirty="0">
                <a:hlinkClick r:id="rId4" tooltip="https://pngimg.com/download/38186"/>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16" name="TextBox 15">
            <a:extLst>
              <a:ext uri="{FF2B5EF4-FFF2-40B4-BE49-F238E27FC236}">
                <a16:creationId xmlns:a16="http://schemas.microsoft.com/office/drawing/2014/main" id="{4CEE6F63-5124-8FB9-1017-28F3F5EFCEF4}"/>
              </a:ext>
            </a:extLst>
          </p:cNvPr>
          <p:cNvSpPr txBox="1"/>
          <p:nvPr/>
        </p:nvSpPr>
        <p:spPr>
          <a:xfrm>
            <a:off x="401621" y="2351568"/>
            <a:ext cx="799984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95000"/>
                  </a:schemeClr>
                </a:solidFill>
              </a:rPr>
              <a:t>Does the work you do align well with the mission and goals of your university?</a:t>
            </a:r>
          </a:p>
        </p:txBody>
      </p:sp>
    </p:spTree>
    <p:extLst>
      <p:ext uri="{BB962C8B-B14F-4D97-AF65-F5344CB8AC3E}">
        <p14:creationId xmlns:p14="http://schemas.microsoft.com/office/powerpoint/2010/main" val="397869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A9E947-1166-AB48-A7D5-2FDD6671BD95}"/>
              </a:ext>
            </a:extLst>
          </p:cNvPr>
          <p:cNvPicPr>
            <a:picLocks noGrp="1" noChangeAspect="1"/>
          </p:cNvPicPr>
          <p:nvPr>
            <p:ph idx="1"/>
          </p:nvPr>
        </p:nvPicPr>
        <p:blipFill>
          <a:blip r:embed="rId3">
            <a:alphaModFix amt="56000"/>
          </a:blip>
          <a:stretch>
            <a:fillRect/>
          </a:stretch>
        </p:blipFill>
        <p:spPr>
          <a:xfrm>
            <a:off x="0" y="0"/>
            <a:ext cx="12202042" cy="6858000"/>
          </a:xfrm>
        </p:spPr>
      </p:pic>
      <p:sp>
        <p:nvSpPr>
          <p:cNvPr id="5" name="TextBox 4">
            <a:extLst>
              <a:ext uri="{FF2B5EF4-FFF2-40B4-BE49-F238E27FC236}">
                <a16:creationId xmlns:a16="http://schemas.microsoft.com/office/drawing/2014/main" id="{BE7BF762-D1F1-8522-F6E8-1B09FDC66399}"/>
              </a:ext>
            </a:extLst>
          </p:cNvPr>
          <p:cNvSpPr txBox="1"/>
          <p:nvPr/>
        </p:nvSpPr>
        <p:spPr>
          <a:xfrm>
            <a:off x="122949" y="2259107"/>
            <a:ext cx="5732082" cy="523220"/>
          </a:xfrm>
          <a:prstGeom prst="rect">
            <a:avLst/>
          </a:prstGeom>
          <a:noFill/>
        </p:spPr>
        <p:txBody>
          <a:bodyPr wrap="none" rtlCol="0">
            <a:spAutoFit/>
          </a:bodyPr>
          <a:lstStyle/>
          <a:p>
            <a:r>
              <a:rPr lang="en-US" sz="2800" dirty="0"/>
              <a:t>What is your university strategic plan?</a:t>
            </a:r>
          </a:p>
        </p:txBody>
      </p:sp>
    </p:spTree>
    <p:extLst>
      <p:ext uri="{BB962C8B-B14F-4D97-AF65-F5344CB8AC3E}">
        <p14:creationId xmlns:p14="http://schemas.microsoft.com/office/powerpoint/2010/main" val="33124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2E9CC12-EC07-C24F-85E2-E8A8AD88FC5F}"/>
              </a:ext>
            </a:extLst>
          </p:cNvPr>
          <p:cNvPicPr>
            <a:picLocks noGrp="1" noChangeAspect="1"/>
          </p:cNvPicPr>
          <p:nvPr>
            <p:ph idx="1"/>
          </p:nvPr>
        </p:nvPicPr>
        <p:blipFill>
          <a:blip r:embed="rId3"/>
          <a:stretch>
            <a:fillRect/>
          </a:stretch>
        </p:blipFill>
        <p:spPr>
          <a:xfrm>
            <a:off x="0" y="0"/>
            <a:ext cx="12191999" cy="6921189"/>
          </a:xfrm>
        </p:spPr>
      </p:pic>
    </p:spTree>
    <p:extLst>
      <p:ext uri="{BB962C8B-B14F-4D97-AF65-F5344CB8AC3E}">
        <p14:creationId xmlns:p14="http://schemas.microsoft.com/office/powerpoint/2010/main" val="272478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976"/>
        </a:solidFill>
        <a:effectLst/>
      </p:bgPr>
    </p:bg>
    <p:spTree>
      <p:nvGrpSpPr>
        <p:cNvPr id="1" name=""/>
        <p:cNvGrpSpPr/>
        <p:nvPr/>
      </p:nvGrpSpPr>
      <p:grpSpPr>
        <a:xfrm>
          <a:off x="0" y="0"/>
          <a:ext cx="0" cy="0"/>
          <a:chOff x="0" y="0"/>
          <a:chExt cx="0" cy="0"/>
        </a:xfrm>
      </p:grpSpPr>
      <p:pic>
        <p:nvPicPr>
          <p:cNvPr id="1028" name="Picture 4" descr="https://ssl.c.photoshelter.com/img-get2/I00004PEDSGheK8E/fit=1000x750/g=G0000xAEg7cN36xI/B0B-6705.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76" t="15324" r="23543" b="1757"/>
          <a:stretch/>
        </p:blipFill>
        <p:spPr bwMode="auto">
          <a:xfrm>
            <a:off x="300251" y="1283762"/>
            <a:ext cx="5732060" cy="52680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4716" y="444499"/>
            <a:ext cx="6816290" cy="646331"/>
          </a:xfrm>
          <a:prstGeom prst="rect">
            <a:avLst/>
          </a:prstGeom>
        </p:spPr>
        <p:txBody>
          <a:bodyPr wrap="none">
            <a:spAutoFit/>
          </a:bodyPr>
          <a:lstStyle/>
          <a:p>
            <a:r>
              <a:rPr lang="en-US" sz="3600" dirty="0">
                <a:solidFill>
                  <a:schemeClr val="bg1"/>
                </a:solidFill>
                <a:latin typeface="National Bold" panose="02000503000000020004" pitchFamily="50" charset="0"/>
                <a:ea typeface="National Bold" panose="02000503000000020004" pitchFamily="50" charset="0"/>
                <a:cs typeface="National Light" pitchFamily="50" charset="0"/>
              </a:rPr>
              <a:t>Disruptions facing higher education</a:t>
            </a:r>
            <a:endParaRPr lang="en-US" sz="3600" dirty="0">
              <a:solidFill>
                <a:schemeClr val="bg1"/>
              </a:solidFill>
              <a:latin typeface="National Light" pitchFamily="50" charset="0"/>
              <a:ea typeface="National Light" pitchFamily="50" charset="0"/>
              <a:cs typeface="National Light" pitchFamily="50" charset="0"/>
            </a:endParaRPr>
          </a:p>
        </p:txBody>
      </p:sp>
      <p:sp>
        <p:nvSpPr>
          <p:cNvPr id="7" name="Rectangle 6"/>
          <p:cNvSpPr/>
          <p:nvPr/>
        </p:nvSpPr>
        <p:spPr>
          <a:xfrm>
            <a:off x="6168791" y="1504950"/>
            <a:ext cx="5691116" cy="5046848"/>
          </a:xfrm>
          <a:prstGeom prst="rect">
            <a:avLst/>
          </a:prstGeom>
          <a:solidFill>
            <a:schemeClr val="bg1">
              <a:alpha val="28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marL="225420" indent="-225420">
              <a:spcAft>
                <a:spcPts val="1200"/>
              </a:spcAft>
              <a:buClr>
                <a:schemeClr val="accent3"/>
              </a:buClr>
              <a:buFont typeface="Arial"/>
              <a:buChar char="•"/>
            </a:pPr>
            <a:r>
              <a:rPr lang="en-US" sz="2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Changing demographics</a:t>
            </a:r>
          </a:p>
          <a:p>
            <a:pPr marL="225420" indent="-225420">
              <a:spcAft>
                <a:spcPts val="1200"/>
              </a:spcAft>
              <a:buClr>
                <a:schemeClr val="accent3"/>
              </a:buClr>
              <a:buFont typeface="Arial"/>
              <a:buChar char="•"/>
            </a:pPr>
            <a:r>
              <a:rPr lang="en-US" sz="2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Societal perceptions about the value of education</a:t>
            </a:r>
          </a:p>
          <a:p>
            <a:pPr marL="225420" indent="-225420">
              <a:spcAft>
                <a:spcPts val="1200"/>
              </a:spcAft>
              <a:buClr>
                <a:schemeClr val="accent3"/>
              </a:buClr>
              <a:buFont typeface="Arial"/>
              <a:buChar char="•"/>
            </a:pPr>
            <a:r>
              <a:rPr lang="en-US" sz="2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Impact of the pandemic</a:t>
            </a:r>
          </a:p>
          <a:p>
            <a:pPr marL="225420" indent="-225420">
              <a:spcAft>
                <a:spcPts val="1200"/>
              </a:spcAft>
              <a:buClr>
                <a:schemeClr val="accent3"/>
              </a:buClr>
              <a:buFont typeface="Arial"/>
              <a:buChar char="•"/>
            </a:pPr>
            <a:r>
              <a:rPr lang="en-US" sz="2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Greater awareness of student needs</a:t>
            </a:r>
          </a:p>
          <a:p>
            <a:pPr marL="225420" indent="-225420">
              <a:spcAft>
                <a:spcPts val="1200"/>
              </a:spcAft>
              <a:buClr>
                <a:schemeClr val="accent3"/>
              </a:buClr>
              <a:buFont typeface="Arial"/>
              <a:buChar char="•"/>
            </a:pPr>
            <a:r>
              <a:rPr lang="en-US" sz="2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Impact of innovations</a:t>
            </a:r>
          </a:p>
        </p:txBody>
      </p:sp>
      <p:sp>
        <p:nvSpPr>
          <p:cNvPr id="8" name="Rectangle 7"/>
          <p:cNvSpPr/>
          <p:nvPr/>
        </p:nvSpPr>
        <p:spPr>
          <a:xfrm>
            <a:off x="6168791" y="1283761"/>
            <a:ext cx="5691116" cy="221189"/>
          </a:xfrm>
          <a:prstGeom prst="rect">
            <a:avLst/>
          </a:prstGeom>
          <a:solidFill>
            <a:srgbClr val="EFAB0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1200"/>
              </a:spcAft>
            </a:pPr>
            <a:endParaRPr lang="en-US">
              <a:solidFill>
                <a:schemeClr val="tx1"/>
              </a:solidFill>
            </a:endParaRPr>
          </a:p>
        </p:txBody>
      </p:sp>
    </p:spTree>
    <p:extLst>
      <p:ext uri="{BB962C8B-B14F-4D97-AF65-F5344CB8AC3E}">
        <p14:creationId xmlns:p14="http://schemas.microsoft.com/office/powerpoint/2010/main" val="292626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953D7036-7419-95CC-331B-31821C04F9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940" y="643467"/>
            <a:ext cx="9904120"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65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7" name="Freeform: Shape 2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B8E095-EC59-98E7-09D0-983F2CE945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940" y="643467"/>
            <a:ext cx="9904120"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9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Isosceles Triangle 4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F16D427-D0EE-C437-5F91-8DDA3D0A16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940" y="643467"/>
            <a:ext cx="9904120"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9" name="Isosceles Triangle 4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87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Isosceles Triangle 6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CD1069-3E6E-9803-DF8D-ECE565A9BF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940" y="643467"/>
            <a:ext cx="9904120"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Isosceles Triangle 6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49009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AA0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1de3f2-ae78-4ceb-94ad-d724b3896880">
      <Terms xmlns="http://schemas.microsoft.com/office/infopath/2007/PartnerControls"/>
    </lcf76f155ced4ddcb4097134ff3c332f>
    <TaxCatchAll xmlns="16321eae-65db-4ff5-8e8e-b5c974774d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5E92D2BC3D45408AA6737ED9A023E5" ma:contentTypeVersion="16" ma:contentTypeDescription="Create a new document." ma:contentTypeScope="" ma:versionID="0e4f2eb8f2f61815d8b3ffa929b6a0f4">
  <xsd:schema xmlns:xsd="http://www.w3.org/2001/XMLSchema" xmlns:xs="http://www.w3.org/2001/XMLSchema" xmlns:p="http://schemas.microsoft.com/office/2006/metadata/properties" xmlns:ns2="16321eae-65db-4ff5-8e8e-b5c974774d57" xmlns:ns3="711de3f2-ae78-4ceb-94ad-d724b3896880" targetNamespace="http://schemas.microsoft.com/office/2006/metadata/properties" ma:root="true" ma:fieldsID="e822e0e4bd6bc4cc8b4b822c5185c568" ns2:_="" ns3:_="">
    <xsd:import namespace="16321eae-65db-4ff5-8e8e-b5c974774d57"/>
    <xsd:import namespace="711de3f2-ae78-4ceb-94ad-d724b38968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321eae-65db-4ff5-8e8e-b5c974774d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8a8b2bd-823d-400e-87f2-900f6d7b4248}" ma:internalName="TaxCatchAll" ma:showField="CatchAllData" ma:web="16321eae-65db-4ff5-8e8e-b5c974774d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1de3f2-ae78-4ceb-94ad-d724b38968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949aec-6982-4db9-b8b1-3daa930f1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36ACA-DAC9-491E-AF50-7C46B57F5D4E}">
  <ds:schemaRefs>
    <ds:schemaRef ds:uri="http://schemas.microsoft.com/office/2006/documentManagement/types"/>
    <ds:schemaRef ds:uri="711de3f2-ae78-4ceb-94ad-d724b3896880"/>
    <ds:schemaRef ds:uri="16321eae-65db-4ff5-8e8e-b5c974774d57"/>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6BF4857-01F2-4F5F-9049-06FFCD28A615}">
  <ds:schemaRefs>
    <ds:schemaRef ds:uri="16321eae-65db-4ff5-8e8e-b5c974774d57"/>
    <ds:schemaRef ds:uri="711de3f2-ae78-4ceb-94ad-d724b3896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025B6A-F7D9-4449-8E18-FEBB4BFD88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10196</TotalTime>
  <Words>910</Words>
  <Application>Microsoft Macintosh PowerPoint</Application>
  <PresentationFormat>Widescreen</PresentationFormat>
  <Paragraphs>84</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Helvetica Neue</vt:lpstr>
      <vt:lpstr>Lato</vt:lpstr>
      <vt:lpstr>National Bold</vt:lpstr>
      <vt:lpstr>National Light</vt:lpstr>
      <vt:lpstr>Roboto</vt:lpstr>
      <vt:lpstr>Segoe UI</vt:lpstr>
      <vt:lpstr>Trebuchet MS</vt:lpstr>
      <vt:lpstr>Office Theme</vt:lpstr>
      <vt:lpstr>QA Elevate  Virtual Retreat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HOLLIS, BEN</dc:creator>
  <cp:lastModifiedBy>Kelly, Valerie</cp:lastModifiedBy>
  <cp:revision>10</cp:revision>
  <dcterms:created xsi:type="dcterms:W3CDTF">2017-12-12T14:02:55Z</dcterms:created>
  <dcterms:modified xsi:type="dcterms:W3CDTF">2023-09-27T21:21:11Z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0x010100DB5E92D2BC3D45408AA6737ED9A023E5</vt:lpwstr>
  </property>
  <property fmtid="{D5CDD505-2E9C-101B-9397-08002B2CF9AE}" pid="3" name="MediaServiceImageTags">
    <vt:lpwstr/>
  </property>
</Properties>
</file>