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7" r:id="rId2"/>
    <p:sldId id="328" r:id="rId3"/>
    <p:sldId id="256" r:id="rId4"/>
    <p:sldId id="259" r:id="rId5"/>
    <p:sldId id="295" r:id="rId6"/>
    <p:sldId id="257" r:id="rId7"/>
    <p:sldId id="317" r:id="rId8"/>
    <p:sldId id="263" r:id="rId9"/>
    <p:sldId id="267" r:id="rId10"/>
    <p:sldId id="268" r:id="rId11"/>
    <p:sldId id="270" r:id="rId12"/>
    <p:sldId id="297" r:id="rId13"/>
    <p:sldId id="298" r:id="rId14"/>
    <p:sldId id="320" r:id="rId15"/>
    <p:sldId id="321" r:id="rId16"/>
    <p:sldId id="322" r:id="rId17"/>
    <p:sldId id="323" r:id="rId18"/>
    <p:sldId id="306" r:id="rId19"/>
    <p:sldId id="316" r:id="rId20"/>
    <p:sldId id="324" r:id="rId21"/>
    <p:sldId id="318" r:id="rId22"/>
    <p:sldId id="319" r:id="rId23"/>
    <p:sldId id="330" r:id="rId24"/>
    <p:sldId id="314" r:id="rId25"/>
    <p:sldId id="293" r:id="rId26"/>
    <p:sldId id="331" r:id="rId27"/>
    <p:sldId id="332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625"/>
    <a:srgbClr val="3E8DC2"/>
    <a:srgbClr val="4857EA"/>
    <a:srgbClr val="666699"/>
    <a:srgbClr val="5D99D5"/>
    <a:srgbClr val="399CFF"/>
    <a:srgbClr val="FF6600"/>
    <a:srgbClr val="ADD6E9"/>
    <a:srgbClr val="2D5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06" autoAdjust="0"/>
  </p:normalViewPr>
  <p:slideViewPr>
    <p:cSldViewPr>
      <p:cViewPr varScale="1">
        <p:scale>
          <a:sx n="82" d="100"/>
          <a:sy n="82" d="100"/>
        </p:scale>
        <p:origin x="-5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44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D6F52D-A0C5-D34D-AB59-BD4B5C9A4D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E035132-6B20-154C-A49D-C2DDAC507F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2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375BA4F-52BE-664F-94DA-F3DD5EF0E0CF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Hand out a brochure about </a:t>
            </a:r>
            <a:r>
              <a:rPr lang="en-US" dirty="0" err="1" smtClean="0">
                <a:latin typeface="Times New Roman" charset="0"/>
              </a:rPr>
              <a:t>Quia</a:t>
            </a:r>
            <a:r>
              <a:rPr lang="en-US" smtClean="0">
                <a:latin typeface="Times New Roman" charset="0"/>
              </a:rPr>
              <a:t>…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1872BA-0B9D-4A41-B003-6A4B3EB034BA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E0D439-CE3E-ED46-B4A3-8C43A5D00575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72DECB-84D7-0545-84C9-10DF1D9831BA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2E4E46-7BAF-CE48-BFF1-8BC158A095CD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B03A13-A48A-3F40-A379-61B6D7092DD3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F28780-D0B9-E943-9A8E-05934D3FEB1F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9728E9F-171A-C44B-A089-E89DA4700CFE}" type="slidenum">
              <a:rPr lang="en-US" sz="1300"/>
              <a:pPr eaLnBrk="1" hangingPunct="1"/>
              <a:t>18</a:t>
            </a:fld>
            <a:endParaRPr lang="en-US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709EA7-4F0D-5940-B729-3CD7C74DE540}" type="slidenum">
              <a:rPr lang="en-US" sz="1300"/>
              <a:pPr eaLnBrk="1" hangingPunct="1"/>
              <a:t>19</a:t>
            </a:fld>
            <a:endParaRPr lang="en-US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EE15D9-F6C3-154F-BEA7-DB717A3FC98E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413B74-953D-7044-9D26-C61CB0B10EFA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14CC37-DF50-104D-BB85-A59D7AC54565}" type="slidenum">
              <a:rPr lang="en-US" sz="1300"/>
              <a:pPr eaLnBrk="1" hangingPunct="1"/>
              <a:t>4</a:t>
            </a:fld>
            <a:endParaRPr 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CAF2C8-D761-0645-B323-7885110CB556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4D5B3F-AD0B-5846-B2EA-A4F7434B42C2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AF26BE-F25E-D941-9E38-D9DF70EC46C4}" type="slidenum">
              <a:rPr lang="en-US" sz="1300"/>
              <a:pPr eaLnBrk="1" hangingPunct="1"/>
              <a:t>25</a:t>
            </a:fld>
            <a:endParaRPr lang="en-US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660601-E366-E949-AF1F-243ED1D9BC06}" type="slidenum">
              <a:rPr lang="en-US" sz="1300"/>
              <a:pPr eaLnBrk="1" hangingPunct="1"/>
              <a:t>5</a:t>
            </a:fld>
            <a:endParaRPr 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5B9AF5-2723-084B-8C12-468C72CE60E1}" type="slidenum">
              <a:rPr lang="en-US" sz="1300"/>
              <a:pPr eaLnBrk="1" hangingPunct="1"/>
              <a:t>6</a:t>
            </a:fld>
            <a:endParaRPr 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E896F-E6E6-7046-8B79-8FCAF97C9296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0902F9-516F-474B-9550-9FD7C2C2C115}" type="slidenum">
              <a:rPr lang="en-US" sz="1300"/>
              <a:pPr eaLnBrk="1" hangingPunct="1"/>
              <a:t>8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861AAF-85A0-A44C-B46D-0D890CC09F8D}" type="slidenum">
              <a:rPr lang="en-US" sz="1300"/>
              <a:pPr eaLnBrk="1" hangingPunct="1"/>
              <a:t>9</a:t>
            </a:fld>
            <a:endParaRPr 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50F774-1967-944A-A950-3C4CF02F5A78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C2E5E3-B252-C444-B601-DDB13BA8DC56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2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4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20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45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12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qu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15075"/>
            <a:ext cx="91535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153400" cy="16954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000" i="1" dirty="0" err="1"/>
              <a:t>Quia</a:t>
            </a:r>
            <a:r>
              <a:rPr lang="en-US" sz="4000" dirty="0"/>
              <a:t> A</a:t>
            </a:r>
            <a:r>
              <a:rPr lang="en-US" sz="4000" dirty="0" smtClean="0"/>
              <a:t>s </a:t>
            </a:r>
            <a:r>
              <a:rPr lang="en-US" sz="4000" dirty="0"/>
              <a:t>an Online Classroom to Improve Teaching and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Nouf Alsuwaida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New Mexico State University</a:t>
            </a:r>
          </a:p>
          <a:p>
            <a:r>
              <a:rPr lang="en-US" sz="2400" u="sng" dirty="0" err="1" smtClean="0">
                <a:solidFill>
                  <a:schemeClr val="accent2"/>
                </a:solidFill>
              </a:rPr>
              <a:t>nalsuwaida@hotmail.com</a:t>
            </a:r>
            <a:endParaRPr lang="en-US" sz="2400" u="sng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QM_Pr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4"/>
            <a:ext cx="2434257" cy="1824670"/>
          </a:xfrm>
          <a:prstGeom prst="rect">
            <a:avLst/>
          </a:prstGeom>
        </p:spPr>
      </p:pic>
      <p:pic>
        <p:nvPicPr>
          <p:cNvPr id="6" name="Picture 5" descr="540 X 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706"/>
            <a:ext cx="212483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60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453A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08000" y="825500"/>
          <a:ext cx="82550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4" imgW="12698413" imgH="8342857" progId="Photoshop.Image.8">
                  <p:embed/>
                </p:oleObj>
              </mc:Choice>
              <mc:Fallback>
                <p:oleObj name="Image" r:id="rId4" imgW="12698413" imgH="8342857" progId="Photoshop.Imag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825500"/>
                        <a:ext cx="8255000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3916363" cy="579438"/>
          </a:xfrm>
          <a:prstGeom prst="rect">
            <a:avLst/>
          </a:prstGeom>
          <a:solidFill>
            <a:srgbClr val="00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Verdana" charset="0"/>
              </a:rPr>
              <a:t>Challenge Board</a:t>
            </a:r>
          </a:p>
        </p:txBody>
      </p:sp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518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453A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169863" y="228600"/>
            <a:ext cx="2359025" cy="579438"/>
          </a:xfrm>
          <a:prstGeom prst="rect">
            <a:avLst/>
          </a:prstGeom>
          <a:solidFill>
            <a:srgbClr val="3B0D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Verdana" charset="0"/>
              </a:rPr>
              <a:t>Hangman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3933825" y="0"/>
          <a:ext cx="5210175" cy="534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4" imgW="8152381" imgH="8368254" progId="PhotoshopElements.Image.3">
                  <p:embed/>
                </p:oleObj>
              </mc:Choice>
              <mc:Fallback>
                <p:oleObj name="Image" r:id="rId4" imgW="8152381" imgH="8368254" progId="PhotoshopElements.Image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0"/>
                        <a:ext cx="5210175" cy="534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152400" y="2362200"/>
          <a:ext cx="4789488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" r:id="rId6" imgW="7987302" imgH="6412698" progId="Photoshop.Image.8">
                  <p:embed/>
                </p:oleObj>
              </mc:Choice>
              <mc:Fallback>
                <p:oleObj name="Image" r:id="rId6" imgW="7987302" imgH="6412698" progId="Photoshop.Image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62200"/>
                        <a:ext cx="4789488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81000" y="193675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Easy to use templates</a:t>
            </a:r>
          </a:p>
        </p:txBody>
      </p:sp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769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193675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Shared Activities </a:t>
            </a:r>
          </a:p>
          <a:p>
            <a:pPr eaLnBrk="1" hangingPunct="1"/>
            <a:r>
              <a:rPr lang="en-US" sz="2200" b="1">
                <a:solidFill>
                  <a:srgbClr val="2D53BF"/>
                </a:solidFill>
                <a:latin typeface="Lucida Bright" charset="0"/>
              </a:rPr>
              <a:t>– Find existing activities in more than 100 subject areas!</a:t>
            </a:r>
          </a:p>
        </p:txBody>
      </p:sp>
      <p:pic>
        <p:nvPicPr>
          <p:cNvPr id="225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530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90600" y="838200"/>
            <a:ext cx="800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In the computer lab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At home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Individually on classroom computers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On their own lap-tops at 1-to-1 initiative schools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Any computer with Internet access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93675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Students can access Quia anywhere!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90600" y="11430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800" b="1">
                <a:latin typeface="Arial" charset="0"/>
              </a:rPr>
              <a:t>Easily share your games and activities with other teachers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800" b="1">
                <a:latin typeface="Arial" charset="0"/>
              </a:rPr>
              <a:t>Distribute a test across your department, school, or district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endParaRPr lang="en-US" sz="28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800" b="1">
                <a:latin typeface="Arial" charset="0"/>
              </a:rPr>
              <a:t>Upload a master student list for your school or district and streamline student accounts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endParaRPr lang="en-US" sz="28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800" b="1">
                <a:latin typeface="Arial" charset="0"/>
              </a:rPr>
              <a:t>Boost student morale and meet state and district standards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193675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What is Quia</a:t>
            </a:r>
            <a:r>
              <a:rPr lang="ja-JP" altLang="en-US" sz="3200" b="1">
                <a:solidFill>
                  <a:srgbClr val="2D53BF"/>
                </a:solidFill>
                <a:latin typeface="Lucida Bright" charset="0"/>
              </a:rPr>
              <a:t>’</a:t>
            </a:r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s Network?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193675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Share Activities and Distribute Quizzes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294563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193675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Comprehensive Reports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130925" cy="512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90600" y="15240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Class Web pages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Class roster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Calendars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Surveys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193675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Classroom Management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solidFill>
            <a:srgbClr val="00A4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029200" y="382588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Lucida Bright" charset="0"/>
              </a:rPr>
              <a:t>Create</a:t>
            </a:r>
            <a:r>
              <a:rPr lang="en-US" sz="3200" b="1">
                <a:solidFill>
                  <a:schemeClr val="bg1"/>
                </a:solidFill>
                <a:latin typeface="Lucida Bright" charset="0"/>
              </a:rPr>
              <a:t> a class …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029200" y="3125788"/>
            <a:ext cx="396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Lucida Bright" charset="0"/>
              </a:rPr>
              <a:t>Your assigned activities will display on the class web page!</a:t>
            </a:r>
            <a:endParaRPr lang="en-US" sz="2800" b="1">
              <a:solidFill>
                <a:schemeClr val="bg1"/>
              </a:solidFill>
              <a:latin typeface="Lucida Bright" charset="0"/>
            </a:endParaRPr>
          </a:p>
        </p:txBody>
      </p:sp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650"/>
            <a:ext cx="48006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E1625"/>
                </a:solidFill>
              </a:rPr>
              <a:t>Agenda</a:t>
            </a:r>
            <a:endParaRPr lang="en-US" dirty="0">
              <a:solidFill>
                <a:srgbClr val="AE162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090172"/>
            <a:ext cx="8001000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What is </a:t>
            </a:r>
            <a:r>
              <a:rPr lang="en-US" dirty="0" err="1" smtClean="0"/>
              <a:t>Quia</a:t>
            </a:r>
            <a:r>
              <a:rPr lang="en-US" dirty="0" smtClean="0"/>
              <a:t>! 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Tools </a:t>
            </a:r>
            <a:r>
              <a:rPr lang="en-US" dirty="0" smtClean="0"/>
              <a:t>available with </a:t>
            </a:r>
            <a:r>
              <a:rPr lang="en-US" i="1" dirty="0" err="1" smtClean="0"/>
              <a:t>Quia</a:t>
            </a:r>
            <a:r>
              <a:rPr lang="en-US" i="1" dirty="0" smtClean="0"/>
              <a:t>.(Activity, Quizzes, Survey)</a:t>
            </a:r>
            <a:endParaRPr lang="en-US" i="1" dirty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Discuss how teachers can use </a:t>
            </a:r>
            <a:r>
              <a:rPr lang="en-US" i="1" dirty="0" err="1" smtClean="0"/>
              <a:t>Quia</a:t>
            </a:r>
            <a:r>
              <a:rPr lang="en-US" dirty="0" smtClean="0"/>
              <a:t> to teach their students.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Explain how teachers use </a:t>
            </a:r>
            <a:r>
              <a:rPr lang="en-US" i="1" dirty="0" err="1" smtClean="0"/>
              <a:t>Quia</a:t>
            </a:r>
            <a:r>
              <a:rPr lang="en-US" dirty="0" smtClean="0"/>
              <a:t> to evaluate their students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9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93675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Class Rosters</a:t>
            </a: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919163"/>
            <a:ext cx="7307262" cy="50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81000" y="193675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Maintain an online calendar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12800"/>
            <a:ext cx="768667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" y="193675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Create an online survey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507038" cy="521017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724400" cy="385127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3400"/>
            <a:ext cx="5867400" cy="1470025"/>
          </a:xfrm>
        </p:spPr>
        <p:txBody>
          <a:bodyPr/>
          <a:lstStyle/>
          <a:p>
            <a:r>
              <a:rPr lang="en-US" b="1" dirty="0">
                <a:solidFill>
                  <a:srgbClr val="A70000"/>
                </a:solidFill>
                <a:ea typeface="Times New Roman"/>
                <a:cs typeface="Times New Roman"/>
                <a:sym typeface="Times New Roman"/>
              </a:rPr>
              <a:t>Group Dissociation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229600" cy="4419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Chat in your groups or with the person/s sitting next to you and answer the questions below:</a:t>
            </a:r>
          </a:p>
          <a:p>
            <a:pPr algn="l">
              <a:lnSpc>
                <a:spcPct val="200000"/>
              </a:lnSpc>
            </a:pPr>
            <a:r>
              <a:rPr lang="en-US" sz="2400" b="1" i="1" dirty="0">
                <a:solidFill>
                  <a:srgbClr val="800000"/>
                </a:solidFill>
              </a:rPr>
              <a:t>1-Describe for me what </a:t>
            </a:r>
            <a:r>
              <a:rPr lang="en-US" sz="2400" b="1" i="1" dirty="0" err="1">
                <a:solidFill>
                  <a:srgbClr val="800000"/>
                </a:solidFill>
              </a:rPr>
              <a:t>Quia</a:t>
            </a:r>
            <a:r>
              <a:rPr lang="en-US" sz="2400" b="1" i="1" dirty="0">
                <a:solidFill>
                  <a:srgbClr val="800000"/>
                </a:solidFill>
              </a:rPr>
              <a:t> is? </a:t>
            </a:r>
          </a:p>
          <a:p>
            <a:pPr algn="l">
              <a:lnSpc>
                <a:spcPct val="200000"/>
              </a:lnSpc>
            </a:pPr>
            <a:r>
              <a:rPr lang="en-US" sz="2400" b="1" i="1" dirty="0">
                <a:solidFill>
                  <a:srgbClr val="800000"/>
                </a:solidFill>
              </a:rPr>
              <a:t>2-Did you use </a:t>
            </a:r>
            <a:r>
              <a:rPr lang="en-US" sz="2400" b="1" i="1" dirty="0" err="1">
                <a:solidFill>
                  <a:srgbClr val="800000"/>
                </a:solidFill>
              </a:rPr>
              <a:t>Quia</a:t>
            </a:r>
            <a:r>
              <a:rPr lang="en-US" sz="2400" b="1" i="1" dirty="0">
                <a:solidFill>
                  <a:srgbClr val="800000"/>
                </a:solidFill>
              </a:rPr>
              <a:t> before this session? When and where?</a:t>
            </a:r>
          </a:p>
          <a:p>
            <a:pPr algn="l">
              <a:lnSpc>
                <a:spcPct val="200000"/>
              </a:lnSpc>
            </a:pPr>
            <a:r>
              <a:rPr lang="en-US" sz="2400" b="1" i="1" dirty="0">
                <a:solidFill>
                  <a:srgbClr val="800000"/>
                </a:solidFill>
              </a:rPr>
              <a:t>3-Did </a:t>
            </a:r>
            <a:r>
              <a:rPr lang="en-US" sz="2400" b="1" i="1" dirty="0" err="1">
                <a:solidFill>
                  <a:srgbClr val="800000"/>
                </a:solidFill>
              </a:rPr>
              <a:t>Quia</a:t>
            </a:r>
            <a:r>
              <a:rPr lang="en-US" sz="2400" b="1" i="1" dirty="0">
                <a:solidFill>
                  <a:srgbClr val="800000"/>
                </a:solidFill>
              </a:rPr>
              <a:t> help you to improve learning in this class? How?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3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13716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dirty="0">
                <a:latin typeface="Arial" charset="0"/>
              </a:rPr>
              <a:t>Fun &amp; engaging activities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dirty="0">
                <a:latin typeface="Arial" charset="0"/>
              </a:rPr>
              <a:t>Easy-to-use templates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dirty="0">
                <a:latin typeface="Arial" charset="0"/>
              </a:rPr>
              <a:t>Automatically graded quizzes save time!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dirty="0">
                <a:latin typeface="Arial" charset="0"/>
              </a:rPr>
              <a:t>Communicate with students and parents via your profile, class Web pages, a calendar, and surveys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dirty="0">
                <a:latin typeface="Arial" charset="0"/>
              </a:rPr>
              <a:t>Collaborate with other teachers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dirty="0">
                <a:latin typeface="Arial" charset="0"/>
              </a:rPr>
              <a:t>It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s affordable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93675"/>
            <a:ext cx="6705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Lucida Bright" charset="0"/>
              </a:rPr>
              <a:t>Conclusion  </a:t>
            </a:r>
            <a:r>
              <a:rPr lang="en-US" sz="3200" b="1" dirty="0" smtClean="0">
                <a:solidFill>
                  <a:srgbClr val="2D53BF"/>
                </a:solidFill>
                <a:latin typeface="Lucida Bright" charset="0"/>
              </a:rPr>
              <a:t> (Why </a:t>
            </a:r>
            <a:r>
              <a:rPr lang="en-US" sz="3200" b="1" dirty="0" err="1">
                <a:solidFill>
                  <a:srgbClr val="2D53BF"/>
                </a:solidFill>
                <a:latin typeface="Lucida Bright" charset="0"/>
              </a:rPr>
              <a:t>Quia</a:t>
            </a:r>
            <a:r>
              <a:rPr lang="en-US" sz="3200" b="1" dirty="0" smtClean="0">
                <a:solidFill>
                  <a:srgbClr val="2D53BF"/>
                </a:solidFill>
                <a:latin typeface="Lucida Bright" charset="0"/>
              </a:rPr>
              <a:t>?)</a:t>
            </a:r>
            <a:endParaRPr lang="en-US" sz="3200" b="1" dirty="0">
              <a:solidFill>
                <a:srgbClr val="2D53BF"/>
              </a:solidFill>
              <a:latin typeface="Lucida Brigh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19200" y="762000"/>
            <a:ext cx="6781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latin typeface="Lucida Bright" charset="0"/>
              </a:rPr>
              <a:t>To sign up for a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4000" b="1">
                <a:solidFill>
                  <a:srgbClr val="FF6600"/>
                </a:solidFill>
                <a:latin typeface="Lucida Bright" charset="0"/>
              </a:rPr>
              <a:t>FREE, 30-day trial</a:t>
            </a:r>
            <a:endParaRPr lang="en-US" sz="3600" b="1">
              <a:solidFill>
                <a:srgbClr val="FF6600"/>
              </a:solidFill>
              <a:latin typeface="Lucida Bright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latin typeface="Lucida Bright" charset="0"/>
              </a:rPr>
              <a:t>please visit</a:t>
            </a:r>
            <a:br>
              <a:rPr lang="en-US" sz="3600" b="1">
                <a:latin typeface="Lucida Bright" charset="0"/>
              </a:rPr>
            </a:br>
            <a:r>
              <a:rPr lang="en-US" sz="3600" b="1">
                <a:latin typeface="Lucida Bright" charset="0"/>
              </a:rPr>
              <a:t/>
            </a:r>
            <a:br>
              <a:rPr lang="en-US" sz="3600" b="1">
                <a:latin typeface="Lucida Bright" charset="0"/>
              </a:rPr>
            </a:br>
            <a:endParaRPr lang="en-US" sz="3600" b="1">
              <a:latin typeface="Lucida Bright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4000" b="1">
                <a:latin typeface="Arial" charset="0"/>
              </a:rPr>
              <a:t>http://www.quia.com/web</a:t>
            </a:r>
          </a:p>
          <a:p>
            <a:pPr marL="342900" indent="-342900">
              <a:spcBef>
                <a:spcPct val="20000"/>
              </a:spcBef>
            </a:pPr>
            <a:endParaRPr lang="en-US" sz="40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1200" y="1600200"/>
            <a:ext cx="4779075" cy="36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90800" y="838200"/>
            <a:ext cx="379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b="1" dirty="0" smtClean="0">
                <a:solidFill>
                  <a:srgbClr val="800000"/>
                </a:solidFill>
                <a:latin typeface="+mj-lt"/>
                <a:ea typeface="Calibri"/>
                <a:cs typeface="Calibri"/>
                <a:sym typeface="Calibri"/>
              </a:rPr>
              <a:t>Do You Have any question?</a:t>
            </a:r>
            <a:endParaRPr lang="en-US" b="1" dirty="0">
              <a:solidFill>
                <a:srgbClr val="8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366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9650" y="979650"/>
            <a:ext cx="5930350" cy="41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914400"/>
            <a:ext cx="2038350" cy="132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92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540 X 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6576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2362200" y="644525"/>
            <a:ext cx="44180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7200">
                <a:solidFill>
                  <a:srgbClr val="2D53BF"/>
                </a:solidFill>
                <a:latin typeface="Lucida Bright" charset="0"/>
              </a:rPr>
              <a:t>Quia Web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1600200" y="5181600"/>
            <a:ext cx="6719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u="sng">
                <a:solidFill>
                  <a:srgbClr val="2D53BF"/>
                </a:solidFill>
                <a:latin typeface="Lucida Bright" charset="0"/>
              </a:rPr>
              <a:t>www.quia.com/web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10668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endParaRPr lang="en-US" sz="26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600" b="1">
                <a:latin typeface="Arial" charset="0"/>
              </a:rPr>
              <a:t>Create your own online games &amp; activities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600" b="1">
                <a:latin typeface="Arial" charset="0"/>
              </a:rPr>
              <a:t>Create your own online tests &amp; assessments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600" b="1">
                <a:latin typeface="Arial" charset="0"/>
              </a:rPr>
              <a:t>Track student results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600" b="1">
                <a:latin typeface="Arial" charset="0"/>
              </a:rPr>
              <a:t>View detailed grading reports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2600" b="1">
                <a:latin typeface="Arial" charset="0"/>
              </a:rPr>
              <a:t>Manage classes online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26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2600" b="1"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r>
              <a:rPr lang="en-US" sz="2800" b="1" i="1">
                <a:solidFill>
                  <a:schemeClr val="accent2"/>
                </a:solidFill>
              </a:rPr>
              <a:t>Complete online learning environment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93675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What is Quia?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14400" y="10668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Web</a:t>
            </a:r>
            <a:r>
              <a:rPr lang="ja-JP" altLang="en-US" sz="3200" b="1">
                <a:latin typeface="Arial" charset="0"/>
              </a:rPr>
              <a:t>’</a:t>
            </a:r>
            <a:r>
              <a:rPr lang="en-US" sz="3200" b="1">
                <a:latin typeface="Arial" charset="0"/>
              </a:rPr>
              <a:t>s most popular </a:t>
            </a:r>
            <a:r>
              <a:rPr lang="ja-JP" altLang="en-US" sz="3200" b="1">
                <a:latin typeface="Arial" charset="0"/>
              </a:rPr>
              <a:t>“</a:t>
            </a:r>
            <a:r>
              <a:rPr lang="en-US" sz="3200" b="1">
                <a:latin typeface="Arial" charset="0"/>
              </a:rPr>
              <a:t>create-your-own</a:t>
            </a:r>
            <a:r>
              <a:rPr lang="ja-JP" altLang="en-US" sz="3200" b="1">
                <a:latin typeface="Arial" charset="0"/>
              </a:rPr>
              <a:t>”</a:t>
            </a:r>
            <a:r>
              <a:rPr lang="en-US" sz="3200" b="1">
                <a:latin typeface="Arial" charset="0"/>
              </a:rPr>
              <a:t> site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Currently used in over 12,000 schools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Used by teachers in all 50 states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None/>
            </a:pPr>
            <a:endParaRPr lang="en-US" sz="3200" b="1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2D53BF"/>
              </a:buClr>
              <a:buFont typeface="Wingdings" charset="0"/>
              <a:buChar char="§"/>
            </a:pPr>
            <a:r>
              <a:rPr lang="en-US" sz="3200" b="1">
                <a:latin typeface="Arial" charset="0"/>
              </a:rPr>
              <a:t>Used in 70 countries world-wide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193675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D53BF"/>
                </a:solidFill>
                <a:latin typeface="Lucida Bright" charset="0"/>
              </a:rPr>
              <a:t>About Quia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2057400" y="136525"/>
            <a:ext cx="5334000" cy="366713"/>
          </a:xfrm>
          <a:prstGeom prst="rect">
            <a:avLst/>
          </a:prstGeom>
          <a:solidFill>
            <a:srgbClr val="ADD6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Verdana" charset="0"/>
              </a:rPr>
              <a:t>http://www.quia.com/web</a:t>
            </a:r>
          </a:p>
        </p:txBody>
      </p:sp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3244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400" b="1">
                <a:latin typeface="Lucida Bright" charset="0"/>
              </a:rPr>
              <a:t>Create 16 types of games and learning activities including:</a:t>
            </a:r>
            <a:br>
              <a:rPr lang="en-US" sz="2400" b="1">
                <a:latin typeface="Lucida Bright" charset="0"/>
              </a:rPr>
            </a:br>
            <a:endParaRPr lang="en-US" sz="2400" b="1">
              <a:latin typeface="Lucida Bright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600" y="1717675"/>
            <a:ext cx="71628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solidFill>
                  <a:srgbClr val="2D53BF"/>
                </a:solidFill>
                <a:latin typeface="Arial" charset="0"/>
              </a:rPr>
              <a:t>Matching	</a:t>
            </a:r>
            <a:r>
              <a:rPr lang="en-US" sz="2600">
                <a:latin typeface="Arial" charset="0"/>
              </a:rPr>
              <a:t>			</a:t>
            </a:r>
            <a:r>
              <a:rPr lang="en-US" sz="2600">
                <a:solidFill>
                  <a:srgbClr val="2D53BF"/>
                </a:solidFill>
                <a:latin typeface="Arial" charset="0"/>
              </a:rPr>
              <a:t>Jumbled Words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Concentration			Ordered List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solidFill>
                  <a:srgbClr val="2D53BF"/>
                </a:solidFill>
                <a:latin typeface="Arial" charset="0"/>
              </a:rPr>
              <a:t>Word Search</a:t>
            </a:r>
            <a:r>
              <a:rPr lang="en-US" sz="2600">
                <a:latin typeface="Arial" charset="0"/>
              </a:rPr>
              <a:t>			</a:t>
            </a:r>
            <a:r>
              <a:rPr lang="en-US" sz="2600">
                <a:solidFill>
                  <a:srgbClr val="2D53BF"/>
                </a:solidFill>
                <a:latin typeface="Arial" charset="0"/>
              </a:rPr>
              <a:t>Picture Perfect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Flashcards				Pop-Ups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solidFill>
                  <a:srgbClr val="2D53BF"/>
                </a:solidFill>
                <a:latin typeface="Arial" charset="0"/>
              </a:rPr>
              <a:t>Challenge Board</a:t>
            </a:r>
            <a:r>
              <a:rPr lang="en-US" sz="2600">
                <a:latin typeface="Arial" charset="0"/>
              </a:rPr>
              <a:t>			</a:t>
            </a:r>
            <a:r>
              <a:rPr lang="en-US" sz="2600">
                <a:solidFill>
                  <a:srgbClr val="2D53BF"/>
                </a:solidFill>
                <a:latin typeface="Arial" charset="0"/>
              </a:rPr>
              <a:t>Scavenger Hunt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Columns				Cloze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solidFill>
                  <a:srgbClr val="2D53BF"/>
                </a:solidFill>
                <a:latin typeface="Arial" charset="0"/>
              </a:rPr>
              <a:t>Hangman	</a:t>
            </a:r>
            <a:r>
              <a:rPr lang="en-US" sz="2600">
                <a:latin typeface="Arial" charset="0"/>
              </a:rPr>
              <a:t>			</a:t>
            </a:r>
            <a:r>
              <a:rPr lang="en-US" sz="2600">
                <a:solidFill>
                  <a:srgbClr val="2D53BF"/>
                </a:solidFill>
                <a:latin typeface="Arial" charset="0"/>
              </a:rPr>
              <a:t>Rags to Riches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Patterns				Battleship</a:t>
            </a:r>
          </a:p>
          <a:p>
            <a:pPr eaLnBrk="1" hangingPunct="1"/>
            <a:endParaRPr lang="en-US" sz="2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453A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169863" y="228600"/>
            <a:ext cx="2268537" cy="5794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Verdana" charset="0"/>
              </a:rPr>
              <a:t>Matching</a:t>
            </a:r>
          </a:p>
        </p:txBody>
      </p:sp>
      <p:pic>
        <p:nvPicPr>
          <p:cNvPr id="1946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1341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453A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477000" y="106363"/>
            <a:ext cx="2500313" cy="5794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Verdana" charset="0"/>
              </a:rPr>
              <a:t>Battleship</a:t>
            </a: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433</Words>
  <Application>Microsoft Macintosh PowerPoint</Application>
  <PresentationFormat>On-screen Show (4:3)</PresentationFormat>
  <Paragraphs>118</Paragraphs>
  <Slides>27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Image</vt:lpstr>
      <vt:lpstr> Quia As an Online Classroom to Improve Teaching and Learning</vt:lpstr>
      <vt:lpstr>Agenda</vt:lpstr>
      <vt:lpstr>PowerPoint Presentation</vt:lpstr>
      <vt:lpstr>PowerPoint Presentation</vt:lpstr>
      <vt:lpstr>PowerPoint Presentation</vt:lpstr>
      <vt:lpstr>PowerPoint Presentation</vt:lpstr>
      <vt:lpstr>Create 16 types of games and learning activities including: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Dissociation</vt:lpstr>
      <vt:lpstr>PowerPoint Presentation</vt:lpstr>
      <vt:lpstr>PowerPoint Presentation</vt:lpstr>
      <vt:lpstr>PowerPoint Presentation</vt:lpstr>
      <vt:lpstr>PowerPoint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Chen</dc:creator>
  <cp:lastModifiedBy>Nouf Alsuwaida</cp:lastModifiedBy>
  <cp:revision>167</cp:revision>
  <dcterms:created xsi:type="dcterms:W3CDTF">2004-01-30T20:21:39Z</dcterms:created>
  <dcterms:modified xsi:type="dcterms:W3CDTF">2018-03-29T20:52:00Z</dcterms:modified>
</cp:coreProperties>
</file>