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62" r:id="rId4"/>
    <p:sldId id="259" r:id="rId5"/>
    <p:sldId id="258" r:id="rId6"/>
    <p:sldId id="260" r:id="rId7"/>
    <p:sldId id="261" r:id="rId8"/>
    <p:sldId id="265" r:id="rId9"/>
    <p:sldId id="263" r:id="rId10"/>
    <p:sldId id="270" r:id="rId11"/>
    <p:sldId id="271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980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2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43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6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0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03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99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8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90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1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8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16" r:id="rId6"/>
    <p:sldLayoutId id="2147483712" r:id="rId7"/>
    <p:sldLayoutId id="2147483713" r:id="rId8"/>
    <p:sldLayoutId id="2147483714" r:id="rId9"/>
    <p:sldLayoutId id="2147483715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nkercuin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boisestate.edu/ctl-idea/teaching-with-tech/primer/using-a-modular-approach-to-course-design/#:~:text=Modules%20Defined,content%20and%20your%20teaching%20style.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eachonline.asu.edu/2012/07/writing-measurable-learning-objective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eachonline.asu.edu/2012/07/writing-measurable-learning-objectives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844F7A-DD05-4C93-9FEB-60E1572CBF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94" r="5929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2D732-BD0F-4AE6-9A37-219585F30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US" sz="4800"/>
              <a:t>Mapping a Journey Through a Course!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1F16E-220C-4F0E-8747-975876798F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en-US" sz="2000"/>
              <a:t>Dr. Deborah Banker</a:t>
            </a:r>
          </a:p>
          <a:p>
            <a:r>
              <a:rPr lang="en-US" sz="2000"/>
              <a:t>Tarleton State University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1669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EF7F8-99A9-4163-9388-35D3EE120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Activities?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EC9EFE2-23E3-4458-839D-390F1D7A99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671138"/>
              </p:ext>
            </p:extLst>
          </p:nvPr>
        </p:nvGraphicFramePr>
        <p:xfrm>
          <a:off x="1116013" y="2478088"/>
          <a:ext cx="10167936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9217">
                  <a:extLst>
                    <a:ext uri="{9D8B030D-6E8A-4147-A177-3AD203B41FA5}">
                      <a16:colId xmlns:a16="http://schemas.microsoft.com/office/drawing/2014/main" val="992376511"/>
                    </a:ext>
                  </a:extLst>
                </a:gridCol>
                <a:gridCol w="2129742">
                  <a:extLst>
                    <a:ext uri="{9D8B030D-6E8A-4147-A177-3AD203B41FA5}">
                      <a16:colId xmlns:a16="http://schemas.microsoft.com/office/drawing/2014/main" val="723757399"/>
                    </a:ext>
                  </a:extLst>
                </a:gridCol>
                <a:gridCol w="2236993">
                  <a:extLst>
                    <a:ext uri="{9D8B030D-6E8A-4147-A177-3AD203B41FA5}">
                      <a16:colId xmlns:a16="http://schemas.microsoft.com/office/drawing/2014/main" val="1011418462"/>
                    </a:ext>
                  </a:extLst>
                </a:gridCol>
                <a:gridCol w="2541984">
                  <a:extLst>
                    <a:ext uri="{9D8B030D-6E8A-4147-A177-3AD203B41FA5}">
                      <a16:colId xmlns:a16="http://schemas.microsoft.com/office/drawing/2014/main" val="37454371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Module 1</a:t>
                      </a:r>
                    </a:p>
                    <a:p>
                      <a:r>
                        <a:rPr lang="en-US" sz="1200" dirty="0"/>
                        <a:t>Student Learning 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Content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Online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Other Resources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202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MO#1 - Compare and contrast the Asian and Italian community impact in New York City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Read Chapter 1 &amp; 2 of </a:t>
                      </a:r>
                      <a:r>
                        <a:rPr lang="en-US" sz="1200"/>
                        <a:t>the textbook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YouTube Video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94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MO#2 -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3978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F953DA0-3892-467C-B1BE-E7D571FE704B}"/>
              </a:ext>
            </a:extLst>
          </p:cNvPr>
          <p:cNvSpPr txBox="1"/>
          <p:nvPr/>
        </p:nvSpPr>
        <p:spPr>
          <a:xfrm>
            <a:off x="1115568" y="5324354"/>
            <a:ext cx="7662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Adapted from Dr. Brian Beatty’s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Hyflex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Delivery Design Worksheet Templates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019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EF7F8-99A9-4163-9388-35D3EE120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Resources?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EC9EFE2-23E3-4458-839D-390F1D7A99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394945"/>
              </p:ext>
            </p:extLst>
          </p:nvPr>
        </p:nvGraphicFramePr>
        <p:xfrm>
          <a:off x="1116013" y="2478088"/>
          <a:ext cx="10167936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9217">
                  <a:extLst>
                    <a:ext uri="{9D8B030D-6E8A-4147-A177-3AD203B41FA5}">
                      <a16:colId xmlns:a16="http://schemas.microsoft.com/office/drawing/2014/main" val="992376511"/>
                    </a:ext>
                  </a:extLst>
                </a:gridCol>
                <a:gridCol w="2129742">
                  <a:extLst>
                    <a:ext uri="{9D8B030D-6E8A-4147-A177-3AD203B41FA5}">
                      <a16:colId xmlns:a16="http://schemas.microsoft.com/office/drawing/2014/main" val="723757399"/>
                    </a:ext>
                  </a:extLst>
                </a:gridCol>
                <a:gridCol w="2236993">
                  <a:extLst>
                    <a:ext uri="{9D8B030D-6E8A-4147-A177-3AD203B41FA5}">
                      <a16:colId xmlns:a16="http://schemas.microsoft.com/office/drawing/2014/main" val="1011418462"/>
                    </a:ext>
                  </a:extLst>
                </a:gridCol>
                <a:gridCol w="2541984">
                  <a:extLst>
                    <a:ext uri="{9D8B030D-6E8A-4147-A177-3AD203B41FA5}">
                      <a16:colId xmlns:a16="http://schemas.microsoft.com/office/drawing/2014/main" val="37454371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Module 1</a:t>
                      </a:r>
                    </a:p>
                    <a:p>
                      <a:r>
                        <a:rPr lang="en-US" sz="1200" dirty="0"/>
                        <a:t>Student Learning 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Content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Online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Other Resources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202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MO#1 - Compare and contrast the Asian and Italian community impact in New York City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Read Chapter 1 &amp; 2 of </a:t>
                      </a:r>
                      <a:r>
                        <a:rPr lang="en-US" sz="1200"/>
                        <a:t>the textbook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YouTube Video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Attend virtual townhall meeting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94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MO#2 -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3978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7B7E695-DD70-42D4-A421-4F759148146B}"/>
              </a:ext>
            </a:extLst>
          </p:cNvPr>
          <p:cNvSpPr txBox="1"/>
          <p:nvPr/>
        </p:nvSpPr>
        <p:spPr>
          <a:xfrm>
            <a:off x="1203767" y="5266481"/>
            <a:ext cx="8576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Adapted from Dr. Brian Beatty’s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Hyflex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Delivery Design Worksheet Templates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371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AF8B7-2C5C-4E3A-A7C7-4FFCA3F52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to measure the objective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3723C0F-A76B-4660-B604-B28330B4F5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232167"/>
              </p:ext>
            </p:extLst>
          </p:nvPr>
        </p:nvGraphicFramePr>
        <p:xfrm>
          <a:off x="722474" y="2501237"/>
          <a:ext cx="10167936" cy="1468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83968">
                  <a:extLst>
                    <a:ext uri="{9D8B030D-6E8A-4147-A177-3AD203B41FA5}">
                      <a16:colId xmlns:a16="http://schemas.microsoft.com/office/drawing/2014/main" val="60766673"/>
                    </a:ext>
                  </a:extLst>
                </a:gridCol>
                <a:gridCol w="5083968">
                  <a:extLst>
                    <a:ext uri="{9D8B030D-6E8A-4147-A177-3AD203B41FA5}">
                      <a16:colId xmlns:a16="http://schemas.microsoft.com/office/drawing/2014/main" val="2963340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Module 1</a:t>
                      </a:r>
                    </a:p>
                    <a:p>
                      <a:r>
                        <a:rPr lang="en-US" sz="1200" dirty="0"/>
                        <a:t>Student Learning 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576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MO#1 - Compare and contrast the Asian and Italian community impact in New York City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Create a chart that compares and contrasts the impact that Asian and Italian communities have had in New York 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514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MO#2 -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8488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7A42F0A-8E5A-4A20-A5D1-D4FCAA21CB87}"/>
              </a:ext>
            </a:extLst>
          </p:cNvPr>
          <p:cNvSpPr txBox="1"/>
          <p:nvPr/>
        </p:nvSpPr>
        <p:spPr>
          <a:xfrm>
            <a:off x="722474" y="5289630"/>
            <a:ext cx="8467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Adapted from Dr. Brian Beatty’s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Hyflex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Delivery Design Worksheet Templates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151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EC7E5-D82C-4A4E-855E-EF0F093E4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Put it all together and Ta-Dah! You have a course map.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9AFB4E8-5BF2-4B60-B3A1-9E0AE98E20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7082655"/>
              </p:ext>
            </p:extLst>
          </p:nvPr>
        </p:nvGraphicFramePr>
        <p:xfrm>
          <a:off x="555585" y="2478088"/>
          <a:ext cx="11227445" cy="2387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45489">
                  <a:extLst>
                    <a:ext uri="{9D8B030D-6E8A-4147-A177-3AD203B41FA5}">
                      <a16:colId xmlns:a16="http://schemas.microsoft.com/office/drawing/2014/main" val="1900059415"/>
                    </a:ext>
                  </a:extLst>
                </a:gridCol>
                <a:gridCol w="2245489">
                  <a:extLst>
                    <a:ext uri="{9D8B030D-6E8A-4147-A177-3AD203B41FA5}">
                      <a16:colId xmlns:a16="http://schemas.microsoft.com/office/drawing/2014/main" val="3160794185"/>
                    </a:ext>
                  </a:extLst>
                </a:gridCol>
                <a:gridCol w="2245489">
                  <a:extLst>
                    <a:ext uri="{9D8B030D-6E8A-4147-A177-3AD203B41FA5}">
                      <a16:colId xmlns:a16="http://schemas.microsoft.com/office/drawing/2014/main" val="2671249206"/>
                    </a:ext>
                  </a:extLst>
                </a:gridCol>
                <a:gridCol w="2245489">
                  <a:extLst>
                    <a:ext uri="{9D8B030D-6E8A-4147-A177-3AD203B41FA5}">
                      <a16:colId xmlns:a16="http://schemas.microsoft.com/office/drawing/2014/main" val="207481647"/>
                    </a:ext>
                  </a:extLst>
                </a:gridCol>
                <a:gridCol w="2245489">
                  <a:extLst>
                    <a:ext uri="{9D8B030D-6E8A-4147-A177-3AD203B41FA5}">
                      <a16:colId xmlns:a16="http://schemas.microsoft.com/office/drawing/2014/main" val="1060960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Module and 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Module Objectives/Outcomes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Course Objectives/Outcomes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Content and Interaction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90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Module 1</a:t>
                      </a:r>
                    </a:p>
                    <a:p>
                      <a:r>
                        <a:rPr lang="en-US" sz="1200" dirty="0"/>
                        <a:t>      The Asian and Italian</a:t>
                      </a:r>
                    </a:p>
                    <a:p>
                      <a:r>
                        <a:rPr lang="en-US" sz="1200" dirty="0"/>
                        <a:t>      Influence in America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M0#1 - Compare and contrast the Asian and Italian community impact in New York City (CO#1)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CO#1 - Describe how different cultures can enrich a society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-Read Chapter 1 &amp; 2 of the textbook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-YouTube Video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-Attend virtual townhall meeting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Create a chart that compares and contrasts the impact that Asian and Italian communities have had in New York City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018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Module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802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Module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99018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4276678-3A6D-44AD-AC15-8CBCA65E4E99}"/>
              </a:ext>
            </a:extLst>
          </p:cNvPr>
          <p:cNvSpPr txBox="1"/>
          <p:nvPr/>
        </p:nvSpPr>
        <p:spPr>
          <a:xfrm>
            <a:off x="648182" y="5906506"/>
            <a:ext cx="8461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Adapted from Dr. Brian Beatty’s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Hyflex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Delivery Design Worksheet Templates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AD4EB0-D31F-4571-97D7-FD1E56B6414F}"/>
              </a:ext>
            </a:extLst>
          </p:cNvPr>
          <p:cNvSpPr txBox="1"/>
          <p:nvPr/>
        </p:nvSpPr>
        <p:spPr>
          <a:xfrm>
            <a:off x="555585" y="5312780"/>
            <a:ext cx="1132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Could you start with a course objective/outcome on the left?  Absolutely!</a:t>
            </a:r>
          </a:p>
        </p:txBody>
      </p:sp>
    </p:spTree>
    <p:extLst>
      <p:ext uri="{BB962C8B-B14F-4D97-AF65-F5344CB8AC3E}">
        <p14:creationId xmlns:p14="http://schemas.microsoft.com/office/powerpoint/2010/main" val="3525338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BD33F-8ADC-4781-9BF7-3AA99AEB5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50A60-D9AE-404D-8510-EE687F57D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Dr. Deborah Banker</a:t>
            </a:r>
          </a:p>
          <a:p>
            <a:pPr marL="0" indent="0" algn="l">
              <a:lnSpc>
                <a:spcPts val="1155"/>
              </a:lnSpc>
              <a:buNone/>
            </a:pPr>
            <a:r>
              <a:rPr lang="en-US" sz="1800" b="1" i="0" dirty="0">
                <a:effectLst/>
                <a:latin typeface="inherit"/>
              </a:rPr>
              <a:t>Associate Professor </a:t>
            </a:r>
            <a:endParaRPr lang="en-US" b="1" i="0" dirty="0">
              <a:effectLst/>
              <a:latin typeface="Calibri" panose="020F0502020204030204" pitchFamily="34" charset="0"/>
            </a:endParaRPr>
          </a:p>
          <a:p>
            <a:pPr marL="0" indent="0" algn="l">
              <a:lnSpc>
                <a:spcPts val="1155"/>
              </a:lnSpc>
              <a:buNone/>
            </a:pPr>
            <a:r>
              <a:rPr lang="en-US" sz="1800" b="1" i="0" dirty="0">
                <a:effectLst/>
                <a:latin typeface="inherit"/>
              </a:rPr>
              <a:t>Child Development and Family Studies</a:t>
            </a:r>
            <a:endParaRPr lang="en-US" b="1" i="0" dirty="0">
              <a:effectLst/>
              <a:latin typeface="Calibri" panose="020F0502020204030204" pitchFamily="34" charset="0"/>
            </a:endParaRPr>
          </a:p>
          <a:p>
            <a:pPr marL="0" indent="0" algn="l">
              <a:lnSpc>
                <a:spcPts val="1155"/>
              </a:lnSpc>
              <a:buNone/>
            </a:pPr>
            <a:r>
              <a:rPr lang="en-US" sz="1800" b="1" i="0" dirty="0">
                <a:effectLst/>
                <a:latin typeface="inherit"/>
              </a:rPr>
              <a:t>Department of Psychological Sciences </a:t>
            </a:r>
            <a:endParaRPr lang="en-US" b="1" i="0" dirty="0">
              <a:effectLst/>
              <a:latin typeface="Calibri" panose="020F0502020204030204" pitchFamily="34" charset="0"/>
            </a:endParaRPr>
          </a:p>
          <a:p>
            <a:pPr marL="0" indent="0" algn="l">
              <a:lnSpc>
                <a:spcPts val="1155"/>
              </a:lnSpc>
              <a:buNone/>
            </a:pPr>
            <a:r>
              <a:rPr lang="en-US" sz="1800" b="1" i="0" dirty="0">
                <a:effectLst/>
                <a:latin typeface="inherit"/>
              </a:rPr>
              <a:t>College of Education</a:t>
            </a:r>
            <a:endParaRPr lang="en-US" b="1" i="0" dirty="0">
              <a:effectLst/>
              <a:latin typeface="Calibri" panose="020F0502020204030204" pitchFamily="34" charset="0"/>
            </a:endParaRPr>
          </a:p>
          <a:p>
            <a:pPr marL="0" indent="0" algn="l">
              <a:lnSpc>
                <a:spcPts val="1155"/>
              </a:lnSpc>
              <a:buNone/>
            </a:pPr>
            <a:r>
              <a:rPr lang="en-US" sz="1800" b="1" i="0" dirty="0">
                <a:effectLst/>
                <a:latin typeface="inherit"/>
              </a:rPr>
              <a:t>Quality Matters Coordinator</a:t>
            </a:r>
          </a:p>
          <a:p>
            <a:pPr marL="0" indent="0" algn="l">
              <a:lnSpc>
                <a:spcPts val="1155"/>
              </a:lnSpc>
              <a:buNone/>
            </a:pPr>
            <a:r>
              <a:rPr lang="en-US" sz="1800" b="1" dirty="0">
                <a:latin typeface="inherit"/>
              </a:rPr>
              <a:t>Quality Matters Research Colleague</a:t>
            </a:r>
            <a:endParaRPr lang="en-US" b="1" i="0" dirty="0">
              <a:effectLst/>
              <a:latin typeface="Calibri" panose="020F0502020204030204" pitchFamily="34" charset="0"/>
            </a:endParaRPr>
          </a:p>
          <a:p>
            <a:pPr marL="0" indent="0" algn="l">
              <a:lnSpc>
                <a:spcPts val="1155"/>
              </a:lnSpc>
              <a:buNone/>
            </a:pPr>
            <a:r>
              <a:rPr lang="en-US" sz="1800" b="1" i="0" dirty="0">
                <a:effectLst/>
                <a:latin typeface="inherit"/>
              </a:rPr>
              <a:t>Tarleton State University</a:t>
            </a:r>
            <a:endParaRPr lang="en-US" b="1" i="0" dirty="0">
              <a:effectLst/>
              <a:latin typeface="Calibri" panose="020F0502020204030204" pitchFamily="34" charset="0"/>
            </a:endParaRPr>
          </a:p>
          <a:p>
            <a:pPr marL="0" indent="0" algn="l">
              <a:lnSpc>
                <a:spcPts val="1155"/>
              </a:lnSpc>
              <a:buNone/>
            </a:pPr>
            <a:r>
              <a:rPr lang="en-US" sz="1800" b="1" i="0" dirty="0">
                <a:effectLst/>
                <a:latin typeface="inherit"/>
              </a:rPr>
              <a:t>banker@tarleton.edu   | P: 254.968.9941</a:t>
            </a:r>
            <a:endParaRPr lang="en-US" b="1" i="0" dirty="0">
              <a:effectLst/>
              <a:latin typeface="Calibri" panose="020F0502020204030204" pitchFamily="34" charset="0"/>
            </a:endParaRPr>
          </a:p>
          <a:p>
            <a:pPr marL="0" indent="0" algn="l">
              <a:lnSpc>
                <a:spcPts val="1155"/>
              </a:lnSpc>
              <a:buNone/>
            </a:pPr>
            <a:r>
              <a:rPr lang="en-US" sz="1800" b="1" i="0" dirty="0">
                <a:effectLst/>
                <a:latin typeface="inherit"/>
              </a:rPr>
              <a:t>Box T-0820, Stephenville TX 76402</a:t>
            </a:r>
            <a:endParaRPr lang="en-US" b="1" i="0" dirty="0">
              <a:effectLst/>
              <a:latin typeface="Calibri" panose="020F0502020204030204" pitchFamily="34" charset="0"/>
            </a:endParaRPr>
          </a:p>
          <a:p>
            <a:pPr marL="0" indent="0" algn="l">
              <a:lnSpc>
                <a:spcPts val="1155"/>
              </a:lnSpc>
              <a:buNone/>
            </a:pPr>
            <a:r>
              <a:rPr lang="en-US" sz="1800" b="1" i="0" dirty="0">
                <a:effectLst/>
                <a:latin typeface="inherit"/>
              </a:rPr>
              <a:t>ORCID # </a:t>
            </a:r>
            <a:r>
              <a:rPr lang="en-US" sz="1800" b="1" i="0" dirty="0">
                <a:effectLst/>
                <a:latin typeface="Times New Roman" panose="02020603050405020304" pitchFamily="18" charset="0"/>
              </a:rPr>
              <a:t>0000-0001-6644-4112</a:t>
            </a:r>
            <a:endParaRPr lang="en-US" b="1" i="0" dirty="0"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12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B8FE8-E6C2-4759-B3A8-CB504B07B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A6650-0D14-4D25-8960-CED4345A8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a result of the discussion and activities in this session, the participant will be able to:</a:t>
            </a:r>
          </a:p>
          <a:p>
            <a:r>
              <a:rPr lang="en-US" dirty="0"/>
              <a:t>Develop a measurable course module objective</a:t>
            </a:r>
          </a:p>
          <a:p>
            <a:r>
              <a:rPr lang="en-US" dirty="0"/>
              <a:t>Align assessments, tools, and materials/activities to module objective</a:t>
            </a:r>
          </a:p>
          <a:p>
            <a:r>
              <a:rPr lang="en-US" dirty="0"/>
              <a:t>Create a </a:t>
            </a:r>
            <a:r>
              <a:rPr lang="en-US" b="1" dirty="0"/>
              <a:t>Course Map</a:t>
            </a:r>
          </a:p>
        </p:txBody>
      </p:sp>
    </p:spTree>
    <p:extLst>
      <p:ext uri="{BB962C8B-B14F-4D97-AF65-F5344CB8AC3E}">
        <p14:creationId xmlns:p14="http://schemas.microsoft.com/office/powerpoint/2010/main" val="3648824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9CC1C-0678-4015-9237-1F5B12045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Availability of materials used in this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62598-8968-4B6E-9883-5D2B2A90C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1851949"/>
            <a:ext cx="10168128" cy="43202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Should be available in the session connection</a:t>
            </a:r>
          </a:p>
          <a:p>
            <a:pPr marL="0" indent="0">
              <a:buNone/>
            </a:pPr>
            <a:r>
              <a:rPr lang="en-US" dirty="0"/>
              <a:t>Alternative location: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hlinkClick r:id="rId2"/>
              </a:rPr>
              <a:t>www.bankercuin.com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Scroll down to toolbar in middle of page</a:t>
            </a:r>
          </a:p>
          <a:p>
            <a:pPr marL="0" indent="0">
              <a:buNone/>
            </a:pPr>
            <a:r>
              <a:rPr lang="en-US" dirty="0"/>
              <a:t>            Click on “Interesting Articles”</a:t>
            </a:r>
          </a:p>
          <a:p>
            <a:pPr marL="0" indent="0">
              <a:buNone/>
            </a:pPr>
            <a:r>
              <a:rPr lang="en-US" dirty="0"/>
              <a:t>            Once there, click on “Quality Matters Presentation Handout</a:t>
            </a:r>
          </a:p>
          <a:p>
            <a:pPr marL="0" indent="0">
              <a:buNone/>
            </a:pPr>
            <a:r>
              <a:rPr lang="en-US" dirty="0"/>
              <a:t>                    Materials”</a:t>
            </a:r>
          </a:p>
        </p:txBody>
      </p:sp>
    </p:spTree>
    <p:extLst>
      <p:ext uri="{BB962C8B-B14F-4D97-AF65-F5344CB8AC3E}">
        <p14:creationId xmlns:p14="http://schemas.microsoft.com/office/powerpoint/2010/main" val="2085796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48D5F-D778-41B4-8D88-5409D20D5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module?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B20C-5D37-46FC-83A2-5156493AF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Roboto"/>
              </a:rPr>
              <a:t>A </a:t>
            </a:r>
            <a:r>
              <a:rPr lang="en-US" b="1" i="0" dirty="0">
                <a:solidFill>
                  <a:srgbClr val="202124"/>
                </a:solidFill>
                <a:effectLst/>
                <a:latin typeface="Roboto"/>
              </a:rPr>
              <a:t>module</a:t>
            </a:r>
            <a:r>
              <a:rPr lang="en-US" b="0" i="0" dirty="0">
                <a:solidFill>
                  <a:srgbClr val="202124"/>
                </a:solidFill>
                <a:effectLst/>
                <a:latin typeface="Roboto"/>
              </a:rPr>
              <a:t> can be </a:t>
            </a:r>
            <a:r>
              <a:rPr lang="en-US" b="1" i="0" dirty="0">
                <a:solidFill>
                  <a:srgbClr val="202124"/>
                </a:solidFill>
                <a:effectLst/>
                <a:latin typeface="Roboto"/>
              </a:rPr>
              <a:t>defined</a:t>
            </a:r>
            <a:r>
              <a:rPr lang="en-US" b="0" i="0" dirty="0">
                <a:solidFill>
                  <a:srgbClr val="202124"/>
                </a:solidFill>
                <a:effectLst/>
                <a:latin typeface="Roboto"/>
              </a:rPr>
              <a:t> as a unit, chapter, topic, or segment of instruction.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00" dirty="0"/>
              <a:t>Boise State University. (2020). Using a modular approach to course design</a:t>
            </a:r>
            <a:r>
              <a:rPr lang="en-US" sz="1200" dirty="0">
                <a:hlinkClick r:id="rId2"/>
              </a:rPr>
              <a:t>. https://www.boisestate.edu/ctl-idea/teaching-with</a:t>
            </a:r>
          </a:p>
          <a:p>
            <a:pPr marL="0" indent="0">
              <a:buNone/>
            </a:pPr>
            <a:r>
              <a:rPr lang="en-US" sz="1200" dirty="0">
                <a:hlinkClick r:id="rId2"/>
              </a:rPr>
              <a:t>-tech/primer/using-a-modular-approach-to-course-design/#:~:text=Modules%20Defined,content%20and%20your%20teaching%20style</a:t>
            </a:r>
            <a:r>
              <a:rPr lang="en-US" sz="1200" dirty="0"/>
              <a:t>.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C1DD32B9-256D-40C0-B1B7-5B0A1DB271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957" y="3363087"/>
            <a:ext cx="4190035" cy="16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111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1086B-B098-42B1-9B04-657BCFD7C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makes an objective measurable and why it is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6E626-35D5-4B62-A1A4-BEB2EF99C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1740832"/>
            <a:ext cx="10168128" cy="4568528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It is important to have measurable objectives in order to determine if and when the objective has been achieved.</a:t>
            </a:r>
          </a:p>
          <a:p>
            <a:pPr marL="0" indent="0">
              <a:buNone/>
            </a:pPr>
            <a:r>
              <a:rPr lang="en-US" sz="1200" dirty="0"/>
              <a:t>Kumar, S., Martin, F., </a:t>
            </a:r>
            <a:r>
              <a:rPr lang="en-US" sz="1200" dirty="0" err="1"/>
              <a:t>Budhrani</a:t>
            </a:r>
            <a:r>
              <a:rPr lang="en-US" sz="1200" dirty="0"/>
              <a:t>, K., &amp; </a:t>
            </a:r>
            <a:r>
              <a:rPr lang="en-US" sz="1200" dirty="0" err="1"/>
              <a:t>Ritzhaupt</a:t>
            </a:r>
            <a:r>
              <a:rPr lang="en-US" sz="1200" dirty="0"/>
              <a:t>, A. (2019). Award-winning </a:t>
            </a:r>
            <a:r>
              <a:rPr lang="en-US" sz="1200" dirty="0" err="1"/>
              <a:t>facultyonline</a:t>
            </a:r>
            <a:r>
              <a:rPr lang="en-US" sz="1200" dirty="0"/>
              <a:t> teaching practices: Elements of award-winning courses. </a:t>
            </a:r>
          </a:p>
          <a:p>
            <a:pPr marL="0" indent="0">
              <a:buNone/>
            </a:pPr>
            <a:r>
              <a:rPr lang="en-US" sz="1200" dirty="0"/>
              <a:t>  </a:t>
            </a:r>
            <a:r>
              <a:rPr lang="en-US" sz="1200" i="1" dirty="0"/>
              <a:t>Online Learning Journal, 23</a:t>
            </a:r>
            <a:r>
              <a:rPr lang="en-US" sz="1200" dirty="0"/>
              <a:t>(4), 160-180. </a:t>
            </a:r>
            <a:r>
              <a:rPr lang="en-US" sz="1200" dirty="0" err="1"/>
              <a:t>doi</a:t>
            </a:r>
            <a:r>
              <a:rPr lang="en-US" sz="1200" dirty="0"/>
              <a:t>: 10.240549/olj.v23i4.2077</a:t>
            </a:r>
          </a:p>
          <a:p>
            <a:r>
              <a:rPr lang="en-US" dirty="0"/>
              <a:t>An objective is measurable if it makes a statement using an action verb that the learner can achieve.</a:t>
            </a:r>
          </a:p>
          <a:p>
            <a:pPr marL="0" indent="0">
              <a:buNone/>
            </a:pPr>
            <a:r>
              <a:rPr lang="en-US" sz="1200" dirty="0"/>
              <a:t>Arizona State University. (2020). Bloom’s Taxonomy’s 6 levels of learning. </a:t>
            </a:r>
            <a:r>
              <a:rPr lang="en-US" sz="1200" i="1" dirty="0"/>
              <a:t>Design for Online Learning Toolkit. </a:t>
            </a:r>
          </a:p>
          <a:p>
            <a:pPr marL="0" indent="0">
              <a:buNone/>
            </a:pPr>
            <a:r>
              <a:rPr lang="en-US" sz="1200" i="1" dirty="0"/>
              <a:t>  </a:t>
            </a:r>
            <a:r>
              <a:rPr lang="en-US" sz="1200" dirty="0">
                <a:hlinkClick r:id="rId2"/>
              </a:rPr>
              <a:t>https://teachonline.asu.edu/2012/07/writing-measurable-learning-objectives/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43008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25220-B97B-43FC-83F4-85492618E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37160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658A9-A5AF-4626-B22F-8FD04045E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548640"/>
            <a:ext cx="10168128" cy="56235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A63BFF3A-16D1-44EB-8446-68F4678D94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304" y="895350"/>
            <a:ext cx="9977409" cy="49829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969521-85C2-4629-80D8-EE38904EAB55}"/>
              </a:ext>
            </a:extLst>
          </p:cNvPr>
          <p:cNvSpPr txBox="1"/>
          <p:nvPr/>
        </p:nvSpPr>
        <p:spPr>
          <a:xfrm>
            <a:off x="817009" y="5900057"/>
            <a:ext cx="105579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200" dirty="0"/>
              <a:t>Arizona State University. (2020). Bloom’s Taxonomy’s 6 levels of learning. </a:t>
            </a:r>
            <a:r>
              <a:rPr lang="en-US" sz="1200" i="1" dirty="0"/>
              <a:t>Design for Online Learning Toolkit. </a:t>
            </a:r>
          </a:p>
          <a:p>
            <a:pPr marL="0" indent="0">
              <a:buNone/>
            </a:pPr>
            <a:r>
              <a:rPr lang="en-US" sz="1200" i="1" dirty="0"/>
              <a:t>  </a:t>
            </a:r>
            <a:r>
              <a:rPr lang="en-US" sz="1200" dirty="0">
                <a:hlinkClick r:id="rId3"/>
              </a:rPr>
              <a:t>https://teachonline.asu.edu/2012/07/writing-measurable-learning-objectives/</a:t>
            </a:r>
            <a:endParaRPr lang="en-US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6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ECB97-6B34-4C5C-8BBE-F415C55CA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So, look at a course objective for your course and type or write it into the Course Learning Objectives Handout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CC8CA-26ED-4BF3-A43B-D009A1CA5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048718"/>
            <a:ext cx="10168128" cy="41234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Examples:</a:t>
            </a:r>
          </a:p>
          <a:p>
            <a:pPr marL="0" indent="0">
              <a:buNone/>
            </a:pPr>
            <a:r>
              <a:rPr lang="en-US" dirty="0"/>
              <a:t>Have an appreciation for different cultures in a society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DF13AD4-FF7C-4573-9414-B278DBA27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691518"/>
              </p:ext>
            </p:extLst>
          </p:nvPr>
        </p:nvGraphicFramePr>
        <p:xfrm>
          <a:off x="1011936" y="3844545"/>
          <a:ext cx="10168128" cy="12852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238319">
                  <a:extLst>
                    <a:ext uri="{9D8B030D-6E8A-4147-A177-3AD203B41FA5}">
                      <a16:colId xmlns:a16="http://schemas.microsoft.com/office/drawing/2014/main" val="3738612417"/>
                    </a:ext>
                  </a:extLst>
                </a:gridCol>
                <a:gridCol w="1124125">
                  <a:extLst>
                    <a:ext uri="{9D8B030D-6E8A-4147-A177-3AD203B41FA5}">
                      <a16:colId xmlns:a16="http://schemas.microsoft.com/office/drawing/2014/main" val="2512908847"/>
                    </a:ext>
                  </a:extLst>
                </a:gridCol>
                <a:gridCol w="1283516">
                  <a:extLst>
                    <a:ext uri="{9D8B030D-6E8A-4147-A177-3AD203B41FA5}">
                      <a16:colId xmlns:a16="http://schemas.microsoft.com/office/drawing/2014/main" val="898602942"/>
                    </a:ext>
                  </a:extLst>
                </a:gridCol>
                <a:gridCol w="4522168">
                  <a:extLst>
                    <a:ext uri="{9D8B030D-6E8A-4147-A177-3AD203B41FA5}">
                      <a16:colId xmlns:a16="http://schemas.microsoft.com/office/drawing/2014/main" val="3780805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Student Learning 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Measurable 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Measurable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Student Learning Outcome Revised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959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CO#1 - Have an appreciation for different cultures in society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CO#1 - Describe how different cultures can enrich a society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65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CO#2 -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1061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8A0AD67-9B08-491E-A1C0-596193E83819}"/>
              </a:ext>
            </a:extLst>
          </p:cNvPr>
          <p:cNvSpPr txBox="1"/>
          <p:nvPr/>
        </p:nvSpPr>
        <p:spPr>
          <a:xfrm>
            <a:off x="1115567" y="6043902"/>
            <a:ext cx="7885820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Adapted from Dr. Brian Beatty’s </a:t>
            </a:r>
            <a:r>
              <a:rPr lang="en-US" sz="10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Hyflex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Delivery Design Worksheet Templates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247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50835-0A58-46C3-8DDB-887FDDC11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Now, look at (create/revise) a module level objective for your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73509-4AA2-41E0-8E7A-886863A2D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Understand the impact the Asian community has in New York City</a:t>
            </a:r>
          </a:p>
          <a:p>
            <a:pPr marL="0" indent="0">
              <a:buNone/>
            </a:pPr>
            <a:endParaRPr lang="en-US" dirty="0"/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kern="1200" dirty="0">
                <a:solidFill>
                  <a:srgbClr val="FFFFFF"/>
                </a:solidFill>
                <a:effectLst/>
                <a:latin typeface="Neue Haas Grotesk Text Pro" panose="020B0504020202020204" pitchFamily="34" charset="0"/>
              </a:rPr>
              <a:t>Student Learning Outcome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kern="1200" dirty="0">
                <a:solidFill>
                  <a:srgbClr val="FFFFFF"/>
                </a:solidFill>
                <a:effectLst/>
                <a:latin typeface="Neue Haas Grotesk Text Pro" panose="020B0504020202020204" pitchFamily="34" charset="0"/>
              </a:rPr>
              <a:t>Measurable Yes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kern="1200" dirty="0">
                <a:solidFill>
                  <a:srgbClr val="FFFFFF"/>
                </a:solidFill>
                <a:effectLst/>
                <a:latin typeface="Neue Haas Grotesk Text Pro" panose="020B0504020202020204" pitchFamily="34" charset="0"/>
              </a:rPr>
              <a:t>Measurable No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E655921-7713-4419-9E1F-76E859081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702997"/>
              </p:ext>
            </p:extLst>
          </p:nvPr>
        </p:nvGraphicFramePr>
        <p:xfrm>
          <a:off x="1322832" y="4127383"/>
          <a:ext cx="9960864" cy="185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1658">
                  <a:extLst>
                    <a:ext uri="{9D8B030D-6E8A-4147-A177-3AD203B41FA5}">
                      <a16:colId xmlns:a16="http://schemas.microsoft.com/office/drawing/2014/main" val="3623143214"/>
                    </a:ext>
                  </a:extLst>
                </a:gridCol>
                <a:gridCol w="1238774">
                  <a:extLst>
                    <a:ext uri="{9D8B030D-6E8A-4147-A177-3AD203B41FA5}">
                      <a16:colId xmlns:a16="http://schemas.microsoft.com/office/drawing/2014/main" val="470528953"/>
                    </a:ext>
                  </a:extLst>
                </a:gridCol>
                <a:gridCol w="1185644">
                  <a:extLst>
                    <a:ext uri="{9D8B030D-6E8A-4147-A177-3AD203B41FA5}">
                      <a16:colId xmlns:a16="http://schemas.microsoft.com/office/drawing/2014/main" val="1000496951"/>
                    </a:ext>
                  </a:extLst>
                </a:gridCol>
                <a:gridCol w="3794788">
                  <a:extLst>
                    <a:ext uri="{9D8B030D-6E8A-4147-A177-3AD203B41FA5}">
                      <a16:colId xmlns:a16="http://schemas.microsoft.com/office/drawing/2014/main" val="1799920780"/>
                    </a:ext>
                  </a:extLst>
                </a:gridCol>
              </a:tblGrid>
              <a:tr h="606104">
                <a:tc>
                  <a:txBody>
                    <a:bodyPr/>
                    <a:lstStyle/>
                    <a:p>
                      <a:r>
                        <a:rPr lang="en-US" sz="1200" dirty="0"/>
                        <a:t>Module 1</a:t>
                      </a:r>
                    </a:p>
                    <a:p>
                      <a:r>
                        <a:rPr lang="en-US" sz="1200" dirty="0"/>
                        <a:t>Student Learning 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Measurable 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Measurable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Revised Student Learning 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582182"/>
                  </a:ext>
                </a:extLst>
              </a:tr>
              <a:tr h="606104">
                <a:tc>
                  <a:txBody>
                    <a:bodyPr/>
                    <a:lstStyle/>
                    <a:p>
                      <a:r>
                        <a:rPr lang="en-US" sz="1200" dirty="0"/>
                        <a:t>MO#1 - Understand the impact the Asian and Italian communities have had in New York 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MO#1 - Compare and contrast the Asian and Italian community impact in New York 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905564"/>
                  </a:ext>
                </a:extLst>
              </a:tr>
              <a:tr h="606104">
                <a:tc>
                  <a:txBody>
                    <a:bodyPr/>
                    <a:lstStyle/>
                    <a:p>
                      <a:r>
                        <a:rPr lang="en-US" sz="1200" dirty="0"/>
                        <a:t>MO#2 -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12971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1CF6606-2291-47FE-9E82-2A2FF722F5D1}"/>
              </a:ext>
            </a:extLst>
          </p:cNvPr>
          <p:cNvSpPr txBox="1"/>
          <p:nvPr/>
        </p:nvSpPr>
        <p:spPr>
          <a:xfrm>
            <a:off x="1322832" y="6334780"/>
            <a:ext cx="6571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Adapted from Dr. Brian Beatty’s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Hyflex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Delivery Design Worksheet Templates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497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EF7F8-99A9-4163-9388-35D3EE120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Resources?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EC9EFE2-23E3-4458-839D-390F1D7A99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693961"/>
              </p:ext>
            </p:extLst>
          </p:nvPr>
        </p:nvGraphicFramePr>
        <p:xfrm>
          <a:off x="1116013" y="2478088"/>
          <a:ext cx="10167936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9217">
                  <a:extLst>
                    <a:ext uri="{9D8B030D-6E8A-4147-A177-3AD203B41FA5}">
                      <a16:colId xmlns:a16="http://schemas.microsoft.com/office/drawing/2014/main" val="992376511"/>
                    </a:ext>
                  </a:extLst>
                </a:gridCol>
                <a:gridCol w="2129742">
                  <a:extLst>
                    <a:ext uri="{9D8B030D-6E8A-4147-A177-3AD203B41FA5}">
                      <a16:colId xmlns:a16="http://schemas.microsoft.com/office/drawing/2014/main" val="723757399"/>
                    </a:ext>
                  </a:extLst>
                </a:gridCol>
                <a:gridCol w="2236993">
                  <a:extLst>
                    <a:ext uri="{9D8B030D-6E8A-4147-A177-3AD203B41FA5}">
                      <a16:colId xmlns:a16="http://schemas.microsoft.com/office/drawing/2014/main" val="1011418462"/>
                    </a:ext>
                  </a:extLst>
                </a:gridCol>
                <a:gridCol w="2541984">
                  <a:extLst>
                    <a:ext uri="{9D8B030D-6E8A-4147-A177-3AD203B41FA5}">
                      <a16:colId xmlns:a16="http://schemas.microsoft.com/office/drawing/2014/main" val="37454371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Module 1</a:t>
                      </a:r>
                    </a:p>
                    <a:p>
                      <a:r>
                        <a:rPr lang="en-US" sz="1200" dirty="0"/>
                        <a:t>Student Learning 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Content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Online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Other Resources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202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MO#1 - Compare and contrast the Asian and Italian community impact in New York City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Read Chapter 1 &amp; 2 of the textbook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94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MO#2 -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39784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6A8C9B5-66F8-4657-88D0-8DFD112F795E}"/>
              </a:ext>
            </a:extLst>
          </p:cNvPr>
          <p:cNvSpPr txBox="1"/>
          <p:nvPr/>
        </p:nvSpPr>
        <p:spPr>
          <a:xfrm>
            <a:off x="1115568" y="5440101"/>
            <a:ext cx="8329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Adapted from Dr. Brian Beatty’s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Hyflex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Delivery Design Worksheet Templates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369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948</Words>
  <Application>Microsoft Office PowerPoint</Application>
  <PresentationFormat>Widescreen</PresentationFormat>
  <Paragraphs>137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inherit</vt:lpstr>
      <vt:lpstr>Neue Haas Grotesk Text Pro</vt:lpstr>
      <vt:lpstr>Roboto</vt:lpstr>
      <vt:lpstr>Times New Roman</vt:lpstr>
      <vt:lpstr>AccentBoxVTI</vt:lpstr>
      <vt:lpstr>Mapping a Journey Through a Course!</vt:lpstr>
      <vt:lpstr>Session Objectives</vt:lpstr>
      <vt:lpstr>Availability of materials used in this session</vt:lpstr>
      <vt:lpstr>What is a module?</vt:lpstr>
      <vt:lpstr>What makes an objective measurable and why it is important</vt:lpstr>
      <vt:lpstr> </vt:lpstr>
      <vt:lpstr>So, look at a course objective for your course and type or write it into the Course Learning Objectives Handout</vt:lpstr>
      <vt:lpstr>Now, look at (create/revise) a module level objective for your course</vt:lpstr>
      <vt:lpstr>Content Resources?</vt:lpstr>
      <vt:lpstr>Online Activities?</vt:lpstr>
      <vt:lpstr>Other Resources?</vt:lpstr>
      <vt:lpstr>Assessment to measure the objective</vt:lpstr>
      <vt:lpstr>Put it all together and Ta-Dah! You have a course map.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Mapping a Journey Through a Course!</dc:title>
  <dc:creator>Deborah Anne Banker</dc:creator>
  <cp:lastModifiedBy>Deborah Anne Banker</cp:lastModifiedBy>
  <cp:revision>19</cp:revision>
  <dcterms:created xsi:type="dcterms:W3CDTF">2020-10-18T00:52:17Z</dcterms:created>
  <dcterms:modified xsi:type="dcterms:W3CDTF">2020-10-19T19:05:06Z</dcterms:modified>
</cp:coreProperties>
</file>