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Lst>
  <p:notesMasterIdLst>
    <p:notesMasterId r:id="rId21"/>
  </p:notesMasterIdLst>
  <p:sldIdLst>
    <p:sldId id="256" r:id="rId2"/>
    <p:sldId id="257" r:id="rId3"/>
    <p:sldId id="258" r:id="rId4"/>
    <p:sldId id="259" r:id="rId5"/>
    <p:sldId id="260" r:id="rId6"/>
    <p:sldId id="261" r:id="rId7"/>
    <p:sldId id="262" r:id="rId8"/>
    <p:sldId id="265" r:id="rId9"/>
    <p:sldId id="263" r:id="rId10"/>
    <p:sldId id="266" r:id="rId11"/>
    <p:sldId id="264" r:id="rId12"/>
    <p:sldId id="267" r:id="rId13"/>
    <p:sldId id="268" r:id="rId14"/>
    <p:sldId id="275" r:id="rId15"/>
    <p:sldId id="276"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616"/>
    <a:srgbClr val="CD7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890EF7-6030-4137-9DE6-941470A238B7}">
  <a:tblStyle styleId="{D4890EF7-6030-4137-9DE6-941470A238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8"/>
    <p:restoredTop sz="94705"/>
  </p:normalViewPr>
  <p:slideViewPr>
    <p:cSldViewPr snapToGrid="0" snapToObjects="1">
      <p:cViewPr varScale="1">
        <p:scale>
          <a:sx n="144" d="100"/>
          <a:sy n="144" d="100"/>
        </p:scale>
        <p:origin x="832"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695FB-CF82-4843-939C-C5C74DFFB8E0}"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495071C3-2A33-3440-8E53-A41259666618}">
      <dgm:prSet phldrT="[Text]" custT="1"/>
      <dgm:spPr>
        <a:noFill/>
      </dgm:spPr>
      <dgm:t>
        <a:bodyPr/>
        <a:lstStyle/>
        <a:p>
          <a:pPr rtl="0"/>
          <a:r>
            <a:rPr lang="en-US" sz="2000" dirty="0">
              <a:solidFill>
                <a:schemeClr val="tx1"/>
              </a:solidFill>
            </a:rPr>
            <a:t>  </a:t>
          </a:r>
          <a:r>
            <a:rPr lang="en" sz="2000" dirty="0">
              <a:solidFill>
                <a:schemeClr val="tx1"/>
              </a:solidFill>
            </a:rPr>
            <a:t>Most courses were a document depository</a:t>
          </a:r>
          <a:endParaRPr lang="en-US" sz="2000" dirty="0">
            <a:solidFill>
              <a:schemeClr val="tx1"/>
            </a:solidFill>
          </a:endParaRPr>
        </a:p>
      </dgm:t>
    </dgm:pt>
    <dgm:pt modelId="{588FD05C-1576-6040-8382-0D1CAC1AF867}" type="parTrans" cxnId="{3BF22BB5-61A4-314C-A306-97C5A235CA1F}">
      <dgm:prSet/>
      <dgm:spPr/>
      <dgm:t>
        <a:bodyPr/>
        <a:lstStyle/>
        <a:p>
          <a:endParaRPr lang="en-US"/>
        </a:p>
      </dgm:t>
    </dgm:pt>
    <dgm:pt modelId="{C40C2177-5EA5-3644-9A8F-8FA6DB9A63EF}" type="sibTrans" cxnId="{3BF22BB5-61A4-314C-A306-97C5A235CA1F}">
      <dgm:prSet/>
      <dgm:spPr>
        <a:solidFill>
          <a:schemeClr val="accent6"/>
        </a:solidFill>
        <a:ln w="15875">
          <a:solidFill>
            <a:schemeClr val="accent6"/>
          </a:solidFill>
        </a:ln>
      </dgm:spPr>
      <dgm:t>
        <a:bodyPr/>
        <a:lstStyle/>
        <a:p>
          <a:endParaRPr lang="en-US"/>
        </a:p>
      </dgm:t>
    </dgm:pt>
    <dgm:pt modelId="{9136F54E-2B69-3C48-B65C-0B8164CED89B}">
      <dgm:prSet custT="1"/>
      <dgm:spPr>
        <a:noFill/>
      </dgm:spPr>
      <dgm:t>
        <a:bodyPr/>
        <a:lstStyle/>
        <a:p>
          <a:pPr rtl="0"/>
          <a:r>
            <a:rPr lang="en-US" sz="2000" dirty="0">
              <a:solidFill>
                <a:schemeClr val="tx1"/>
              </a:solidFill>
            </a:rPr>
            <a:t>  </a:t>
          </a:r>
          <a:r>
            <a:rPr lang="en" sz="2000" dirty="0">
              <a:solidFill>
                <a:schemeClr val="tx1"/>
              </a:solidFill>
            </a:rPr>
            <a:t>Some courses were obese</a:t>
          </a:r>
        </a:p>
      </dgm:t>
    </dgm:pt>
    <dgm:pt modelId="{4F791D0C-A64F-F649-9432-8ED0E4480554}" type="parTrans" cxnId="{E48E6EB7-9B56-3F4C-A354-239611BA1504}">
      <dgm:prSet/>
      <dgm:spPr/>
      <dgm:t>
        <a:bodyPr/>
        <a:lstStyle/>
        <a:p>
          <a:endParaRPr lang="en-US"/>
        </a:p>
      </dgm:t>
    </dgm:pt>
    <dgm:pt modelId="{755F812C-88B0-8B47-8454-0BE19115A2E9}" type="sibTrans" cxnId="{E48E6EB7-9B56-3F4C-A354-239611BA1504}">
      <dgm:prSet/>
      <dgm:spPr/>
      <dgm:t>
        <a:bodyPr/>
        <a:lstStyle/>
        <a:p>
          <a:endParaRPr lang="en-US"/>
        </a:p>
      </dgm:t>
    </dgm:pt>
    <dgm:pt modelId="{285AAB08-047F-A041-AC6A-4140633EF2CA}">
      <dgm:prSet custT="1"/>
      <dgm:spPr>
        <a:noFill/>
      </dgm:spPr>
      <dgm:t>
        <a:bodyPr/>
        <a:lstStyle/>
        <a:p>
          <a:pPr rtl="0"/>
          <a:r>
            <a:rPr lang="en-US" sz="2000" dirty="0">
              <a:solidFill>
                <a:schemeClr val="tx1"/>
              </a:solidFill>
            </a:rPr>
            <a:t>  </a:t>
          </a:r>
          <a:r>
            <a:rPr lang="en" sz="2000" dirty="0">
              <a:solidFill>
                <a:schemeClr val="tx1"/>
              </a:solidFill>
            </a:rPr>
            <a:t>Most courses were difficult to navigate</a:t>
          </a:r>
        </a:p>
      </dgm:t>
    </dgm:pt>
    <dgm:pt modelId="{7AA25B02-DCA7-5C4D-86DB-F9ADEA23A560}" type="parTrans" cxnId="{0939A04E-6BE5-5D49-BC22-6A152A28C31E}">
      <dgm:prSet/>
      <dgm:spPr/>
      <dgm:t>
        <a:bodyPr/>
        <a:lstStyle/>
        <a:p>
          <a:endParaRPr lang="en-US"/>
        </a:p>
      </dgm:t>
    </dgm:pt>
    <dgm:pt modelId="{4A9C2E60-F004-A547-AA4E-A7188B874E59}" type="sibTrans" cxnId="{0939A04E-6BE5-5D49-BC22-6A152A28C31E}">
      <dgm:prSet/>
      <dgm:spPr/>
      <dgm:t>
        <a:bodyPr/>
        <a:lstStyle/>
        <a:p>
          <a:endParaRPr lang="en-US"/>
        </a:p>
      </dgm:t>
    </dgm:pt>
    <dgm:pt modelId="{EC84CCB0-05BC-1E43-94CB-646CCB73E686}">
      <dgm:prSet custT="1"/>
      <dgm:spPr>
        <a:noFill/>
      </dgm:spPr>
      <dgm:t>
        <a:bodyPr/>
        <a:lstStyle/>
        <a:p>
          <a:pPr rtl="0"/>
          <a:r>
            <a:rPr lang="en-US" sz="2000" dirty="0">
              <a:solidFill>
                <a:schemeClr val="tx1"/>
              </a:solidFill>
            </a:rPr>
            <a:t>  </a:t>
          </a:r>
          <a:r>
            <a:rPr lang="en" sz="2000" dirty="0">
              <a:solidFill>
                <a:schemeClr val="tx1"/>
              </a:solidFill>
            </a:rPr>
            <a:t>No consistency between courses</a:t>
          </a:r>
        </a:p>
      </dgm:t>
    </dgm:pt>
    <dgm:pt modelId="{CB3BC2A2-E769-4E46-A9D4-F6A0AD0DB294}" type="parTrans" cxnId="{CDC485FC-0354-AF4B-85CE-831B832DB16B}">
      <dgm:prSet/>
      <dgm:spPr/>
      <dgm:t>
        <a:bodyPr/>
        <a:lstStyle/>
        <a:p>
          <a:endParaRPr lang="en-US"/>
        </a:p>
      </dgm:t>
    </dgm:pt>
    <dgm:pt modelId="{63C35E7F-A436-E941-A403-73CEBE78CBA4}" type="sibTrans" cxnId="{CDC485FC-0354-AF4B-85CE-831B832DB16B}">
      <dgm:prSet/>
      <dgm:spPr/>
      <dgm:t>
        <a:bodyPr/>
        <a:lstStyle/>
        <a:p>
          <a:endParaRPr lang="en-US"/>
        </a:p>
      </dgm:t>
    </dgm:pt>
    <dgm:pt modelId="{751DD2EF-F744-1F48-9924-5BF6139E37B5}">
      <dgm:prSet custT="1"/>
      <dgm:spPr>
        <a:noFill/>
      </dgm:spPr>
      <dgm:t>
        <a:bodyPr/>
        <a:lstStyle/>
        <a:p>
          <a:pPr rtl="0"/>
          <a:r>
            <a:rPr lang="en-US" sz="2000" dirty="0">
              <a:solidFill>
                <a:schemeClr val="tx1"/>
              </a:solidFill>
            </a:rPr>
            <a:t>  </a:t>
          </a:r>
          <a:r>
            <a:rPr lang="en" sz="2000" dirty="0">
              <a:solidFill>
                <a:schemeClr val="tx1"/>
              </a:solidFill>
            </a:rPr>
            <a:t>Poor student experience</a:t>
          </a:r>
        </a:p>
      </dgm:t>
    </dgm:pt>
    <dgm:pt modelId="{5A725FCE-5C89-264D-8660-9C6874872594}" type="parTrans" cxnId="{CD4667C3-7606-D84B-B2F9-AEC77DD43EB8}">
      <dgm:prSet/>
      <dgm:spPr/>
      <dgm:t>
        <a:bodyPr/>
        <a:lstStyle/>
        <a:p>
          <a:endParaRPr lang="en-US"/>
        </a:p>
      </dgm:t>
    </dgm:pt>
    <dgm:pt modelId="{0EACCE49-72D3-D247-A479-BA3AB23B77A8}" type="sibTrans" cxnId="{CD4667C3-7606-D84B-B2F9-AEC77DD43EB8}">
      <dgm:prSet/>
      <dgm:spPr/>
      <dgm:t>
        <a:bodyPr/>
        <a:lstStyle/>
        <a:p>
          <a:endParaRPr lang="en-US"/>
        </a:p>
      </dgm:t>
    </dgm:pt>
    <dgm:pt modelId="{0F19FA3B-4C64-4740-A872-4E380D806AE7}">
      <dgm:prSet custT="1"/>
      <dgm:spPr>
        <a:noFill/>
      </dgm:spPr>
      <dgm:t>
        <a:bodyPr/>
        <a:lstStyle/>
        <a:p>
          <a:r>
            <a:rPr lang="en-US" sz="2000" dirty="0">
              <a:solidFill>
                <a:schemeClr val="tx1"/>
              </a:solidFill>
            </a:rPr>
            <a:t>  </a:t>
          </a:r>
          <a:r>
            <a:rPr lang="en" sz="2000" dirty="0">
              <a:solidFill>
                <a:schemeClr val="tx1"/>
              </a:solidFill>
            </a:rPr>
            <a:t>Some courses did not align the objectives/student learning outcomes</a:t>
          </a:r>
          <a:endParaRPr lang="en" sz="1400" dirty="0">
            <a:solidFill>
              <a:schemeClr val="tx1"/>
            </a:solidFill>
          </a:endParaRPr>
        </a:p>
      </dgm:t>
    </dgm:pt>
    <dgm:pt modelId="{B2619096-28C5-CA4E-8CE6-2FF9313DFF04}" type="parTrans" cxnId="{B90E8367-00F3-8A48-8121-F2464558FC06}">
      <dgm:prSet/>
      <dgm:spPr/>
      <dgm:t>
        <a:bodyPr/>
        <a:lstStyle/>
        <a:p>
          <a:endParaRPr lang="en-US"/>
        </a:p>
      </dgm:t>
    </dgm:pt>
    <dgm:pt modelId="{2096487E-BD05-BD48-853D-3441A158F601}" type="sibTrans" cxnId="{B90E8367-00F3-8A48-8121-F2464558FC06}">
      <dgm:prSet/>
      <dgm:spPr/>
      <dgm:t>
        <a:bodyPr/>
        <a:lstStyle/>
        <a:p>
          <a:endParaRPr lang="en-US"/>
        </a:p>
      </dgm:t>
    </dgm:pt>
    <dgm:pt modelId="{7757EBAF-7669-D547-A101-C9873574F9A6}" type="pres">
      <dgm:prSet presAssocID="{19F695FB-CF82-4843-939C-C5C74DFFB8E0}" presName="Name0" presStyleCnt="0">
        <dgm:presLayoutVars>
          <dgm:chMax val="7"/>
          <dgm:chPref val="7"/>
          <dgm:dir/>
        </dgm:presLayoutVars>
      </dgm:prSet>
      <dgm:spPr/>
    </dgm:pt>
    <dgm:pt modelId="{78CACC64-16EA-6645-AA2B-1AF592E5A49A}" type="pres">
      <dgm:prSet presAssocID="{19F695FB-CF82-4843-939C-C5C74DFFB8E0}" presName="Name1" presStyleCnt="0"/>
      <dgm:spPr/>
    </dgm:pt>
    <dgm:pt modelId="{FF1446B0-6B15-064E-BCE9-D78A7BD1C077}" type="pres">
      <dgm:prSet presAssocID="{19F695FB-CF82-4843-939C-C5C74DFFB8E0}" presName="cycle" presStyleCnt="0"/>
      <dgm:spPr/>
    </dgm:pt>
    <dgm:pt modelId="{E24928FA-FEBB-6640-B494-F57456E74279}" type="pres">
      <dgm:prSet presAssocID="{19F695FB-CF82-4843-939C-C5C74DFFB8E0}" presName="srcNode" presStyleLbl="node1" presStyleIdx="0" presStyleCnt="6"/>
      <dgm:spPr/>
    </dgm:pt>
    <dgm:pt modelId="{4AA1371B-A541-414E-A20B-25125A93FE6A}" type="pres">
      <dgm:prSet presAssocID="{19F695FB-CF82-4843-939C-C5C74DFFB8E0}" presName="conn" presStyleLbl="parChTrans1D2" presStyleIdx="0" presStyleCnt="1"/>
      <dgm:spPr/>
    </dgm:pt>
    <dgm:pt modelId="{FB8E8BC9-C69E-404E-A1E8-E095A989F220}" type="pres">
      <dgm:prSet presAssocID="{19F695FB-CF82-4843-939C-C5C74DFFB8E0}" presName="extraNode" presStyleLbl="node1" presStyleIdx="0" presStyleCnt="6"/>
      <dgm:spPr/>
    </dgm:pt>
    <dgm:pt modelId="{EEAF79E8-7BBB-1942-BC9C-2A7018703B4A}" type="pres">
      <dgm:prSet presAssocID="{19F695FB-CF82-4843-939C-C5C74DFFB8E0}" presName="dstNode" presStyleLbl="node1" presStyleIdx="0" presStyleCnt="6"/>
      <dgm:spPr/>
    </dgm:pt>
    <dgm:pt modelId="{CAEE8ADD-E69A-774A-97BA-BA16C94FD4B5}" type="pres">
      <dgm:prSet presAssocID="{495071C3-2A33-3440-8E53-A41259666618}" presName="text_1" presStyleLbl="node1" presStyleIdx="0" presStyleCnt="6">
        <dgm:presLayoutVars>
          <dgm:bulletEnabled val="1"/>
        </dgm:presLayoutVars>
      </dgm:prSet>
      <dgm:spPr/>
    </dgm:pt>
    <dgm:pt modelId="{F8B89948-92F7-714B-8242-D2BB2F6A1945}" type="pres">
      <dgm:prSet presAssocID="{495071C3-2A33-3440-8E53-A41259666618}" presName="accent_1" presStyleCnt="0"/>
      <dgm:spPr/>
    </dgm:pt>
    <dgm:pt modelId="{AA944A78-F2D2-244F-A799-A45F4D27D67F}" type="pres">
      <dgm:prSet presAssocID="{495071C3-2A33-3440-8E53-A41259666618}" presName="accentRepeatNode" presStyleLbl="solidFgAcc1" presStyleIdx="0" presStyleCnt="6"/>
      <dgm:spPr>
        <a:solidFill>
          <a:schemeClr val="accent6"/>
        </a:solidFill>
        <a:ln w="15875" cap="sq">
          <a:noFill/>
        </a:ln>
      </dgm:spPr>
    </dgm:pt>
    <dgm:pt modelId="{D4E19D58-D6FE-754E-B6AA-1D2E5C2614A5}" type="pres">
      <dgm:prSet presAssocID="{9136F54E-2B69-3C48-B65C-0B8164CED89B}" presName="text_2" presStyleLbl="node1" presStyleIdx="1" presStyleCnt="6">
        <dgm:presLayoutVars>
          <dgm:bulletEnabled val="1"/>
        </dgm:presLayoutVars>
      </dgm:prSet>
      <dgm:spPr/>
    </dgm:pt>
    <dgm:pt modelId="{146C388F-0F90-AD4F-8D20-EB60AE0E553B}" type="pres">
      <dgm:prSet presAssocID="{9136F54E-2B69-3C48-B65C-0B8164CED89B}" presName="accent_2" presStyleCnt="0"/>
      <dgm:spPr/>
    </dgm:pt>
    <dgm:pt modelId="{1077AA74-D18E-D243-99EE-93E5861AC762}" type="pres">
      <dgm:prSet presAssocID="{9136F54E-2B69-3C48-B65C-0B8164CED89B}" presName="accentRepeatNode" presStyleLbl="solidFgAcc1" presStyleIdx="1" presStyleCnt="6"/>
      <dgm:spPr>
        <a:solidFill>
          <a:schemeClr val="accent6"/>
        </a:solidFill>
        <a:ln w="15875" cap="sq">
          <a:noFill/>
        </a:ln>
      </dgm:spPr>
    </dgm:pt>
    <dgm:pt modelId="{4478B456-8551-2F40-BDCB-EEB0534FA685}" type="pres">
      <dgm:prSet presAssocID="{285AAB08-047F-A041-AC6A-4140633EF2CA}" presName="text_3" presStyleLbl="node1" presStyleIdx="2" presStyleCnt="6">
        <dgm:presLayoutVars>
          <dgm:bulletEnabled val="1"/>
        </dgm:presLayoutVars>
      </dgm:prSet>
      <dgm:spPr/>
    </dgm:pt>
    <dgm:pt modelId="{17B67CD8-FF5C-C945-9A51-9A38E920F2E2}" type="pres">
      <dgm:prSet presAssocID="{285AAB08-047F-A041-AC6A-4140633EF2CA}" presName="accent_3" presStyleCnt="0"/>
      <dgm:spPr/>
    </dgm:pt>
    <dgm:pt modelId="{17077B53-3BBA-AE46-B796-D9E929568091}" type="pres">
      <dgm:prSet presAssocID="{285AAB08-047F-A041-AC6A-4140633EF2CA}" presName="accentRepeatNode" presStyleLbl="solidFgAcc1" presStyleIdx="2" presStyleCnt="6"/>
      <dgm:spPr>
        <a:solidFill>
          <a:schemeClr val="accent6"/>
        </a:solidFill>
        <a:ln w="15875" cap="sq">
          <a:noFill/>
        </a:ln>
      </dgm:spPr>
    </dgm:pt>
    <dgm:pt modelId="{03EDF2A3-4A5C-6840-AE8A-512A8F65F370}" type="pres">
      <dgm:prSet presAssocID="{EC84CCB0-05BC-1E43-94CB-646CCB73E686}" presName="text_4" presStyleLbl="node1" presStyleIdx="3" presStyleCnt="6">
        <dgm:presLayoutVars>
          <dgm:bulletEnabled val="1"/>
        </dgm:presLayoutVars>
      </dgm:prSet>
      <dgm:spPr/>
    </dgm:pt>
    <dgm:pt modelId="{6FB59F4C-25F1-C146-BAC1-040C52E37080}" type="pres">
      <dgm:prSet presAssocID="{EC84CCB0-05BC-1E43-94CB-646CCB73E686}" presName="accent_4" presStyleCnt="0"/>
      <dgm:spPr/>
    </dgm:pt>
    <dgm:pt modelId="{6947F8B4-1624-F84E-85AA-AF83121DABA2}" type="pres">
      <dgm:prSet presAssocID="{EC84CCB0-05BC-1E43-94CB-646CCB73E686}" presName="accentRepeatNode" presStyleLbl="solidFgAcc1" presStyleIdx="3" presStyleCnt="6"/>
      <dgm:spPr>
        <a:solidFill>
          <a:schemeClr val="accent6"/>
        </a:solidFill>
        <a:ln w="15875" cap="sq">
          <a:noFill/>
        </a:ln>
      </dgm:spPr>
    </dgm:pt>
    <dgm:pt modelId="{FA054C3A-8E70-D04B-A816-D0BC163CF11C}" type="pres">
      <dgm:prSet presAssocID="{751DD2EF-F744-1F48-9924-5BF6139E37B5}" presName="text_5" presStyleLbl="node1" presStyleIdx="4" presStyleCnt="6">
        <dgm:presLayoutVars>
          <dgm:bulletEnabled val="1"/>
        </dgm:presLayoutVars>
      </dgm:prSet>
      <dgm:spPr/>
    </dgm:pt>
    <dgm:pt modelId="{8A6D8581-0E15-A642-8470-94B3B0D0B428}" type="pres">
      <dgm:prSet presAssocID="{751DD2EF-F744-1F48-9924-5BF6139E37B5}" presName="accent_5" presStyleCnt="0"/>
      <dgm:spPr/>
    </dgm:pt>
    <dgm:pt modelId="{1109ED0E-BF38-D24B-90B2-66D23ED727EE}" type="pres">
      <dgm:prSet presAssocID="{751DD2EF-F744-1F48-9924-5BF6139E37B5}" presName="accentRepeatNode" presStyleLbl="solidFgAcc1" presStyleIdx="4" presStyleCnt="6"/>
      <dgm:spPr>
        <a:solidFill>
          <a:schemeClr val="accent6"/>
        </a:solidFill>
        <a:ln w="15875" cap="sq">
          <a:noFill/>
        </a:ln>
      </dgm:spPr>
    </dgm:pt>
    <dgm:pt modelId="{A7DFF348-610A-0B4D-8A35-BDE9CE8297FD}" type="pres">
      <dgm:prSet presAssocID="{0F19FA3B-4C64-4740-A872-4E380D806AE7}" presName="text_6" presStyleLbl="node1" presStyleIdx="5" presStyleCnt="6">
        <dgm:presLayoutVars>
          <dgm:bulletEnabled val="1"/>
        </dgm:presLayoutVars>
      </dgm:prSet>
      <dgm:spPr/>
    </dgm:pt>
    <dgm:pt modelId="{8F629D9C-B0CB-814B-BA3F-226D1A42C49F}" type="pres">
      <dgm:prSet presAssocID="{0F19FA3B-4C64-4740-A872-4E380D806AE7}" presName="accent_6" presStyleCnt="0"/>
      <dgm:spPr/>
    </dgm:pt>
    <dgm:pt modelId="{A37ADB33-F969-6141-9C9B-45114422CDA7}" type="pres">
      <dgm:prSet presAssocID="{0F19FA3B-4C64-4740-A872-4E380D806AE7}" presName="accentRepeatNode" presStyleLbl="solidFgAcc1" presStyleIdx="5" presStyleCnt="6"/>
      <dgm:spPr>
        <a:solidFill>
          <a:schemeClr val="accent6"/>
        </a:solidFill>
        <a:ln w="15875" cap="sq">
          <a:noFill/>
        </a:ln>
      </dgm:spPr>
    </dgm:pt>
  </dgm:ptLst>
  <dgm:cxnLst>
    <dgm:cxn modelId="{F40CF001-6A8F-B145-A1D4-9D7B8402A83F}" type="presOf" srcId="{19F695FB-CF82-4843-939C-C5C74DFFB8E0}" destId="{7757EBAF-7669-D547-A101-C9873574F9A6}" srcOrd="0" destOrd="0" presId="urn:microsoft.com/office/officeart/2008/layout/VerticalCurvedList"/>
    <dgm:cxn modelId="{D1491926-EA5E-1A43-9E8A-42A659081DED}" type="presOf" srcId="{495071C3-2A33-3440-8E53-A41259666618}" destId="{CAEE8ADD-E69A-774A-97BA-BA16C94FD4B5}" srcOrd="0" destOrd="0" presId="urn:microsoft.com/office/officeart/2008/layout/VerticalCurvedList"/>
    <dgm:cxn modelId="{0939A04E-6BE5-5D49-BC22-6A152A28C31E}" srcId="{19F695FB-CF82-4843-939C-C5C74DFFB8E0}" destId="{285AAB08-047F-A041-AC6A-4140633EF2CA}" srcOrd="2" destOrd="0" parTransId="{7AA25B02-DCA7-5C4D-86DB-F9ADEA23A560}" sibTransId="{4A9C2E60-F004-A547-AA4E-A7188B874E59}"/>
    <dgm:cxn modelId="{F12FDF55-0B32-6649-B7CF-22A7E949446D}" type="presOf" srcId="{285AAB08-047F-A041-AC6A-4140633EF2CA}" destId="{4478B456-8551-2F40-BDCB-EEB0534FA685}" srcOrd="0" destOrd="0" presId="urn:microsoft.com/office/officeart/2008/layout/VerticalCurvedList"/>
    <dgm:cxn modelId="{0DBAFF56-02CF-ED4A-8AE0-52D8DF35DD75}" type="presOf" srcId="{9136F54E-2B69-3C48-B65C-0B8164CED89B}" destId="{D4E19D58-D6FE-754E-B6AA-1D2E5C2614A5}" srcOrd="0" destOrd="0" presId="urn:microsoft.com/office/officeart/2008/layout/VerticalCurvedList"/>
    <dgm:cxn modelId="{54192D63-8CDC-174C-B316-326F26C2EC48}" type="presOf" srcId="{0F19FA3B-4C64-4740-A872-4E380D806AE7}" destId="{A7DFF348-610A-0B4D-8A35-BDE9CE8297FD}" srcOrd="0" destOrd="0" presId="urn:microsoft.com/office/officeart/2008/layout/VerticalCurvedList"/>
    <dgm:cxn modelId="{B90E8367-00F3-8A48-8121-F2464558FC06}" srcId="{19F695FB-CF82-4843-939C-C5C74DFFB8E0}" destId="{0F19FA3B-4C64-4740-A872-4E380D806AE7}" srcOrd="5" destOrd="0" parTransId="{B2619096-28C5-CA4E-8CE6-2FF9313DFF04}" sibTransId="{2096487E-BD05-BD48-853D-3441A158F601}"/>
    <dgm:cxn modelId="{6F884B9D-70B8-F24D-99D8-4D80422F8F3D}" type="presOf" srcId="{EC84CCB0-05BC-1E43-94CB-646CCB73E686}" destId="{03EDF2A3-4A5C-6840-AE8A-512A8F65F370}" srcOrd="0" destOrd="0" presId="urn:microsoft.com/office/officeart/2008/layout/VerticalCurvedList"/>
    <dgm:cxn modelId="{4A8F72AE-D482-9F4B-B790-7F40794BC983}" type="presOf" srcId="{C40C2177-5EA5-3644-9A8F-8FA6DB9A63EF}" destId="{4AA1371B-A541-414E-A20B-25125A93FE6A}" srcOrd="0" destOrd="0" presId="urn:microsoft.com/office/officeart/2008/layout/VerticalCurvedList"/>
    <dgm:cxn modelId="{3BF22BB5-61A4-314C-A306-97C5A235CA1F}" srcId="{19F695FB-CF82-4843-939C-C5C74DFFB8E0}" destId="{495071C3-2A33-3440-8E53-A41259666618}" srcOrd="0" destOrd="0" parTransId="{588FD05C-1576-6040-8382-0D1CAC1AF867}" sibTransId="{C40C2177-5EA5-3644-9A8F-8FA6DB9A63EF}"/>
    <dgm:cxn modelId="{E48E6EB7-9B56-3F4C-A354-239611BA1504}" srcId="{19F695FB-CF82-4843-939C-C5C74DFFB8E0}" destId="{9136F54E-2B69-3C48-B65C-0B8164CED89B}" srcOrd="1" destOrd="0" parTransId="{4F791D0C-A64F-F649-9432-8ED0E4480554}" sibTransId="{755F812C-88B0-8B47-8454-0BE19115A2E9}"/>
    <dgm:cxn modelId="{CD4667C3-7606-D84B-B2F9-AEC77DD43EB8}" srcId="{19F695FB-CF82-4843-939C-C5C74DFFB8E0}" destId="{751DD2EF-F744-1F48-9924-5BF6139E37B5}" srcOrd="4" destOrd="0" parTransId="{5A725FCE-5C89-264D-8660-9C6874872594}" sibTransId="{0EACCE49-72D3-D247-A479-BA3AB23B77A8}"/>
    <dgm:cxn modelId="{0F2D23D4-D527-114C-8DF2-CC40AF0D474F}" type="presOf" srcId="{751DD2EF-F744-1F48-9924-5BF6139E37B5}" destId="{FA054C3A-8E70-D04B-A816-D0BC163CF11C}" srcOrd="0" destOrd="0" presId="urn:microsoft.com/office/officeart/2008/layout/VerticalCurvedList"/>
    <dgm:cxn modelId="{CDC485FC-0354-AF4B-85CE-831B832DB16B}" srcId="{19F695FB-CF82-4843-939C-C5C74DFFB8E0}" destId="{EC84CCB0-05BC-1E43-94CB-646CCB73E686}" srcOrd="3" destOrd="0" parTransId="{CB3BC2A2-E769-4E46-A9D4-F6A0AD0DB294}" sibTransId="{63C35E7F-A436-E941-A403-73CEBE78CBA4}"/>
    <dgm:cxn modelId="{FEA59629-C886-DF41-9EBF-0D7D1A3F1FDB}" type="presParOf" srcId="{7757EBAF-7669-D547-A101-C9873574F9A6}" destId="{78CACC64-16EA-6645-AA2B-1AF592E5A49A}" srcOrd="0" destOrd="0" presId="urn:microsoft.com/office/officeart/2008/layout/VerticalCurvedList"/>
    <dgm:cxn modelId="{372B73B8-8515-1248-8D08-B414ACFC439F}" type="presParOf" srcId="{78CACC64-16EA-6645-AA2B-1AF592E5A49A}" destId="{FF1446B0-6B15-064E-BCE9-D78A7BD1C077}" srcOrd="0" destOrd="0" presId="urn:microsoft.com/office/officeart/2008/layout/VerticalCurvedList"/>
    <dgm:cxn modelId="{FC03E1E3-43DA-2246-A1F5-F19E379CE2CC}" type="presParOf" srcId="{FF1446B0-6B15-064E-BCE9-D78A7BD1C077}" destId="{E24928FA-FEBB-6640-B494-F57456E74279}" srcOrd="0" destOrd="0" presId="urn:microsoft.com/office/officeart/2008/layout/VerticalCurvedList"/>
    <dgm:cxn modelId="{84EEF554-BDFF-8A48-AFC6-C26E0ACEBD72}" type="presParOf" srcId="{FF1446B0-6B15-064E-BCE9-D78A7BD1C077}" destId="{4AA1371B-A541-414E-A20B-25125A93FE6A}" srcOrd="1" destOrd="0" presId="urn:microsoft.com/office/officeart/2008/layout/VerticalCurvedList"/>
    <dgm:cxn modelId="{BC4FF506-9D82-DE48-9E91-6A4B04533D69}" type="presParOf" srcId="{FF1446B0-6B15-064E-BCE9-D78A7BD1C077}" destId="{FB8E8BC9-C69E-404E-A1E8-E095A989F220}" srcOrd="2" destOrd="0" presId="urn:microsoft.com/office/officeart/2008/layout/VerticalCurvedList"/>
    <dgm:cxn modelId="{0C31E0C3-17B6-7243-BECD-EF73A3CA48A8}" type="presParOf" srcId="{FF1446B0-6B15-064E-BCE9-D78A7BD1C077}" destId="{EEAF79E8-7BBB-1942-BC9C-2A7018703B4A}" srcOrd="3" destOrd="0" presId="urn:microsoft.com/office/officeart/2008/layout/VerticalCurvedList"/>
    <dgm:cxn modelId="{1772E36F-F1C2-3747-A5DA-CDB9897A081C}" type="presParOf" srcId="{78CACC64-16EA-6645-AA2B-1AF592E5A49A}" destId="{CAEE8ADD-E69A-774A-97BA-BA16C94FD4B5}" srcOrd="1" destOrd="0" presId="urn:microsoft.com/office/officeart/2008/layout/VerticalCurvedList"/>
    <dgm:cxn modelId="{2319ADCB-E6DE-8A45-BA85-2D992654E86C}" type="presParOf" srcId="{78CACC64-16EA-6645-AA2B-1AF592E5A49A}" destId="{F8B89948-92F7-714B-8242-D2BB2F6A1945}" srcOrd="2" destOrd="0" presId="urn:microsoft.com/office/officeart/2008/layout/VerticalCurvedList"/>
    <dgm:cxn modelId="{1C5D466D-0FCA-BB48-924E-2D3A59617C42}" type="presParOf" srcId="{F8B89948-92F7-714B-8242-D2BB2F6A1945}" destId="{AA944A78-F2D2-244F-A799-A45F4D27D67F}" srcOrd="0" destOrd="0" presId="urn:microsoft.com/office/officeart/2008/layout/VerticalCurvedList"/>
    <dgm:cxn modelId="{7EA2A102-CC10-7A47-88A7-EFF015E9E9D7}" type="presParOf" srcId="{78CACC64-16EA-6645-AA2B-1AF592E5A49A}" destId="{D4E19D58-D6FE-754E-B6AA-1D2E5C2614A5}" srcOrd="3" destOrd="0" presId="urn:microsoft.com/office/officeart/2008/layout/VerticalCurvedList"/>
    <dgm:cxn modelId="{170B771A-528E-2141-94D7-68A48B2F1075}" type="presParOf" srcId="{78CACC64-16EA-6645-AA2B-1AF592E5A49A}" destId="{146C388F-0F90-AD4F-8D20-EB60AE0E553B}" srcOrd="4" destOrd="0" presId="urn:microsoft.com/office/officeart/2008/layout/VerticalCurvedList"/>
    <dgm:cxn modelId="{85BD0829-FB80-B84D-81C9-5D220C0AC3E3}" type="presParOf" srcId="{146C388F-0F90-AD4F-8D20-EB60AE0E553B}" destId="{1077AA74-D18E-D243-99EE-93E5861AC762}" srcOrd="0" destOrd="0" presId="urn:microsoft.com/office/officeart/2008/layout/VerticalCurvedList"/>
    <dgm:cxn modelId="{403878E6-EDEB-2345-9DBA-362D71C36CCF}" type="presParOf" srcId="{78CACC64-16EA-6645-AA2B-1AF592E5A49A}" destId="{4478B456-8551-2F40-BDCB-EEB0534FA685}" srcOrd="5" destOrd="0" presId="urn:microsoft.com/office/officeart/2008/layout/VerticalCurvedList"/>
    <dgm:cxn modelId="{0E1F6AF3-D26B-8140-A54D-8C513F045CDB}" type="presParOf" srcId="{78CACC64-16EA-6645-AA2B-1AF592E5A49A}" destId="{17B67CD8-FF5C-C945-9A51-9A38E920F2E2}" srcOrd="6" destOrd="0" presId="urn:microsoft.com/office/officeart/2008/layout/VerticalCurvedList"/>
    <dgm:cxn modelId="{6872C54B-E8DB-4443-BA58-6C314D02720B}" type="presParOf" srcId="{17B67CD8-FF5C-C945-9A51-9A38E920F2E2}" destId="{17077B53-3BBA-AE46-B796-D9E929568091}" srcOrd="0" destOrd="0" presId="urn:microsoft.com/office/officeart/2008/layout/VerticalCurvedList"/>
    <dgm:cxn modelId="{46E03500-8487-6149-B85B-1C79B593712E}" type="presParOf" srcId="{78CACC64-16EA-6645-AA2B-1AF592E5A49A}" destId="{03EDF2A3-4A5C-6840-AE8A-512A8F65F370}" srcOrd="7" destOrd="0" presId="urn:microsoft.com/office/officeart/2008/layout/VerticalCurvedList"/>
    <dgm:cxn modelId="{FC0D6396-E8E7-5746-A53C-097BBB5F4DBC}" type="presParOf" srcId="{78CACC64-16EA-6645-AA2B-1AF592E5A49A}" destId="{6FB59F4C-25F1-C146-BAC1-040C52E37080}" srcOrd="8" destOrd="0" presId="urn:microsoft.com/office/officeart/2008/layout/VerticalCurvedList"/>
    <dgm:cxn modelId="{8987E407-C93A-024D-A5DE-886B59E04FC7}" type="presParOf" srcId="{6FB59F4C-25F1-C146-BAC1-040C52E37080}" destId="{6947F8B4-1624-F84E-85AA-AF83121DABA2}" srcOrd="0" destOrd="0" presId="urn:microsoft.com/office/officeart/2008/layout/VerticalCurvedList"/>
    <dgm:cxn modelId="{588052DB-0286-E64D-9B26-59F69186B630}" type="presParOf" srcId="{78CACC64-16EA-6645-AA2B-1AF592E5A49A}" destId="{FA054C3A-8E70-D04B-A816-D0BC163CF11C}" srcOrd="9" destOrd="0" presId="urn:microsoft.com/office/officeart/2008/layout/VerticalCurvedList"/>
    <dgm:cxn modelId="{0BBDFA33-9764-B044-AF49-20F1C49A9F95}" type="presParOf" srcId="{78CACC64-16EA-6645-AA2B-1AF592E5A49A}" destId="{8A6D8581-0E15-A642-8470-94B3B0D0B428}" srcOrd="10" destOrd="0" presId="urn:microsoft.com/office/officeart/2008/layout/VerticalCurvedList"/>
    <dgm:cxn modelId="{19BAB75C-09B0-A445-A190-A3BFDC564CC1}" type="presParOf" srcId="{8A6D8581-0E15-A642-8470-94B3B0D0B428}" destId="{1109ED0E-BF38-D24B-90B2-66D23ED727EE}" srcOrd="0" destOrd="0" presId="urn:microsoft.com/office/officeart/2008/layout/VerticalCurvedList"/>
    <dgm:cxn modelId="{24E2CFA2-C76B-BC47-BE2E-77EE161DE25C}" type="presParOf" srcId="{78CACC64-16EA-6645-AA2B-1AF592E5A49A}" destId="{A7DFF348-610A-0B4D-8A35-BDE9CE8297FD}" srcOrd="11" destOrd="0" presId="urn:microsoft.com/office/officeart/2008/layout/VerticalCurvedList"/>
    <dgm:cxn modelId="{B95F13D8-5F07-5C47-B17D-D292B9F4232A}" type="presParOf" srcId="{78CACC64-16EA-6645-AA2B-1AF592E5A49A}" destId="{8F629D9C-B0CB-814B-BA3F-226D1A42C49F}" srcOrd="12" destOrd="0" presId="urn:microsoft.com/office/officeart/2008/layout/VerticalCurvedList"/>
    <dgm:cxn modelId="{79DA2D05-8FBC-ED43-B20D-74588E904DCA}" type="presParOf" srcId="{8F629D9C-B0CB-814B-BA3F-226D1A42C49F}" destId="{A37ADB33-F969-6141-9C9B-45114422CDA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1371B-A541-414E-A20B-25125A93FE6A}">
      <dsp:nvSpPr>
        <dsp:cNvPr id="0" name=""/>
        <dsp:cNvSpPr/>
      </dsp:nvSpPr>
      <dsp:spPr>
        <a:xfrm>
          <a:off x="-4838601" y="-741542"/>
          <a:ext cx="5762985" cy="5762985"/>
        </a:xfrm>
        <a:prstGeom prst="blockArc">
          <a:avLst>
            <a:gd name="adj1" fmla="val 18900000"/>
            <a:gd name="adj2" fmla="val 2700000"/>
            <a:gd name="adj3" fmla="val 375"/>
          </a:avLst>
        </a:prstGeom>
        <a:solidFill>
          <a:schemeClr val="accent6"/>
        </a:solidFill>
        <a:ln w="15875"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CAEE8ADD-E69A-774A-97BA-BA16C94FD4B5}">
      <dsp:nvSpPr>
        <dsp:cNvPr id="0" name=""/>
        <dsp:cNvSpPr/>
      </dsp:nvSpPr>
      <dsp:spPr>
        <a:xfrm>
          <a:off x="344998" y="225379"/>
          <a:ext cx="7864105" cy="450587"/>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7654"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  </a:t>
          </a:r>
          <a:r>
            <a:rPr lang="en" sz="2000" kern="1200" dirty="0">
              <a:solidFill>
                <a:schemeClr val="tx1"/>
              </a:solidFill>
            </a:rPr>
            <a:t>Most courses were a document depository</a:t>
          </a:r>
          <a:endParaRPr lang="en-US" sz="2000" kern="1200" dirty="0">
            <a:solidFill>
              <a:schemeClr val="tx1"/>
            </a:solidFill>
          </a:endParaRPr>
        </a:p>
      </dsp:txBody>
      <dsp:txXfrm>
        <a:off x="344998" y="225379"/>
        <a:ext cx="7864105" cy="450587"/>
      </dsp:txXfrm>
    </dsp:sp>
    <dsp:sp modelId="{AA944A78-F2D2-244F-A799-A45F4D27D67F}">
      <dsp:nvSpPr>
        <dsp:cNvPr id="0" name=""/>
        <dsp:cNvSpPr/>
      </dsp:nvSpPr>
      <dsp:spPr>
        <a:xfrm>
          <a:off x="63380" y="169056"/>
          <a:ext cx="563234" cy="563234"/>
        </a:xfrm>
        <a:prstGeom prst="ellipse">
          <a:avLst/>
        </a:prstGeom>
        <a:solidFill>
          <a:schemeClr val="accent6"/>
        </a:solidFill>
        <a:ln w="15875" cap="sq" cmpd="sng" algn="ctr">
          <a:noFill/>
          <a:prstDash val="solid"/>
          <a:miter lim="800000"/>
        </a:ln>
        <a:effectLst/>
      </dsp:spPr>
      <dsp:style>
        <a:lnRef idx="1">
          <a:scrgbClr r="0" g="0" b="0"/>
        </a:lnRef>
        <a:fillRef idx="1">
          <a:scrgbClr r="0" g="0" b="0"/>
        </a:fillRef>
        <a:effectRef idx="0">
          <a:scrgbClr r="0" g="0" b="0"/>
        </a:effectRef>
        <a:fontRef idx="minor"/>
      </dsp:style>
    </dsp:sp>
    <dsp:sp modelId="{D4E19D58-D6FE-754E-B6AA-1D2E5C2614A5}">
      <dsp:nvSpPr>
        <dsp:cNvPr id="0" name=""/>
        <dsp:cNvSpPr/>
      </dsp:nvSpPr>
      <dsp:spPr>
        <a:xfrm>
          <a:off x="715637" y="901175"/>
          <a:ext cx="7493466" cy="450587"/>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7654"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  </a:t>
          </a:r>
          <a:r>
            <a:rPr lang="en" sz="2000" kern="1200" dirty="0">
              <a:solidFill>
                <a:schemeClr val="tx1"/>
              </a:solidFill>
            </a:rPr>
            <a:t>Some courses were obese</a:t>
          </a:r>
        </a:p>
      </dsp:txBody>
      <dsp:txXfrm>
        <a:off x="715637" y="901175"/>
        <a:ext cx="7493466" cy="450587"/>
      </dsp:txXfrm>
    </dsp:sp>
    <dsp:sp modelId="{1077AA74-D18E-D243-99EE-93E5861AC762}">
      <dsp:nvSpPr>
        <dsp:cNvPr id="0" name=""/>
        <dsp:cNvSpPr/>
      </dsp:nvSpPr>
      <dsp:spPr>
        <a:xfrm>
          <a:off x="434020" y="844852"/>
          <a:ext cx="563234" cy="563234"/>
        </a:xfrm>
        <a:prstGeom prst="ellipse">
          <a:avLst/>
        </a:prstGeom>
        <a:solidFill>
          <a:schemeClr val="accent6"/>
        </a:solidFill>
        <a:ln w="15875" cap="sq" cmpd="sng" algn="ctr">
          <a:noFill/>
          <a:prstDash val="solid"/>
          <a:miter lim="800000"/>
        </a:ln>
        <a:effectLst/>
      </dsp:spPr>
      <dsp:style>
        <a:lnRef idx="1">
          <a:scrgbClr r="0" g="0" b="0"/>
        </a:lnRef>
        <a:fillRef idx="1">
          <a:scrgbClr r="0" g="0" b="0"/>
        </a:fillRef>
        <a:effectRef idx="0">
          <a:scrgbClr r="0" g="0" b="0"/>
        </a:effectRef>
        <a:fontRef idx="minor"/>
      </dsp:style>
    </dsp:sp>
    <dsp:sp modelId="{4478B456-8551-2F40-BDCB-EEB0534FA685}">
      <dsp:nvSpPr>
        <dsp:cNvPr id="0" name=""/>
        <dsp:cNvSpPr/>
      </dsp:nvSpPr>
      <dsp:spPr>
        <a:xfrm>
          <a:off x="885121" y="1576971"/>
          <a:ext cx="7323982" cy="450587"/>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7654"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  </a:t>
          </a:r>
          <a:r>
            <a:rPr lang="en" sz="2000" kern="1200" dirty="0">
              <a:solidFill>
                <a:schemeClr val="tx1"/>
              </a:solidFill>
            </a:rPr>
            <a:t>Most courses were difficult to navigate</a:t>
          </a:r>
        </a:p>
      </dsp:txBody>
      <dsp:txXfrm>
        <a:off x="885121" y="1576971"/>
        <a:ext cx="7323982" cy="450587"/>
      </dsp:txXfrm>
    </dsp:sp>
    <dsp:sp modelId="{17077B53-3BBA-AE46-B796-D9E929568091}">
      <dsp:nvSpPr>
        <dsp:cNvPr id="0" name=""/>
        <dsp:cNvSpPr/>
      </dsp:nvSpPr>
      <dsp:spPr>
        <a:xfrm>
          <a:off x="603504" y="1520648"/>
          <a:ext cx="563234" cy="563234"/>
        </a:xfrm>
        <a:prstGeom prst="ellipse">
          <a:avLst/>
        </a:prstGeom>
        <a:solidFill>
          <a:schemeClr val="accent6"/>
        </a:solidFill>
        <a:ln w="15875" cap="sq" cmpd="sng" algn="ctr">
          <a:noFill/>
          <a:prstDash val="solid"/>
          <a:miter lim="800000"/>
        </a:ln>
        <a:effectLst/>
      </dsp:spPr>
      <dsp:style>
        <a:lnRef idx="1">
          <a:scrgbClr r="0" g="0" b="0"/>
        </a:lnRef>
        <a:fillRef idx="1">
          <a:scrgbClr r="0" g="0" b="0"/>
        </a:fillRef>
        <a:effectRef idx="0">
          <a:scrgbClr r="0" g="0" b="0"/>
        </a:effectRef>
        <a:fontRef idx="minor"/>
      </dsp:style>
    </dsp:sp>
    <dsp:sp modelId="{03EDF2A3-4A5C-6840-AE8A-512A8F65F370}">
      <dsp:nvSpPr>
        <dsp:cNvPr id="0" name=""/>
        <dsp:cNvSpPr/>
      </dsp:nvSpPr>
      <dsp:spPr>
        <a:xfrm>
          <a:off x="885121" y="2252340"/>
          <a:ext cx="7323982" cy="450587"/>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7654"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  </a:t>
          </a:r>
          <a:r>
            <a:rPr lang="en" sz="2000" kern="1200" dirty="0">
              <a:solidFill>
                <a:schemeClr val="tx1"/>
              </a:solidFill>
            </a:rPr>
            <a:t>No consistency between courses</a:t>
          </a:r>
        </a:p>
      </dsp:txBody>
      <dsp:txXfrm>
        <a:off x="885121" y="2252340"/>
        <a:ext cx="7323982" cy="450587"/>
      </dsp:txXfrm>
    </dsp:sp>
    <dsp:sp modelId="{6947F8B4-1624-F84E-85AA-AF83121DABA2}">
      <dsp:nvSpPr>
        <dsp:cNvPr id="0" name=""/>
        <dsp:cNvSpPr/>
      </dsp:nvSpPr>
      <dsp:spPr>
        <a:xfrm>
          <a:off x="603504" y="2196016"/>
          <a:ext cx="563234" cy="563234"/>
        </a:xfrm>
        <a:prstGeom prst="ellipse">
          <a:avLst/>
        </a:prstGeom>
        <a:solidFill>
          <a:schemeClr val="accent6"/>
        </a:solidFill>
        <a:ln w="15875" cap="sq" cmpd="sng" algn="ctr">
          <a:noFill/>
          <a:prstDash val="solid"/>
          <a:miter lim="800000"/>
        </a:ln>
        <a:effectLst/>
      </dsp:spPr>
      <dsp:style>
        <a:lnRef idx="1">
          <a:scrgbClr r="0" g="0" b="0"/>
        </a:lnRef>
        <a:fillRef idx="1">
          <a:scrgbClr r="0" g="0" b="0"/>
        </a:fillRef>
        <a:effectRef idx="0">
          <a:scrgbClr r="0" g="0" b="0"/>
        </a:effectRef>
        <a:fontRef idx="minor"/>
      </dsp:style>
    </dsp:sp>
    <dsp:sp modelId="{FA054C3A-8E70-D04B-A816-D0BC163CF11C}">
      <dsp:nvSpPr>
        <dsp:cNvPr id="0" name=""/>
        <dsp:cNvSpPr/>
      </dsp:nvSpPr>
      <dsp:spPr>
        <a:xfrm>
          <a:off x="715637" y="2928136"/>
          <a:ext cx="7493466" cy="450587"/>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7654"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  </a:t>
          </a:r>
          <a:r>
            <a:rPr lang="en" sz="2000" kern="1200" dirty="0">
              <a:solidFill>
                <a:schemeClr val="tx1"/>
              </a:solidFill>
            </a:rPr>
            <a:t>Poor student experience</a:t>
          </a:r>
        </a:p>
      </dsp:txBody>
      <dsp:txXfrm>
        <a:off x="715637" y="2928136"/>
        <a:ext cx="7493466" cy="450587"/>
      </dsp:txXfrm>
    </dsp:sp>
    <dsp:sp modelId="{1109ED0E-BF38-D24B-90B2-66D23ED727EE}">
      <dsp:nvSpPr>
        <dsp:cNvPr id="0" name=""/>
        <dsp:cNvSpPr/>
      </dsp:nvSpPr>
      <dsp:spPr>
        <a:xfrm>
          <a:off x="434020" y="2871812"/>
          <a:ext cx="563234" cy="563234"/>
        </a:xfrm>
        <a:prstGeom prst="ellipse">
          <a:avLst/>
        </a:prstGeom>
        <a:solidFill>
          <a:schemeClr val="accent6"/>
        </a:solidFill>
        <a:ln w="15875" cap="sq" cmpd="sng" algn="ctr">
          <a:noFill/>
          <a:prstDash val="solid"/>
          <a:miter lim="800000"/>
        </a:ln>
        <a:effectLst/>
      </dsp:spPr>
      <dsp:style>
        <a:lnRef idx="1">
          <a:scrgbClr r="0" g="0" b="0"/>
        </a:lnRef>
        <a:fillRef idx="1">
          <a:scrgbClr r="0" g="0" b="0"/>
        </a:fillRef>
        <a:effectRef idx="0">
          <a:scrgbClr r="0" g="0" b="0"/>
        </a:effectRef>
        <a:fontRef idx="minor"/>
      </dsp:style>
    </dsp:sp>
    <dsp:sp modelId="{A7DFF348-610A-0B4D-8A35-BDE9CE8297FD}">
      <dsp:nvSpPr>
        <dsp:cNvPr id="0" name=""/>
        <dsp:cNvSpPr/>
      </dsp:nvSpPr>
      <dsp:spPr>
        <a:xfrm>
          <a:off x="344998" y="3603932"/>
          <a:ext cx="7864105" cy="450587"/>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76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  </a:t>
          </a:r>
          <a:r>
            <a:rPr lang="en" sz="2000" kern="1200" dirty="0">
              <a:solidFill>
                <a:schemeClr val="tx1"/>
              </a:solidFill>
            </a:rPr>
            <a:t>Some courses did not align the objectives/student learning outcomes</a:t>
          </a:r>
          <a:endParaRPr lang="en" sz="1400" kern="1200" dirty="0">
            <a:solidFill>
              <a:schemeClr val="tx1"/>
            </a:solidFill>
          </a:endParaRPr>
        </a:p>
      </dsp:txBody>
      <dsp:txXfrm>
        <a:off x="344998" y="3603932"/>
        <a:ext cx="7864105" cy="450587"/>
      </dsp:txXfrm>
    </dsp:sp>
    <dsp:sp modelId="{A37ADB33-F969-6141-9C9B-45114422CDA7}">
      <dsp:nvSpPr>
        <dsp:cNvPr id="0" name=""/>
        <dsp:cNvSpPr/>
      </dsp:nvSpPr>
      <dsp:spPr>
        <a:xfrm>
          <a:off x="63380" y="3547609"/>
          <a:ext cx="563234" cy="563234"/>
        </a:xfrm>
        <a:prstGeom prst="ellipse">
          <a:avLst/>
        </a:prstGeom>
        <a:solidFill>
          <a:schemeClr val="accent6"/>
        </a:solidFill>
        <a:ln w="15875" cap="sq"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0659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11355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Nursing Informatics is the course to dig into!</a:t>
            </a:r>
            <a:endParaRPr/>
          </a:p>
          <a:p>
            <a:pPr marL="0" lvl="0" indent="0">
              <a:spcBef>
                <a:spcPts val="0"/>
              </a:spcBef>
              <a:spcAft>
                <a:spcPts val="0"/>
              </a:spcAft>
              <a:buNone/>
            </a:pPr>
            <a:r>
              <a:rPr lang="en"/>
              <a:t>5-10</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 mins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5-10 mins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Introductions 5 mins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5-7 min activity! </a:t>
            </a:r>
            <a:r>
              <a:rPr lang="en">
                <a:solidFill>
                  <a:schemeClr val="dk1"/>
                </a:solidFill>
              </a:rPr>
              <a:t>Hand-written sticky notes. Pass them out and have people stick them on the wall.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Diane 1-2 min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12 mins</a:t>
            </a:r>
            <a:endParaRPr lang="en-US" dirty="0"/>
          </a:p>
          <a:p>
            <a:pPr marL="0" lvl="0" indent="0">
              <a:spcBef>
                <a:spcPts val="0"/>
              </a:spcBef>
              <a:spcAft>
                <a:spcPts val="0"/>
              </a:spcAft>
              <a:buNone/>
            </a:pPr>
            <a:r>
              <a:rPr lang="en-US" dirty="0"/>
              <a:t>Whitney to introduce Joanna</a:t>
            </a:r>
          </a:p>
          <a:p>
            <a:pPr marL="0" lvl="0" indent="0">
              <a:spcBef>
                <a:spcPts val="1600"/>
              </a:spcBef>
              <a:spcAft>
                <a:spcPts val="0"/>
              </a:spcAft>
              <a:buNone/>
            </a:pPr>
            <a:r>
              <a:rPr lang="en-US" dirty="0"/>
              <a:t>Joanna’s story of RN to BS</a:t>
            </a:r>
          </a:p>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10 mins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a:stretch/>
        </p:blipFill>
        <p:spPr>
          <a:xfrm>
            <a:off x="2341881" y="1"/>
            <a:ext cx="6802119" cy="5143500"/>
          </a:xfrm>
          <a:prstGeom prst="rect">
            <a:avLst/>
          </a:prstGeom>
        </p:spPr>
      </p:pic>
      <p:sp>
        <p:nvSpPr>
          <p:cNvPr id="5" name="Rectangle 4"/>
          <p:cNvSpPr/>
          <p:nvPr userDrawn="1"/>
        </p:nvSpPr>
        <p:spPr>
          <a:xfrm rot="16200000">
            <a:off x="1088391" y="1253491"/>
            <a:ext cx="5143502" cy="2636517"/>
          </a:xfrm>
          <a:prstGeom prst="rect">
            <a:avLst/>
          </a:prstGeom>
          <a:gradFill>
            <a:gsLst>
              <a:gs pos="0">
                <a:schemeClr val="bg1"/>
              </a:gs>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8650" y="1688300"/>
            <a:ext cx="6858000" cy="1790700"/>
          </a:xfrm>
        </p:spPr>
        <p:txBody>
          <a:bodyPr anchor="b">
            <a:normAutofit/>
          </a:bodyPr>
          <a:lstStyle>
            <a:lvl1pPr algn="l">
              <a:defRPr sz="4400"/>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28650" y="3548056"/>
            <a:ext cx="6858000"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F26D03-9C8A-3748-9A7D-B08E099FFF75}" type="datetimeFigureOut">
              <a:rPr lang="en-US" smtClean="0"/>
              <a:t>3/21/18</a:t>
            </a:fld>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pic>
        <p:nvPicPr>
          <p:cNvPr id="7" name="Shape 106"/>
          <p:cNvPicPr preferRelativeResize="0"/>
          <p:nvPr/>
        </p:nvPicPr>
        <p:blipFill>
          <a:blip r:embed="rId3">
            <a:alphaModFix/>
          </a:blip>
          <a:stretch>
            <a:fillRect/>
          </a:stretch>
        </p:blipFill>
        <p:spPr>
          <a:xfrm>
            <a:off x="516189" y="454280"/>
            <a:ext cx="1587947" cy="482735"/>
          </a:xfrm>
          <a:prstGeom prst="rect">
            <a:avLst/>
          </a:prstGeom>
          <a:noFill/>
          <a:ln>
            <a:noFill/>
          </a:ln>
        </p:spPr>
      </p:pic>
      <p:grpSp>
        <p:nvGrpSpPr>
          <p:cNvPr id="9" name="Group 8"/>
          <p:cNvGrpSpPr/>
          <p:nvPr userDrawn="1"/>
        </p:nvGrpSpPr>
        <p:grpSpPr>
          <a:xfrm>
            <a:off x="7692180" y="273844"/>
            <a:ext cx="1451820" cy="182880"/>
            <a:chOff x="6433600" y="4686300"/>
            <a:chExt cx="1451820" cy="182880"/>
          </a:xfrm>
        </p:grpSpPr>
        <p:sp>
          <p:nvSpPr>
            <p:cNvPr id="10" name="Rectangle 9"/>
            <p:cNvSpPr/>
            <p:nvPr/>
          </p:nvSpPr>
          <p:spPr>
            <a:xfrm>
              <a:off x="6433600" y="4686300"/>
              <a:ext cx="182880" cy="182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1" name="Rectangle 10"/>
            <p:cNvSpPr/>
            <p:nvPr/>
          </p:nvSpPr>
          <p:spPr>
            <a:xfrm>
              <a:off x="6686550" y="4686300"/>
              <a:ext cx="182880" cy="1828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2" name="Rectangle 11"/>
            <p:cNvSpPr/>
            <p:nvPr/>
          </p:nvSpPr>
          <p:spPr>
            <a:xfrm>
              <a:off x="6940545" y="4686300"/>
              <a:ext cx="18288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3" name="Rectangle 12"/>
            <p:cNvSpPr/>
            <p:nvPr/>
          </p:nvSpPr>
          <p:spPr>
            <a:xfrm>
              <a:off x="7194543" y="4686300"/>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4" name="Rectangle 13"/>
            <p:cNvSpPr/>
            <p:nvPr/>
          </p:nvSpPr>
          <p:spPr>
            <a:xfrm>
              <a:off x="7448541" y="4686300"/>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5" name="Rectangle 14"/>
            <p:cNvSpPr/>
            <p:nvPr/>
          </p:nvSpPr>
          <p:spPr>
            <a:xfrm>
              <a:off x="7702540" y="4686300"/>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gr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9" name="Picture Placeholder 13"/>
          <p:cNvSpPr>
            <a:spLocks noGrp="1"/>
          </p:cNvSpPr>
          <p:nvPr>
            <p:ph type="pic" sz="quarter" idx="10"/>
          </p:nvPr>
        </p:nvSpPr>
        <p:spPr>
          <a:xfrm>
            <a:off x="0" y="0"/>
            <a:ext cx="4895850" cy="5143500"/>
          </a:xfrm>
          <a:solidFill>
            <a:schemeClr val="bg2">
              <a:alpha val="69000"/>
            </a:schemeClr>
          </a:solidFill>
        </p:spPr>
        <p:txBody>
          <a:bodyPr/>
          <a:lstStyle/>
          <a:p>
            <a:r>
              <a:rPr lang="en-US"/>
              <a:t>Drag picture to placeholder or click icon to add</a:t>
            </a:r>
          </a:p>
        </p:txBody>
      </p:sp>
      <p:sp>
        <p:nvSpPr>
          <p:cNvPr id="9" name="Text Placeholder 19"/>
          <p:cNvSpPr>
            <a:spLocks noGrp="1"/>
          </p:cNvSpPr>
          <p:nvPr>
            <p:ph type="body" sz="quarter" idx="11"/>
          </p:nvPr>
        </p:nvSpPr>
        <p:spPr>
          <a:xfrm>
            <a:off x="5368925" y="3186113"/>
            <a:ext cx="3303588" cy="1503362"/>
          </a:xfrm>
        </p:spPr>
        <p:txBody>
          <a:bodyPr>
            <a:normAutofit/>
          </a:bodyPr>
          <a:lstStyle>
            <a:lvl1pPr marL="0" indent="0">
              <a:buNone/>
              <a:defRPr sz="3200"/>
            </a:lvl1pPr>
          </a:lstStyle>
          <a:p>
            <a:pPr lvl="0"/>
            <a:r>
              <a:rPr lang="en-US"/>
              <a:t>Click to edit Master text styles</a:t>
            </a:r>
          </a:p>
        </p:txBody>
      </p:sp>
    </p:spTree>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401114" y="246585"/>
            <a:ext cx="4455564" cy="4332637"/>
            <a:chOff x="4035285" y="179728"/>
            <a:chExt cx="4949688" cy="4813128"/>
          </a:xfrm>
        </p:grpSpPr>
        <p:pic>
          <p:nvPicPr>
            <p:cNvPr id="8" name="Picture 7"/>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7797989" y="2597158"/>
              <a:ext cx="1186984" cy="1186984"/>
            </a:xfrm>
            <a:prstGeom prst="rect">
              <a:avLst/>
            </a:prstGeom>
          </p:spPr>
        </p:pic>
        <p:pic>
          <p:nvPicPr>
            <p:cNvPr id="9" name="Picture 8"/>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5288647" y="2597158"/>
              <a:ext cx="1186984" cy="1186984"/>
            </a:xfrm>
            <a:prstGeom prst="rect">
              <a:avLst/>
            </a:prstGeom>
          </p:spPr>
        </p:pic>
        <p:pic>
          <p:nvPicPr>
            <p:cNvPr id="10" name="Picture 9"/>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4035285" y="2597158"/>
              <a:ext cx="1186984" cy="1186984"/>
            </a:xfrm>
            <a:prstGeom prst="rect">
              <a:avLst/>
            </a:prstGeom>
          </p:spPr>
        </p:pic>
        <p:pic>
          <p:nvPicPr>
            <p:cNvPr id="11" name="Picture 10"/>
            <p:cNvPicPr>
              <a:picLocks noChangeAspect="1"/>
            </p:cNvPicPr>
            <p:nvPr/>
          </p:nvPicPr>
          <p:blipFill>
            <a:blip r:embed="rId5">
              <a:lum bright="70000" contrast="-70000"/>
              <a:extLst>
                <a:ext uri="{28A0092B-C50C-407E-A947-70E740481C1C}">
                  <a14:useLocalDpi xmlns:a14="http://schemas.microsoft.com/office/drawing/2010/main"/>
                </a:ext>
              </a:extLst>
            </a:blip>
            <a:stretch>
              <a:fillRect/>
            </a:stretch>
          </p:blipFill>
          <p:spPr>
            <a:xfrm>
              <a:off x="7797989" y="179728"/>
              <a:ext cx="1186984" cy="1186984"/>
            </a:xfrm>
            <a:prstGeom prst="rect">
              <a:avLst/>
            </a:prstGeom>
          </p:spPr>
        </p:pic>
        <p:pic>
          <p:nvPicPr>
            <p:cNvPr id="12" name="Picture 11"/>
            <p:cNvPicPr>
              <a:picLocks noChangeAspect="1"/>
            </p:cNvPicPr>
            <p:nvPr/>
          </p:nvPicPr>
          <p:blipFill>
            <a:blip r:embed="rId6">
              <a:lum bright="70000" contrast="-70000"/>
              <a:extLst>
                <a:ext uri="{28A0092B-C50C-407E-A947-70E740481C1C}">
                  <a14:useLocalDpi xmlns:a14="http://schemas.microsoft.com/office/drawing/2010/main"/>
                </a:ext>
              </a:extLst>
            </a:blip>
            <a:stretch>
              <a:fillRect/>
            </a:stretch>
          </p:blipFill>
          <p:spPr>
            <a:xfrm>
              <a:off x="6543754" y="179728"/>
              <a:ext cx="1186984" cy="1186984"/>
            </a:xfrm>
            <a:prstGeom prst="rect">
              <a:avLst/>
            </a:prstGeom>
          </p:spPr>
        </p:pic>
        <p:pic>
          <p:nvPicPr>
            <p:cNvPr id="13" name="Picture 12"/>
            <p:cNvPicPr>
              <a:picLocks noChangeAspect="1"/>
            </p:cNvPicPr>
            <p:nvPr/>
          </p:nvPicPr>
          <p:blipFill>
            <a:blip r:embed="rId7">
              <a:lum bright="70000" contrast="-70000"/>
              <a:extLst>
                <a:ext uri="{28A0092B-C50C-407E-A947-70E740481C1C}">
                  <a14:useLocalDpi xmlns:a14="http://schemas.microsoft.com/office/drawing/2010/main"/>
                </a:ext>
              </a:extLst>
            </a:blip>
            <a:stretch>
              <a:fillRect/>
            </a:stretch>
          </p:blipFill>
          <p:spPr>
            <a:xfrm>
              <a:off x="5288647" y="179728"/>
              <a:ext cx="1186984" cy="1186984"/>
            </a:xfrm>
            <a:prstGeom prst="rect">
              <a:avLst/>
            </a:prstGeom>
          </p:spPr>
        </p:pic>
        <p:pic>
          <p:nvPicPr>
            <p:cNvPr id="14" name="Picture 13"/>
            <p:cNvPicPr>
              <a:picLocks noChangeAspect="1"/>
            </p:cNvPicPr>
            <p:nvPr/>
          </p:nvPicPr>
          <p:blipFill>
            <a:blip r:embed="rId8">
              <a:lum bright="70000" contrast="-70000"/>
              <a:extLst>
                <a:ext uri="{28A0092B-C50C-407E-A947-70E740481C1C}">
                  <a14:useLocalDpi xmlns:a14="http://schemas.microsoft.com/office/drawing/2010/main"/>
                </a:ext>
              </a:extLst>
            </a:blip>
            <a:stretch>
              <a:fillRect/>
            </a:stretch>
          </p:blipFill>
          <p:spPr>
            <a:xfrm>
              <a:off x="4035285" y="179728"/>
              <a:ext cx="1186984" cy="1186984"/>
            </a:xfrm>
            <a:prstGeom prst="rect">
              <a:avLst/>
            </a:prstGeom>
          </p:spPr>
        </p:pic>
        <p:pic>
          <p:nvPicPr>
            <p:cNvPr id="15" name="Picture 14"/>
            <p:cNvPicPr>
              <a:picLocks noChangeAspect="1"/>
            </p:cNvPicPr>
            <p:nvPr/>
          </p:nvPicPr>
          <p:blipFill>
            <a:blip r:embed="rId9">
              <a:lum bright="70000" contrast="-70000"/>
              <a:extLst>
                <a:ext uri="{28A0092B-C50C-407E-A947-70E740481C1C}">
                  <a14:useLocalDpi xmlns:a14="http://schemas.microsoft.com/office/drawing/2010/main"/>
                </a:ext>
              </a:extLst>
            </a:blip>
            <a:stretch>
              <a:fillRect/>
            </a:stretch>
          </p:blipFill>
          <p:spPr>
            <a:xfrm>
              <a:off x="6543754" y="2597158"/>
              <a:ext cx="1186984" cy="1186984"/>
            </a:xfrm>
            <a:prstGeom prst="rect">
              <a:avLst/>
            </a:prstGeom>
          </p:spPr>
        </p:pic>
        <p:pic>
          <p:nvPicPr>
            <p:cNvPr id="16" name="Picture 15"/>
            <p:cNvPicPr>
              <a:picLocks noChangeAspect="1"/>
            </p:cNvPicPr>
            <p:nvPr/>
          </p:nvPicPr>
          <p:blipFill>
            <a:blip r:embed="rId10">
              <a:lum bright="70000" contrast="-70000"/>
              <a:extLst>
                <a:ext uri="{28A0092B-C50C-407E-A947-70E740481C1C}">
                  <a14:useLocalDpi xmlns:a14="http://schemas.microsoft.com/office/drawing/2010/main"/>
                </a:ext>
              </a:extLst>
            </a:blip>
            <a:stretch>
              <a:fillRect/>
            </a:stretch>
          </p:blipFill>
          <p:spPr>
            <a:xfrm>
              <a:off x="7797989" y="3805872"/>
              <a:ext cx="1186984" cy="1186984"/>
            </a:xfrm>
            <a:prstGeom prst="rect">
              <a:avLst/>
            </a:prstGeom>
          </p:spPr>
        </p:pic>
        <p:pic>
          <p:nvPicPr>
            <p:cNvPr id="17" name="Picture 16"/>
            <p:cNvPicPr>
              <a:picLocks noChangeAspect="1"/>
            </p:cNvPicPr>
            <p:nvPr/>
          </p:nvPicPr>
          <p:blipFill>
            <a:blip r:embed="rId11">
              <a:lum bright="70000" contrast="-70000"/>
              <a:extLst>
                <a:ext uri="{28A0092B-C50C-407E-A947-70E740481C1C}">
                  <a14:useLocalDpi xmlns:a14="http://schemas.microsoft.com/office/drawing/2010/main"/>
                </a:ext>
              </a:extLst>
            </a:blip>
            <a:stretch>
              <a:fillRect/>
            </a:stretch>
          </p:blipFill>
          <p:spPr>
            <a:xfrm>
              <a:off x="6543754" y="3805872"/>
              <a:ext cx="1186984" cy="1186984"/>
            </a:xfrm>
            <a:prstGeom prst="rect">
              <a:avLst/>
            </a:prstGeom>
          </p:spPr>
        </p:pic>
        <p:pic>
          <p:nvPicPr>
            <p:cNvPr id="18" name="Picture 17"/>
            <p:cNvPicPr>
              <a:picLocks noChangeAspect="1"/>
            </p:cNvPicPr>
            <p:nvPr/>
          </p:nvPicPr>
          <p:blipFill>
            <a:blip r:embed="rId12">
              <a:lum bright="70000" contrast="-70000"/>
              <a:extLst>
                <a:ext uri="{28A0092B-C50C-407E-A947-70E740481C1C}">
                  <a14:useLocalDpi xmlns:a14="http://schemas.microsoft.com/office/drawing/2010/main"/>
                </a:ext>
              </a:extLst>
            </a:blip>
            <a:stretch>
              <a:fillRect/>
            </a:stretch>
          </p:blipFill>
          <p:spPr>
            <a:xfrm>
              <a:off x="5288647" y="3805872"/>
              <a:ext cx="1186984" cy="1186984"/>
            </a:xfrm>
            <a:prstGeom prst="rect">
              <a:avLst/>
            </a:prstGeom>
          </p:spPr>
        </p:pic>
        <p:pic>
          <p:nvPicPr>
            <p:cNvPr id="19" name="Picture 18"/>
            <p:cNvPicPr>
              <a:picLocks noChangeAspect="1"/>
            </p:cNvPicPr>
            <p:nvPr/>
          </p:nvPicPr>
          <p:blipFill>
            <a:blip r:embed="rId13">
              <a:lum bright="70000" contrast="-70000"/>
              <a:extLst>
                <a:ext uri="{28A0092B-C50C-407E-A947-70E740481C1C}">
                  <a14:useLocalDpi xmlns:a14="http://schemas.microsoft.com/office/drawing/2010/main"/>
                </a:ext>
              </a:extLst>
            </a:blip>
            <a:stretch>
              <a:fillRect/>
            </a:stretch>
          </p:blipFill>
          <p:spPr>
            <a:xfrm>
              <a:off x="4035285" y="3805872"/>
              <a:ext cx="1186984" cy="1186984"/>
            </a:xfrm>
            <a:prstGeom prst="rect">
              <a:avLst/>
            </a:prstGeom>
          </p:spPr>
        </p:pic>
        <p:pic>
          <p:nvPicPr>
            <p:cNvPr id="20" name="Picture 19"/>
            <p:cNvPicPr>
              <a:picLocks noChangeAspect="1"/>
            </p:cNvPicPr>
            <p:nvPr/>
          </p:nvPicPr>
          <p:blipFill>
            <a:blip r:embed="rId14">
              <a:lum bright="70000" contrast="-70000"/>
              <a:extLst>
                <a:ext uri="{28A0092B-C50C-407E-A947-70E740481C1C}">
                  <a14:useLocalDpi xmlns:a14="http://schemas.microsoft.com/office/drawing/2010/main"/>
                </a:ext>
              </a:extLst>
            </a:blip>
            <a:stretch>
              <a:fillRect/>
            </a:stretch>
          </p:blipFill>
          <p:spPr>
            <a:xfrm>
              <a:off x="7797989" y="1388443"/>
              <a:ext cx="1186984" cy="1186984"/>
            </a:xfrm>
            <a:prstGeom prst="rect">
              <a:avLst/>
            </a:prstGeom>
          </p:spPr>
        </p:pic>
        <p:pic>
          <p:nvPicPr>
            <p:cNvPr id="21" name="Picture 20"/>
            <p:cNvPicPr>
              <a:picLocks noChangeAspect="1"/>
            </p:cNvPicPr>
            <p:nvPr/>
          </p:nvPicPr>
          <p:blipFill>
            <a:blip r:embed="rId15">
              <a:lum bright="70000" contrast="-70000"/>
              <a:extLst>
                <a:ext uri="{28A0092B-C50C-407E-A947-70E740481C1C}">
                  <a14:useLocalDpi xmlns:a14="http://schemas.microsoft.com/office/drawing/2010/main"/>
                </a:ext>
              </a:extLst>
            </a:blip>
            <a:stretch>
              <a:fillRect/>
            </a:stretch>
          </p:blipFill>
          <p:spPr>
            <a:xfrm>
              <a:off x="6543754" y="1388443"/>
              <a:ext cx="1186984" cy="1186984"/>
            </a:xfrm>
            <a:prstGeom prst="rect">
              <a:avLst/>
            </a:prstGeom>
          </p:spPr>
        </p:pic>
        <p:pic>
          <p:nvPicPr>
            <p:cNvPr id="22" name="Picture 21"/>
            <p:cNvPicPr>
              <a:picLocks noChangeAspect="1"/>
            </p:cNvPicPr>
            <p:nvPr/>
          </p:nvPicPr>
          <p:blipFill>
            <a:blip r:embed="rId16">
              <a:lum bright="70000" contrast="-70000"/>
              <a:extLst>
                <a:ext uri="{28A0092B-C50C-407E-A947-70E740481C1C}">
                  <a14:useLocalDpi xmlns:a14="http://schemas.microsoft.com/office/drawing/2010/main"/>
                </a:ext>
              </a:extLst>
            </a:blip>
            <a:stretch>
              <a:fillRect/>
            </a:stretch>
          </p:blipFill>
          <p:spPr>
            <a:xfrm>
              <a:off x="5288647" y="1388443"/>
              <a:ext cx="1186984" cy="1186984"/>
            </a:xfrm>
            <a:prstGeom prst="rect">
              <a:avLst/>
            </a:prstGeom>
          </p:spPr>
        </p:pic>
        <p:pic>
          <p:nvPicPr>
            <p:cNvPr id="23" name="Picture 22"/>
            <p:cNvPicPr>
              <a:picLocks noChangeAspect="1"/>
            </p:cNvPicPr>
            <p:nvPr/>
          </p:nvPicPr>
          <p:blipFill>
            <a:blip r:embed="rId17">
              <a:lum bright="70000" contrast="-70000"/>
              <a:extLst>
                <a:ext uri="{28A0092B-C50C-407E-A947-70E740481C1C}">
                  <a14:useLocalDpi xmlns:a14="http://schemas.microsoft.com/office/drawing/2010/main"/>
                </a:ext>
              </a:extLst>
            </a:blip>
            <a:stretch>
              <a:fillRect/>
            </a:stretch>
          </p:blipFill>
          <p:spPr>
            <a:xfrm>
              <a:off x="4035285" y="1388443"/>
              <a:ext cx="1186984" cy="1186984"/>
            </a:xfrm>
            <a:prstGeom prst="rect">
              <a:avLst/>
            </a:prstGeom>
          </p:spPr>
        </p:pic>
      </p:grpSp>
      <p:grpSp>
        <p:nvGrpSpPr>
          <p:cNvPr id="39" name="Group 38"/>
          <p:cNvGrpSpPr/>
          <p:nvPr/>
        </p:nvGrpSpPr>
        <p:grpSpPr>
          <a:xfrm>
            <a:off x="5291743" y="3627831"/>
            <a:ext cx="1059152" cy="1027125"/>
            <a:chOff x="7250249" y="1197884"/>
            <a:chExt cx="649532" cy="629891"/>
          </a:xfrm>
        </p:grpSpPr>
        <p:sp>
          <p:nvSpPr>
            <p:cNvPr id="24" name="Shape 474"/>
            <p:cNvSpPr/>
            <p:nvPr/>
          </p:nvSpPr>
          <p:spPr>
            <a:xfrm>
              <a:off x="7250249" y="1197884"/>
              <a:ext cx="649532" cy="629891"/>
            </a:xfrm>
            <a:prstGeom prst="ellipse">
              <a:avLst/>
            </a:prstGeom>
            <a:solidFill>
              <a:schemeClr val="accent4"/>
            </a:solidFill>
            <a:ln w="12700">
              <a:miter lim="400000"/>
            </a:ln>
          </p:spPr>
          <p:txBody>
            <a:bodyPr lIns="22860" tIns="22860" rIns="22860" bIns="22860" anchor="ctr"/>
            <a:lstStyle/>
            <a:p>
              <a:pPr algn="ctr">
                <a:defRPr>
                  <a:solidFill>
                    <a:srgbClr val="FFFFFF"/>
                  </a:solidFill>
                </a:defRPr>
              </a:pPr>
              <a:endParaRPr>
                <a:latin typeface="Avenir Book" charset="0"/>
                <a:ea typeface="Avenir Book" charset="0"/>
                <a:cs typeface="Avenir Book" charset="0"/>
              </a:endParaRPr>
            </a:p>
          </p:txBody>
        </p:sp>
        <p:pic>
          <p:nvPicPr>
            <p:cNvPr id="29" name="computer-research.png"/>
            <p:cNvPicPr>
              <a:picLocks noChangeAspect="1"/>
            </p:cNvPicPr>
            <p:nvPr/>
          </p:nvPicPr>
          <p:blipFill>
            <a:blip r:embed="rId18">
              <a:extLst/>
            </a:blip>
            <a:stretch>
              <a:fillRect/>
            </a:stretch>
          </p:blipFill>
          <p:spPr>
            <a:xfrm>
              <a:off x="7250249" y="1223416"/>
              <a:ext cx="640185" cy="599425"/>
            </a:xfrm>
            <a:prstGeom prst="rect">
              <a:avLst/>
            </a:prstGeom>
            <a:ln w="12700">
              <a:miter lim="400000"/>
            </a:ln>
          </p:spPr>
        </p:pic>
      </p:grpSp>
      <p:grpSp>
        <p:nvGrpSpPr>
          <p:cNvPr id="37" name="Group 36"/>
          <p:cNvGrpSpPr/>
          <p:nvPr/>
        </p:nvGrpSpPr>
        <p:grpSpPr>
          <a:xfrm>
            <a:off x="5296068" y="1241251"/>
            <a:ext cx="1053585" cy="1043534"/>
            <a:chOff x="6429615" y="1203943"/>
            <a:chExt cx="640185" cy="634078"/>
          </a:xfrm>
        </p:grpSpPr>
        <p:sp>
          <p:nvSpPr>
            <p:cNvPr id="26" name="Shape 465"/>
            <p:cNvSpPr/>
            <p:nvPr/>
          </p:nvSpPr>
          <p:spPr>
            <a:xfrm>
              <a:off x="6429615" y="1203943"/>
              <a:ext cx="640185" cy="634078"/>
            </a:xfrm>
            <a:prstGeom prst="ellipse">
              <a:avLst/>
            </a:prstGeom>
            <a:solidFill>
              <a:schemeClr val="accent1"/>
            </a:solidFill>
            <a:ln w="12700">
              <a:miter lim="400000"/>
            </a:ln>
          </p:spPr>
          <p:txBody>
            <a:bodyPr lIns="22860" tIns="22860" rIns="22860" bIns="22860" anchor="ctr"/>
            <a:lstStyle/>
            <a:p>
              <a:pPr algn="ctr">
                <a:defRPr>
                  <a:solidFill>
                    <a:srgbClr val="FFFFFF"/>
                  </a:solidFill>
                </a:defRPr>
              </a:pPr>
              <a:endParaRPr>
                <a:latin typeface="Avenir Book" charset="0"/>
                <a:ea typeface="Avenir Book" charset="0"/>
                <a:cs typeface="Avenir Book" charset="0"/>
              </a:endParaRPr>
            </a:p>
          </p:txBody>
        </p:sp>
        <p:pic>
          <p:nvPicPr>
            <p:cNvPr id="30" name="instruction-design.png"/>
            <p:cNvPicPr>
              <a:picLocks noChangeAspect="1"/>
            </p:cNvPicPr>
            <p:nvPr/>
          </p:nvPicPr>
          <p:blipFill>
            <a:blip r:embed="rId19">
              <a:extLst/>
            </a:blip>
            <a:stretch>
              <a:fillRect/>
            </a:stretch>
          </p:blipFill>
          <p:spPr>
            <a:xfrm>
              <a:off x="6468193" y="1273342"/>
              <a:ext cx="560401" cy="524720"/>
            </a:xfrm>
            <a:prstGeom prst="rect">
              <a:avLst/>
            </a:prstGeom>
            <a:ln w="12700">
              <a:miter lim="400000"/>
            </a:ln>
          </p:spPr>
        </p:pic>
      </p:grpSp>
      <p:grpSp>
        <p:nvGrpSpPr>
          <p:cNvPr id="42" name="Group 41"/>
          <p:cNvGrpSpPr/>
          <p:nvPr/>
        </p:nvGrpSpPr>
        <p:grpSpPr>
          <a:xfrm>
            <a:off x="6556054" y="1243957"/>
            <a:ext cx="1222285" cy="1239901"/>
            <a:chOff x="6425589" y="3856653"/>
            <a:chExt cx="740659" cy="751334"/>
          </a:xfrm>
        </p:grpSpPr>
        <p:sp>
          <p:nvSpPr>
            <p:cNvPr id="28" name="Shape 467"/>
            <p:cNvSpPr/>
            <p:nvPr/>
          </p:nvSpPr>
          <p:spPr>
            <a:xfrm>
              <a:off x="6429615" y="3856653"/>
              <a:ext cx="640185" cy="634078"/>
            </a:xfrm>
            <a:prstGeom prst="ellipse">
              <a:avLst/>
            </a:prstGeom>
            <a:solidFill>
              <a:schemeClr val="accent3"/>
            </a:solidFill>
            <a:ln w="12700">
              <a:miter lim="400000"/>
            </a:ln>
          </p:spPr>
          <p:txBody>
            <a:bodyPr lIns="22860" tIns="22860" rIns="22860" bIns="22860" anchor="ctr"/>
            <a:lstStyle/>
            <a:p>
              <a:pPr algn="ctr">
                <a:defRPr>
                  <a:solidFill>
                    <a:srgbClr val="FFFFFF"/>
                  </a:solidFill>
                </a:defRPr>
              </a:pPr>
              <a:endParaRPr>
                <a:latin typeface="Avenir Book" charset="0"/>
                <a:ea typeface="Avenir Book" charset="0"/>
                <a:cs typeface="Avenir Book" charset="0"/>
              </a:endParaRPr>
            </a:p>
          </p:txBody>
        </p:sp>
        <p:pic>
          <p:nvPicPr>
            <p:cNvPr id="31" name="hand-gears.png"/>
            <p:cNvPicPr>
              <a:picLocks noChangeAspect="1"/>
            </p:cNvPicPr>
            <p:nvPr/>
          </p:nvPicPr>
          <p:blipFill>
            <a:blip r:embed="rId20">
              <a:extLst/>
            </a:blip>
            <a:stretch>
              <a:fillRect/>
            </a:stretch>
          </p:blipFill>
          <p:spPr>
            <a:xfrm>
              <a:off x="6425589" y="3914486"/>
              <a:ext cx="740659" cy="693501"/>
            </a:xfrm>
            <a:prstGeom prst="rect">
              <a:avLst/>
            </a:prstGeom>
            <a:ln w="12700">
              <a:miter lim="400000"/>
            </a:ln>
          </p:spPr>
        </p:pic>
      </p:grpSp>
      <p:grpSp>
        <p:nvGrpSpPr>
          <p:cNvPr id="38" name="Group 37"/>
          <p:cNvGrpSpPr/>
          <p:nvPr/>
        </p:nvGrpSpPr>
        <p:grpSpPr>
          <a:xfrm>
            <a:off x="5291743" y="2420950"/>
            <a:ext cx="1057910" cy="1091294"/>
            <a:chOff x="6429615" y="2365341"/>
            <a:chExt cx="640185" cy="660387"/>
          </a:xfrm>
        </p:grpSpPr>
        <p:sp>
          <p:nvSpPr>
            <p:cNvPr id="27" name="Shape 466"/>
            <p:cNvSpPr/>
            <p:nvPr/>
          </p:nvSpPr>
          <p:spPr>
            <a:xfrm>
              <a:off x="6429615" y="2365341"/>
              <a:ext cx="640185" cy="634078"/>
            </a:xfrm>
            <a:prstGeom prst="ellipse">
              <a:avLst/>
            </a:prstGeom>
            <a:solidFill>
              <a:schemeClr val="accent2"/>
            </a:solidFill>
            <a:ln w="12700">
              <a:miter lim="400000"/>
            </a:ln>
          </p:spPr>
          <p:txBody>
            <a:bodyPr lIns="22860" tIns="22860" rIns="22860" bIns="22860" anchor="ctr"/>
            <a:lstStyle/>
            <a:p>
              <a:pPr algn="ctr">
                <a:defRPr>
                  <a:solidFill>
                    <a:srgbClr val="FFFFFF"/>
                  </a:solidFill>
                </a:defRPr>
              </a:pPr>
              <a:endParaRPr>
                <a:latin typeface="Avenir Book" charset="0"/>
                <a:ea typeface="Avenir Book" charset="0"/>
                <a:cs typeface="Avenir Book" charset="0"/>
              </a:endParaRPr>
            </a:p>
          </p:txBody>
        </p:sp>
        <p:pic>
          <p:nvPicPr>
            <p:cNvPr id="34" name="gauge.png"/>
            <p:cNvPicPr>
              <a:picLocks noChangeAspect="1"/>
            </p:cNvPicPr>
            <p:nvPr/>
          </p:nvPicPr>
          <p:blipFill>
            <a:blip r:embed="rId21">
              <a:extLst/>
            </a:blip>
            <a:stretch>
              <a:fillRect/>
            </a:stretch>
          </p:blipFill>
          <p:spPr>
            <a:xfrm>
              <a:off x="6453139" y="2376196"/>
              <a:ext cx="589991" cy="649532"/>
            </a:xfrm>
            <a:prstGeom prst="rect">
              <a:avLst/>
            </a:prstGeom>
            <a:ln w="12700">
              <a:miter lim="400000"/>
            </a:ln>
          </p:spPr>
        </p:pic>
      </p:grpSp>
      <p:grpSp>
        <p:nvGrpSpPr>
          <p:cNvPr id="40" name="Group 39"/>
          <p:cNvGrpSpPr/>
          <p:nvPr/>
        </p:nvGrpSpPr>
        <p:grpSpPr>
          <a:xfrm>
            <a:off x="6558253" y="2412904"/>
            <a:ext cx="1056685" cy="1045275"/>
            <a:chOff x="7250249" y="2359282"/>
            <a:chExt cx="649532" cy="629891"/>
          </a:xfrm>
        </p:grpSpPr>
        <p:sp>
          <p:nvSpPr>
            <p:cNvPr id="32" name="Shape 475"/>
            <p:cNvSpPr/>
            <p:nvPr/>
          </p:nvSpPr>
          <p:spPr>
            <a:xfrm>
              <a:off x="7250249" y="2359282"/>
              <a:ext cx="649532" cy="629891"/>
            </a:xfrm>
            <a:prstGeom prst="ellipse">
              <a:avLst/>
            </a:prstGeom>
            <a:solidFill>
              <a:schemeClr val="accent5"/>
            </a:solidFill>
            <a:ln w="12700">
              <a:miter lim="400000"/>
            </a:ln>
          </p:spPr>
          <p:txBody>
            <a:bodyPr lIns="22860" tIns="22860" rIns="22860" bIns="22860" anchor="ctr"/>
            <a:lstStyle/>
            <a:p>
              <a:pPr algn="ctr">
                <a:defRPr>
                  <a:solidFill>
                    <a:srgbClr val="FFFFFF"/>
                  </a:solidFill>
                </a:defRPr>
              </a:pPr>
              <a:endParaRPr>
                <a:latin typeface="Avenir Book" charset="0"/>
                <a:ea typeface="Avenir Book" charset="0"/>
                <a:cs typeface="Avenir Book" charset="0"/>
              </a:endParaRPr>
            </a:p>
          </p:txBody>
        </p:sp>
        <p:pic>
          <p:nvPicPr>
            <p:cNvPr id="35" name="tablet-design.png"/>
            <p:cNvPicPr>
              <a:picLocks noChangeAspect="1"/>
            </p:cNvPicPr>
            <p:nvPr/>
          </p:nvPicPr>
          <p:blipFill>
            <a:blip r:embed="rId22">
              <a:extLst/>
            </a:blip>
            <a:stretch>
              <a:fillRect/>
            </a:stretch>
          </p:blipFill>
          <p:spPr>
            <a:xfrm>
              <a:off x="7316503" y="2444797"/>
              <a:ext cx="500294" cy="468440"/>
            </a:xfrm>
            <a:prstGeom prst="rect">
              <a:avLst/>
            </a:prstGeom>
            <a:ln w="12700">
              <a:miter lim="400000"/>
            </a:ln>
          </p:spPr>
        </p:pic>
      </p:grpSp>
      <p:grpSp>
        <p:nvGrpSpPr>
          <p:cNvPr id="41" name="Group 40"/>
          <p:cNvGrpSpPr/>
          <p:nvPr/>
        </p:nvGrpSpPr>
        <p:grpSpPr>
          <a:xfrm>
            <a:off x="6556672" y="3600086"/>
            <a:ext cx="1062939" cy="1221012"/>
            <a:chOff x="7248746" y="3446090"/>
            <a:chExt cx="651035" cy="726996"/>
          </a:xfrm>
        </p:grpSpPr>
        <p:sp>
          <p:nvSpPr>
            <p:cNvPr id="33" name="Shape 476"/>
            <p:cNvSpPr/>
            <p:nvPr/>
          </p:nvSpPr>
          <p:spPr>
            <a:xfrm>
              <a:off x="7250249" y="3466620"/>
              <a:ext cx="649532" cy="629891"/>
            </a:xfrm>
            <a:prstGeom prst="ellipse">
              <a:avLst/>
            </a:prstGeom>
            <a:solidFill>
              <a:schemeClr val="accent6"/>
            </a:solidFill>
            <a:ln w="12700">
              <a:miter lim="400000"/>
            </a:ln>
          </p:spPr>
          <p:txBody>
            <a:bodyPr lIns="22860" tIns="22860" rIns="22860" bIns="22860" anchor="ctr"/>
            <a:lstStyle/>
            <a:p>
              <a:pPr algn="ctr">
                <a:defRPr>
                  <a:solidFill>
                    <a:srgbClr val="FFFFFF"/>
                  </a:solidFill>
                </a:defRPr>
              </a:pPr>
              <a:endParaRPr>
                <a:latin typeface="Avenir Book" charset="0"/>
                <a:ea typeface="Avenir Book" charset="0"/>
                <a:cs typeface="Avenir Book" charset="0"/>
              </a:endParaRPr>
            </a:p>
          </p:txBody>
        </p:sp>
        <p:pic>
          <p:nvPicPr>
            <p:cNvPr id="36" name="additional-services.png"/>
            <p:cNvPicPr>
              <a:picLocks noChangeAspect="1"/>
            </p:cNvPicPr>
            <p:nvPr/>
          </p:nvPicPr>
          <p:blipFill rotWithShape="1">
            <a:blip r:embed="rId23">
              <a:extLst>
                <a:ext uri="{28A0092B-C50C-407E-A947-70E740481C1C}">
                  <a14:useLocalDpi xmlns:a14="http://schemas.microsoft.com/office/drawing/2010/main"/>
                </a:ext>
              </a:extLst>
            </a:blip>
            <a:srcRect/>
            <a:stretch/>
          </p:blipFill>
          <p:spPr>
            <a:xfrm>
              <a:off x="7248746" y="3446090"/>
              <a:ext cx="648177" cy="726996"/>
            </a:xfrm>
            <a:prstGeom prst="rect">
              <a:avLst/>
            </a:prstGeom>
            <a:ln w="12700">
              <a:miter lim="400000"/>
            </a:ln>
          </p:spPr>
        </p:pic>
      </p:grpSp>
      <p:pic>
        <p:nvPicPr>
          <p:cNvPr id="43" name="Shape 106"/>
          <p:cNvPicPr preferRelativeResize="0"/>
          <p:nvPr/>
        </p:nvPicPr>
        <p:blipFill>
          <a:blip r:embed="rId24">
            <a:alphaModFix/>
          </a:blip>
          <a:stretch>
            <a:fillRect/>
          </a:stretch>
        </p:blipFill>
        <p:spPr>
          <a:xfrm>
            <a:off x="628650" y="4764114"/>
            <a:ext cx="793974" cy="241368"/>
          </a:xfrm>
          <a:prstGeom prst="rect">
            <a:avLst/>
          </a:prstGeom>
          <a:noFill/>
          <a:ln>
            <a:noFill/>
          </a:ln>
        </p:spPr>
      </p:pic>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1186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F26D03-9C8A-3748-9A7D-B08E099FFF75}" type="datetimeFigureOut">
              <a:rPr lang="en-US" smtClean="0"/>
              <a:t>3/21/18</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031525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0"/>
        <p:cNvGrpSpPr/>
        <p:nvPr/>
      </p:nvGrpSpPr>
      <p:grpSpPr>
        <a:xfrm>
          <a:off x="0" y="0"/>
          <a:ext cx="0" cy="0"/>
          <a:chOff x="0" y="0"/>
          <a:chExt cx="0" cy="0"/>
        </a:xfrm>
      </p:grpSpPr>
      <p:sp>
        <p:nvSpPr>
          <p:cNvPr id="93" name="Shape 9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94" name="Shape 94"/>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Shape 9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6" name="Shape 9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7281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7"/>
        <p:cNvGrpSpPr/>
        <p:nvPr/>
      </p:nvGrpSpPr>
      <p:grpSpPr>
        <a:xfrm>
          <a:off x="0" y="0"/>
          <a:ext cx="0" cy="0"/>
          <a:chOff x="0" y="0"/>
          <a:chExt cx="0" cy="0"/>
        </a:xfrm>
      </p:grpSpPr>
      <p:sp>
        <p:nvSpPr>
          <p:cNvPr id="100" name="Shape 10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01" name="Shape 10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3581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pic>
        <p:nvPicPr>
          <p:cNvPr id="7" name="Shape 106"/>
          <p:cNvPicPr preferRelativeResize="0"/>
          <p:nvPr/>
        </p:nvPicPr>
        <p:blipFill>
          <a:blip r:embed="rId2">
            <a:alphaModFix/>
          </a:blip>
          <a:stretch>
            <a:fillRect/>
          </a:stretch>
        </p:blipFill>
        <p:spPr>
          <a:xfrm>
            <a:off x="628650" y="4764114"/>
            <a:ext cx="793974" cy="241368"/>
          </a:xfrm>
          <a:prstGeom prst="rect">
            <a:avLst/>
          </a:prstGeom>
          <a:noFill/>
          <a:ln>
            <a:noFill/>
          </a:ln>
        </p:spPr>
      </p:pic>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text_blue">
    <p:spTree>
      <p:nvGrpSpPr>
        <p:cNvPr id="1" name=""/>
        <p:cNvGrpSpPr/>
        <p:nvPr/>
      </p:nvGrpSpPr>
      <p:grpSpPr>
        <a:xfrm>
          <a:off x="0" y="0"/>
          <a:ext cx="0" cy="0"/>
          <a:chOff x="0" y="0"/>
          <a:chExt cx="0" cy="0"/>
        </a:xfrm>
      </p:grpSpPr>
      <p:sp>
        <p:nvSpPr>
          <p:cNvPr id="8" name="Rectangle 7"/>
          <p:cNvSpPr/>
          <p:nvPr/>
        </p:nvSpPr>
        <p:spPr>
          <a:xfrm>
            <a:off x="5143500" y="0"/>
            <a:ext cx="40005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5143500" y="1422956"/>
            <a:ext cx="35775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692180" y="273844"/>
            <a:ext cx="1451820" cy="182880"/>
            <a:chOff x="7692180" y="273844"/>
            <a:chExt cx="1451820" cy="182880"/>
          </a:xfrm>
        </p:grpSpPr>
        <p:sp>
          <p:nvSpPr>
            <p:cNvPr id="26" name="Rectangle 25"/>
            <p:cNvSpPr/>
            <p:nvPr/>
          </p:nvSpPr>
          <p:spPr>
            <a:xfrm>
              <a:off x="7692180" y="273844"/>
              <a:ext cx="182880" cy="182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27" name="Rectangle 26"/>
            <p:cNvSpPr/>
            <p:nvPr/>
          </p:nvSpPr>
          <p:spPr>
            <a:xfrm>
              <a:off x="7945130" y="273844"/>
              <a:ext cx="182880" cy="1828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28" name="Rectangle 27"/>
            <p:cNvSpPr/>
            <p:nvPr/>
          </p:nvSpPr>
          <p:spPr>
            <a:xfrm>
              <a:off x="8199125" y="273844"/>
              <a:ext cx="18288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29" name="Rectangle 28"/>
            <p:cNvSpPr/>
            <p:nvPr/>
          </p:nvSpPr>
          <p:spPr>
            <a:xfrm>
              <a:off x="8453123" y="273844"/>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30" name="Rectangle 29"/>
            <p:cNvSpPr/>
            <p:nvPr/>
          </p:nvSpPr>
          <p:spPr>
            <a:xfrm>
              <a:off x="8707121" y="273844"/>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31" name="Rectangle 30"/>
            <p:cNvSpPr/>
            <p:nvPr/>
          </p:nvSpPr>
          <p:spPr>
            <a:xfrm>
              <a:off x="8961120" y="273844"/>
              <a:ext cx="1828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grpSp>
      <p:sp>
        <p:nvSpPr>
          <p:cNvPr id="40" name="Content Placeholder 3"/>
          <p:cNvSpPr>
            <a:spLocks noGrp="1"/>
          </p:cNvSpPr>
          <p:nvPr>
            <p:ph sz="half" idx="2"/>
          </p:nvPr>
        </p:nvSpPr>
        <p:spPr>
          <a:xfrm>
            <a:off x="629842" y="1771931"/>
            <a:ext cx="3868340" cy="2763441"/>
          </a:xfrm>
        </p:spPr>
        <p:txBody>
          <a:bodyPr/>
          <a:lstStyle>
            <a:lvl1pPr marL="0" indent="0">
              <a:buNone/>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41"/>
          <p:cNvSpPr>
            <a:spLocks noGrp="1"/>
          </p:cNvSpPr>
          <p:nvPr>
            <p:ph type="body" sz="quarter" idx="10"/>
          </p:nvPr>
        </p:nvSpPr>
        <p:spPr>
          <a:xfrm>
            <a:off x="5356225" y="635327"/>
            <a:ext cx="3351213" cy="596900"/>
          </a:xfrm>
        </p:spPr>
        <p:txBody>
          <a:bodyPr>
            <a:noAutofit/>
          </a:bodyPr>
          <a:lstStyle>
            <a:lvl1pPr marL="0" indent="0">
              <a:buNone/>
              <a:defRPr sz="2400">
                <a:solidFill>
                  <a:schemeClr val="bg1"/>
                </a:solidFill>
              </a:defRPr>
            </a:lvl1pPr>
          </a:lstStyle>
          <a:p>
            <a:pPr lvl="0"/>
            <a:r>
              <a:rPr lang="en-US"/>
              <a:t>Click to edit Master text styles</a:t>
            </a:r>
          </a:p>
        </p:txBody>
      </p:sp>
      <p:sp>
        <p:nvSpPr>
          <p:cNvPr id="43" name="Content Placeholder 3"/>
          <p:cNvSpPr>
            <a:spLocks noGrp="1"/>
          </p:cNvSpPr>
          <p:nvPr>
            <p:ph sz="half" idx="11"/>
          </p:nvPr>
        </p:nvSpPr>
        <p:spPr>
          <a:xfrm>
            <a:off x="5356225" y="1771931"/>
            <a:ext cx="3350896" cy="2763441"/>
          </a:xfrm>
        </p:spPr>
        <p:txBody>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5" name="Shape 106"/>
          <p:cNvPicPr preferRelativeResize="0"/>
          <p:nvPr/>
        </p:nvPicPr>
        <p:blipFill>
          <a:blip r:embed="rId2">
            <a:alphaModFix/>
          </a:blip>
          <a:stretch>
            <a:fillRect/>
          </a:stretch>
        </p:blipFill>
        <p:spPr>
          <a:xfrm>
            <a:off x="628650" y="4764114"/>
            <a:ext cx="793974" cy="241368"/>
          </a:xfrm>
          <a:prstGeom prst="rect">
            <a:avLst/>
          </a:prstGeom>
          <a:noFill/>
          <a:ln>
            <a:noFill/>
          </a:ln>
        </p:spPr>
      </p:pic>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26D03-9C8A-3748-9A7D-B08E099FFF75}" type="datetimeFigureOut">
              <a:rPr lang="en-US" smtClean="0"/>
              <a:t>3/21/18</a:t>
            </a:fld>
            <a:endParaRPr lang="en-US"/>
          </a:p>
        </p:txBody>
      </p:sp>
      <p:sp>
        <p:nvSpPr>
          <p:cNvPr id="5" name="Rectangle 4"/>
          <p:cNvSpPr/>
          <p:nvPr/>
        </p:nvSpPr>
        <p:spPr>
          <a:xfrm>
            <a:off x="0" y="-1"/>
            <a:ext cx="51435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7" name="Vertical Text Placeholder 16"/>
          <p:cNvSpPr>
            <a:spLocks noGrp="1"/>
          </p:cNvSpPr>
          <p:nvPr>
            <p:ph type="body" orient="vert" sz="quarter" idx="13"/>
          </p:nvPr>
        </p:nvSpPr>
        <p:spPr>
          <a:xfrm rot="10800000">
            <a:off x="4227512" y="819944"/>
            <a:ext cx="1258888" cy="4221163"/>
          </a:xfrm>
        </p:spPr>
        <p:txBody>
          <a:bodyPr vert="eaVert">
            <a:normAutofit/>
          </a:bodyPr>
          <a:lstStyle>
            <a:lvl1pPr marL="0" indent="0">
              <a:buNone/>
              <a:defRPr sz="2400">
                <a:solidFill>
                  <a:schemeClr val="bg1"/>
                </a:solidFill>
              </a:defRPr>
            </a:lvl1pPr>
          </a:lstStyle>
          <a:p>
            <a:pPr lvl="0"/>
            <a:r>
              <a:rPr lang="en-US"/>
              <a:t>Click to edit Master text styles</a:t>
            </a:r>
          </a:p>
        </p:txBody>
      </p:sp>
      <p:sp>
        <p:nvSpPr>
          <p:cNvPr id="23" name="Text Placeholder 22"/>
          <p:cNvSpPr>
            <a:spLocks noGrp="1"/>
          </p:cNvSpPr>
          <p:nvPr>
            <p:ph type="body" sz="quarter" idx="14"/>
          </p:nvPr>
        </p:nvSpPr>
        <p:spPr>
          <a:xfrm>
            <a:off x="5486400" y="1671639"/>
            <a:ext cx="3240088" cy="914808"/>
          </a:xfrm>
        </p:spPr>
        <p:txBody>
          <a:bodyPr>
            <a:noAutofit/>
          </a:bodyPr>
          <a:lstStyle>
            <a:lvl1pPr marL="0" indent="0">
              <a:buNone/>
              <a:defRPr sz="1800" b="1">
                <a:solidFill>
                  <a:schemeClr val="accent3"/>
                </a:solidFill>
              </a:defRPr>
            </a:lvl1pPr>
            <a:lvl2pPr marL="342900" indent="0">
              <a:buNone/>
              <a:defRPr sz="1800">
                <a:solidFill>
                  <a:schemeClr val="accent3"/>
                </a:solidFill>
              </a:defRPr>
            </a:lvl2pPr>
            <a:lvl3pPr marL="685800" indent="0">
              <a:buNone/>
              <a:defRPr sz="1800">
                <a:solidFill>
                  <a:schemeClr val="accent3"/>
                </a:solidFill>
              </a:defRPr>
            </a:lvl3pPr>
            <a:lvl4pPr marL="1028700" indent="0">
              <a:buNone/>
              <a:defRPr sz="1800">
                <a:solidFill>
                  <a:schemeClr val="accent3"/>
                </a:solidFill>
              </a:defRPr>
            </a:lvl4pPr>
            <a:lvl5pPr marL="1371600" indent="0">
              <a:buNone/>
              <a:defRPr sz="1800">
                <a:solidFill>
                  <a:schemeClr val="accent3"/>
                </a:solidFill>
              </a:defRPr>
            </a:lvl5pPr>
          </a:lstStyle>
          <a:p>
            <a:pPr lvl="0"/>
            <a:r>
              <a:rPr lang="en-US"/>
              <a:t>Click to edit Master text styles</a:t>
            </a:r>
          </a:p>
        </p:txBody>
      </p:sp>
      <p:sp>
        <p:nvSpPr>
          <p:cNvPr id="26" name="Text Placeholder 25"/>
          <p:cNvSpPr>
            <a:spLocks noGrp="1"/>
          </p:cNvSpPr>
          <p:nvPr>
            <p:ph type="body" sz="quarter" idx="15"/>
          </p:nvPr>
        </p:nvSpPr>
        <p:spPr>
          <a:xfrm>
            <a:off x="5486400" y="2795588"/>
            <a:ext cx="3240088" cy="1971675"/>
          </a:xfrm>
        </p:spPr>
        <p:txBody>
          <a:bodyPr>
            <a:normAutofit/>
          </a:bodyPr>
          <a:lstStyle>
            <a:lvl1pPr marL="0" indent="0">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Master text styles</a:t>
            </a: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Yellow-image_text">
    <p:spTree>
      <p:nvGrpSpPr>
        <p:cNvPr id="1" name=""/>
        <p:cNvGrpSpPr/>
        <p:nvPr/>
      </p:nvGrpSpPr>
      <p:grpSpPr>
        <a:xfrm>
          <a:off x="0" y="0"/>
          <a:ext cx="0" cy="0"/>
          <a:chOff x="0" y="0"/>
          <a:chExt cx="0" cy="0"/>
        </a:xfrm>
      </p:grpSpPr>
      <p:sp>
        <p:nvSpPr>
          <p:cNvPr id="9" name="Picture Placeholder 13"/>
          <p:cNvSpPr>
            <a:spLocks noGrp="1"/>
          </p:cNvSpPr>
          <p:nvPr>
            <p:ph type="pic" sz="quarter" idx="10"/>
          </p:nvPr>
        </p:nvSpPr>
        <p:spPr>
          <a:xfrm>
            <a:off x="1280186" y="0"/>
            <a:ext cx="3615664" cy="5143500"/>
          </a:xfrm>
          <a:solidFill>
            <a:schemeClr val="bg2"/>
          </a:solidFill>
        </p:spPr>
        <p:txBody>
          <a:bodyPr/>
          <a:lstStyle/>
          <a:p>
            <a:r>
              <a:rPr lang="en-US"/>
              <a:t>Drag picture to placeholder or click icon to add</a:t>
            </a:r>
          </a:p>
        </p:txBody>
      </p:sp>
      <p:sp>
        <p:nvSpPr>
          <p:cNvPr id="5" name="Rectangle 4"/>
          <p:cNvSpPr/>
          <p:nvPr/>
        </p:nvSpPr>
        <p:spPr>
          <a:xfrm>
            <a:off x="-3832" y="-2"/>
            <a:ext cx="1284018"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7" name="Vertical Text Placeholder 16"/>
          <p:cNvSpPr>
            <a:spLocks noGrp="1"/>
          </p:cNvSpPr>
          <p:nvPr>
            <p:ph type="body" orient="vert" sz="quarter" idx="13"/>
          </p:nvPr>
        </p:nvSpPr>
        <p:spPr>
          <a:xfrm rot="10800000">
            <a:off x="368031" y="819944"/>
            <a:ext cx="1258888" cy="4221163"/>
          </a:xfrm>
        </p:spPr>
        <p:txBody>
          <a:bodyPr vert="eaVert">
            <a:normAutofit/>
          </a:bodyPr>
          <a:lstStyle>
            <a:lvl1pPr marL="0" indent="0">
              <a:buNone/>
              <a:defRPr sz="2400">
                <a:solidFill>
                  <a:schemeClr val="bg1"/>
                </a:solidFill>
              </a:defRPr>
            </a:lvl1pPr>
          </a:lstStyle>
          <a:p>
            <a:pPr lvl="0"/>
            <a:r>
              <a:rPr lang="en-US"/>
              <a:t>Click to edit Master text styles</a:t>
            </a:r>
          </a:p>
        </p:txBody>
      </p:sp>
      <p:sp>
        <p:nvSpPr>
          <p:cNvPr id="23" name="Text Placeholder 22"/>
          <p:cNvSpPr>
            <a:spLocks noGrp="1"/>
          </p:cNvSpPr>
          <p:nvPr>
            <p:ph type="body" sz="quarter" idx="14"/>
          </p:nvPr>
        </p:nvSpPr>
        <p:spPr>
          <a:xfrm>
            <a:off x="5486400" y="1671639"/>
            <a:ext cx="3240088" cy="914808"/>
          </a:xfrm>
        </p:spPr>
        <p:txBody>
          <a:bodyPr>
            <a:noAutofit/>
          </a:bodyPr>
          <a:lstStyle>
            <a:lvl1pPr marL="0" indent="0">
              <a:buNone/>
              <a:defRPr sz="2800" b="1">
                <a:solidFill>
                  <a:schemeClr val="accent4"/>
                </a:solidFill>
              </a:defRPr>
            </a:lvl1pPr>
            <a:lvl2pPr marL="342900" indent="0">
              <a:buNone/>
              <a:defRPr sz="1800">
                <a:solidFill>
                  <a:schemeClr val="accent3"/>
                </a:solidFill>
              </a:defRPr>
            </a:lvl2pPr>
            <a:lvl3pPr marL="685800" indent="0">
              <a:buNone/>
              <a:defRPr sz="1800">
                <a:solidFill>
                  <a:schemeClr val="accent3"/>
                </a:solidFill>
              </a:defRPr>
            </a:lvl3pPr>
            <a:lvl4pPr marL="1028700" indent="0">
              <a:buNone/>
              <a:defRPr sz="1800">
                <a:solidFill>
                  <a:schemeClr val="accent3"/>
                </a:solidFill>
              </a:defRPr>
            </a:lvl4pPr>
            <a:lvl5pPr marL="1371600" indent="0">
              <a:buNone/>
              <a:defRPr sz="1800">
                <a:solidFill>
                  <a:schemeClr val="accent3"/>
                </a:solidFill>
              </a:defRPr>
            </a:lvl5pPr>
          </a:lstStyle>
          <a:p>
            <a:pPr lvl="0"/>
            <a:r>
              <a:rPr lang="en-US"/>
              <a:t>Click to edit Master text styles</a:t>
            </a:r>
          </a:p>
        </p:txBody>
      </p:sp>
      <p:sp>
        <p:nvSpPr>
          <p:cNvPr id="26" name="Text Placeholder 25"/>
          <p:cNvSpPr>
            <a:spLocks noGrp="1"/>
          </p:cNvSpPr>
          <p:nvPr>
            <p:ph type="body" sz="quarter" idx="15"/>
          </p:nvPr>
        </p:nvSpPr>
        <p:spPr>
          <a:xfrm>
            <a:off x="5486400" y="2795588"/>
            <a:ext cx="3240088" cy="1971675"/>
          </a:xfrm>
        </p:spPr>
        <p:txBody>
          <a:bodyPr>
            <a:normAutofit/>
          </a:bodyPr>
          <a:lstStyle>
            <a:lvl1pPr marL="0" indent="0">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Master text styles</a:t>
            </a: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Yellow-image_text">
    <p:spTree>
      <p:nvGrpSpPr>
        <p:cNvPr id="1" name=""/>
        <p:cNvGrpSpPr/>
        <p:nvPr/>
      </p:nvGrpSpPr>
      <p:grpSpPr>
        <a:xfrm>
          <a:off x="0" y="0"/>
          <a:ext cx="0" cy="0"/>
          <a:chOff x="0" y="0"/>
          <a:chExt cx="0" cy="0"/>
        </a:xfrm>
      </p:grpSpPr>
      <p:sp>
        <p:nvSpPr>
          <p:cNvPr id="9" name="Picture Placeholder 13"/>
          <p:cNvSpPr>
            <a:spLocks noGrp="1"/>
          </p:cNvSpPr>
          <p:nvPr>
            <p:ph type="pic" sz="quarter" idx="10"/>
          </p:nvPr>
        </p:nvSpPr>
        <p:spPr>
          <a:xfrm>
            <a:off x="1280186" y="0"/>
            <a:ext cx="3615664" cy="5143500"/>
          </a:xfrm>
          <a:solidFill>
            <a:schemeClr val="bg2"/>
          </a:solidFill>
        </p:spPr>
        <p:txBody>
          <a:bodyPr/>
          <a:lstStyle/>
          <a:p>
            <a:r>
              <a:rPr lang="en-US"/>
              <a:t>Drag picture to placeholder or click icon to add</a:t>
            </a:r>
          </a:p>
        </p:txBody>
      </p:sp>
      <p:sp>
        <p:nvSpPr>
          <p:cNvPr id="5" name="Rectangle 4"/>
          <p:cNvSpPr/>
          <p:nvPr/>
        </p:nvSpPr>
        <p:spPr>
          <a:xfrm>
            <a:off x="-3832" y="-2"/>
            <a:ext cx="1284018" cy="51435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7" name="Vertical Text Placeholder 16"/>
          <p:cNvSpPr>
            <a:spLocks noGrp="1"/>
          </p:cNvSpPr>
          <p:nvPr>
            <p:ph type="body" orient="vert" sz="quarter" idx="13"/>
          </p:nvPr>
        </p:nvSpPr>
        <p:spPr>
          <a:xfrm rot="10800000">
            <a:off x="368031" y="819944"/>
            <a:ext cx="1258888" cy="4221163"/>
          </a:xfrm>
        </p:spPr>
        <p:txBody>
          <a:bodyPr vert="eaVert">
            <a:normAutofit/>
          </a:bodyPr>
          <a:lstStyle>
            <a:lvl1pPr marL="0" indent="0">
              <a:buNone/>
              <a:defRPr sz="2400">
                <a:solidFill>
                  <a:schemeClr val="bg1"/>
                </a:solidFill>
              </a:defRPr>
            </a:lvl1pPr>
          </a:lstStyle>
          <a:p>
            <a:pPr lvl="0"/>
            <a:r>
              <a:rPr lang="en-US"/>
              <a:t>Click to edit Master text styles</a:t>
            </a:r>
          </a:p>
        </p:txBody>
      </p:sp>
      <p:sp>
        <p:nvSpPr>
          <p:cNvPr id="23" name="Text Placeholder 22"/>
          <p:cNvSpPr>
            <a:spLocks noGrp="1"/>
          </p:cNvSpPr>
          <p:nvPr>
            <p:ph type="body" sz="quarter" idx="14"/>
          </p:nvPr>
        </p:nvSpPr>
        <p:spPr>
          <a:xfrm>
            <a:off x="5486400" y="1671639"/>
            <a:ext cx="3240088" cy="914808"/>
          </a:xfrm>
        </p:spPr>
        <p:txBody>
          <a:bodyPr>
            <a:noAutofit/>
          </a:bodyPr>
          <a:lstStyle>
            <a:lvl1pPr marL="0" indent="0">
              <a:buNone/>
              <a:defRPr sz="2800" b="1">
                <a:solidFill>
                  <a:schemeClr val="accent4"/>
                </a:solidFill>
              </a:defRPr>
            </a:lvl1pPr>
            <a:lvl2pPr marL="342900" indent="0">
              <a:buNone/>
              <a:defRPr sz="1800">
                <a:solidFill>
                  <a:schemeClr val="accent3"/>
                </a:solidFill>
              </a:defRPr>
            </a:lvl2pPr>
            <a:lvl3pPr marL="685800" indent="0">
              <a:buNone/>
              <a:defRPr sz="1800">
                <a:solidFill>
                  <a:schemeClr val="accent3"/>
                </a:solidFill>
              </a:defRPr>
            </a:lvl3pPr>
            <a:lvl4pPr marL="1028700" indent="0">
              <a:buNone/>
              <a:defRPr sz="1800">
                <a:solidFill>
                  <a:schemeClr val="accent3"/>
                </a:solidFill>
              </a:defRPr>
            </a:lvl4pPr>
            <a:lvl5pPr marL="1371600" indent="0">
              <a:buNone/>
              <a:defRPr sz="1800">
                <a:solidFill>
                  <a:schemeClr val="accent3"/>
                </a:solidFill>
              </a:defRPr>
            </a:lvl5pPr>
          </a:lstStyle>
          <a:p>
            <a:pPr lvl="0"/>
            <a:r>
              <a:rPr lang="en-US"/>
              <a:t>Click to edit Master text styles</a:t>
            </a:r>
          </a:p>
        </p:txBody>
      </p:sp>
      <p:sp>
        <p:nvSpPr>
          <p:cNvPr id="26" name="Text Placeholder 25"/>
          <p:cNvSpPr>
            <a:spLocks noGrp="1"/>
          </p:cNvSpPr>
          <p:nvPr>
            <p:ph type="body" sz="quarter" idx="15"/>
          </p:nvPr>
        </p:nvSpPr>
        <p:spPr>
          <a:xfrm>
            <a:off x="5486400" y="2795588"/>
            <a:ext cx="3240088" cy="1971675"/>
          </a:xfrm>
        </p:spPr>
        <p:txBody>
          <a:bodyPr>
            <a:normAutofit/>
          </a:bodyPr>
          <a:lstStyle>
            <a:lvl1pPr marL="0" indent="0">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Master text styles</a:t>
            </a: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martArt_turquoise">
    <p:spTree>
      <p:nvGrpSpPr>
        <p:cNvPr id="1" name=""/>
        <p:cNvGrpSpPr/>
        <p:nvPr/>
      </p:nvGrpSpPr>
      <p:grpSpPr>
        <a:xfrm>
          <a:off x="0" y="0"/>
          <a:ext cx="0" cy="0"/>
          <a:chOff x="0" y="0"/>
          <a:chExt cx="0" cy="0"/>
        </a:xfrm>
      </p:grpSpPr>
      <p:cxnSp>
        <p:nvCxnSpPr>
          <p:cNvPr id="8" name="Straight Connector 7"/>
          <p:cNvCxnSpPr/>
          <p:nvPr/>
        </p:nvCxnSpPr>
        <p:spPr>
          <a:xfrm>
            <a:off x="900150" y="545774"/>
            <a:ext cx="0" cy="459772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Vertical Text Placeholder 16"/>
          <p:cNvSpPr>
            <a:spLocks noGrp="1"/>
          </p:cNvSpPr>
          <p:nvPr>
            <p:ph type="body" orient="vert" sz="quarter" idx="13"/>
          </p:nvPr>
        </p:nvSpPr>
        <p:spPr>
          <a:xfrm rot="10800000">
            <a:off x="189902" y="819944"/>
            <a:ext cx="1258888" cy="4221163"/>
          </a:xfrm>
        </p:spPr>
        <p:txBody>
          <a:bodyPr vert="eaVert">
            <a:normAutofit/>
          </a:bodyPr>
          <a:lstStyle>
            <a:lvl1pPr marL="0" indent="0">
              <a:buNone/>
              <a:defRPr sz="2400">
                <a:solidFill>
                  <a:schemeClr val="accent5"/>
                </a:solidFill>
              </a:defRPr>
            </a:lvl1pPr>
          </a:lstStyle>
          <a:p>
            <a:pPr lvl="0"/>
            <a:r>
              <a:rPr lang="en-US"/>
              <a:t>Click to edit Master text styles</a:t>
            </a:r>
          </a:p>
        </p:txBody>
      </p:sp>
      <p:sp>
        <p:nvSpPr>
          <p:cNvPr id="23" name="Text Placeholder 22"/>
          <p:cNvSpPr>
            <a:spLocks noGrp="1"/>
          </p:cNvSpPr>
          <p:nvPr>
            <p:ph type="body" sz="quarter" idx="14"/>
          </p:nvPr>
        </p:nvSpPr>
        <p:spPr>
          <a:xfrm>
            <a:off x="5486400" y="1671639"/>
            <a:ext cx="3240088" cy="914808"/>
          </a:xfrm>
        </p:spPr>
        <p:txBody>
          <a:bodyPr>
            <a:noAutofit/>
          </a:bodyPr>
          <a:lstStyle>
            <a:lvl1pPr marL="0" indent="0">
              <a:buNone/>
              <a:defRPr sz="2800" b="1">
                <a:solidFill>
                  <a:schemeClr val="accent5"/>
                </a:solidFill>
              </a:defRPr>
            </a:lvl1pPr>
            <a:lvl2pPr marL="342900" indent="0">
              <a:buNone/>
              <a:defRPr sz="1800">
                <a:solidFill>
                  <a:schemeClr val="accent3"/>
                </a:solidFill>
              </a:defRPr>
            </a:lvl2pPr>
            <a:lvl3pPr marL="685800" indent="0">
              <a:buNone/>
              <a:defRPr sz="1800">
                <a:solidFill>
                  <a:schemeClr val="accent3"/>
                </a:solidFill>
              </a:defRPr>
            </a:lvl3pPr>
            <a:lvl4pPr marL="1028700" indent="0">
              <a:buNone/>
              <a:defRPr sz="1800">
                <a:solidFill>
                  <a:schemeClr val="accent3"/>
                </a:solidFill>
              </a:defRPr>
            </a:lvl4pPr>
            <a:lvl5pPr marL="1371600" indent="0">
              <a:buNone/>
              <a:defRPr sz="1800">
                <a:solidFill>
                  <a:schemeClr val="accent3"/>
                </a:solidFill>
              </a:defRPr>
            </a:lvl5pPr>
          </a:lstStyle>
          <a:p>
            <a:pPr lvl="0"/>
            <a:r>
              <a:rPr lang="en-US"/>
              <a:t>Click to edit Master text styles</a:t>
            </a:r>
          </a:p>
        </p:txBody>
      </p:sp>
      <p:sp>
        <p:nvSpPr>
          <p:cNvPr id="26" name="Text Placeholder 25"/>
          <p:cNvSpPr>
            <a:spLocks noGrp="1"/>
          </p:cNvSpPr>
          <p:nvPr>
            <p:ph type="body" sz="quarter" idx="15"/>
          </p:nvPr>
        </p:nvSpPr>
        <p:spPr>
          <a:xfrm>
            <a:off x="5486400" y="2795588"/>
            <a:ext cx="3240088" cy="1971675"/>
          </a:xfrm>
        </p:spPr>
        <p:txBody>
          <a:bodyPr>
            <a:normAutofit/>
          </a:bodyPr>
          <a:lstStyle>
            <a:lvl1pPr marL="0" indent="0">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Master text styles</a:t>
            </a:r>
          </a:p>
        </p:txBody>
      </p:sp>
      <p:sp>
        <p:nvSpPr>
          <p:cNvPr id="3" name="SmartArt Placeholder 2"/>
          <p:cNvSpPr>
            <a:spLocks noGrp="1"/>
          </p:cNvSpPr>
          <p:nvPr>
            <p:ph type="dgm" sz="quarter" idx="16"/>
          </p:nvPr>
        </p:nvSpPr>
        <p:spPr>
          <a:xfrm>
            <a:off x="2006600" y="820738"/>
            <a:ext cx="3230563" cy="3946525"/>
          </a:xfrm>
        </p:spPr>
        <p:txBody>
          <a:bodyPr/>
          <a:lstStyle/>
          <a:p>
            <a:r>
              <a:rPr lang="en-US"/>
              <a:t>Click icon to add SmartArt graphic</a:t>
            </a: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_turquoise">
    <p:spTree>
      <p:nvGrpSpPr>
        <p:cNvPr id="1" name=""/>
        <p:cNvGrpSpPr/>
        <p:nvPr/>
      </p:nvGrpSpPr>
      <p:grpSpPr>
        <a:xfrm>
          <a:off x="0" y="0"/>
          <a:ext cx="0" cy="0"/>
          <a:chOff x="0" y="0"/>
          <a:chExt cx="0" cy="0"/>
        </a:xfrm>
      </p:grpSpPr>
      <p:sp>
        <p:nvSpPr>
          <p:cNvPr id="14" name="Rectangle 13"/>
          <p:cNvSpPr/>
          <p:nvPr userDrawn="1"/>
        </p:nvSpPr>
        <p:spPr>
          <a:xfrm>
            <a:off x="0" y="-2"/>
            <a:ext cx="2686050" cy="5143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5" name="Title 1"/>
          <p:cNvSpPr>
            <a:spLocks noGrp="1"/>
          </p:cNvSpPr>
          <p:nvPr>
            <p:ph type="title"/>
          </p:nvPr>
        </p:nvSpPr>
        <p:spPr>
          <a:xfrm>
            <a:off x="320040" y="342900"/>
            <a:ext cx="2164080" cy="1729740"/>
          </a:xfrm>
        </p:spPr>
        <p:txBody>
          <a:bodyPr anchor="b"/>
          <a:lstStyle>
            <a:lvl1pPr>
              <a:defRPr sz="2400">
                <a:solidFill>
                  <a:schemeClr val="bg1"/>
                </a:solidFill>
              </a:defRPr>
            </a:lvl1pPr>
          </a:lstStyle>
          <a:p>
            <a:r>
              <a:rPr lang="en-US" dirty="0"/>
              <a:t>Click to edit Master title style</a:t>
            </a:r>
          </a:p>
        </p:txBody>
      </p:sp>
      <p:sp>
        <p:nvSpPr>
          <p:cNvPr id="16" name="Content Placeholder 2"/>
          <p:cNvSpPr>
            <a:spLocks noGrp="1"/>
          </p:cNvSpPr>
          <p:nvPr>
            <p:ph idx="1" hasCustomPrompt="1"/>
          </p:nvPr>
        </p:nvSpPr>
        <p:spPr>
          <a:xfrm>
            <a:off x="3006090" y="740569"/>
            <a:ext cx="55104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6"/>
          <p:cNvSpPr txBox="1">
            <a:spLocks/>
          </p:cNvSpPr>
          <p:nvPr userDrawn="1"/>
        </p:nvSpPr>
        <p:spPr>
          <a:xfrm>
            <a:off x="6457949" y="4767263"/>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sz="1000" smtClean="0">
                <a:solidFill>
                  <a:schemeClr val="accent1"/>
                </a:solidFill>
                <a:latin typeface="Lato"/>
                <a:ea typeface="Lato"/>
                <a:cs typeface="Lato"/>
                <a:sym typeface="Lato"/>
              </a:rPr>
              <a:pPr/>
              <a:t>‹#›</a:t>
            </a:fld>
            <a:endParaRPr lang="en" sz="1000">
              <a:solidFill>
                <a:schemeClr val="accent1"/>
              </a:solidFill>
              <a:latin typeface="Lato"/>
              <a:ea typeface="Lato"/>
              <a:cs typeface="Lato"/>
              <a:sym typeface="Lato"/>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5" name="Rectangle 24"/>
          <p:cNvSpPr/>
          <p:nvPr/>
        </p:nvSpPr>
        <p:spPr>
          <a:xfrm>
            <a:off x="0" y="-1"/>
            <a:ext cx="489585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20" name="Text Placeholder 19"/>
          <p:cNvSpPr>
            <a:spLocks noGrp="1"/>
          </p:cNvSpPr>
          <p:nvPr>
            <p:ph type="body" sz="quarter" idx="11"/>
          </p:nvPr>
        </p:nvSpPr>
        <p:spPr>
          <a:xfrm>
            <a:off x="5368925" y="3186113"/>
            <a:ext cx="3303588" cy="1503362"/>
          </a:xfrm>
        </p:spPr>
        <p:txBody>
          <a:bodyPr>
            <a:normAutofit/>
          </a:bodyPr>
          <a:lstStyle>
            <a:lvl1pPr marL="0" indent="0">
              <a:buNone/>
              <a:defRPr sz="3200"/>
            </a:lvl1pPr>
          </a:lstStyle>
          <a:p>
            <a:pPr lvl="0"/>
            <a:r>
              <a:rPr lang="en-US"/>
              <a:t>Click to edit Master text styles</a:t>
            </a:r>
          </a:p>
        </p:txBody>
      </p:sp>
      <p:grpSp>
        <p:nvGrpSpPr>
          <p:cNvPr id="26" name="Group 25"/>
          <p:cNvGrpSpPr/>
          <p:nvPr/>
        </p:nvGrpSpPr>
        <p:grpSpPr>
          <a:xfrm>
            <a:off x="520211" y="644035"/>
            <a:ext cx="3855427" cy="3855427"/>
            <a:chOff x="218569" y="336112"/>
            <a:chExt cx="3855427" cy="3855427"/>
          </a:xfrm>
          <a:noFill/>
        </p:grpSpPr>
        <p:cxnSp>
          <p:nvCxnSpPr>
            <p:cNvPr id="27" name="Straight Arrow Connector 26"/>
            <p:cNvCxnSpPr/>
            <p:nvPr/>
          </p:nvCxnSpPr>
          <p:spPr>
            <a:xfrm>
              <a:off x="900590" y="2263826"/>
              <a:ext cx="2484947" cy="0"/>
            </a:xfrm>
            <a:prstGeom prst="straightConnector1">
              <a:avLst/>
            </a:prstGeom>
            <a:grpFill/>
            <a:ln w="317500" cap="rnd">
              <a:solidFill>
                <a:schemeClr val="bg1">
                  <a:alpha val="60000"/>
                </a:schemeClr>
              </a:solidFill>
              <a:miter lim="800000"/>
              <a:headEnd type="none" w="lg" len="sm"/>
              <a:tailEnd type="arrow" w="lg" len="med"/>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18569" y="336112"/>
              <a:ext cx="3855427" cy="3855427"/>
            </a:xfrm>
            <a:prstGeom prst="ellipse">
              <a:avLst/>
            </a:prstGeom>
            <a:grpFill/>
            <a:ln w="2540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5D6B44-9EB5-2B4A-A1D2-7C697EF1C694}" type="datetimeFigureOut">
              <a:rPr lang="en-US" smtClean="0"/>
              <a:t>3/21/18</a:t>
            </a:fld>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grpSp>
        <p:nvGrpSpPr>
          <p:cNvPr id="7" name="Group 6"/>
          <p:cNvGrpSpPr/>
          <p:nvPr/>
        </p:nvGrpSpPr>
        <p:grpSpPr>
          <a:xfrm>
            <a:off x="7692180" y="273844"/>
            <a:ext cx="1451820" cy="182880"/>
            <a:chOff x="6433600" y="4686300"/>
            <a:chExt cx="1451820" cy="182880"/>
          </a:xfrm>
        </p:grpSpPr>
        <p:sp>
          <p:nvSpPr>
            <p:cNvPr id="8" name="Rectangle 7"/>
            <p:cNvSpPr/>
            <p:nvPr/>
          </p:nvSpPr>
          <p:spPr>
            <a:xfrm>
              <a:off x="6433600" y="4686300"/>
              <a:ext cx="182880" cy="182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9" name="Rectangle 8"/>
            <p:cNvSpPr/>
            <p:nvPr/>
          </p:nvSpPr>
          <p:spPr>
            <a:xfrm>
              <a:off x="6686550" y="4686300"/>
              <a:ext cx="182880" cy="1828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0" name="Rectangle 9"/>
            <p:cNvSpPr/>
            <p:nvPr/>
          </p:nvSpPr>
          <p:spPr>
            <a:xfrm>
              <a:off x="6940545" y="4686300"/>
              <a:ext cx="18288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1" name="Rectangle 10"/>
            <p:cNvSpPr/>
            <p:nvPr/>
          </p:nvSpPr>
          <p:spPr>
            <a:xfrm>
              <a:off x="7194543" y="4686300"/>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2" name="Rectangle 11"/>
            <p:cNvSpPr/>
            <p:nvPr/>
          </p:nvSpPr>
          <p:spPr>
            <a:xfrm>
              <a:off x="7448541" y="4686300"/>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13" name="Rectangle 12"/>
            <p:cNvSpPr/>
            <p:nvPr/>
          </p:nvSpPr>
          <p:spPr>
            <a:xfrm>
              <a:off x="7702540" y="4686300"/>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grpSp>
    </p:spTree>
    <p:extLst>
      <p:ext uri="{BB962C8B-B14F-4D97-AF65-F5344CB8AC3E}">
        <p14:creationId xmlns:p14="http://schemas.microsoft.com/office/powerpoint/2010/main" val="8440868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70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venir Book" charset="0"/>
          <a:ea typeface="Avenir Book" charset="0"/>
          <a:cs typeface="Avenir Book"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Avenir Book" charset="0"/>
          <a:ea typeface="Avenir Book" charset="0"/>
          <a:cs typeface="Avenir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Avenir Book" charset="0"/>
          <a:ea typeface="Avenir Book" charset="0"/>
          <a:cs typeface="Avenir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Avenir Book" charset="0"/>
          <a:ea typeface="Avenir Book" charset="0"/>
          <a:cs typeface="Avenir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Avenir Book" charset="0"/>
          <a:ea typeface="Avenir Book" charset="0"/>
          <a:cs typeface="Avenir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Avenir Book" charset="0"/>
          <a:ea typeface="Avenir Book" charset="0"/>
          <a:cs typeface="Avenir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7.tiff"/><Relationship Id="rId4" Type="http://schemas.openxmlformats.org/officeDocument/2006/relationships/image" Target="../media/image26.tiff"/></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ctrTitle"/>
          </p:nvPr>
        </p:nvSpPr>
        <p:spPr>
          <a:xfrm>
            <a:off x="628650" y="2056600"/>
            <a:ext cx="6858000" cy="1790700"/>
          </a:xfrm>
        </p:spPr>
        <p:txBody>
          <a:bodyPr>
            <a:normAutofit fontScale="90000"/>
          </a:bodyPr>
          <a:lstStyle/>
          <a:p>
            <a:pPr lvl="0"/>
            <a:r>
              <a:rPr lang="en" sz="3600" dirty="0"/>
              <a:t>A Culture of</a:t>
            </a:r>
            <a:r>
              <a:rPr lang="en" sz="4000" dirty="0"/>
              <a:t> </a:t>
            </a:r>
            <a:br>
              <a:rPr lang="en" dirty="0"/>
            </a:br>
            <a:r>
              <a:rPr lang="en" sz="5300" b="1" dirty="0">
                <a:solidFill>
                  <a:schemeClr val="accent1"/>
                </a:solidFill>
              </a:rPr>
              <a:t>Continuous Improvement</a:t>
            </a:r>
            <a:endParaRPr lang="en" sz="4000" b="1" dirty="0">
              <a:solidFill>
                <a:schemeClr val="accent1"/>
              </a:solidFill>
            </a:endParaRPr>
          </a:p>
        </p:txBody>
      </p:sp>
      <p:sp>
        <p:nvSpPr>
          <p:cNvPr id="113" name="Shape 113"/>
          <p:cNvSpPr txBox="1">
            <a:spLocks noGrp="1"/>
          </p:cNvSpPr>
          <p:nvPr>
            <p:ph type="subTitle" idx="1"/>
          </p:nvPr>
        </p:nvSpPr>
        <p:spPr>
          <a:xfrm>
            <a:off x="628650" y="4119556"/>
            <a:ext cx="6858000" cy="1241822"/>
          </a:xfrm>
        </p:spPr>
        <p:txBody>
          <a:bodyPr/>
          <a:lstStyle/>
          <a:p>
            <a:pPr lvl="0"/>
            <a:r>
              <a:rPr lang="en" b="1" dirty="0"/>
              <a:t>Quality Matters Conference</a:t>
            </a:r>
          </a:p>
          <a:p>
            <a:pPr lvl="0"/>
            <a:r>
              <a:rPr lang="en" dirty="0"/>
              <a:t>Denver, CO | 3:10 PM - 4:00 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325" y="0"/>
            <a:ext cx="4586850" cy="5143500"/>
          </a:xfrm>
          <a:prstGeom prst="rect">
            <a:avLst/>
          </a:prstGeom>
          <a:noFill/>
          <a:ln>
            <a:noFill/>
          </a:ln>
        </p:spPr>
      </p:pic>
      <p:sp>
        <p:nvSpPr>
          <p:cNvPr id="219" name="Shape 219"/>
          <p:cNvSpPr txBox="1">
            <a:spLocks noGrp="1"/>
          </p:cNvSpPr>
          <p:nvPr>
            <p:ph type="title"/>
          </p:nvPr>
        </p:nvSpPr>
        <p:spPr>
          <a:xfrm>
            <a:off x="265500" y="1691850"/>
            <a:ext cx="4045200" cy="1482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solidFill>
                  <a:schemeClr val="lt1"/>
                </a:solidFill>
              </a:rPr>
              <a:t>Course Update</a:t>
            </a:r>
            <a:endParaRPr dirty="0">
              <a:solidFill>
                <a:schemeClr val="lt1"/>
              </a:solidFill>
            </a:endParaRPr>
          </a:p>
        </p:txBody>
      </p:sp>
      <p:sp>
        <p:nvSpPr>
          <p:cNvPr id="220" name="Shape 220"/>
          <p:cNvSpPr txBox="1">
            <a:spLocks noGrp="1"/>
          </p:cNvSpPr>
          <p:nvPr>
            <p:ph type="body" idx="2"/>
          </p:nvPr>
        </p:nvSpPr>
        <p:spPr>
          <a:prstGeom prst="rect">
            <a:avLst/>
          </a:prstGeom>
        </p:spPr>
        <p:txBody>
          <a:bodyPr spcFirstLastPara="1" wrap="square" lIns="91425" tIns="91425" rIns="91425" bIns="91425" anchor="ctr" anchorCtr="0">
            <a:noAutofit/>
          </a:bodyPr>
          <a:lstStyle/>
          <a:p>
            <a:pPr marL="342900">
              <a:lnSpc>
                <a:spcPct val="100000"/>
              </a:lnSpc>
              <a:buClr>
                <a:schemeClr val="accent1"/>
              </a:buClr>
              <a:buSzPct val="115000"/>
              <a:buFont typeface="Arial" charset="0"/>
              <a:buChar char="•"/>
            </a:pPr>
            <a:r>
              <a:rPr lang="en" sz="1600" dirty="0">
                <a:solidFill>
                  <a:schemeClr val="tx1"/>
                </a:solidFill>
              </a:rPr>
              <a:t>The Learning Architect and the QA Leader discuss with the instructor overall impressions and experiences of the course when it was taught, review course data, student input and design the action plan for course update </a:t>
            </a:r>
            <a:endParaRPr sz="1600" dirty="0">
              <a:solidFill>
                <a:schemeClr val="tx1"/>
              </a:solidFill>
            </a:endParaRPr>
          </a:p>
          <a:p>
            <a:pPr marL="342900">
              <a:lnSpc>
                <a:spcPct val="100000"/>
              </a:lnSpc>
              <a:spcBef>
                <a:spcPts val="1600"/>
              </a:spcBef>
              <a:buClr>
                <a:schemeClr val="accent1"/>
              </a:buClr>
              <a:buSzPct val="115000"/>
              <a:buFont typeface="Arial" charset="0"/>
              <a:buChar char="•"/>
            </a:pPr>
            <a:r>
              <a:rPr lang="en" sz="1600" dirty="0">
                <a:solidFill>
                  <a:schemeClr val="tx1"/>
                </a:solidFill>
              </a:rPr>
              <a:t>Learning Architect and Instructional Technologist address all action items</a:t>
            </a:r>
            <a:endParaRPr sz="1600" dirty="0">
              <a:solidFill>
                <a:schemeClr val="tx1"/>
              </a:solidFill>
            </a:endParaRPr>
          </a:p>
          <a:p>
            <a:pPr marL="342900">
              <a:lnSpc>
                <a:spcPct val="100000"/>
              </a:lnSpc>
              <a:spcBef>
                <a:spcPts val="1600"/>
              </a:spcBef>
              <a:spcAft>
                <a:spcPts val="1600"/>
              </a:spcAft>
              <a:buClr>
                <a:schemeClr val="accent1"/>
              </a:buClr>
              <a:buSzPct val="115000"/>
              <a:buFont typeface="Arial" charset="0"/>
              <a:buChar char="•"/>
            </a:pPr>
            <a:r>
              <a:rPr lang="en" sz="1600" dirty="0">
                <a:solidFill>
                  <a:schemeClr val="tx1"/>
                </a:solidFill>
              </a:rPr>
              <a:t>QR leader performs an updated OSCQR &amp; TOTE review</a:t>
            </a:r>
            <a:endParaRPr sz="16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02" name="Shape 202"/>
          <p:cNvSpPr txBox="1">
            <a:spLocks noGrp="1"/>
          </p:cNvSpPr>
          <p:nvPr>
            <p:ph type="body" idx="1"/>
          </p:nvPr>
        </p:nvSpPr>
        <p:spPr>
          <a:xfrm>
            <a:off x="4939246" y="1802303"/>
            <a:ext cx="1814100" cy="5787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 sz="1800" dirty="0"/>
              <a:t>Program Review</a:t>
            </a:r>
            <a:endParaRPr sz="1800" dirty="0"/>
          </a:p>
        </p:txBody>
      </p:sp>
      <p:sp>
        <p:nvSpPr>
          <p:cNvPr id="205" name="Shape 205"/>
          <p:cNvSpPr txBox="1">
            <a:spLocks noGrp="1"/>
          </p:cNvSpPr>
          <p:nvPr>
            <p:ph type="body" idx="4294967295"/>
          </p:nvPr>
        </p:nvSpPr>
        <p:spPr>
          <a:xfrm>
            <a:off x="6925797" y="3882452"/>
            <a:ext cx="1903412" cy="791635"/>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 sz="1800" dirty="0"/>
              <a:t>Program/</a:t>
            </a:r>
            <a:br>
              <a:rPr lang="en-US" sz="1800" dirty="0"/>
            </a:br>
            <a:r>
              <a:rPr lang="en" sz="1800" dirty="0"/>
              <a:t>Course Update</a:t>
            </a:r>
            <a:endParaRPr sz="1800" dirty="0"/>
          </a:p>
        </p:txBody>
      </p:sp>
      <p:sp>
        <p:nvSpPr>
          <p:cNvPr id="196" name="Shape 196"/>
          <p:cNvSpPr txBox="1">
            <a:spLocks noGrp="1"/>
          </p:cNvSpPr>
          <p:nvPr>
            <p:ph type="body" idx="4294967295"/>
          </p:nvPr>
        </p:nvSpPr>
        <p:spPr>
          <a:xfrm>
            <a:off x="803309" y="1781367"/>
            <a:ext cx="1814513" cy="57785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 sz="1800" dirty="0"/>
              <a:t>Course Development</a:t>
            </a:r>
            <a:endParaRPr sz="1800" dirty="0"/>
          </a:p>
        </p:txBody>
      </p:sp>
      <p:sp>
        <p:nvSpPr>
          <p:cNvPr id="199" name="Shape 199"/>
          <p:cNvSpPr txBox="1">
            <a:spLocks noGrp="1"/>
          </p:cNvSpPr>
          <p:nvPr>
            <p:ph type="body" idx="4294967295"/>
          </p:nvPr>
        </p:nvSpPr>
        <p:spPr>
          <a:xfrm>
            <a:off x="2788760" y="3880073"/>
            <a:ext cx="1812925" cy="789467"/>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600"/>
              </a:spcAft>
              <a:buNone/>
            </a:pPr>
            <a:r>
              <a:rPr lang="en" sz="1800" dirty="0"/>
              <a:t>Course </a:t>
            </a:r>
            <a:br>
              <a:rPr lang="en-US" sz="1800" dirty="0"/>
            </a:br>
            <a:r>
              <a:rPr lang="en" sz="1800" dirty="0"/>
              <a:t>Update</a:t>
            </a:r>
            <a:endParaRPr sz="1800" dirty="0"/>
          </a:p>
        </p:txBody>
      </p:sp>
      <p:cxnSp>
        <p:nvCxnSpPr>
          <p:cNvPr id="194" name="Shape 194"/>
          <p:cNvCxnSpPr/>
          <p:nvPr/>
        </p:nvCxnSpPr>
        <p:spPr>
          <a:xfrm rot="10800000">
            <a:off x="585569" y="2152465"/>
            <a:ext cx="0" cy="837900"/>
          </a:xfrm>
          <a:prstGeom prst="straightConnector1">
            <a:avLst/>
          </a:prstGeom>
          <a:noFill/>
          <a:ln w="9525" cap="flat" cmpd="sng">
            <a:solidFill>
              <a:schemeClr val="dk2"/>
            </a:solidFill>
            <a:prstDash val="solid"/>
            <a:round/>
            <a:headEnd type="none" w="med" len="med"/>
            <a:tailEnd type="oval" w="med" len="med"/>
          </a:ln>
        </p:spPr>
      </p:cxnSp>
      <p:cxnSp>
        <p:nvCxnSpPr>
          <p:cNvPr id="197" name="Shape 197"/>
          <p:cNvCxnSpPr/>
          <p:nvPr/>
        </p:nvCxnSpPr>
        <p:spPr>
          <a:xfrm>
            <a:off x="2684869" y="3377304"/>
            <a:ext cx="0" cy="837900"/>
          </a:xfrm>
          <a:prstGeom prst="straightConnector1">
            <a:avLst/>
          </a:prstGeom>
          <a:noFill/>
          <a:ln w="9525" cap="flat" cmpd="sng">
            <a:solidFill>
              <a:schemeClr val="dk2"/>
            </a:solidFill>
            <a:prstDash val="solid"/>
            <a:round/>
            <a:headEnd type="none" w="med" len="med"/>
            <a:tailEnd type="oval" w="med" len="med"/>
          </a:ln>
        </p:spPr>
      </p:cxnSp>
      <p:cxnSp>
        <p:nvCxnSpPr>
          <p:cNvPr id="200" name="Shape 200"/>
          <p:cNvCxnSpPr/>
          <p:nvPr/>
        </p:nvCxnSpPr>
        <p:spPr>
          <a:xfrm rot="10800000">
            <a:off x="4721094" y="2145365"/>
            <a:ext cx="0" cy="837900"/>
          </a:xfrm>
          <a:prstGeom prst="straightConnector1">
            <a:avLst/>
          </a:prstGeom>
          <a:noFill/>
          <a:ln w="9525" cap="flat" cmpd="sng">
            <a:solidFill>
              <a:schemeClr val="dk2"/>
            </a:solidFill>
            <a:prstDash val="solid"/>
            <a:round/>
            <a:headEnd type="none" w="med" len="med"/>
            <a:tailEnd type="oval" w="med" len="med"/>
          </a:ln>
        </p:spPr>
      </p:cxnSp>
      <p:cxnSp>
        <p:nvCxnSpPr>
          <p:cNvPr id="203" name="Shape 203"/>
          <p:cNvCxnSpPr/>
          <p:nvPr/>
        </p:nvCxnSpPr>
        <p:spPr>
          <a:xfrm>
            <a:off x="6863669" y="3377296"/>
            <a:ext cx="0" cy="837900"/>
          </a:xfrm>
          <a:prstGeom prst="straightConnector1">
            <a:avLst/>
          </a:prstGeom>
          <a:noFill/>
          <a:ln w="9525" cap="flat" cmpd="sng">
            <a:solidFill>
              <a:schemeClr val="dk2"/>
            </a:solidFill>
            <a:prstDash val="solid"/>
            <a:round/>
            <a:headEnd type="none" w="med" len="med"/>
            <a:tailEnd type="oval" w="med" len="med"/>
          </a:ln>
        </p:spPr>
      </p:cxnSp>
      <p:graphicFrame>
        <p:nvGraphicFramePr>
          <p:cNvPr id="206" name="Shape 206"/>
          <p:cNvGraphicFramePr/>
          <p:nvPr>
            <p:extLst>
              <p:ext uri="{D42A27DB-BD31-4B8C-83A1-F6EECF244321}">
                <p14:modId xmlns:p14="http://schemas.microsoft.com/office/powerpoint/2010/main" val="1046237058"/>
              </p:ext>
            </p:extLst>
          </p:nvPr>
        </p:nvGraphicFramePr>
        <p:xfrm>
          <a:off x="358400" y="2984902"/>
          <a:ext cx="8427200" cy="457170"/>
        </p:xfrm>
        <a:graphic>
          <a:graphicData uri="http://schemas.openxmlformats.org/drawingml/2006/table">
            <a:tbl>
              <a:tblPr>
                <a:noFill/>
                <a:tableStyleId>{D4890EF7-6030-4137-9DE6-941470A238B7}</a:tableStyleId>
              </a:tblPr>
              <a:tblGrid>
                <a:gridCol w="2106800">
                  <a:extLst>
                    <a:ext uri="{9D8B030D-6E8A-4147-A177-3AD203B41FA5}">
                      <a16:colId xmlns:a16="http://schemas.microsoft.com/office/drawing/2014/main" val="20000"/>
                    </a:ext>
                  </a:extLst>
                </a:gridCol>
                <a:gridCol w="2106800">
                  <a:extLst>
                    <a:ext uri="{9D8B030D-6E8A-4147-A177-3AD203B41FA5}">
                      <a16:colId xmlns:a16="http://schemas.microsoft.com/office/drawing/2014/main" val="20001"/>
                    </a:ext>
                  </a:extLst>
                </a:gridCol>
                <a:gridCol w="2106800">
                  <a:extLst>
                    <a:ext uri="{9D8B030D-6E8A-4147-A177-3AD203B41FA5}">
                      <a16:colId xmlns:a16="http://schemas.microsoft.com/office/drawing/2014/main" val="20002"/>
                    </a:ext>
                  </a:extLst>
                </a:gridCol>
                <a:gridCol w="210680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sz="1800" b="1" i="0" dirty="0">
                          <a:solidFill>
                            <a:schemeClr val="bg1"/>
                          </a:solidFill>
                          <a:latin typeface="Avenir Heavy" charset="0"/>
                          <a:ea typeface="Avenir Heavy" charset="0"/>
                          <a:cs typeface="Avenir Heavy" charset="0"/>
                        </a:rPr>
                        <a:t>YEAR 1</a:t>
                      </a: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1800" b="1" i="0" dirty="0">
                          <a:solidFill>
                            <a:schemeClr val="bg1"/>
                          </a:solidFill>
                          <a:latin typeface="Avenir Heavy" charset="0"/>
                          <a:ea typeface="Avenir Heavy" charset="0"/>
                          <a:cs typeface="Avenir Heavy" charset="0"/>
                        </a:rPr>
                        <a:t>YEAR 2</a:t>
                      </a: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800" b="1" i="0" dirty="0">
                          <a:solidFill>
                            <a:schemeClr val="bg1"/>
                          </a:solidFill>
                          <a:latin typeface="Avenir Heavy" charset="0"/>
                          <a:ea typeface="Avenir Heavy" charset="0"/>
                          <a:cs typeface="Avenir Heavy" charset="0"/>
                        </a:rPr>
                        <a:t>YEAR 3</a:t>
                      </a: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en" sz="1800" b="1" i="0" dirty="0">
                          <a:solidFill>
                            <a:schemeClr val="bg1"/>
                          </a:solidFill>
                          <a:latin typeface="Avenir Heavy" charset="0"/>
                          <a:ea typeface="Avenir Heavy" charset="0"/>
                          <a:cs typeface="Avenir Heavy" charset="0"/>
                        </a:rPr>
                        <a:t>YEAR 4</a:t>
                      </a: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bl>
          </a:graphicData>
        </a:graphic>
      </p:graphicFrame>
      <p:sp>
        <p:nvSpPr>
          <p:cNvPr id="20" name="Rectangle 19"/>
          <p:cNvSpPr/>
          <p:nvPr/>
        </p:nvSpPr>
        <p:spPr>
          <a:xfrm>
            <a:off x="0" y="0"/>
            <a:ext cx="7360170" cy="16166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172"/>
          <p:cNvSpPr txBox="1">
            <a:spLocks noGrp="1"/>
          </p:cNvSpPr>
          <p:nvPr>
            <p:ph type="title" idx="4294967295"/>
          </p:nvPr>
        </p:nvSpPr>
        <p:spPr>
          <a:xfrm>
            <a:off x="1391588" y="758474"/>
            <a:ext cx="8221662" cy="766763"/>
          </a:xfrm>
          <a:prstGeom prst="rect">
            <a:avLst/>
          </a:prstGeom>
        </p:spPr>
        <p:txBody>
          <a:bodyPr spcFirstLastPara="1" wrap="square" lIns="91425" tIns="91425" rIns="91425" bIns="91425" anchor="b" anchorCtr="0">
            <a:noAutofit/>
          </a:bodyPr>
          <a:lstStyle/>
          <a:p>
            <a:pPr lvl="0">
              <a:spcBef>
                <a:spcPts val="0"/>
              </a:spcBef>
            </a:pPr>
            <a:r>
              <a:rPr lang="en" sz="3600" b="1" dirty="0">
                <a:solidFill>
                  <a:schemeClr val="bg1"/>
                </a:solidFill>
                <a:latin typeface="Avenir Heavy" charset="0"/>
                <a:ea typeface="Avenir Heavy" charset="0"/>
                <a:cs typeface="Avenir Heavy" charset="0"/>
              </a:rPr>
              <a:t>Hypothetical Timeline </a:t>
            </a:r>
            <a:br>
              <a:rPr lang="en-US" sz="3600" dirty="0"/>
            </a:br>
            <a:r>
              <a:rPr lang="en" sz="2400" dirty="0"/>
              <a:t>Building Your Foundation</a:t>
            </a:r>
            <a:r>
              <a:rPr lang="en" sz="2400" i="1" dirty="0"/>
              <a:t> </a:t>
            </a:r>
            <a:br>
              <a:rPr lang="en-US" sz="2400" i="1" dirty="0"/>
            </a:br>
            <a:endParaRPr sz="1600" i="1" dirty="0"/>
          </a:p>
        </p:txBody>
      </p:sp>
      <p:pic>
        <p:nvPicPr>
          <p:cNvPr id="22" name="Picture 21"/>
          <p:cNvPicPr>
            <a:picLocks noChangeAspect="1"/>
          </p:cNvPicPr>
          <p:nvPr/>
        </p:nvPicPr>
        <p:blipFill>
          <a:blip r:embed="rId3">
            <a:clrChange>
              <a:clrFrom>
                <a:srgbClr val="464646"/>
              </a:clrFrom>
              <a:clrTo>
                <a:srgbClr val="464646">
                  <a:alpha val="0"/>
                </a:srgbClr>
              </a:clrTo>
            </a:clrChange>
            <a:lum bright="70000" contrast="-70000"/>
            <a:extLst>
              <a:ext uri="{28A0092B-C50C-407E-A947-70E740481C1C}">
                <a14:useLocalDpi xmlns:a14="http://schemas.microsoft.com/office/drawing/2010/main"/>
              </a:ext>
            </a:extLst>
          </a:blip>
          <a:stretch>
            <a:fillRect/>
          </a:stretch>
        </p:blipFill>
        <p:spPr>
          <a:xfrm>
            <a:off x="263140" y="315671"/>
            <a:ext cx="1068488" cy="10684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0"/>
            <a:ext cx="4574250" cy="5143499"/>
          </a:xfrm>
          <a:prstGeom prst="rect">
            <a:avLst/>
          </a:prstGeom>
          <a:noFill/>
          <a:ln>
            <a:noFill/>
          </a:ln>
        </p:spPr>
      </p:pic>
      <p:sp>
        <p:nvSpPr>
          <p:cNvPr id="226" name="Shape 226"/>
          <p:cNvSpPr txBox="1">
            <a:spLocks noGrp="1"/>
          </p:cNvSpPr>
          <p:nvPr>
            <p:ph type="title"/>
          </p:nvPr>
        </p:nvSpPr>
        <p:spPr>
          <a:xfrm>
            <a:off x="264525" y="1830600"/>
            <a:ext cx="4045200" cy="1482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solidFill>
                  <a:schemeClr val="lt1"/>
                </a:solidFill>
              </a:rPr>
              <a:t>Program Review</a:t>
            </a:r>
            <a:endParaRPr dirty="0">
              <a:solidFill>
                <a:schemeClr val="lt1"/>
              </a:solidFill>
            </a:endParaRPr>
          </a:p>
        </p:txBody>
      </p:sp>
      <p:sp>
        <p:nvSpPr>
          <p:cNvPr id="227" name="Shape 227"/>
          <p:cNvSpPr txBox="1">
            <a:spLocks noGrp="1"/>
          </p:cNvSpPr>
          <p:nvPr>
            <p:ph type="body" idx="2"/>
          </p:nvPr>
        </p:nvSpPr>
        <p:spPr>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1600" dirty="0">
                <a:solidFill>
                  <a:schemeClr val="tx1"/>
                </a:solidFill>
              </a:rPr>
              <a:t>Perform gap analysis across all program, course and module level learning objectives and assessments.</a:t>
            </a:r>
            <a:endParaRPr sz="1600" dirty="0">
              <a:solidFill>
                <a:schemeClr val="tx1"/>
              </a:solidFill>
            </a:endParaRPr>
          </a:p>
          <a:p>
            <a:pPr marL="0" lvl="0" indent="0" rtl="0">
              <a:lnSpc>
                <a:spcPct val="100000"/>
              </a:lnSpc>
              <a:spcBef>
                <a:spcPts val="1600"/>
              </a:spcBef>
              <a:spcAft>
                <a:spcPts val="1600"/>
              </a:spcAft>
              <a:buNone/>
            </a:pPr>
            <a:r>
              <a:rPr lang="en" sz="1600" dirty="0">
                <a:solidFill>
                  <a:schemeClr val="tx1"/>
                </a:solidFill>
              </a:rPr>
              <a:t>Produce program level review report that provides an action plan for continuous improvement.</a:t>
            </a:r>
            <a:endParaRPr sz="16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pSp>
        <p:nvGrpSpPr>
          <p:cNvPr id="6" name="Group 5"/>
          <p:cNvGrpSpPr/>
          <p:nvPr/>
        </p:nvGrpSpPr>
        <p:grpSpPr>
          <a:xfrm>
            <a:off x="-171449" y="248081"/>
            <a:ext cx="8327624" cy="4895444"/>
            <a:chOff x="-171449" y="248081"/>
            <a:chExt cx="8327624" cy="4895444"/>
          </a:xfrm>
        </p:grpSpPr>
        <p:pic>
          <p:nvPicPr>
            <p:cNvPr id="8" name="Shape 102" descr="Open Chromebook laptop computer"/>
            <p:cNvPicPr preferRelativeResize="0"/>
            <p:nvPr/>
          </p:nvPicPr>
          <p:blipFill rotWithShape="1">
            <a:blip r:embed="rId3">
              <a:alphaModFix/>
              <a:extLst>
                <a:ext uri="{28A0092B-C50C-407E-A947-70E740481C1C}">
                  <a14:useLocalDpi xmlns:a14="http://schemas.microsoft.com/office/drawing/2010/main"/>
                </a:ext>
              </a:extLst>
            </a:blip>
            <a:srcRect l="-804" r="-1477"/>
            <a:stretch/>
          </p:blipFill>
          <p:spPr>
            <a:xfrm>
              <a:off x="-171449" y="248081"/>
              <a:ext cx="8327624" cy="4895444"/>
            </a:xfrm>
            <a:prstGeom prst="rect">
              <a:avLst/>
            </a:prstGeom>
            <a:noFill/>
            <a:ln>
              <a:noFill/>
            </a:ln>
          </p:spPr>
        </p:pic>
        <p:sp>
          <p:nvSpPr>
            <p:cNvPr id="10" name="Rectangle 9"/>
            <p:cNvSpPr/>
            <p:nvPr/>
          </p:nvSpPr>
          <p:spPr>
            <a:xfrm>
              <a:off x="3374069" y="4131846"/>
              <a:ext cx="1088571" cy="248936"/>
            </a:xfrm>
            <a:prstGeom prst="rect">
              <a:avLst/>
            </a:prstGeom>
            <a:solidFill>
              <a:srgbClr val="18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Shape 232"/>
          <p:cNvSpPr txBox="1">
            <a:spLocks noGrp="1"/>
          </p:cNvSpPr>
          <p:nvPr>
            <p:ph type="body" idx="1"/>
          </p:nvPr>
        </p:nvSpPr>
        <p:spPr>
          <a:xfrm>
            <a:off x="7340746" y="3522137"/>
            <a:ext cx="1803253" cy="738633"/>
          </a:xfrm>
        </p:spPr>
        <p:txBody>
          <a:bodyPr wrap="square" lIns="0">
            <a:spAutoFit/>
          </a:bodyPr>
          <a:lstStyle/>
          <a:p>
            <a:pPr marL="228600" lvl="0" indent="0"/>
            <a:r>
              <a:rPr lang="en" dirty="0">
                <a:solidFill>
                  <a:schemeClr val="tx1"/>
                </a:solidFill>
              </a:rPr>
              <a:t>Example</a:t>
            </a:r>
            <a:r>
              <a:rPr lang="en">
                <a:solidFill>
                  <a:schemeClr val="tx1"/>
                </a:solidFill>
              </a:rPr>
              <a:t>: </a:t>
            </a:r>
            <a:br>
              <a:rPr lang="en-US" dirty="0">
                <a:solidFill>
                  <a:schemeClr val="tx1"/>
                </a:solidFill>
              </a:rPr>
            </a:br>
            <a:r>
              <a:rPr lang="en" dirty="0">
                <a:solidFill>
                  <a:schemeClr val="tx1"/>
                </a:solidFill>
              </a:rPr>
              <a:t>Loma Linda Nursing Program Alignment</a:t>
            </a:r>
          </a:p>
        </p:txBody>
      </p:sp>
      <p:pic>
        <p:nvPicPr>
          <p:cNvPr id="233" name="Shape 233"/>
          <p:cNvPicPr preferRelativeResize="0"/>
          <p:nvPr/>
        </p:nvPicPr>
        <p:blipFill rotWithShape="1">
          <a:blip r:embed="rId4">
            <a:alphaModFix/>
            <a:extLst>
              <a:ext uri="{28A0092B-C50C-407E-A947-70E740481C1C}">
                <a14:useLocalDpi xmlns:a14="http://schemas.microsoft.com/office/drawing/2010/main"/>
              </a:ext>
            </a:extLst>
          </a:blip>
          <a:srcRect r="764" b="923"/>
          <a:stretch/>
        </p:blipFill>
        <p:spPr>
          <a:xfrm>
            <a:off x="772124" y="597279"/>
            <a:ext cx="6292460" cy="3503236"/>
          </a:xfrm>
          <a:prstGeom prst="rect">
            <a:avLst/>
          </a:prstGeom>
          <a:noFill/>
          <a:ln>
            <a:noFill/>
          </a:ln>
          <a:effectLst>
            <a:innerShdw blurRad="63500" dist="12700" dir="13500000">
              <a:prstClr val="black">
                <a:alpha val="50000"/>
              </a:prstClr>
            </a:inn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pSp>
        <p:nvGrpSpPr>
          <p:cNvPr id="2" name="Group 1"/>
          <p:cNvGrpSpPr/>
          <p:nvPr/>
        </p:nvGrpSpPr>
        <p:grpSpPr>
          <a:xfrm>
            <a:off x="-171449" y="248081"/>
            <a:ext cx="8327624" cy="4895444"/>
            <a:chOff x="-171449" y="248081"/>
            <a:chExt cx="8327624" cy="4895444"/>
          </a:xfrm>
        </p:grpSpPr>
        <p:pic>
          <p:nvPicPr>
            <p:cNvPr id="8" name="Shape 102" descr="Open Chromebook laptop computer"/>
            <p:cNvPicPr preferRelativeResize="0"/>
            <p:nvPr/>
          </p:nvPicPr>
          <p:blipFill rotWithShape="1">
            <a:blip r:embed="rId3">
              <a:alphaModFix/>
              <a:extLst>
                <a:ext uri="{28A0092B-C50C-407E-A947-70E740481C1C}">
                  <a14:useLocalDpi xmlns:a14="http://schemas.microsoft.com/office/drawing/2010/main"/>
                </a:ext>
              </a:extLst>
            </a:blip>
            <a:srcRect l="-804" r="-1477"/>
            <a:stretch/>
          </p:blipFill>
          <p:spPr>
            <a:xfrm>
              <a:off x="-171449" y="248081"/>
              <a:ext cx="8327624" cy="4895444"/>
            </a:xfrm>
            <a:prstGeom prst="rect">
              <a:avLst/>
            </a:prstGeom>
            <a:noFill/>
            <a:ln>
              <a:noFill/>
            </a:ln>
          </p:spPr>
        </p:pic>
        <p:sp>
          <p:nvSpPr>
            <p:cNvPr id="9" name="Rectangle 8"/>
            <p:cNvSpPr/>
            <p:nvPr/>
          </p:nvSpPr>
          <p:spPr>
            <a:xfrm>
              <a:off x="3374069" y="4131846"/>
              <a:ext cx="1088571" cy="248936"/>
            </a:xfrm>
            <a:prstGeom prst="rect">
              <a:avLst/>
            </a:prstGeom>
            <a:solidFill>
              <a:srgbClr val="18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Shape 232"/>
          <p:cNvSpPr txBox="1">
            <a:spLocks noGrp="1"/>
          </p:cNvSpPr>
          <p:nvPr>
            <p:ph type="body" idx="1"/>
          </p:nvPr>
        </p:nvSpPr>
        <p:spPr>
          <a:xfrm>
            <a:off x="7340746" y="3522137"/>
            <a:ext cx="1803253" cy="738633"/>
          </a:xfrm>
        </p:spPr>
        <p:txBody>
          <a:bodyPr wrap="square" lIns="0">
            <a:spAutoFit/>
          </a:bodyPr>
          <a:lstStyle/>
          <a:p>
            <a:pPr marL="228600" lvl="0" indent="0"/>
            <a:r>
              <a:rPr lang="en" dirty="0">
                <a:solidFill>
                  <a:schemeClr val="tx1"/>
                </a:solidFill>
              </a:rPr>
              <a:t>Example: </a:t>
            </a:r>
            <a:br>
              <a:rPr lang="en-US" dirty="0">
                <a:solidFill>
                  <a:schemeClr val="tx1"/>
                </a:solidFill>
              </a:rPr>
            </a:br>
            <a:r>
              <a:rPr lang="en" dirty="0">
                <a:solidFill>
                  <a:schemeClr val="tx1"/>
                </a:solidFill>
              </a:rPr>
              <a:t>Loma Linda Nursing Course Alignment</a:t>
            </a:r>
          </a:p>
        </p:txBody>
      </p:sp>
      <p:pic>
        <p:nvPicPr>
          <p:cNvPr id="7" name="Shape 239"/>
          <p:cNvPicPr preferRelativeResize="0"/>
          <p:nvPr/>
        </p:nvPicPr>
        <p:blipFill rotWithShape="1">
          <a:blip r:embed="rId4">
            <a:alphaModFix/>
            <a:extLst>
              <a:ext uri="{28A0092B-C50C-407E-A947-70E740481C1C}">
                <a14:useLocalDpi xmlns:a14="http://schemas.microsoft.com/office/drawing/2010/main"/>
              </a:ext>
            </a:extLst>
          </a:blip>
          <a:srcRect r="773"/>
          <a:stretch/>
        </p:blipFill>
        <p:spPr>
          <a:xfrm>
            <a:off x="772125" y="597279"/>
            <a:ext cx="6292460" cy="3518887"/>
          </a:xfrm>
          <a:prstGeom prst="rect">
            <a:avLst/>
          </a:prstGeom>
          <a:noFill/>
          <a:ln>
            <a:noFill/>
          </a:ln>
          <a:effectLst>
            <a:innerShdw blurRad="63500" dist="25400" dir="13500000">
              <a:prstClr val="black">
                <a:alpha val="50000"/>
              </a:prstClr>
            </a:innerShdw>
          </a:effectLst>
        </p:spPr>
      </p:pic>
    </p:spTree>
    <p:extLst>
      <p:ext uri="{BB962C8B-B14F-4D97-AF65-F5344CB8AC3E}">
        <p14:creationId xmlns:p14="http://schemas.microsoft.com/office/powerpoint/2010/main" val="147579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7340747" y="3429804"/>
            <a:ext cx="1759002" cy="923299"/>
          </a:xfrm>
        </p:spPr>
        <p:txBody>
          <a:bodyPr wrap="square" lIns="0">
            <a:spAutoFit/>
          </a:bodyPr>
          <a:lstStyle/>
          <a:p>
            <a:pPr marL="228600" lvl="0" indent="0"/>
            <a:r>
              <a:rPr lang="en" dirty="0">
                <a:solidFill>
                  <a:schemeClr val="tx1"/>
                </a:solidFill>
              </a:rPr>
              <a:t>Example: </a:t>
            </a:r>
            <a:br>
              <a:rPr lang="en-US" dirty="0">
                <a:solidFill>
                  <a:schemeClr val="tx1"/>
                </a:solidFill>
              </a:rPr>
            </a:br>
            <a:r>
              <a:rPr lang="en" dirty="0">
                <a:solidFill>
                  <a:schemeClr val="tx1"/>
                </a:solidFill>
              </a:rPr>
              <a:t>Loma Linda Nursing</a:t>
            </a:r>
            <a:r>
              <a:rPr lang="en-US" dirty="0">
                <a:solidFill>
                  <a:schemeClr val="tx1"/>
                </a:solidFill>
              </a:rPr>
              <a:t> </a:t>
            </a:r>
            <a:r>
              <a:rPr lang="en" dirty="0">
                <a:solidFill>
                  <a:schemeClr val="tx1"/>
                </a:solidFill>
              </a:rPr>
              <a:t>Assessment Alignment</a:t>
            </a:r>
          </a:p>
        </p:txBody>
      </p:sp>
      <p:pic>
        <p:nvPicPr>
          <p:cNvPr id="7" name="Shape 239"/>
          <p:cNvPicPr preferRelativeResize="0"/>
          <p:nvPr/>
        </p:nvPicPr>
        <p:blipFill rotWithShape="1">
          <a:blip r:embed="rId3">
            <a:alphaModFix/>
            <a:extLst>
              <a:ext uri="{28A0092B-C50C-407E-A947-70E740481C1C}">
                <a14:useLocalDpi xmlns:a14="http://schemas.microsoft.com/office/drawing/2010/main"/>
              </a:ext>
            </a:extLst>
          </a:blip>
          <a:srcRect r="773"/>
          <a:stretch/>
        </p:blipFill>
        <p:spPr>
          <a:xfrm>
            <a:off x="772125" y="597279"/>
            <a:ext cx="6292460" cy="3518887"/>
          </a:xfrm>
          <a:prstGeom prst="rect">
            <a:avLst/>
          </a:prstGeom>
          <a:noFill/>
          <a:ln>
            <a:noFill/>
          </a:ln>
          <a:effectLst>
            <a:outerShdw blurRad="57150" dist="19050" dir="5400000" algn="bl" rotWithShape="0">
              <a:srgbClr val="000000">
                <a:alpha val="50000"/>
              </a:srgbClr>
            </a:outerShdw>
          </a:effectLst>
        </p:spPr>
      </p:pic>
      <p:grpSp>
        <p:nvGrpSpPr>
          <p:cNvPr id="3" name="Group 2"/>
          <p:cNvGrpSpPr/>
          <p:nvPr/>
        </p:nvGrpSpPr>
        <p:grpSpPr>
          <a:xfrm>
            <a:off x="-171449" y="248081"/>
            <a:ext cx="8327624" cy="4895444"/>
            <a:chOff x="-171449" y="248081"/>
            <a:chExt cx="8327624" cy="4895444"/>
          </a:xfrm>
        </p:grpSpPr>
        <p:pic>
          <p:nvPicPr>
            <p:cNvPr id="8" name="Shape 102" descr="Open Chromebook laptop computer"/>
            <p:cNvPicPr preferRelativeResize="0"/>
            <p:nvPr/>
          </p:nvPicPr>
          <p:blipFill rotWithShape="1">
            <a:blip r:embed="rId4">
              <a:alphaModFix/>
              <a:extLst>
                <a:ext uri="{28A0092B-C50C-407E-A947-70E740481C1C}">
                  <a14:useLocalDpi xmlns:a14="http://schemas.microsoft.com/office/drawing/2010/main"/>
                </a:ext>
              </a:extLst>
            </a:blip>
            <a:srcRect l="-804" r="-1477"/>
            <a:stretch/>
          </p:blipFill>
          <p:spPr>
            <a:xfrm>
              <a:off x="-171449" y="248081"/>
              <a:ext cx="8327624" cy="4895444"/>
            </a:xfrm>
            <a:prstGeom prst="rect">
              <a:avLst/>
            </a:prstGeom>
            <a:noFill/>
            <a:ln>
              <a:noFill/>
            </a:ln>
          </p:spPr>
        </p:pic>
        <p:sp>
          <p:nvSpPr>
            <p:cNvPr id="2" name="Rectangle 1"/>
            <p:cNvSpPr/>
            <p:nvPr/>
          </p:nvSpPr>
          <p:spPr>
            <a:xfrm>
              <a:off x="3374069" y="4131846"/>
              <a:ext cx="1088571" cy="248936"/>
            </a:xfrm>
            <a:prstGeom prst="rect">
              <a:avLst/>
            </a:prstGeom>
            <a:solidFill>
              <a:srgbClr val="18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hape 245"/>
          <p:cNvPicPr preferRelativeResize="0"/>
          <p:nvPr/>
        </p:nvPicPr>
        <p:blipFill rotWithShape="1">
          <a:blip r:embed="rId5">
            <a:alphaModFix/>
            <a:extLst>
              <a:ext uri="{28A0092B-C50C-407E-A947-70E740481C1C}">
                <a14:useLocalDpi xmlns:a14="http://schemas.microsoft.com/office/drawing/2010/main"/>
              </a:ext>
            </a:extLst>
          </a:blip>
          <a:srcRect l="467" t="-1" b="942"/>
          <a:stretch/>
        </p:blipFill>
        <p:spPr>
          <a:xfrm>
            <a:off x="772125" y="597279"/>
            <a:ext cx="6292460" cy="3659035"/>
          </a:xfrm>
          <a:prstGeom prst="rect">
            <a:avLst/>
          </a:prstGeom>
          <a:noFill/>
          <a:ln>
            <a:noFill/>
          </a:ln>
          <a:effectLst/>
        </p:spPr>
      </p:pic>
    </p:spTree>
    <p:extLst>
      <p:ext uri="{BB962C8B-B14F-4D97-AF65-F5344CB8AC3E}">
        <p14:creationId xmlns:p14="http://schemas.microsoft.com/office/powerpoint/2010/main" val="1356360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124" y="0"/>
            <a:ext cx="4565450" cy="5143500"/>
          </a:xfrm>
          <a:prstGeom prst="rect">
            <a:avLst/>
          </a:prstGeom>
          <a:noFill/>
          <a:ln>
            <a:noFill/>
          </a:ln>
        </p:spPr>
      </p:pic>
      <p:sp>
        <p:nvSpPr>
          <p:cNvPr id="252" name="Shape 252"/>
          <p:cNvSpPr txBox="1">
            <a:spLocks noGrp="1"/>
          </p:cNvSpPr>
          <p:nvPr>
            <p:ph type="title"/>
          </p:nvPr>
        </p:nvSpPr>
        <p:spPr>
          <a:xfrm>
            <a:off x="264525" y="1830600"/>
            <a:ext cx="4212900" cy="1482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solidFill>
                  <a:schemeClr val="lt1"/>
                </a:solidFill>
              </a:rPr>
              <a:t>Program/Course Update</a:t>
            </a:r>
            <a:endParaRPr dirty="0">
              <a:solidFill>
                <a:schemeClr val="lt1"/>
              </a:solidFill>
            </a:endParaRPr>
          </a:p>
        </p:txBody>
      </p:sp>
      <p:sp>
        <p:nvSpPr>
          <p:cNvPr id="253" name="Shape 253"/>
          <p:cNvSpPr txBox="1">
            <a:spLocks noGrp="1"/>
          </p:cNvSpPr>
          <p:nvPr>
            <p:ph type="body" idx="2"/>
          </p:nvPr>
        </p:nvSpPr>
        <p:spPr>
          <a:prstGeom prst="rect">
            <a:avLst/>
          </a:prstGeom>
        </p:spPr>
        <p:txBody>
          <a:bodyPr spcFirstLastPara="1" wrap="square" lIns="91425" tIns="91425" rIns="91425" bIns="91425" anchor="ctr" anchorCtr="0">
            <a:noAutofit/>
          </a:bodyPr>
          <a:lstStyle/>
          <a:p>
            <a:pPr marL="0" indent="0">
              <a:lnSpc>
                <a:spcPct val="100000"/>
              </a:lnSpc>
              <a:spcAft>
                <a:spcPts val="1600"/>
              </a:spcAft>
              <a:buClr>
                <a:schemeClr val="accent1"/>
              </a:buClr>
              <a:buNone/>
            </a:pPr>
            <a:r>
              <a:rPr lang="en" sz="1600" dirty="0">
                <a:solidFill>
                  <a:schemeClr val="tx1"/>
                </a:solidFill>
              </a:rPr>
              <a:t>Update and address items identified in the Program</a:t>
            </a:r>
            <a:r>
              <a:rPr lang="en-US" sz="1600" dirty="0">
                <a:solidFill>
                  <a:schemeClr val="tx1"/>
                </a:solidFill>
              </a:rPr>
              <a:t> </a:t>
            </a:r>
            <a:r>
              <a:rPr lang="en" sz="1600" dirty="0">
                <a:solidFill>
                  <a:schemeClr val="tx1"/>
                </a:solidFill>
              </a:rPr>
              <a:t>Review to make progress towards documentation and measurement of learning and alignment.</a:t>
            </a:r>
            <a:endParaRPr sz="16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5" name="Group 4"/>
          <p:cNvGrpSpPr/>
          <p:nvPr/>
        </p:nvGrpSpPr>
        <p:grpSpPr>
          <a:xfrm>
            <a:off x="-2" y="248081"/>
            <a:ext cx="6341051" cy="4895444"/>
            <a:chOff x="1815123" y="248081"/>
            <a:chExt cx="6341051" cy="4895444"/>
          </a:xfrm>
        </p:grpSpPr>
        <p:pic>
          <p:nvPicPr>
            <p:cNvPr id="6" name="Shape 102" descr="Open Chromebook laptop computer"/>
            <p:cNvPicPr preferRelativeResize="0"/>
            <p:nvPr/>
          </p:nvPicPr>
          <p:blipFill rotWithShape="1">
            <a:blip r:embed="rId3">
              <a:alphaModFix/>
              <a:extLst>
                <a:ext uri="{28A0092B-C50C-407E-A947-70E740481C1C}">
                  <a14:useLocalDpi xmlns:a14="http://schemas.microsoft.com/office/drawing/2010/main"/>
                </a:ext>
              </a:extLst>
            </a:blip>
            <a:srcRect r="-1933"/>
            <a:stretch/>
          </p:blipFill>
          <p:spPr>
            <a:xfrm>
              <a:off x="1815123" y="248081"/>
              <a:ext cx="6341051" cy="4895444"/>
            </a:xfrm>
            <a:prstGeom prst="rect">
              <a:avLst/>
            </a:prstGeom>
            <a:noFill/>
            <a:ln>
              <a:noFill/>
            </a:ln>
          </p:spPr>
        </p:pic>
        <p:sp>
          <p:nvSpPr>
            <p:cNvPr id="7" name="Rectangle 6"/>
            <p:cNvSpPr/>
            <p:nvPr/>
          </p:nvSpPr>
          <p:spPr>
            <a:xfrm>
              <a:off x="3374069" y="4131846"/>
              <a:ext cx="1088571" cy="248936"/>
            </a:xfrm>
            <a:prstGeom prst="rect">
              <a:avLst/>
            </a:prstGeom>
            <a:solidFill>
              <a:srgbClr val="18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8" name="Shape 258"/>
          <p:cNvPicPr preferRelativeResize="0"/>
          <p:nvPr/>
        </p:nvPicPr>
        <p:blipFill rotWithShape="1">
          <a:blip r:embed="rId4">
            <a:alphaModFix/>
            <a:extLst>
              <a:ext uri="{28A0092B-C50C-407E-A947-70E740481C1C}">
                <a14:useLocalDpi xmlns:a14="http://schemas.microsoft.com/office/drawing/2010/main"/>
              </a:ext>
            </a:extLst>
          </a:blip>
          <a:srcRect l="22753" r="145"/>
          <a:stretch/>
        </p:blipFill>
        <p:spPr>
          <a:xfrm>
            <a:off x="-1" y="674408"/>
            <a:ext cx="5201921" cy="3429912"/>
          </a:xfrm>
          <a:prstGeom prst="rect">
            <a:avLst/>
          </a:prstGeom>
          <a:noFill/>
          <a:ln>
            <a:noFill/>
          </a:ln>
          <a:effectLst>
            <a:innerShdw blurRad="63500" dist="12700" dir="18900000">
              <a:prstClr val="black">
                <a:alpha val="50000"/>
              </a:prstClr>
            </a:innerShdw>
          </a:effectLst>
        </p:spPr>
      </p:pic>
      <p:sp>
        <p:nvSpPr>
          <p:cNvPr id="260" name="Shape 260"/>
          <p:cNvSpPr txBox="1">
            <a:spLocks noGrp="1"/>
          </p:cNvSpPr>
          <p:nvPr>
            <p:ph type="body" idx="1"/>
          </p:nvPr>
        </p:nvSpPr>
        <p:spPr>
          <a:xfrm>
            <a:off x="5641013" y="1031120"/>
            <a:ext cx="3250067" cy="3073200"/>
          </a:xfrm>
          <a:prstGeom prst="rect">
            <a:avLst/>
          </a:prstGeom>
        </p:spPr>
        <p:txBody>
          <a:bodyPr spcFirstLastPara="1" wrap="square" lIns="91425" tIns="91425" rIns="91425" bIns="91425" anchor="t" anchorCtr="0">
            <a:noAutofit/>
          </a:bodyPr>
          <a:lstStyle/>
          <a:p>
            <a:pPr marL="0" lvl="0" indent="0">
              <a:buNone/>
            </a:pPr>
            <a:r>
              <a:rPr lang="en" sz="2800" b="1" dirty="0">
                <a:solidFill>
                  <a:schemeClr val="accent1"/>
                </a:solidFill>
                <a:latin typeface="Avenir Heavy" charset="0"/>
                <a:ea typeface="Avenir Heavy" charset="0"/>
                <a:cs typeface="Avenir Heavy" charset="0"/>
              </a:rPr>
              <a:t>LLU - Example in </a:t>
            </a:r>
            <a:r>
              <a:rPr lang="en" sz="2800" b="1" dirty="0" err="1">
                <a:solidFill>
                  <a:schemeClr val="accent1"/>
                </a:solidFill>
                <a:latin typeface="Avenir Heavy" charset="0"/>
                <a:ea typeface="Avenir Heavy" charset="0"/>
                <a:cs typeface="Avenir Heavy" charset="0"/>
              </a:rPr>
              <a:t>Coursetune</a:t>
            </a:r>
            <a:endParaRPr lang="en-US" sz="2800" b="1" dirty="0">
              <a:solidFill>
                <a:schemeClr val="accent1"/>
              </a:solidFill>
              <a:latin typeface="Avenir Heavy" charset="0"/>
              <a:ea typeface="Avenir Heavy" charset="0"/>
              <a:cs typeface="Avenir Heavy" charset="0"/>
            </a:endParaRPr>
          </a:p>
          <a:p>
            <a:pPr marL="0" lvl="0" indent="0">
              <a:buNone/>
            </a:pPr>
            <a:endParaRPr lang="en-US" sz="1600" dirty="0">
              <a:solidFill>
                <a:schemeClr val="dk1"/>
              </a:solidFill>
            </a:endParaRPr>
          </a:p>
          <a:p>
            <a:pPr marL="285750" lvl="0" indent="-285750">
              <a:buClr>
                <a:schemeClr val="accent1"/>
              </a:buClr>
              <a:buFont typeface="Arial" charset="0"/>
              <a:buChar char="•"/>
            </a:pPr>
            <a:r>
              <a:rPr lang="en" sz="1600" dirty="0">
                <a:solidFill>
                  <a:schemeClr val="dk1"/>
                </a:solidFill>
              </a:rPr>
              <a:t>Associate measurable course and program outcomes to standards in support of foundational alignment.</a:t>
            </a:r>
            <a:endParaRPr sz="1600" dirty="0">
              <a:solidFill>
                <a:schemeClr val="dk1"/>
              </a:solidFill>
            </a:endParaRPr>
          </a:p>
          <a:p>
            <a:pPr marL="285750" lvl="0" indent="-285750" rtl="0">
              <a:spcBef>
                <a:spcPts val="1100"/>
              </a:spcBef>
              <a:spcAft>
                <a:spcPts val="1100"/>
              </a:spcAft>
              <a:buClr>
                <a:schemeClr val="accent1"/>
              </a:buClr>
              <a:buFont typeface="Arial" charset="0"/>
              <a:buChar char="•"/>
            </a:pPr>
            <a:r>
              <a:rPr lang="en" sz="1600" dirty="0">
                <a:solidFill>
                  <a:schemeClr val="dk1"/>
                </a:solidFill>
              </a:rPr>
              <a:t>Visualize the alignment of learning objectives and map to course goals.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 name="Vertical Text Placeholder 1"/>
          <p:cNvSpPr>
            <a:spLocks noGrp="1"/>
          </p:cNvSpPr>
          <p:nvPr>
            <p:ph type="body" orient="vert" sz="quarter" idx="13"/>
          </p:nvPr>
        </p:nvSpPr>
        <p:spPr>
          <a:xfrm rot="16200000">
            <a:off x="2029060" y="18461"/>
            <a:ext cx="1258888" cy="4221163"/>
          </a:xfrm>
        </p:spPr>
        <p:txBody>
          <a:bodyPr>
            <a:noAutofit/>
          </a:bodyPr>
          <a:lstStyle/>
          <a:p>
            <a:r>
              <a:rPr lang="en" sz="4000" dirty="0"/>
              <a:t>Identify your own opportunity…. </a:t>
            </a:r>
            <a:endParaRPr lang="en-US" sz="4000" dirty="0"/>
          </a:p>
        </p:txBody>
      </p:sp>
      <p:sp>
        <p:nvSpPr>
          <p:cNvPr id="266" name="Shape 266"/>
          <p:cNvSpPr txBox="1">
            <a:spLocks noGrp="1"/>
          </p:cNvSpPr>
          <p:nvPr>
            <p:ph type="body" sz="quarter" idx="14"/>
          </p:nvPr>
        </p:nvSpPr>
        <p:spPr>
          <a:xfrm>
            <a:off x="5486400" y="1671638"/>
            <a:ext cx="3240088" cy="2375067"/>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3200" dirty="0" err="1"/>
              <a:t>Mentimeter</a:t>
            </a:r>
            <a:r>
              <a:rPr lang="en" sz="3200" dirty="0"/>
              <a:t> </a:t>
            </a:r>
            <a:endParaRPr lang="en-US" sz="3200" dirty="0"/>
          </a:p>
          <a:p>
            <a:pPr marL="0" lvl="0" indent="0">
              <a:spcBef>
                <a:spcPts val="0"/>
              </a:spcBef>
              <a:spcAft>
                <a:spcPts val="1600"/>
              </a:spcAft>
              <a:buNone/>
            </a:pPr>
            <a:r>
              <a:rPr lang="en" sz="2400" b="0" dirty="0">
                <a:solidFill>
                  <a:schemeClr val="tx1">
                    <a:lumMod val="65000"/>
                    <a:lumOff val="35000"/>
                  </a:schemeClr>
                </a:solidFill>
              </a:rPr>
              <a:t>What program at your own institution would benefit from redesign and continuous improvement?</a:t>
            </a:r>
            <a:endParaRPr sz="2400" b="0" dirty="0">
              <a:solidFill>
                <a:schemeClr val="tx1">
                  <a:lumMod val="65000"/>
                  <a:lumOff val="3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Shape 272"/>
          <p:cNvSpPr txBox="1">
            <a:spLocks noGrp="1"/>
          </p:cNvSpPr>
          <p:nvPr>
            <p:ph type="body" sz="quarter" idx="11"/>
          </p:nvPr>
        </p:nvSpPr>
        <p:spPr>
          <a:xfrm>
            <a:off x="4960363" y="1532411"/>
            <a:ext cx="7860692" cy="2319741"/>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8800" b="1" spc="-150" dirty="0">
                <a:solidFill>
                  <a:schemeClr val="accent4">
                    <a:alpha val="50000"/>
                  </a:schemeClr>
                </a:solidFill>
                <a:latin typeface="Avenir Heavy" charset="0"/>
                <a:ea typeface="Avenir Heavy" charset="0"/>
                <a:cs typeface="Avenir Heavy" charset="0"/>
              </a:rPr>
              <a:t>THANK</a:t>
            </a:r>
            <a:r>
              <a:rPr lang="en" sz="8800" b="1" spc="-150" dirty="0">
                <a:solidFill>
                  <a:schemeClr val="accent4">
                    <a:alpha val="20000"/>
                  </a:schemeClr>
                </a:solidFill>
                <a:latin typeface="Avenir Heavy" charset="0"/>
                <a:ea typeface="Avenir Heavy" charset="0"/>
                <a:cs typeface="Avenir Heavy" charset="0"/>
              </a:rPr>
              <a:t> </a:t>
            </a:r>
            <a:br>
              <a:rPr lang="en-US" sz="8800" b="1" spc="-150" dirty="0">
                <a:solidFill>
                  <a:schemeClr val="accent4">
                    <a:alpha val="20000"/>
                  </a:schemeClr>
                </a:solidFill>
                <a:latin typeface="Avenir Heavy" charset="0"/>
                <a:ea typeface="Avenir Heavy" charset="0"/>
                <a:cs typeface="Avenir Heavy" charset="0"/>
              </a:rPr>
            </a:br>
            <a:r>
              <a:rPr lang="en" sz="8800" b="1" spc="-150" dirty="0">
                <a:solidFill>
                  <a:schemeClr val="accent4">
                    <a:alpha val="50000"/>
                  </a:schemeClr>
                </a:solidFill>
                <a:latin typeface="Avenir Heavy" charset="0"/>
                <a:ea typeface="Avenir Heavy" charset="0"/>
                <a:cs typeface="Avenir Heavy" charset="0"/>
              </a:rPr>
              <a:t>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4" name="Vertical Text Placeholder 3"/>
          <p:cNvSpPr>
            <a:spLocks noGrp="1"/>
          </p:cNvSpPr>
          <p:nvPr>
            <p:ph type="body" orient="vert" sz="quarter" idx="13"/>
          </p:nvPr>
        </p:nvSpPr>
        <p:spPr>
          <a:xfrm rot="10800000">
            <a:off x="368031" y="606584"/>
            <a:ext cx="1258888" cy="4221163"/>
          </a:xfrm>
        </p:spPr>
        <p:txBody>
          <a:bodyPr>
            <a:normAutofit/>
          </a:bodyPr>
          <a:lstStyle/>
          <a:p>
            <a:r>
              <a:rPr lang="en" sz="4000" dirty="0"/>
              <a:t>Who are we…. </a:t>
            </a:r>
            <a:endParaRPr lang="en-US" sz="4000" dirty="0"/>
          </a:p>
        </p:txBody>
      </p:sp>
      <p:grpSp>
        <p:nvGrpSpPr>
          <p:cNvPr id="21" name="Group 20"/>
          <p:cNvGrpSpPr/>
          <p:nvPr/>
        </p:nvGrpSpPr>
        <p:grpSpPr>
          <a:xfrm>
            <a:off x="1642421" y="1940478"/>
            <a:ext cx="6048263" cy="1255362"/>
            <a:chOff x="1642421" y="148163"/>
            <a:chExt cx="6048263" cy="1255362"/>
          </a:xfrm>
        </p:grpSpPr>
        <p:sp>
          <p:nvSpPr>
            <p:cNvPr id="7" name="Oval 6"/>
            <p:cNvSpPr/>
            <p:nvPr/>
          </p:nvSpPr>
          <p:spPr>
            <a:xfrm>
              <a:off x="1642421" y="148163"/>
              <a:ext cx="1255362" cy="1255362"/>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18684" y="329568"/>
              <a:ext cx="4572000" cy="892552"/>
            </a:xfrm>
            <a:prstGeom prst="rect">
              <a:avLst/>
            </a:prstGeom>
          </p:spPr>
          <p:txBody>
            <a:bodyPr>
              <a:spAutoFit/>
            </a:bodyPr>
            <a:lstStyle/>
            <a:p>
              <a:r>
                <a:rPr lang="en" sz="2000" dirty="0">
                  <a:solidFill>
                    <a:schemeClr val="accent1"/>
                  </a:solidFill>
                  <a:latin typeface="Avenir Heavy" charset="0"/>
                  <a:ea typeface="Avenir Heavy" charset="0"/>
                  <a:cs typeface="Avenir Heavy" charset="0"/>
                </a:rPr>
                <a:t>Joanna </a:t>
              </a:r>
              <a:r>
                <a:rPr lang="en" sz="2000" dirty="0" err="1">
                  <a:solidFill>
                    <a:schemeClr val="accent1"/>
                  </a:solidFill>
                  <a:latin typeface="Avenir Heavy" charset="0"/>
                  <a:ea typeface="Avenir Heavy" charset="0"/>
                  <a:cs typeface="Avenir Heavy" charset="0"/>
                </a:rPr>
                <a:t>Shedd</a:t>
              </a:r>
              <a:br>
                <a:rPr lang="en-US" sz="2000" dirty="0">
                  <a:solidFill>
                    <a:schemeClr val="tx1"/>
                  </a:solidFill>
                </a:rPr>
              </a:br>
              <a:r>
                <a:rPr lang="en" sz="1600" i="1" dirty="0">
                  <a:solidFill>
                    <a:schemeClr val="tx1"/>
                  </a:solidFill>
                </a:rPr>
                <a:t>Program Director, </a:t>
              </a:r>
              <a:br>
                <a:rPr lang="en-US" sz="1600" i="1" dirty="0">
                  <a:solidFill>
                    <a:schemeClr val="tx1"/>
                  </a:solidFill>
                </a:rPr>
              </a:br>
              <a:r>
                <a:rPr lang="en" sz="1600" i="1" dirty="0">
                  <a:solidFill>
                    <a:schemeClr val="tx1"/>
                  </a:solidFill>
                </a:rPr>
                <a:t>Loma Linda University RN to BS</a:t>
              </a:r>
              <a:endParaRPr lang="en-US" dirty="0"/>
            </a:p>
          </p:txBody>
        </p:sp>
      </p:grpSp>
      <p:grpSp>
        <p:nvGrpSpPr>
          <p:cNvPr id="20" name="Group 19"/>
          <p:cNvGrpSpPr/>
          <p:nvPr/>
        </p:nvGrpSpPr>
        <p:grpSpPr>
          <a:xfrm>
            <a:off x="1615298" y="402046"/>
            <a:ext cx="6075386" cy="1255362"/>
            <a:chOff x="1615298" y="1902056"/>
            <a:chExt cx="6075386" cy="1255362"/>
          </a:xfrm>
        </p:grpSpPr>
        <p:sp>
          <p:nvSpPr>
            <p:cNvPr id="12" name="Oval 11"/>
            <p:cNvSpPr/>
            <p:nvPr/>
          </p:nvSpPr>
          <p:spPr>
            <a:xfrm>
              <a:off x="1615298" y="1902056"/>
              <a:ext cx="1255362" cy="1255362"/>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18684" y="2206571"/>
              <a:ext cx="4572000" cy="646331"/>
            </a:xfrm>
            <a:prstGeom prst="rect">
              <a:avLst/>
            </a:prstGeom>
          </p:spPr>
          <p:txBody>
            <a:bodyPr>
              <a:spAutoFit/>
            </a:bodyPr>
            <a:lstStyle/>
            <a:p>
              <a:r>
                <a:rPr lang="en" sz="2000" dirty="0">
                  <a:solidFill>
                    <a:schemeClr val="accent1"/>
                  </a:solidFill>
                  <a:latin typeface="Avenir Heavy" charset="0"/>
                  <a:ea typeface="Avenir Heavy" charset="0"/>
                  <a:cs typeface="Avenir Heavy" charset="0"/>
                </a:rPr>
                <a:t>Whitney Kilgore</a:t>
              </a:r>
              <a:br>
                <a:rPr lang="en-US" sz="2000" dirty="0">
                  <a:solidFill>
                    <a:schemeClr val="tx1"/>
                  </a:solidFill>
                </a:rPr>
              </a:br>
              <a:r>
                <a:rPr lang="en" sz="1600" i="1" dirty="0">
                  <a:solidFill>
                    <a:schemeClr val="tx1"/>
                  </a:solidFill>
                </a:rPr>
                <a:t>CAO, </a:t>
              </a:r>
              <a:r>
                <a:rPr lang="en" sz="1600" i="1" dirty="0" err="1">
                  <a:solidFill>
                    <a:schemeClr val="tx1"/>
                  </a:solidFill>
                </a:rPr>
                <a:t>iDesign</a:t>
              </a:r>
              <a:endParaRPr lang="en-US" sz="2000" dirty="0"/>
            </a:p>
          </p:txBody>
        </p:sp>
      </p:grpSp>
      <p:grpSp>
        <p:nvGrpSpPr>
          <p:cNvPr id="22" name="Group 21"/>
          <p:cNvGrpSpPr/>
          <p:nvPr/>
        </p:nvGrpSpPr>
        <p:grpSpPr>
          <a:xfrm>
            <a:off x="1615298" y="3559084"/>
            <a:ext cx="6075386" cy="1255362"/>
            <a:chOff x="1615298" y="3655949"/>
            <a:chExt cx="6075386" cy="1255362"/>
          </a:xfrm>
        </p:grpSpPr>
        <p:sp>
          <p:nvSpPr>
            <p:cNvPr id="13" name="Oval 12"/>
            <p:cNvSpPr/>
            <p:nvPr/>
          </p:nvSpPr>
          <p:spPr>
            <a:xfrm>
              <a:off x="1615298" y="3655949"/>
              <a:ext cx="1255362" cy="1255362"/>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18684" y="3960464"/>
              <a:ext cx="4572000" cy="646331"/>
            </a:xfrm>
            <a:prstGeom prst="rect">
              <a:avLst/>
            </a:prstGeom>
          </p:spPr>
          <p:txBody>
            <a:bodyPr>
              <a:spAutoFit/>
            </a:bodyPr>
            <a:lstStyle/>
            <a:p>
              <a:pPr lvl="0">
                <a:spcBef>
                  <a:spcPts val="1600"/>
                </a:spcBef>
                <a:buClr>
                  <a:schemeClr val="accent4"/>
                </a:buClr>
              </a:pPr>
              <a:r>
                <a:rPr lang="en-US" sz="2000" dirty="0">
                  <a:solidFill>
                    <a:schemeClr val="accent1"/>
                  </a:solidFill>
                  <a:latin typeface="Avenir Heavy" charset="0"/>
                  <a:ea typeface="Avenir Heavy" charset="0"/>
                  <a:cs typeface="Avenir Heavy" charset="0"/>
                </a:rPr>
                <a:t>Diane Weaver</a:t>
              </a:r>
              <a:br>
                <a:rPr lang="en-US" sz="2000" dirty="0">
                  <a:solidFill>
                    <a:schemeClr val="tx1"/>
                  </a:solidFill>
                </a:rPr>
              </a:br>
              <a:r>
                <a:rPr lang="en-US" sz="1600" i="1" dirty="0">
                  <a:solidFill>
                    <a:schemeClr val="tx1"/>
                  </a:solidFill>
                </a:rPr>
                <a:t>CMO, </a:t>
              </a:r>
              <a:r>
                <a:rPr lang="en-US" sz="1600" i="1" dirty="0" err="1">
                  <a:solidFill>
                    <a:schemeClr val="tx1"/>
                  </a:solidFill>
                </a:rPr>
                <a:t>Coursetune</a:t>
              </a:r>
              <a:endParaRPr lang="en-US" sz="1600" i="1" dirty="0">
                <a:solidFill>
                  <a:schemeClr val="tx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1" name="Picture 10"/>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78"/>
          <a:stretch/>
        </p:blipFill>
        <p:spPr>
          <a:xfrm>
            <a:off x="-8313" y="-1"/>
            <a:ext cx="5153891" cy="5155293"/>
          </a:xfrm>
          <a:prstGeom prst="rect">
            <a:avLst/>
          </a:prstGeom>
          <a:noFill/>
        </p:spPr>
      </p:pic>
      <p:sp>
        <p:nvSpPr>
          <p:cNvPr id="8" name="Vertical Text Placeholder 7"/>
          <p:cNvSpPr>
            <a:spLocks noGrp="1"/>
          </p:cNvSpPr>
          <p:nvPr>
            <p:ph type="body" orient="vert" sz="quarter" idx="13"/>
          </p:nvPr>
        </p:nvSpPr>
        <p:spPr>
          <a:xfrm rot="10800000">
            <a:off x="4227512" y="810510"/>
            <a:ext cx="1258888" cy="4221163"/>
          </a:xfrm>
        </p:spPr>
        <p:txBody>
          <a:bodyPr>
            <a:normAutofit/>
          </a:bodyPr>
          <a:lstStyle/>
          <a:p>
            <a:r>
              <a:rPr lang="en" sz="3600"/>
              <a:t>Alignment Activity</a:t>
            </a:r>
            <a:endParaRPr lang="en-US"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1" name="Shape 131"/>
          <p:cNvSpPr txBox="1">
            <a:spLocks noGrp="1"/>
          </p:cNvSpPr>
          <p:nvPr>
            <p:ph type="title" idx="4294967295"/>
          </p:nvPr>
        </p:nvSpPr>
        <p:spPr>
          <a:xfrm>
            <a:off x="171450" y="344217"/>
            <a:ext cx="8763000" cy="4455066"/>
          </a:xfrm>
          <a:effectLst/>
        </p:spPr>
        <p:txBody>
          <a:bodyPr anchor="ctr" anchorCtr="0">
            <a:noAutofit/>
          </a:bodyPr>
          <a:lstStyle/>
          <a:p>
            <a:pPr lvl="0"/>
            <a:r>
              <a:rPr lang="en" sz="10500" b="1" spc="-300" dirty="0">
                <a:solidFill>
                  <a:schemeClr val="bg1">
                    <a:alpha val="80000"/>
                  </a:schemeClr>
                </a:solidFill>
                <a:effectLst>
                  <a:outerShdw blurRad="50800" dist="76200" dir="2700000" algn="tl" rotWithShape="0">
                    <a:prstClr val="black">
                      <a:alpha val="40000"/>
                    </a:prstClr>
                  </a:outerShdw>
                </a:effectLst>
                <a:latin typeface="Avenir Black" charset="0"/>
                <a:ea typeface="Avenir Black" charset="0"/>
                <a:cs typeface="Avenir Black" charset="0"/>
              </a:rPr>
              <a:t>THERE HAS </a:t>
            </a:r>
            <a:br>
              <a:rPr lang="en-US" sz="10500" b="1" spc="-300" dirty="0">
                <a:solidFill>
                  <a:schemeClr val="bg1">
                    <a:alpha val="80000"/>
                  </a:schemeClr>
                </a:solidFill>
                <a:effectLst>
                  <a:outerShdw blurRad="50800" dist="76200" dir="2700000" algn="tl" rotWithShape="0">
                    <a:prstClr val="black">
                      <a:alpha val="40000"/>
                    </a:prstClr>
                  </a:outerShdw>
                </a:effectLst>
                <a:latin typeface="Avenir Black" charset="0"/>
                <a:ea typeface="Avenir Black" charset="0"/>
                <a:cs typeface="Avenir Black" charset="0"/>
              </a:rPr>
            </a:br>
            <a:r>
              <a:rPr lang="en" sz="10500" b="1" spc="-300" dirty="0">
                <a:solidFill>
                  <a:schemeClr val="bg1">
                    <a:alpha val="80000"/>
                  </a:schemeClr>
                </a:solidFill>
                <a:effectLst>
                  <a:outerShdw blurRad="50800" dist="76200" dir="2700000" algn="tl" rotWithShape="0">
                    <a:prstClr val="black">
                      <a:alpha val="40000"/>
                    </a:prstClr>
                  </a:outerShdw>
                </a:effectLst>
                <a:latin typeface="Avenir Black" charset="0"/>
                <a:ea typeface="Avenir Black" charset="0"/>
                <a:cs typeface="Avenir Black" charset="0"/>
              </a:rPr>
              <a:t>TO BE A BETTER 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71798" y="740569"/>
            <a:ext cx="2164080" cy="1729740"/>
          </a:xfrm>
        </p:spPr>
        <p:txBody>
          <a:bodyPr anchor="t">
            <a:normAutofit/>
          </a:bodyPr>
          <a:lstStyle/>
          <a:p>
            <a:pPr lvl="0"/>
            <a:r>
              <a:rPr lang="en" sz="2800" dirty="0"/>
              <a:t>Learning Objectives</a:t>
            </a:r>
          </a:p>
        </p:txBody>
      </p:sp>
      <p:sp>
        <p:nvSpPr>
          <p:cNvPr id="138" name="Shape 138"/>
          <p:cNvSpPr txBox="1">
            <a:spLocks noGrp="1"/>
          </p:cNvSpPr>
          <p:nvPr>
            <p:ph idx="1"/>
          </p:nvPr>
        </p:nvSpPr>
        <p:spPr/>
        <p:txBody>
          <a:bodyPr>
            <a:normAutofit lnSpcReduction="10000"/>
          </a:bodyPr>
          <a:lstStyle/>
          <a:p>
            <a:pPr marL="114300" lvl="0" indent="0">
              <a:lnSpc>
                <a:spcPct val="100000"/>
              </a:lnSpc>
              <a:buNone/>
            </a:pPr>
            <a:r>
              <a:rPr lang="en" sz="2600" b="1" dirty="0">
                <a:solidFill>
                  <a:schemeClr val="accent1"/>
                </a:solidFill>
                <a:latin typeface="Avenir Heavy" charset="0"/>
                <a:ea typeface="Avenir Heavy" charset="0"/>
                <a:cs typeface="Avenir Heavy" charset="0"/>
              </a:rPr>
              <a:t>At the end of this session, participants will be able to . . . </a:t>
            </a:r>
            <a:br>
              <a:rPr lang="en-US" sz="2600" b="1" dirty="0">
                <a:solidFill>
                  <a:schemeClr val="accent1"/>
                </a:solidFill>
                <a:latin typeface="Avenir Heavy" charset="0"/>
                <a:ea typeface="Avenir Heavy" charset="0"/>
                <a:cs typeface="Avenir Heavy" charset="0"/>
              </a:rPr>
            </a:br>
            <a:endParaRPr lang="en" sz="2200" dirty="0"/>
          </a:p>
          <a:p>
            <a:pPr marL="571500" lvl="0" indent="-457200">
              <a:lnSpc>
                <a:spcPct val="110000"/>
              </a:lnSpc>
              <a:buClr>
                <a:schemeClr val="accent1"/>
              </a:buClr>
              <a:buFont typeface="+mj-lt"/>
              <a:buAutoNum type="arabicPeriod"/>
            </a:pPr>
            <a:r>
              <a:rPr lang="en" sz="1600" dirty="0"/>
              <a:t>Identify optimal course design and continuous improvement opportunities within your own institution. </a:t>
            </a:r>
          </a:p>
          <a:p>
            <a:pPr marL="571500" lvl="0" indent="-457200">
              <a:lnSpc>
                <a:spcPct val="110000"/>
              </a:lnSpc>
              <a:buClr>
                <a:schemeClr val="accent1"/>
              </a:buClr>
              <a:buFont typeface="+mj-lt"/>
              <a:buAutoNum type="arabicPeriod"/>
            </a:pPr>
            <a:r>
              <a:rPr lang="en" sz="1600" dirty="0"/>
              <a:t>Associate measurable course &amp; program outcomes to assessments in support of foundational alignment. </a:t>
            </a:r>
          </a:p>
          <a:p>
            <a:pPr marL="571500" lvl="0" indent="-457200">
              <a:lnSpc>
                <a:spcPct val="110000"/>
              </a:lnSpc>
              <a:buClr>
                <a:schemeClr val="accent1"/>
              </a:buClr>
              <a:buFont typeface="+mj-lt"/>
              <a:buAutoNum type="arabicPeriod"/>
            </a:pPr>
            <a:r>
              <a:rPr lang="en" sz="1600" dirty="0"/>
              <a:t>Visualize the alignment of learning objectives and map to course goals.</a:t>
            </a:r>
          </a:p>
          <a:p>
            <a:pPr lvl="0">
              <a:lnSpc>
                <a:spcPct val="100000"/>
              </a:lnSpc>
            </a:pPr>
            <a:endParaRPr lang="en" dirty="0"/>
          </a:p>
        </p:txBody>
      </p:sp>
      <p:pic>
        <p:nvPicPr>
          <p:cNvPr id="12" name="Picture 11"/>
          <p:cNvPicPr>
            <a:picLocks noChangeAspect="1"/>
          </p:cNvPicPr>
          <p:nvPr/>
        </p:nvPicPr>
        <p:blipFill rotWithShape="1">
          <a:blip r:embed="rId3">
            <a:clrChange>
              <a:clrFrom>
                <a:srgbClr val="464646"/>
              </a:clrFrom>
              <a:clrTo>
                <a:srgbClr val="464646">
                  <a:alpha val="0"/>
                </a:srgbClr>
              </a:clrTo>
            </a:clrChange>
            <a:duotone>
              <a:schemeClr val="bg2">
                <a:shade val="45000"/>
                <a:satMod val="135000"/>
              </a:schemeClr>
              <a:prstClr val="white"/>
            </a:duotone>
            <a:alphaModFix amt="60000"/>
            <a:extLst>
              <a:ext uri="{28A0092B-C50C-407E-A947-70E740481C1C}">
                <a14:useLocalDpi xmlns:a14="http://schemas.microsoft.com/office/drawing/2010/main"/>
              </a:ext>
            </a:extLst>
          </a:blip>
          <a:srcRect/>
          <a:stretch/>
        </p:blipFill>
        <p:spPr>
          <a:xfrm>
            <a:off x="0" y="2350008"/>
            <a:ext cx="2535878" cy="2793492"/>
          </a:xfrm>
          <a:prstGeom prst="rect">
            <a:avLst/>
          </a:prstGeom>
          <a:effectLst>
            <a:softEdge rad="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428750" y="445025"/>
            <a:ext cx="740355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dirty="0">
                <a:solidFill>
                  <a:schemeClr val="accent6"/>
                </a:solidFill>
                <a:latin typeface="Avenir Heavy" charset="0"/>
                <a:ea typeface="Avenir Heavy" charset="0"/>
                <a:cs typeface="Avenir Heavy" charset="0"/>
              </a:rPr>
              <a:t>LLU </a:t>
            </a:r>
            <a:r>
              <a:rPr lang="en" sz="3600" dirty="0">
                <a:solidFill>
                  <a:schemeClr val="accent6"/>
                </a:solidFill>
              </a:rPr>
              <a:t>- RN to BS Case Study</a:t>
            </a:r>
            <a:endParaRPr sz="3600" dirty="0">
              <a:solidFill>
                <a:schemeClr val="accent6"/>
              </a:solidFill>
            </a:endParaRPr>
          </a:p>
        </p:txBody>
      </p:sp>
      <p:graphicFrame>
        <p:nvGraphicFramePr>
          <p:cNvPr id="5" name="Diagram 4"/>
          <p:cNvGraphicFramePr/>
          <p:nvPr>
            <p:extLst>
              <p:ext uri="{D42A27DB-BD31-4B8C-83A1-F6EECF244321}">
                <p14:modId xmlns:p14="http://schemas.microsoft.com/office/powerpoint/2010/main" val="1581030105"/>
              </p:ext>
            </p:extLst>
          </p:nvPr>
        </p:nvGraphicFramePr>
        <p:xfrm>
          <a:off x="1009650" y="996950"/>
          <a:ext cx="8267700" cy="427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colorTemperature colorTemp="59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95150" y="197131"/>
            <a:ext cx="1068488" cy="1068488"/>
          </a:xfrm>
          <a:prstGeom prst="rect">
            <a:avLst/>
          </a:prstGeom>
          <a:noFill/>
          <a:ln>
            <a:noFill/>
          </a:ln>
        </p:spPr>
      </p:pic>
      <p:grpSp>
        <p:nvGrpSpPr>
          <p:cNvPr id="40" name="Group 39"/>
          <p:cNvGrpSpPr/>
          <p:nvPr/>
        </p:nvGrpSpPr>
        <p:grpSpPr>
          <a:xfrm>
            <a:off x="1143058" y="1156509"/>
            <a:ext cx="1057411" cy="4012532"/>
            <a:chOff x="1122738" y="1146349"/>
            <a:chExt cx="1057411" cy="4012532"/>
          </a:xfrm>
        </p:grpSpPr>
        <p:sp>
          <p:nvSpPr>
            <p:cNvPr id="41" name="TextBox 40"/>
            <p:cNvSpPr txBox="1"/>
            <p:nvPr/>
          </p:nvSpPr>
          <p:spPr>
            <a:xfrm>
              <a:off x="1124889" y="1146349"/>
              <a:ext cx="511755" cy="646331"/>
            </a:xfrm>
            <a:prstGeom prst="rect">
              <a:avLst/>
            </a:prstGeom>
            <a:noFill/>
          </p:spPr>
          <p:txBody>
            <a:bodyPr wrap="square" rtlCol="0">
              <a:spAutoFit/>
            </a:bodyPr>
            <a:lstStyle/>
            <a:p>
              <a:r>
                <a:rPr lang="en-US" sz="3600" dirty="0">
                  <a:solidFill>
                    <a:schemeClr val="bg1"/>
                  </a:solidFill>
                  <a:latin typeface="Avenir Light" charset="0"/>
                  <a:ea typeface="Avenir Light" charset="0"/>
                  <a:cs typeface="Avenir Light" charset="0"/>
                </a:rPr>
                <a:t>1</a:t>
              </a:r>
            </a:p>
          </p:txBody>
        </p:sp>
        <p:sp>
          <p:nvSpPr>
            <p:cNvPr id="42" name="TextBox 41"/>
            <p:cNvSpPr txBox="1"/>
            <p:nvPr/>
          </p:nvSpPr>
          <p:spPr>
            <a:xfrm>
              <a:off x="1496005" y="1806288"/>
              <a:ext cx="511755" cy="646331"/>
            </a:xfrm>
            <a:prstGeom prst="rect">
              <a:avLst/>
            </a:prstGeom>
            <a:noFill/>
          </p:spPr>
          <p:txBody>
            <a:bodyPr wrap="square" rtlCol="0">
              <a:spAutoFit/>
            </a:bodyPr>
            <a:lstStyle/>
            <a:p>
              <a:r>
                <a:rPr lang="en-US" sz="3600" dirty="0">
                  <a:solidFill>
                    <a:schemeClr val="bg1"/>
                  </a:solidFill>
                  <a:latin typeface="Avenir Light" charset="0"/>
                  <a:ea typeface="Avenir Light" charset="0"/>
                  <a:cs typeface="Avenir Light" charset="0"/>
                </a:rPr>
                <a:t>2</a:t>
              </a:r>
            </a:p>
          </p:txBody>
        </p:sp>
        <p:sp>
          <p:nvSpPr>
            <p:cNvPr id="43" name="TextBox 42"/>
            <p:cNvSpPr txBox="1"/>
            <p:nvPr/>
          </p:nvSpPr>
          <p:spPr>
            <a:xfrm>
              <a:off x="1668394" y="2497363"/>
              <a:ext cx="511755" cy="646331"/>
            </a:xfrm>
            <a:prstGeom prst="rect">
              <a:avLst/>
            </a:prstGeom>
            <a:noFill/>
          </p:spPr>
          <p:txBody>
            <a:bodyPr wrap="square" rtlCol="0">
              <a:spAutoFit/>
            </a:bodyPr>
            <a:lstStyle/>
            <a:p>
              <a:r>
                <a:rPr lang="en-US" sz="3600" dirty="0">
                  <a:solidFill>
                    <a:schemeClr val="bg1"/>
                  </a:solidFill>
                  <a:latin typeface="Avenir Light" charset="0"/>
                  <a:ea typeface="Avenir Light" charset="0"/>
                  <a:cs typeface="Avenir Light" charset="0"/>
                </a:rPr>
                <a:t>3</a:t>
              </a:r>
            </a:p>
          </p:txBody>
        </p:sp>
        <p:sp>
          <p:nvSpPr>
            <p:cNvPr id="44" name="TextBox 43"/>
            <p:cNvSpPr txBox="1"/>
            <p:nvPr/>
          </p:nvSpPr>
          <p:spPr>
            <a:xfrm>
              <a:off x="1653099" y="3167149"/>
              <a:ext cx="511755" cy="646331"/>
            </a:xfrm>
            <a:prstGeom prst="rect">
              <a:avLst/>
            </a:prstGeom>
            <a:noFill/>
          </p:spPr>
          <p:txBody>
            <a:bodyPr wrap="square" rtlCol="0">
              <a:spAutoFit/>
            </a:bodyPr>
            <a:lstStyle/>
            <a:p>
              <a:r>
                <a:rPr lang="en-US" sz="3600">
                  <a:solidFill>
                    <a:schemeClr val="bg1"/>
                  </a:solidFill>
                  <a:latin typeface="Avenir Light" charset="0"/>
                  <a:ea typeface="Avenir Light" charset="0"/>
                  <a:cs typeface="Avenir Light" charset="0"/>
                </a:rPr>
                <a:t>4</a:t>
              </a:r>
              <a:endParaRPr lang="en-US" sz="3600" dirty="0">
                <a:solidFill>
                  <a:schemeClr val="bg1"/>
                </a:solidFill>
                <a:latin typeface="Avenir Light" charset="0"/>
                <a:ea typeface="Avenir Light" charset="0"/>
                <a:cs typeface="Avenir Light" charset="0"/>
              </a:endParaRPr>
            </a:p>
          </p:txBody>
        </p:sp>
        <p:sp>
          <p:nvSpPr>
            <p:cNvPr id="45" name="TextBox 44"/>
            <p:cNvSpPr txBox="1"/>
            <p:nvPr/>
          </p:nvSpPr>
          <p:spPr>
            <a:xfrm>
              <a:off x="1496004" y="3852611"/>
              <a:ext cx="511755" cy="646331"/>
            </a:xfrm>
            <a:prstGeom prst="rect">
              <a:avLst/>
            </a:prstGeom>
            <a:noFill/>
          </p:spPr>
          <p:txBody>
            <a:bodyPr wrap="square" rtlCol="0">
              <a:spAutoFit/>
            </a:bodyPr>
            <a:lstStyle/>
            <a:p>
              <a:r>
                <a:rPr lang="en-US" sz="3600">
                  <a:solidFill>
                    <a:schemeClr val="bg1"/>
                  </a:solidFill>
                  <a:latin typeface="Avenir Light" charset="0"/>
                  <a:ea typeface="Avenir Light" charset="0"/>
                  <a:cs typeface="Avenir Light" charset="0"/>
                </a:rPr>
                <a:t>5</a:t>
              </a:r>
              <a:endParaRPr lang="en-US" sz="3600" dirty="0">
                <a:solidFill>
                  <a:schemeClr val="bg1"/>
                </a:solidFill>
                <a:latin typeface="Avenir Light" charset="0"/>
                <a:ea typeface="Avenir Light" charset="0"/>
                <a:cs typeface="Avenir Light" charset="0"/>
              </a:endParaRPr>
            </a:p>
          </p:txBody>
        </p:sp>
        <p:sp>
          <p:nvSpPr>
            <p:cNvPr id="46" name="TextBox 45"/>
            <p:cNvSpPr txBox="1"/>
            <p:nvPr/>
          </p:nvSpPr>
          <p:spPr>
            <a:xfrm>
              <a:off x="1122738" y="4512550"/>
              <a:ext cx="511755" cy="646331"/>
            </a:xfrm>
            <a:prstGeom prst="rect">
              <a:avLst/>
            </a:prstGeom>
            <a:noFill/>
          </p:spPr>
          <p:txBody>
            <a:bodyPr wrap="square" rtlCol="0">
              <a:spAutoFit/>
            </a:bodyPr>
            <a:lstStyle/>
            <a:p>
              <a:r>
                <a:rPr lang="en-US" sz="3600">
                  <a:solidFill>
                    <a:schemeClr val="bg1"/>
                  </a:solidFill>
                  <a:latin typeface="Avenir Light" charset="0"/>
                  <a:ea typeface="Avenir Light" charset="0"/>
                  <a:cs typeface="Avenir Light" charset="0"/>
                </a:rPr>
                <a:t>6</a:t>
              </a:r>
              <a:endParaRPr lang="en-US" sz="3600" dirty="0">
                <a:solidFill>
                  <a:schemeClr val="bg1"/>
                </a:solidFill>
                <a:latin typeface="Avenir Light" charset="0"/>
                <a:ea typeface="Avenir Light" charset="0"/>
                <a:cs typeface="Avenir Light"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cxnSp>
        <p:nvCxnSpPr>
          <p:cNvPr id="19" name="Shape 194"/>
          <p:cNvCxnSpPr/>
          <p:nvPr/>
        </p:nvCxnSpPr>
        <p:spPr>
          <a:xfrm>
            <a:off x="1273629" y="411875"/>
            <a:ext cx="1433789" cy="0"/>
          </a:xfrm>
          <a:prstGeom prst="straightConnector1">
            <a:avLst/>
          </a:prstGeom>
          <a:noFill/>
          <a:ln w="9525" cap="flat" cmpd="sng">
            <a:solidFill>
              <a:schemeClr val="accent5"/>
            </a:solidFill>
            <a:prstDash val="solid"/>
            <a:round/>
            <a:headEnd type="none" w="med" len="med"/>
            <a:tailEnd type="oval" w="med" len="med"/>
          </a:ln>
        </p:spPr>
      </p:cxnSp>
      <p:sp>
        <p:nvSpPr>
          <p:cNvPr id="4" name="Rectangle 3"/>
          <p:cNvSpPr/>
          <p:nvPr/>
        </p:nvSpPr>
        <p:spPr>
          <a:xfrm flipH="1">
            <a:off x="2952323" y="261865"/>
            <a:ext cx="3262304" cy="984885"/>
          </a:xfrm>
          <a:prstGeom prst="rect">
            <a:avLst/>
          </a:prstGeom>
        </p:spPr>
        <p:txBody>
          <a:bodyPr wrap="square" lIns="0">
            <a:spAutoFit/>
          </a:bodyPr>
          <a:lstStyle/>
          <a:p>
            <a:pPr>
              <a:spcAft>
                <a:spcPts val="1600"/>
              </a:spcAft>
            </a:pPr>
            <a:r>
              <a:rPr lang="en" sz="1600" b="1" dirty="0">
                <a:solidFill>
                  <a:schemeClr val="accent5"/>
                </a:solidFill>
              </a:rPr>
              <a:t>Course Design &amp; Development</a:t>
            </a:r>
            <a:br>
              <a:rPr lang="en-US" sz="1600" b="1" dirty="0">
                <a:solidFill>
                  <a:schemeClr val="accent5"/>
                </a:solidFill>
              </a:rPr>
            </a:br>
            <a:r>
              <a:rPr lang="en" dirty="0">
                <a:solidFill>
                  <a:schemeClr val="tx1"/>
                </a:solidFill>
              </a:rPr>
              <a:t>Introduce course development guide and/or checklist, used throughout the design process</a:t>
            </a:r>
          </a:p>
        </p:txBody>
      </p:sp>
      <p:sp>
        <p:nvSpPr>
          <p:cNvPr id="24" name="Rectangle 23"/>
          <p:cNvSpPr/>
          <p:nvPr/>
        </p:nvSpPr>
        <p:spPr>
          <a:xfrm flipH="1">
            <a:off x="2952323" y="1604701"/>
            <a:ext cx="3331745" cy="769441"/>
          </a:xfrm>
          <a:prstGeom prst="rect">
            <a:avLst/>
          </a:prstGeom>
        </p:spPr>
        <p:txBody>
          <a:bodyPr wrap="square" lIns="0">
            <a:spAutoFit/>
          </a:bodyPr>
          <a:lstStyle/>
          <a:p>
            <a:pPr lvl="0"/>
            <a:r>
              <a:rPr lang="en" sz="1600" b="1" dirty="0">
                <a:solidFill>
                  <a:schemeClr val="accent5"/>
                </a:solidFill>
              </a:rPr>
              <a:t>Course Updates</a:t>
            </a:r>
            <a:br>
              <a:rPr lang="en-US" dirty="0">
                <a:solidFill>
                  <a:schemeClr val="tx1"/>
                </a:solidFill>
              </a:rPr>
            </a:br>
            <a:r>
              <a:rPr lang="en-US" dirty="0">
                <a:solidFill>
                  <a:schemeClr val="tx1"/>
                </a:solidFill>
              </a:rPr>
              <a:t>Develop action plan, address all action items, reevaluate course</a:t>
            </a:r>
          </a:p>
        </p:txBody>
      </p:sp>
      <p:sp>
        <p:nvSpPr>
          <p:cNvPr id="25" name="Rectangle 24"/>
          <p:cNvSpPr/>
          <p:nvPr/>
        </p:nvSpPr>
        <p:spPr>
          <a:xfrm flipH="1">
            <a:off x="2952323" y="2732093"/>
            <a:ext cx="3331745" cy="984885"/>
          </a:xfrm>
          <a:prstGeom prst="rect">
            <a:avLst/>
          </a:prstGeom>
        </p:spPr>
        <p:txBody>
          <a:bodyPr wrap="square" lIns="0">
            <a:spAutoFit/>
          </a:bodyPr>
          <a:lstStyle/>
          <a:p>
            <a:pPr lvl="0"/>
            <a:r>
              <a:rPr lang="en" sz="1600" b="1" dirty="0">
                <a:solidFill>
                  <a:schemeClr val="accent5"/>
                </a:solidFill>
              </a:rPr>
              <a:t>Program</a:t>
            </a:r>
            <a:r>
              <a:rPr lang="en-US" sz="1600" b="1" dirty="0">
                <a:solidFill>
                  <a:schemeClr val="accent5"/>
                </a:solidFill>
              </a:rPr>
              <a:t> </a:t>
            </a:r>
            <a:r>
              <a:rPr lang="en" sz="1600" b="1" dirty="0">
                <a:solidFill>
                  <a:schemeClr val="accent5"/>
                </a:solidFill>
              </a:rPr>
              <a:t>Review</a:t>
            </a:r>
            <a:endParaRPr lang="en-US" dirty="0">
              <a:solidFill>
                <a:schemeClr val="dk2"/>
              </a:solidFill>
            </a:endParaRPr>
          </a:p>
          <a:p>
            <a:pPr>
              <a:spcAft>
                <a:spcPts val="1600"/>
              </a:spcAft>
            </a:pPr>
            <a:r>
              <a:rPr lang="en" dirty="0">
                <a:solidFill>
                  <a:schemeClr val="tx1"/>
                </a:solidFill>
              </a:rPr>
              <a:t>Assess program outcomes, all course and modules level outcomes, and assessments for alignment</a:t>
            </a:r>
          </a:p>
        </p:txBody>
      </p:sp>
      <p:sp>
        <p:nvSpPr>
          <p:cNvPr id="26" name="Rectangle 25"/>
          <p:cNvSpPr/>
          <p:nvPr/>
        </p:nvSpPr>
        <p:spPr>
          <a:xfrm flipH="1">
            <a:off x="2952323" y="4074930"/>
            <a:ext cx="3262304" cy="769441"/>
          </a:xfrm>
          <a:prstGeom prst="rect">
            <a:avLst/>
          </a:prstGeom>
        </p:spPr>
        <p:txBody>
          <a:bodyPr wrap="square" lIns="0">
            <a:spAutoFit/>
          </a:bodyPr>
          <a:lstStyle/>
          <a:p>
            <a:pPr lvl="0">
              <a:spcAft>
                <a:spcPts val="1600"/>
              </a:spcAft>
            </a:pPr>
            <a:r>
              <a:rPr lang="en" sz="1600" b="1" dirty="0">
                <a:solidFill>
                  <a:schemeClr val="accent5"/>
                </a:solidFill>
              </a:rPr>
              <a:t>Program/Course Redesigns</a:t>
            </a:r>
            <a:br>
              <a:rPr lang="en-US" sz="1600" b="1" dirty="0">
                <a:solidFill>
                  <a:schemeClr val="accent5"/>
                </a:solidFill>
              </a:rPr>
            </a:br>
            <a:r>
              <a:rPr lang="en" dirty="0">
                <a:solidFill>
                  <a:schemeClr val="tx1"/>
                </a:solidFill>
              </a:rPr>
              <a:t>Redesign courses to address gaps identified in the program review</a:t>
            </a:r>
          </a:p>
        </p:txBody>
      </p:sp>
      <p:sp>
        <p:nvSpPr>
          <p:cNvPr id="6" name="Vertical Text Placeholder 5"/>
          <p:cNvSpPr>
            <a:spLocks noGrp="1"/>
          </p:cNvSpPr>
          <p:nvPr>
            <p:ph type="body" orient="vert" sz="quarter" idx="13"/>
          </p:nvPr>
        </p:nvSpPr>
        <p:spPr>
          <a:xfrm rot="10800000">
            <a:off x="232565" y="684480"/>
            <a:ext cx="1258888" cy="4221163"/>
          </a:xfrm>
        </p:spPr>
        <p:txBody>
          <a:bodyPr>
            <a:normAutofit/>
          </a:bodyPr>
          <a:lstStyle/>
          <a:p>
            <a:r>
              <a:rPr lang="en" sz="4000" dirty="0"/>
              <a:t>Overview</a:t>
            </a:r>
            <a:endParaRPr lang="en-US" sz="4000" dirty="0"/>
          </a:p>
        </p:txBody>
      </p:sp>
      <p:cxnSp>
        <p:nvCxnSpPr>
          <p:cNvPr id="23" name="Shape 194"/>
          <p:cNvCxnSpPr/>
          <p:nvPr/>
        </p:nvCxnSpPr>
        <p:spPr>
          <a:xfrm>
            <a:off x="1273629" y="1755122"/>
            <a:ext cx="1433789" cy="0"/>
          </a:xfrm>
          <a:prstGeom prst="straightConnector1">
            <a:avLst/>
          </a:prstGeom>
          <a:noFill/>
          <a:ln w="9525" cap="flat" cmpd="sng">
            <a:solidFill>
              <a:schemeClr val="accent5"/>
            </a:solidFill>
            <a:prstDash val="solid"/>
            <a:round/>
            <a:headEnd type="none" w="med" len="med"/>
            <a:tailEnd type="oval" w="med" len="med"/>
          </a:ln>
        </p:spPr>
      </p:cxnSp>
      <p:cxnSp>
        <p:nvCxnSpPr>
          <p:cNvPr id="27" name="Shape 194"/>
          <p:cNvCxnSpPr/>
          <p:nvPr/>
        </p:nvCxnSpPr>
        <p:spPr>
          <a:xfrm>
            <a:off x="1273629" y="2882173"/>
            <a:ext cx="1433789" cy="0"/>
          </a:xfrm>
          <a:prstGeom prst="straightConnector1">
            <a:avLst/>
          </a:prstGeom>
          <a:noFill/>
          <a:ln w="9525" cap="flat" cmpd="sng">
            <a:solidFill>
              <a:schemeClr val="accent5"/>
            </a:solidFill>
            <a:prstDash val="solid"/>
            <a:round/>
            <a:headEnd type="none" w="med" len="med"/>
            <a:tailEnd type="oval" w="med" len="med"/>
          </a:ln>
        </p:spPr>
      </p:cxnSp>
      <p:cxnSp>
        <p:nvCxnSpPr>
          <p:cNvPr id="28" name="Shape 194"/>
          <p:cNvCxnSpPr/>
          <p:nvPr/>
        </p:nvCxnSpPr>
        <p:spPr>
          <a:xfrm>
            <a:off x="1273629" y="4241971"/>
            <a:ext cx="1433789" cy="0"/>
          </a:xfrm>
          <a:prstGeom prst="straightConnector1">
            <a:avLst/>
          </a:prstGeom>
          <a:noFill/>
          <a:ln w="9525" cap="flat" cmpd="sng">
            <a:solidFill>
              <a:schemeClr val="accent5"/>
            </a:solidFill>
            <a:prstDash val="solid"/>
            <a:round/>
            <a:headEnd type="none" w="med" len="med"/>
            <a:tailEnd type="oval"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0"/>
            <a:ext cx="4581225" cy="5143500"/>
          </a:xfrm>
          <a:prstGeom prst="rect">
            <a:avLst/>
          </a:prstGeom>
          <a:noFill/>
          <a:ln>
            <a:noFill/>
          </a:ln>
        </p:spPr>
      </p:pic>
      <p:sp>
        <p:nvSpPr>
          <p:cNvPr id="212" name="Shape 212"/>
          <p:cNvSpPr txBox="1">
            <a:spLocks noGrp="1"/>
          </p:cNvSpPr>
          <p:nvPr>
            <p:ph type="title"/>
          </p:nvPr>
        </p:nvSpPr>
        <p:spPr>
          <a:xfrm>
            <a:off x="268013" y="1830600"/>
            <a:ext cx="4045200" cy="1482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solidFill>
                  <a:schemeClr val="lt1"/>
                </a:solidFill>
              </a:rPr>
              <a:t>Quality Throughout Course Design &amp; Development</a:t>
            </a:r>
            <a:endParaRPr dirty="0">
              <a:solidFill>
                <a:schemeClr val="lt1"/>
              </a:solidFill>
            </a:endParaRPr>
          </a:p>
        </p:txBody>
      </p:sp>
      <p:sp>
        <p:nvSpPr>
          <p:cNvPr id="213" name="Shape 213"/>
          <p:cNvSpPr txBox="1">
            <a:spLocks noGrp="1"/>
          </p:cNvSpPr>
          <p:nvPr>
            <p:ph type="body" idx="2"/>
          </p:nvPr>
        </p:nvSpPr>
        <p:spPr>
          <a:xfrm>
            <a:off x="4939499" y="724200"/>
            <a:ext cx="4060809" cy="3695100"/>
          </a:xfrm>
          <a:prstGeom prst="rect">
            <a:avLst/>
          </a:prstGeom>
        </p:spPr>
        <p:txBody>
          <a:bodyPr spcFirstLastPara="1" wrap="square" lIns="91425" tIns="91425" rIns="91425" bIns="91425" anchor="ctr" anchorCtr="0">
            <a:noAutofit/>
          </a:bodyPr>
          <a:lstStyle/>
          <a:p>
            <a:pPr marL="285750" indent="-285750">
              <a:lnSpc>
                <a:spcPct val="100000"/>
              </a:lnSpc>
              <a:buClr>
                <a:schemeClr val="accent1"/>
              </a:buClr>
              <a:buSzPct val="115000"/>
              <a:buFont typeface="Arial" charset="0"/>
              <a:buChar char="•"/>
            </a:pPr>
            <a:r>
              <a:rPr lang="en" sz="1400" dirty="0">
                <a:solidFill>
                  <a:schemeClr val="tx1"/>
                </a:solidFill>
              </a:rPr>
              <a:t>Learning Architect and QA Leader will introduce the quality framework early in the development cycle (after the kick-off meeting) and showcase the self-check tool </a:t>
            </a:r>
            <a:endParaRPr sz="1400" dirty="0">
              <a:solidFill>
                <a:schemeClr val="tx1"/>
              </a:solidFill>
            </a:endParaRPr>
          </a:p>
          <a:p>
            <a:pPr marL="285750" indent="-285750">
              <a:lnSpc>
                <a:spcPct val="100000"/>
              </a:lnSpc>
              <a:spcBef>
                <a:spcPts val="1600"/>
              </a:spcBef>
              <a:buClr>
                <a:schemeClr val="accent1"/>
              </a:buClr>
              <a:buSzPct val="115000"/>
              <a:buFont typeface="Arial" charset="0"/>
              <a:buChar char="•"/>
            </a:pPr>
            <a:r>
              <a:rPr lang="en" sz="1400" dirty="0">
                <a:solidFill>
                  <a:schemeClr val="tx1"/>
                </a:solidFill>
              </a:rPr>
              <a:t>Before the course is reviewed by the </a:t>
            </a:r>
            <a:r>
              <a:rPr lang="en" sz="1400" dirty="0" err="1">
                <a:solidFill>
                  <a:schemeClr val="tx1"/>
                </a:solidFill>
              </a:rPr>
              <a:t>iDesign</a:t>
            </a:r>
            <a:r>
              <a:rPr lang="en" sz="1400" dirty="0">
                <a:solidFill>
                  <a:schemeClr val="tx1"/>
                </a:solidFill>
              </a:rPr>
              <a:t> QA team the Learning Architect will revisit the framework and review the self-check option with the SME/faculty</a:t>
            </a:r>
            <a:endParaRPr sz="1400" dirty="0">
              <a:solidFill>
                <a:schemeClr val="tx1"/>
              </a:solidFill>
            </a:endParaRPr>
          </a:p>
          <a:p>
            <a:pPr marL="285750" indent="-285750">
              <a:lnSpc>
                <a:spcPct val="100000"/>
              </a:lnSpc>
              <a:spcBef>
                <a:spcPts val="1600"/>
              </a:spcBef>
              <a:buClr>
                <a:schemeClr val="accent1"/>
              </a:buClr>
              <a:buSzPct val="115000"/>
              <a:buFont typeface="Arial" charset="0"/>
              <a:buChar char="•"/>
            </a:pPr>
            <a:r>
              <a:rPr lang="en" sz="1400" dirty="0" err="1">
                <a:solidFill>
                  <a:schemeClr val="tx1"/>
                </a:solidFill>
              </a:rPr>
              <a:t>iDesign’s</a:t>
            </a:r>
            <a:r>
              <a:rPr lang="en" sz="1400" dirty="0">
                <a:solidFill>
                  <a:schemeClr val="tx1"/>
                </a:solidFill>
              </a:rPr>
              <a:t> QA team performs the </a:t>
            </a:r>
            <a:r>
              <a:rPr lang="en" sz="1400" dirty="0" err="1">
                <a:solidFill>
                  <a:schemeClr val="tx1"/>
                </a:solidFill>
              </a:rPr>
              <a:t>iReview</a:t>
            </a:r>
            <a:r>
              <a:rPr lang="en" sz="1400" dirty="0">
                <a:solidFill>
                  <a:schemeClr val="tx1"/>
                </a:solidFill>
              </a:rPr>
              <a:t> process (using OSCQR &amp; TOTE) </a:t>
            </a:r>
            <a:endParaRPr sz="1400" dirty="0">
              <a:solidFill>
                <a:schemeClr val="tx1"/>
              </a:solidFill>
            </a:endParaRPr>
          </a:p>
          <a:p>
            <a:pPr marL="285750" indent="-285750">
              <a:lnSpc>
                <a:spcPct val="100000"/>
              </a:lnSpc>
              <a:spcBef>
                <a:spcPts val="1600"/>
              </a:spcBef>
              <a:spcAft>
                <a:spcPts val="1600"/>
              </a:spcAft>
              <a:buClr>
                <a:schemeClr val="accent1"/>
              </a:buClr>
              <a:buSzPct val="115000"/>
              <a:buFont typeface="Arial" charset="0"/>
              <a:buChar char="•"/>
            </a:pPr>
            <a:r>
              <a:rPr lang="en" sz="1400" dirty="0" err="1">
                <a:solidFill>
                  <a:schemeClr val="tx1"/>
                </a:solidFill>
              </a:rPr>
              <a:t>iDesign’s</a:t>
            </a:r>
            <a:r>
              <a:rPr lang="en" sz="1400" dirty="0">
                <a:solidFill>
                  <a:schemeClr val="tx1"/>
                </a:solidFill>
              </a:rPr>
              <a:t> QA Leader will present findings with action plan: what needs to be addressed before the course runs and what can wait for the course update</a:t>
            </a:r>
            <a:endParaRPr sz="14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5" name="Rectangle 4"/>
          <p:cNvSpPr/>
          <p:nvPr/>
        </p:nvSpPr>
        <p:spPr>
          <a:xfrm>
            <a:off x="0" y="0"/>
            <a:ext cx="7360170" cy="16166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hape 184"/>
          <p:cNvSpPr txBox="1">
            <a:spLocks noGrp="1"/>
          </p:cNvSpPr>
          <p:nvPr>
            <p:ph type="body" idx="1"/>
          </p:nvPr>
        </p:nvSpPr>
        <p:spPr>
          <a:xfrm>
            <a:off x="6412835" y="4035036"/>
            <a:ext cx="2373005" cy="767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US" sz="1600" b="1" dirty="0">
                <a:solidFill>
                  <a:schemeClr val="accent2"/>
                </a:solidFill>
                <a:latin typeface="Avenir Heavy" charset="0"/>
                <a:ea typeface="Avenir Heavy" charset="0"/>
                <a:cs typeface="Avenir Heavy" charset="0"/>
              </a:rPr>
              <a:t>May</a:t>
            </a:r>
            <a:br>
              <a:rPr lang="en-US" sz="1200" dirty="0">
                <a:solidFill>
                  <a:schemeClr val="dk2"/>
                </a:solidFill>
              </a:rPr>
            </a:br>
            <a:r>
              <a:rPr lang="en" sz="1400" dirty="0">
                <a:solidFill>
                  <a:schemeClr val="dk2"/>
                </a:solidFill>
              </a:rPr>
              <a:t>Course delivery experience conversation based on data </a:t>
            </a:r>
            <a:r>
              <a:rPr lang="en" sz="1400" b="1" dirty="0">
                <a:solidFill>
                  <a:schemeClr val="dk2"/>
                </a:solidFill>
              </a:rPr>
              <a:t>within 30 days of teaching</a:t>
            </a:r>
            <a:endParaRPr sz="1400" b="1" dirty="0">
              <a:solidFill>
                <a:schemeClr val="dk2"/>
              </a:solidFill>
            </a:endParaRPr>
          </a:p>
        </p:txBody>
      </p:sp>
      <p:sp>
        <p:nvSpPr>
          <p:cNvPr id="187" name="Shape 187"/>
          <p:cNvSpPr txBox="1">
            <a:spLocks noGrp="1"/>
          </p:cNvSpPr>
          <p:nvPr>
            <p:ph type="body" idx="4294967295"/>
          </p:nvPr>
        </p:nvSpPr>
        <p:spPr>
          <a:xfrm>
            <a:off x="7093806" y="1997232"/>
            <a:ext cx="2016125" cy="57785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US" sz="1600" b="1" dirty="0">
                <a:solidFill>
                  <a:schemeClr val="accent2"/>
                </a:solidFill>
                <a:latin typeface="Avenir Heavy" charset="0"/>
                <a:ea typeface="Avenir Heavy" charset="0"/>
                <a:cs typeface="Avenir Heavy" charset="0"/>
              </a:rPr>
              <a:t>June</a:t>
            </a:r>
            <a:br>
              <a:rPr lang="en-US" sz="1200" dirty="0">
                <a:solidFill>
                  <a:schemeClr val="dk2"/>
                </a:solidFill>
              </a:rPr>
            </a:br>
            <a:r>
              <a:rPr lang="en" sz="1400" dirty="0">
                <a:solidFill>
                  <a:schemeClr val="dk2"/>
                </a:solidFill>
              </a:rPr>
              <a:t>All action items are addressed </a:t>
            </a:r>
            <a:r>
              <a:rPr lang="en" sz="1400" b="1" dirty="0">
                <a:solidFill>
                  <a:schemeClr val="dk2"/>
                </a:solidFill>
              </a:rPr>
              <a:t>within year</a:t>
            </a:r>
            <a:endParaRPr sz="1200" b="1" dirty="0">
              <a:solidFill>
                <a:schemeClr val="dk2"/>
              </a:solidFill>
            </a:endParaRPr>
          </a:p>
        </p:txBody>
      </p:sp>
      <p:sp>
        <p:nvSpPr>
          <p:cNvPr id="175" name="Shape 175"/>
          <p:cNvSpPr txBox="1">
            <a:spLocks noGrp="1"/>
          </p:cNvSpPr>
          <p:nvPr>
            <p:ph type="body" idx="4294967295"/>
          </p:nvPr>
        </p:nvSpPr>
        <p:spPr>
          <a:xfrm>
            <a:off x="711901" y="1992941"/>
            <a:ext cx="2127409" cy="577850"/>
          </a:xfrm>
          <a:prstGeom prst="rect">
            <a:avLst/>
          </a:prstGeom>
        </p:spPr>
        <p:txBody>
          <a:bodyPr spcFirstLastPara="1" wrap="square" lIns="91425" tIns="91425" rIns="91425" bIns="91425" anchor="t" anchorCtr="0">
            <a:noAutofit/>
          </a:bodyPr>
          <a:lstStyle/>
          <a:p>
            <a:pPr marL="0" indent="0">
              <a:spcBef>
                <a:spcPts val="0"/>
              </a:spcBef>
              <a:spcAft>
                <a:spcPts val="1600"/>
              </a:spcAft>
              <a:buNone/>
            </a:pPr>
            <a:r>
              <a:rPr lang="en" sz="1600" b="1" dirty="0">
                <a:solidFill>
                  <a:schemeClr val="accent2"/>
                </a:solidFill>
                <a:latin typeface="Avenir Heavy" charset="0"/>
                <a:ea typeface="Avenir Heavy" charset="0"/>
                <a:cs typeface="Avenir Heavy" charset="0"/>
              </a:rPr>
              <a:t>September</a:t>
            </a:r>
            <a:br>
              <a:rPr lang="en-US" sz="1200" dirty="0">
                <a:solidFill>
                  <a:srgbClr val="F38C39"/>
                </a:solidFill>
              </a:rPr>
            </a:br>
            <a:r>
              <a:rPr lang="en" sz="1400" dirty="0">
                <a:solidFill>
                  <a:schemeClr val="dk2"/>
                </a:solidFill>
              </a:rPr>
              <a:t>Course design and development begins</a:t>
            </a:r>
            <a:endParaRPr sz="1400" dirty="0">
              <a:solidFill>
                <a:schemeClr val="dk2"/>
              </a:solidFill>
            </a:endParaRPr>
          </a:p>
        </p:txBody>
      </p:sp>
      <p:sp>
        <p:nvSpPr>
          <p:cNvPr id="172" name="Shape 172"/>
          <p:cNvSpPr txBox="1">
            <a:spLocks noGrp="1"/>
          </p:cNvSpPr>
          <p:nvPr>
            <p:ph type="title" idx="4294967295"/>
          </p:nvPr>
        </p:nvSpPr>
        <p:spPr>
          <a:xfrm>
            <a:off x="1391588" y="849915"/>
            <a:ext cx="8221662" cy="76676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b="1" dirty="0">
                <a:solidFill>
                  <a:schemeClr val="bg1"/>
                </a:solidFill>
                <a:latin typeface="Avenir Heavy" charset="0"/>
                <a:ea typeface="Avenir Heavy" charset="0"/>
                <a:cs typeface="Avenir Heavy" charset="0"/>
              </a:rPr>
              <a:t>Hypothetical Timeline </a:t>
            </a:r>
            <a:br>
              <a:rPr lang="en-US" sz="3600" dirty="0"/>
            </a:br>
            <a:r>
              <a:rPr lang="en" sz="2400" dirty="0"/>
              <a:t>for Course Development + Update</a:t>
            </a:r>
            <a:r>
              <a:rPr lang="en" sz="2400" i="1" dirty="0"/>
              <a:t> </a:t>
            </a:r>
            <a:endParaRPr sz="2400" i="1" dirty="0"/>
          </a:p>
          <a:p>
            <a:pPr marL="0" lvl="0" indent="0" rtl="0">
              <a:spcBef>
                <a:spcPts val="400"/>
              </a:spcBef>
              <a:spcAft>
                <a:spcPts val="400"/>
              </a:spcAft>
              <a:buNone/>
            </a:pPr>
            <a:r>
              <a:rPr lang="en" sz="1600" i="1" dirty="0"/>
              <a:t>Assuming 12-week development timeline + 8-week course</a:t>
            </a:r>
            <a:endParaRPr sz="1600" i="1" dirty="0"/>
          </a:p>
        </p:txBody>
      </p:sp>
      <p:sp>
        <p:nvSpPr>
          <p:cNvPr id="178" name="Shape 178"/>
          <p:cNvSpPr txBox="1">
            <a:spLocks noGrp="1"/>
          </p:cNvSpPr>
          <p:nvPr>
            <p:ph type="body" idx="4294967295"/>
          </p:nvPr>
        </p:nvSpPr>
        <p:spPr>
          <a:xfrm>
            <a:off x="2839310" y="4045144"/>
            <a:ext cx="1814513" cy="579438"/>
          </a:xfrm>
          <a:prstGeom prst="rect">
            <a:avLst/>
          </a:prstGeom>
        </p:spPr>
        <p:txBody>
          <a:bodyPr spcFirstLastPara="1" wrap="square" lIns="91425" tIns="91425" rIns="91425" bIns="91425" anchor="t" anchorCtr="0">
            <a:noAutofit/>
          </a:bodyPr>
          <a:lstStyle/>
          <a:p>
            <a:pPr marL="0" indent="0">
              <a:spcBef>
                <a:spcPts val="0"/>
              </a:spcBef>
              <a:spcAft>
                <a:spcPts val="1600"/>
              </a:spcAft>
              <a:buNone/>
            </a:pPr>
            <a:r>
              <a:rPr lang="en" sz="1600" b="1" dirty="0">
                <a:solidFill>
                  <a:schemeClr val="accent2"/>
                </a:solidFill>
                <a:latin typeface="Avenir Heavy" charset="0"/>
                <a:ea typeface="Avenir Heavy" charset="0"/>
                <a:cs typeface="Avenir Heavy" charset="0"/>
              </a:rPr>
              <a:t>December</a:t>
            </a:r>
            <a:br>
              <a:rPr lang="en-US" sz="1200" dirty="0">
                <a:solidFill>
                  <a:srgbClr val="F38C39"/>
                </a:solidFill>
              </a:rPr>
            </a:br>
            <a:r>
              <a:rPr lang="en" sz="1400" dirty="0">
                <a:solidFill>
                  <a:schemeClr val="dk2"/>
                </a:solidFill>
              </a:rPr>
              <a:t>Quality Review</a:t>
            </a:r>
            <a:endParaRPr sz="1200" dirty="0">
              <a:solidFill>
                <a:schemeClr val="dk2"/>
              </a:solidFill>
            </a:endParaRPr>
          </a:p>
        </p:txBody>
      </p:sp>
      <p:sp>
        <p:nvSpPr>
          <p:cNvPr id="181" name="Shape 181"/>
          <p:cNvSpPr txBox="1">
            <a:spLocks noGrp="1"/>
          </p:cNvSpPr>
          <p:nvPr>
            <p:ph type="body" idx="4294967295"/>
          </p:nvPr>
        </p:nvSpPr>
        <p:spPr>
          <a:xfrm>
            <a:off x="3536706" y="1999115"/>
            <a:ext cx="1814513" cy="57785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US" sz="1600" b="1" dirty="0">
                <a:solidFill>
                  <a:schemeClr val="accent2"/>
                </a:solidFill>
                <a:latin typeface="Avenir Heavy" charset="0"/>
                <a:ea typeface="Avenir Heavy" charset="0"/>
                <a:cs typeface="Avenir Heavy" charset="0"/>
              </a:rPr>
              <a:t>January</a:t>
            </a:r>
            <a:br>
              <a:rPr lang="en-US" sz="1200" dirty="0">
                <a:solidFill>
                  <a:schemeClr val="dk2"/>
                </a:solidFill>
              </a:rPr>
            </a:br>
            <a:r>
              <a:rPr lang="en" sz="1400" dirty="0">
                <a:solidFill>
                  <a:schemeClr val="dk2"/>
                </a:solidFill>
              </a:rPr>
              <a:t>Course is taught</a:t>
            </a:r>
            <a:endParaRPr sz="1200" dirty="0">
              <a:solidFill>
                <a:schemeClr val="dk2"/>
              </a:solidFill>
            </a:endParaRPr>
          </a:p>
        </p:txBody>
      </p:sp>
      <p:cxnSp>
        <p:nvCxnSpPr>
          <p:cNvPr id="173" name="Shape 173"/>
          <p:cNvCxnSpPr/>
          <p:nvPr/>
        </p:nvCxnSpPr>
        <p:spPr>
          <a:xfrm rot="10800000">
            <a:off x="620090" y="2137475"/>
            <a:ext cx="0" cy="837900"/>
          </a:xfrm>
          <a:prstGeom prst="straightConnector1">
            <a:avLst/>
          </a:prstGeom>
          <a:noFill/>
          <a:ln w="9525" cap="flat" cmpd="sng">
            <a:solidFill>
              <a:schemeClr val="accent2"/>
            </a:solidFill>
            <a:prstDash val="solid"/>
            <a:round/>
            <a:headEnd type="none" w="med" len="med"/>
            <a:tailEnd type="oval" w="med" len="med"/>
          </a:ln>
        </p:spPr>
      </p:cxnSp>
      <p:cxnSp>
        <p:nvCxnSpPr>
          <p:cNvPr id="176" name="Shape 176"/>
          <p:cNvCxnSpPr/>
          <p:nvPr/>
        </p:nvCxnSpPr>
        <p:spPr>
          <a:xfrm>
            <a:off x="2719390" y="3360039"/>
            <a:ext cx="0" cy="837900"/>
          </a:xfrm>
          <a:prstGeom prst="straightConnector1">
            <a:avLst/>
          </a:prstGeom>
          <a:noFill/>
          <a:ln w="9525" cap="flat" cmpd="sng">
            <a:solidFill>
              <a:schemeClr val="accent2"/>
            </a:solidFill>
            <a:prstDash val="solid"/>
            <a:round/>
            <a:headEnd type="none" w="med" len="med"/>
            <a:tailEnd type="oval" w="med" len="med"/>
          </a:ln>
        </p:spPr>
      </p:cxnSp>
      <p:cxnSp>
        <p:nvCxnSpPr>
          <p:cNvPr id="179" name="Shape 179"/>
          <p:cNvCxnSpPr/>
          <p:nvPr/>
        </p:nvCxnSpPr>
        <p:spPr>
          <a:xfrm rot="10800000">
            <a:off x="3455690" y="2130375"/>
            <a:ext cx="0" cy="837900"/>
          </a:xfrm>
          <a:prstGeom prst="straightConnector1">
            <a:avLst/>
          </a:prstGeom>
          <a:noFill/>
          <a:ln w="9525" cap="flat" cmpd="sng">
            <a:solidFill>
              <a:schemeClr val="accent2"/>
            </a:solidFill>
            <a:prstDash val="solid"/>
            <a:round/>
            <a:headEnd type="none" w="med" len="med"/>
            <a:tailEnd type="oval" w="med" len="med"/>
          </a:ln>
        </p:spPr>
      </p:cxnSp>
      <p:cxnSp>
        <p:nvCxnSpPr>
          <p:cNvPr id="182" name="Shape 182"/>
          <p:cNvCxnSpPr/>
          <p:nvPr/>
        </p:nvCxnSpPr>
        <p:spPr>
          <a:xfrm>
            <a:off x="6292915" y="3360031"/>
            <a:ext cx="0" cy="837900"/>
          </a:xfrm>
          <a:prstGeom prst="straightConnector1">
            <a:avLst/>
          </a:prstGeom>
          <a:noFill/>
          <a:ln w="9525" cap="flat" cmpd="sng">
            <a:solidFill>
              <a:schemeClr val="accent2"/>
            </a:solidFill>
            <a:prstDash val="solid"/>
            <a:round/>
            <a:headEnd type="none" w="med" len="med"/>
            <a:tailEnd type="oval" w="med" len="med"/>
          </a:ln>
        </p:spPr>
      </p:cxnSp>
      <p:cxnSp>
        <p:nvCxnSpPr>
          <p:cNvPr id="185" name="Shape 185"/>
          <p:cNvCxnSpPr/>
          <p:nvPr/>
        </p:nvCxnSpPr>
        <p:spPr>
          <a:xfrm rot="10800000">
            <a:off x="7020821" y="2130375"/>
            <a:ext cx="0" cy="837900"/>
          </a:xfrm>
          <a:prstGeom prst="straightConnector1">
            <a:avLst/>
          </a:prstGeom>
          <a:noFill/>
          <a:ln w="9525" cap="flat" cmpd="sng">
            <a:solidFill>
              <a:schemeClr val="accent2"/>
            </a:solidFill>
            <a:prstDash val="solid"/>
            <a:round/>
            <a:headEnd type="none" w="med" len="med"/>
            <a:tailEnd type="oval" w="med" len="med"/>
          </a:ln>
        </p:spPr>
      </p:cxnSp>
      <p:graphicFrame>
        <p:nvGraphicFramePr>
          <p:cNvPr id="188" name="Shape 188"/>
          <p:cNvGraphicFramePr/>
          <p:nvPr>
            <p:extLst>
              <p:ext uri="{D42A27DB-BD31-4B8C-83A1-F6EECF244321}">
                <p14:modId xmlns:p14="http://schemas.microsoft.com/office/powerpoint/2010/main" val="926792556"/>
              </p:ext>
            </p:extLst>
          </p:nvPr>
        </p:nvGraphicFramePr>
        <p:xfrm>
          <a:off x="263140" y="2968275"/>
          <a:ext cx="8522700" cy="426690"/>
        </p:xfrm>
        <a:graphic>
          <a:graphicData uri="http://schemas.openxmlformats.org/drawingml/2006/table">
            <a:tbl>
              <a:tblPr>
                <a:tableStyleId>{284E427A-3D55-4303-BF80-6455036E1DE7}</a:tableStyleId>
              </a:tblPr>
              <a:tblGrid>
                <a:gridCol w="710225">
                  <a:extLst>
                    <a:ext uri="{9D8B030D-6E8A-4147-A177-3AD203B41FA5}">
                      <a16:colId xmlns:a16="http://schemas.microsoft.com/office/drawing/2014/main" val="20000"/>
                    </a:ext>
                  </a:extLst>
                </a:gridCol>
                <a:gridCol w="710225">
                  <a:extLst>
                    <a:ext uri="{9D8B030D-6E8A-4147-A177-3AD203B41FA5}">
                      <a16:colId xmlns:a16="http://schemas.microsoft.com/office/drawing/2014/main" val="20001"/>
                    </a:ext>
                  </a:extLst>
                </a:gridCol>
                <a:gridCol w="710225">
                  <a:extLst>
                    <a:ext uri="{9D8B030D-6E8A-4147-A177-3AD203B41FA5}">
                      <a16:colId xmlns:a16="http://schemas.microsoft.com/office/drawing/2014/main" val="20002"/>
                    </a:ext>
                  </a:extLst>
                </a:gridCol>
                <a:gridCol w="710225">
                  <a:extLst>
                    <a:ext uri="{9D8B030D-6E8A-4147-A177-3AD203B41FA5}">
                      <a16:colId xmlns:a16="http://schemas.microsoft.com/office/drawing/2014/main" val="20003"/>
                    </a:ext>
                  </a:extLst>
                </a:gridCol>
                <a:gridCol w="710225">
                  <a:extLst>
                    <a:ext uri="{9D8B030D-6E8A-4147-A177-3AD203B41FA5}">
                      <a16:colId xmlns:a16="http://schemas.microsoft.com/office/drawing/2014/main" val="20004"/>
                    </a:ext>
                  </a:extLst>
                </a:gridCol>
                <a:gridCol w="710225">
                  <a:extLst>
                    <a:ext uri="{9D8B030D-6E8A-4147-A177-3AD203B41FA5}">
                      <a16:colId xmlns:a16="http://schemas.microsoft.com/office/drawing/2014/main" val="20005"/>
                    </a:ext>
                  </a:extLst>
                </a:gridCol>
                <a:gridCol w="710225">
                  <a:extLst>
                    <a:ext uri="{9D8B030D-6E8A-4147-A177-3AD203B41FA5}">
                      <a16:colId xmlns:a16="http://schemas.microsoft.com/office/drawing/2014/main" val="20006"/>
                    </a:ext>
                  </a:extLst>
                </a:gridCol>
                <a:gridCol w="710225">
                  <a:extLst>
                    <a:ext uri="{9D8B030D-6E8A-4147-A177-3AD203B41FA5}">
                      <a16:colId xmlns:a16="http://schemas.microsoft.com/office/drawing/2014/main" val="20007"/>
                    </a:ext>
                  </a:extLst>
                </a:gridCol>
                <a:gridCol w="710225">
                  <a:extLst>
                    <a:ext uri="{9D8B030D-6E8A-4147-A177-3AD203B41FA5}">
                      <a16:colId xmlns:a16="http://schemas.microsoft.com/office/drawing/2014/main" val="20008"/>
                    </a:ext>
                  </a:extLst>
                </a:gridCol>
                <a:gridCol w="710225">
                  <a:extLst>
                    <a:ext uri="{9D8B030D-6E8A-4147-A177-3AD203B41FA5}">
                      <a16:colId xmlns:a16="http://schemas.microsoft.com/office/drawing/2014/main" val="20009"/>
                    </a:ext>
                  </a:extLst>
                </a:gridCol>
                <a:gridCol w="710225">
                  <a:extLst>
                    <a:ext uri="{9D8B030D-6E8A-4147-A177-3AD203B41FA5}">
                      <a16:colId xmlns:a16="http://schemas.microsoft.com/office/drawing/2014/main" val="20010"/>
                    </a:ext>
                  </a:extLst>
                </a:gridCol>
                <a:gridCol w="710225">
                  <a:extLst>
                    <a:ext uri="{9D8B030D-6E8A-4147-A177-3AD203B41FA5}">
                      <a16:colId xmlns:a16="http://schemas.microsoft.com/office/drawing/2014/main" val="20011"/>
                    </a:ext>
                  </a:extLst>
                </a:gridCol>
              </a:tblGrid>
              <a:tr h="381000">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SEPT</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OCT</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NOV</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DEC</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JAN</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FEB</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MAR</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APR</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MAY</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JUN</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JUL</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ctr" rtl="0">
                        <a:spcBef>
                          <a:spcPts val="0"/>
                        </a:spcBef>
                        <a:spcAft>
                          <a:spcPts val="0"/>
                        </a:spcAft>
                        <a:buNone/>
                      </a:pPr>
                      <a:r>
                        <a:rPr lang="en" sz="1600" b="1" i="0" dirty="0">
                          <a:solidFill>
                            <a:schemeClr val="bg1"/>
                          </a:solidFill>
                          <a:latin typeface="Avenir Heavy" charset="0"/>
                          <a:ea typeface="Avenir Heavy" charset="0"/>
                          <a:cs typeface="Avenir Heavy" charset="0"/>
                        </a:rPr>
                        <a:t>AUG</a:t>
                      </a: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bl>
          </a:graphicData>
        </a:graphic>
      </p:graphicFrame>
      <p:pic>
        <p:nvPicPr>
          <p:cNvPr id="22" name="Picture 21"/>
          <p:cNvPicPr>
            <a:picLocks noChangeAspect="1"/>
          </p:cNvPicPr>
          <p:nvPr/>
        </p:nvPicPr>
        <p:blipFill>
          <a:blip r:embed="rId3">
            <a:clrChange>
              <a:clrFrom>
                <a:srgbClr val="464646"/>
              </a:clrFrom>
              <a:clrTo>
                <a:srgbClr val="464646">
                  <a:alpha val="0"/>
                </a:srgbClr>
              </a:clrTo>
            </a:clrChange>
            <a:lum bright="70000" contrast="-70000"/>
            <a:extLst>
              <a:ext uri="{28A0092B-C50C-407E-A947-70E740481C1C}">
                <a14:useLocalDpi xmlns:a14="http://schemas.microsoft.com/office/drawing/2010/main"/>
              </a:ext>
            </a:extLst>
          </a:blip>
          <a:stretch>
            <a:fillRect/>
          </a:stretch>
        </p:blipFill>
        <p:spPr>
          <a:xfrm>
            <a:off x="263140" y="315671"/>
            <a:ext cx="1068488" cy="1068488"/>
          </a:xfrm>
          <a:prstGeom prst="rect">
            <a:avLst/>
          </a:prstGeom>
        </p:spPr>
      </p:pic>
    </p:spTree>
  </p:cSld>
  <p:clrMapOvr>
    <a:masterClrMapping/>
  </p:clrMapOvr>
</p:sld>
</file>

<file path=ppt/theme/theme1.xml><?xml version="1.0" encoding="utf-8"?>
<a:theme xmlns:a="http://schemas.openxmlformats.org/drawingml/2006/main" name="iDeisgn">
  <a:themeElements>
    <a:clrScheme name="iDesign ">
      <a:dk1>
        <a:srgbClr val="000000"/>
      </a:dk1>
      <a:lt1>
        <a:srgbClr val="FFFFFF"/>
      </a:lt1>
      <a:dk2>
        <a:srgbClr val="44546A"/>
      </a:dk2>
      <a:lt2>
        <a:srgbClr val="E7E6E6"/>
      </a:lt2>
      <a:accent1>
        <a:srgbClr val="00A5E0"/>
      </a:accent1>
      <a:accent2>
        <a:srgbClr val="86D3EA"/>
      </a:accent2>
      <a:accent3>
        <a:srgbClr val="F48C2B"/>
      </a:accent3>
      <a:accent4>
        <a:srgbClr val="DDE23C"/>
      </a:accent4>
      <a:accent5>
        <a:srgbClr val="55ACB4"/>
      </a:accent5>
      <a:accent6>
        <a:srgbClr val="25996C"/>
      </a:accent6>
      <a:hlink>
        <a:srgbClr val="00A5E0"/>
      </a:hlink>
      <a:folHlink>
        <a:srgbClr val="55ACB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isgn" id="{75BBA5DF-56AB-EE4E-AB7E-CF53098A24C2}" vid="{28AD5033-D2F9-9742-BE5C-C829DA3D74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427</TotalTime>
  <Words>488</Words>
  <Application>Microsoft Macintosh PowerPoint</Application>
  <PresentationFormat>On-screen Show (16:9)</PresentationFormat>
  <Paragraphs>97</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Avenir Black</vt:lpstr>
      <vt:lpstr>Avenir Book</vt:lpstr>
      <vt:lpstr>Avenir Heavy</vt:lpstr>
      <vt:lpstr>Avenir Light</vt:lpstr>
      <vt:lpstr>Calibri</vt:lpstr>
      <vt:lpstr>Lato</vt:lpstr>
      <vt:lpstr>iDeisgn</vt:lpstr>
      <vt:lpstr>A Culture of  Continuous Improvement</vt:lpstr>
      <vt:lpstr>PowerPoint Presentation</vt:lpstr>
      <vt:lpstr>PowerPoint Presentation</vt:lpstr>
      <vt:lpstr>THERE HAS  TO BE A BETTER WAY!</vt:lpstr>
      <vt:lpstr>Learning Objectives</vt:lpstr>
      <vt:lpstr>LLU - RN to BS Case Study</vt:lpstr>
      <vt:lpstr>PowerPoint Presentation</vt:lpstr>
      <vt:lpstr>Quality Throughout Course Design &amp; Development</vt:lpstr>
      <vt:lpstr>Hypothetical Timeline  for Course Development + Update  Assuming 12-week development timeline + 8-week course</vt:lpstr>
      <vt:lpstr>Course Update</vt:lpstr>
      <vt:lpstr>Hypothetical Timeline  Building Your Foundation  </vt:lpstr>
      <vt:lpstr>Program Review</vt:lpstr>
      <vt:lpstr>PowerPoint Presentation</vt:lpstr>
      <vt:lpstr>PowerPoint Presentation</vt:lpstr>
      <vt:lpstr>PowerPoint Presentation</vt:lpstr>
      <vt:lpstr>Program/Course Update</vt:lpstr>
      <vt:lpstr>PowerPoint Presentation</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Culture of Continuous Improvement</dc:title>
  <cp:lastModifiedBy>Kilgore, Whitney</cp:lastModifiedBy>
  <cp:revision>29</cp:revision>
  <dcterms:modified xsi:type="dcterms:W3CDTF">2018-03-21T13:25:35Z</dcterms:modified>
</cp:coreProperties>
</file>