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6v1ikk7sG9+9WhSsOENAhZGUe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135" autoAdjust="0"/>
  </p:normalViewPr>
  <p:slideViewPr>
    <p:cSldViewPr snapToGrid="0">
      <p:cViewPr varScale="1">
        <p:scale>
          <a:sx n="96" d="100"/>
          <a:sy n="96" d="100"/>
        </p:scale>
        <p:origin x="195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7" d="100"/>
          <a:sy n="147" d="100"/>
        </p:scale>
        <p:origin x="13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dirty="0"/>
          </a:p>
        </p:txBody>
      </p:sp>
      <p:sp>
        <p:nvSpPr>
          <p:cNvPr id="59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47815b5a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5" name="Google Shape;185;g1147815b5af_0_187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147815b5af_0_187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151002755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7" name="Google Shape;197;g10151002755_0_451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98" name="Google Shape;198;g10151002755_0_451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47815b5af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g1147815b5af_0_247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22" name="Google Shape;222;g1147815b5af_0_247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47815b5a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9" name="Google Shape;229;g1147815b5af_0_68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47815b5af_0_68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50d97122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8" name="Google Shape;258;g1250d97122d_3_0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250d97122d_3_0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50d97122d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7" name="Google Shape;277;g1250d97122d_5_1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g1250d97122d_5_1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1ffba2b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9" name="Google Shape;329;g121ffba2b72_0_0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21ffba2b72_0_0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49" name="Google Shape;3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1510027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g10151002755_0_0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74" name="Google Shape;74;g10151002755_0_0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47815b5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g1147815b5af_0_0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9" name="Google Shape;89;g1147815b5af_0_0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15100275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g10151002755_0_87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10151002755_0_87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151002755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" name="Google Shape;118;g10151002755_0_733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0151002755_0_733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15100275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2" name="Google Shape;132;g10151002755_0_260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10151002755_0_260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151002755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0" name="Google Shape;140;g10151002755_0_274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g10151002755_0_274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151002755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g10151002755_0_267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61" name="Google Shape;161;g10151002755_0_267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151002755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g10151002755_0_548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0151002755_0_548:notes"/>
          <p:cNvSpPr txBox="1">
            <a:spLocks noGrp="1"/>
          </p:cNvSpPr>
          <p:nvPr>
            <p:ph type="sldNum" idx="12"/>
          </p:nvPr>
        </p:nvSpPr>
        <p:spPr>
          <a:xfrm>
            <a:off x="5179483" y="4885432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1642" y="3725838"/>
            <a:ext cx="2220715" cy="828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3256213" y="1812752"/>
            <a:ext cx="2631573" cy="57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OBJECT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0151002755_0_8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0151002755_0_8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0151002755_0_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151002755_0_16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0151002755_0_16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g10151002755_0_1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0151002755_0_1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0151002755_0_1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3256213" y="1812752"/>
            <a:ext cx="2631573" cy="57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92999" y="1307845"/>
            <a:ext cx="7358000" cy="249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ctrTitle"/>
          </p:nvPr>
        </p:nvSpPr>
        <p:spPr>
          <a:xfrm>
            <a:off x="228668" y="771602"/>
            <a:ext cx="8686663" cy="42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3256213" y="1812752"/>
            <a:ext cx="2631573" cy="57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0"/>
            <a:ext cx="9144000" cy="4457700"/>
          </a:xfrm>
          <a:custGeom>
            <a:avLst/>
            <a:gdLst/>
            <a:ahLst/>
            <a:cxnLst/>
            <a:rect l="l" t="t" r="r" b="b"/>
            <a:pathLst>
              <a:path w="9144000" h="4457700" extrusionOk="0">
                <a:moveTo>
                  <a:pt x="9143999" y="4457699"/>
                </a:moveTo>
                <a:lnTo>
                  <a:pt x="0" y="44576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4457699"/>
                </a:lnTo>
                <a:close/>
              </a:path>
            </a:pathLst>
          </a:custGeom>
          <a:solidFill>
            <a:srgbClr val="E7E6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3256213" y="1812752"/>
            <a:ext cx="2631573" cy="57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892999" y="1307845"/>
            <a:ext cx="7358000" cy="249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9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title"/>
          </p:nvPr>
        </p:nvSpPr>
        <p:spPr>
          <a:xfrm>
            <a:off x="704396" y="690987"/>
            <a:ext cx="2840355" cy="32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950"/>
              <a:t>Alamo Colleges Online</a:t>
            </a:r>
            <a:endParaRPr sz="1950"/>
          </a:p>
        </p:txBody>
      </p:sp>
      <p:sp>
        <p:nvSpPr>
          <p:cNvPr id="62" name="Google Shape;62;p1"/>
          <p:cNvSpPr txBox="1"/>
          <p:nvPr/>
        </p:nvSpPr>
        <p:spPr>
          <a:xfrm>
            <a:off x="704400" y="920600"/>
            <a:ext cx="7563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900" rIns="0" bIns="0" anchor="t" anchorCtr="0">
            <a:spAutoFit/>
          </a:bodyPr>
          <a:lstStyle/>
          <a:p>
            <a:pPr marL="12700" marR="5080" lvl="0" indent="0" algn="l" rtl="0">
              <a:lnSpc>
                <a:spcPct val="10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You Up for the</a:t>
            </a:r>
            <a:endParaRPr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0" algn="l" rtl="0">
              <a:lnSpc>
                <a:spcPct val="10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Challenge?</a:t>
            </a: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100"/>
            <a:ext cx="9144000" cy="51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950" y="3190875"/>
            <a:ext cx="2869825" cy="7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4950" y="4130472"/>
            <a:ext cx="1373725" cy="7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1425" y="4165724"/>
            <a:ext cx="1178225" cy="64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403525" y="353500"/>
            <a:ext cx="7335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Alamo Colleges Online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370175" y="968500"/>
            <a:ext cx="803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you up for the Quality Challenge? </a:t>
            </a:r>
            <a:endParaRPr sz="3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403525" y="1801300"/>
            <a:ext cx="8088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Office of the Vice Chancellor for Academic Success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George Railey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03525" y="3096700"/>
            <a:ext cx="5155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Co-Presenters: 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Rudolph “Rudy” Lopez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Instructional Design Team Lead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Gates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Instructional Designer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g1147815b5af_0_187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189" name="Google Shape;189;g1147815b5af_0_187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90" name="Google Shape;190;g1147815b5af_0_1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g1147815b5af_0_18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g1147815b5af_0_187"/>
          <p:cNvSpPr/>
          <p:nvPr/>
        </p:nvSpPr>
        <p:spPr>
          <a:xfrm>
            <a:off x="155643" y="338328"/>
            <a:ext cx="827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 of Truth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g1147815b5af_0_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3400" y="1093428"/>
            <a:ext cx="4614720" cy="3128397"/>
          </a:xfrm>
          <a:prstGeom prst="rect">
            <a:avLst/>
          </a:prstGeom>
          <a:noFill/>
          <a:ln>
            <a:noFill/>
          </a:ln>
          <a:effectLst>
            <a:outerShdw blurRad="57150" dist="19050" dir="8700000" algn="bl" rotWithShape="0">
              <a:srgbClr val="000000">
                <a:alpha val="77000"/>
              </a:srgbClr>
            </a:outerShdw>
          </a:effectLst>
        </p:spPr>
      </p:pic>
      <p:sp>
        <p:nvSpPr>
          <p:cNvPr id="194" name="Google Shape;194;g1147815b5af_0_187"/>
          <p:cNvSpPr txBox="1"/>
          <p:nvPr/>
        </p:nvSpPr>
        <p:spPr>
          <a:xfrm>
            <a:off x="452025" y="1443225"/>
            <a:ext cx="30861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Canvas Course serves as a hub: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Deliverables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Announcements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Discussions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Feedback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Central Q &amp; A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●"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151002755_0_451"/>
          <p:cNvSpPr/>
          <p:nvPr/>
        </p:nvSpPr>
        <p:spPr>
          <a:xfrm>
            <a:off x="146000" y="1140100"/>
            <a:ext cx="87357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focused opportunity for full-time and adjunct faculty members across all five Colleges to bring existing online courses to a new level of student engagement and success. 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400" b="0" i="1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Funding for this project is made possible by the Student Success Fund as approved by the Alamo Colleges District Board of Trustees</a:t>
            </a:r>
            <a:endParaRPr sz="1400" b="0" i="1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1" name="Google Shape;201;g10151002755_0_451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202" name="Google Shape;202;g10151002755_0_451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03" name="Google Shape;203;g10151002755_0_4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g10151002755_0_4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g10151002755_0_451"/>
          <p:cNvSpPr/>
          <p:nvPr/>
        </p:nvSpPr>
        <p:spPr>
          <a:xfrm>
            <a:off x="155643" y="255375"/>
            <a:ext cx="827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Design Challenge &amp;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Course Peer Review Challenge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g10151002755_0_4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8613" y="2496475"/>
            <a:ext cx="117157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0151002755_0_451"/>
          <p:cNvSpPr txBox="1"/>
          <p:nvPr/>
        </p:nvSpPr>
        <p:spPr>
          <a:xfrm>
            <a:off x="4655463" y="3058450"/>
            <a:ext cx="21579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14,288</a:t>
            </a:r>
            <a:r>
              <a:rPr lang="en-US" sz="3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0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Hours committed to course enhancement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g10151002755_0_451"/>
          <p:cNvGrpSpPr/>
          <p:nvPr/>
        </p:nvGrpSpPr>
        <p:grpSpPr>
          <a:xfrm>
            <a:off x="2285876" y="2429825"/>
            <a:ext cx="2266800" cy="1948012"/>
            <a:chOff x="3157601" y="2024513"/>
            <a:chExt cx="2266800" cy="1948012"/>
          </a:xfrm>
        </p:grpSpPr>
        <p:pic>
          <p:nvPicPr>
            <p:cNvPr id="209" name="Google Shape;209;g10151002755_0_4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86200" y="2024513"/>
              <a:ext cx="609600" cy="695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g10151002755_0_451"/>
            <p:cNvSpPr txBox="1"/>
            <p:nvPr/>
          </p:nvSpPr>
          <p:spPr>
            <a:xfrm>
              <a:off x="3157601" y="2679525"/>
              <a:ext cx="2266800" cy="12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189</a:t>
              </a:r>
              <a:endParaRPr sz="3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Unique Faculty Completers</a:t>
              </a:r>
              <a:endPara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137 QDC, 88 CPRC, and </a:t>
              </a:r>
              <a:br>
                <a:rPr lang="en-US"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38 Completed both</a:t>
              </a:r>
              <a:endPara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11" name="Google Shape;211;g10151002755_0_451"/>
          <p:cNvGrpSpPr/>
          <p:nvPr/>
        </p:nvGrpSpPr>
        <p:grpSpPr>
          <a:xfrm>
            <a:off x="127975" y="2432925"/>
            <a:ext cx="2157900" cy="1751111"/>
            <a:chOff x="449625" y="2010238"/>
            <a:chExt cx="2157900" cy="1751111"/>
          </a:xfrm>
        </p:grpSpPr>
        <p:sp>
          <p:nvSpPr>
            <p:cNvPr id="212" name="Google Shape;212;g10151002755_0_451"/>
            <p:cNvSpPr txBox="1"/>
            <p:nvPr/>
          </p:nvSpPr>
          <p:spPr>
            <a:xfrm>
              <a:off x="449625" y="2653149"/>
              <a:ext cx="21579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 </a:t>
              </a:r>
              <a:r>
                <a:rPr lang="en-US" sz="2500" b="1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cohorts</a:t>
              </a:r>
              <a:endParaRPr sz="25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Summer 2020 - </a:t>
              </a:r>
              <a:endPara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Fall 2021</a:t>
              </a: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3" name="Google Shape;213;g10151002755_0_45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42775" y="2010238"/>
              <a:ext cx="1371600" cy="723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g10151002755_0_451"/>
          <p:cNvGrpSpPr/>
          <p:nvPr/>
        </p:nvGrpSpPr>
        <p:grpSpPr>
          <a:xfrm>
            <a:off x="6916166" y="2232906"/>
            <a:ext cx="2099865" cy="2207708"/>
            <a:chOff x="6885875" y="2276513"/>
            <a:chExt cx="2157913" cy="2268737"/>
          </a:xfrm>
        </p:grpSpPr>
        <p:pic>
          <p:nvPicPr>
            <p:cNvPr id="215" name="Google Shape;215;g10151002755_0_45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207588" y="2276513"/>
              <a:ext cx="1514475" cy="847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g10151002755_0_451"/>
            <p:cNvSpPr txBox="1"/>
            <p:nvPr/>
          </p:nvSpPr>
          <p:spPr>
            <a:xfrm>
              <a:off x="6885888" y="2976025"/>
              <a:ext cx="21579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of Faculty completed the QDC</a:t>
              </a:r>
              <a:endPara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7" name="Google Shape;217;g10151002755_0_45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183788" y="3314725"/>
              <a:ext cx="1562100" cy="87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g10151002755_0_451"/>
            <p:cNvSpPr txBox="1"/>
            <p:nvPr/>
          </p:nvSpPr>
          <p:spPr>
            <a:xfrm>
              <a:off x="6885875" y="4039150"/>
              <a:ext cx="2157900" cy="5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of Faculty completed the CPRC</a:t>
              </a:r>
              <a:endParaRPr sz="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1147815b5af_0_247" descr="tit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91"/>
            <a:ext cx="9144000" cy="51446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5" name="Google Shape;225;g1147815b5af_0_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1642" y="3725838"/>
            <a:ext cx="2220715" cy="82893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147815b5af_0_247"/>
          <p:cNvSpPr txBox="1"/>
          <p:nvPr/>
        </p:nvSpPr>
        <p:spPr>
          <a:xfrm>
            <a:off x="228600" y="1815166"/>
            <a:ext cx="86868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sz="36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Feedback</a:t>
            </a:r>
            <a:endParaRPr sz="3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g1147815b5af_0_68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233" name="Google Shape;233;g1147815b5af_0_68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4" name="Google Shape;234;g1147815b5af_0_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g1147815b5af_0_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g1147815b5af_0_68"/>
          <p:cNvSpPr/>
          <p:nvPr/>
        </p:nvSpPr>
        <p:spPr>
          <a:xfrm>
            <a:off x="151109" y="338328"/>
            <a:ext cx="41298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Design  Challenge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g1147815b5af_0_68"/>
          <p:cNvSpPr/>
          <p:nvPr/>
        </p:nvSpPr>
        <p:spPr>
          <a:xfrm>
            <a:off x="4834209" y="338328"/>
            <a:ext cx="41298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Course Peer Review Challenge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g1147815b5af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650" y="1253576"/>
            <a:ext cx="1076025" cy="1076025"/>
          </a:xfrm>
          <a:prstGeom prst="rect">
            <a:avLst/>
          </a:prstGeom>
          <a:noFill/>
          <a:ln>
            <a:noFill/>
          </a:ln>
          <a:effectLst>
            <a:outerShdw blurRad="57150" dist="95250" dir="30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239" name="Google Shape;239;g1147815b5af_0_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13850" y="2244553"/>
            <a:ext cx="1097280" cy="1097280"/>
          </a:xfrm>
          <a:prstGeom prst="rect">
            <a:avLst/>
          </a:prstGeom>
          <a:noFill/>
          <a:ln>
            <a:noFill/>
          </a:ln>
          <a:effectLst>
            <a:outerShdw blurRad="57150" dist="95250" dir="30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240" name="Google Shape;240;g1147815b5af_0_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6230" y="3246128"/>
            <a:ext cx="1097280" cy="1097280"/>
          </a:xfrm>
          <a:prstGeom prst="rect">
            <a:avLst/>
          </a:prstGeom>
          <a:noFill/>
          <a:ln>
            <a:noFill/>
          </a:ln>
          <a:effectLst>
            <a:outerShdw blurRad="57150" dist="95250" dir="30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241" name="Google Shape;241;g1147815b5af_0_6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6023" y="2239225"/>
            <a:ext cx="1097280" cy="1097280"/>
          </a:xfrm>
          <a:prstGeom prst="rect">
            <a:avLst/>
          </a:prstGeom>
          <a:noFill/>
          <a:ln>
            <a:noFill/>
          </a:ln>
          <a:effectLst>
            <a:outerShdw blurRad="57150" dist="95250" dir="30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242" name="Google Shape;242;g1147815b5af_0_68"/>
          <p:cNvSpPr txBox="1"/>
          <p:nvPr/>
        </p:nvSpPr>
        <p:spPr>
          <a:xfrm>
            <a:off x="1174625" y="1514539"/>
            <a:ext cx="103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100%</a:t>
            </a:r>
            <a:endParaRPr sz="2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g1147815b5af_0_68"/>
          <p:cNvSpPr txBox="1"/>
          <p:nvPr/>
        </p:nvSpPr>
        <p:spPr>
          <a:xfrm>
            <a:off x="1174625" y="2510815"/>
            <a:ext cx="103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95%</a:t>
            </a:r>
            <a:endParaRPr sz="2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g1147815b5af_0_68"/>
          <p:cNvSpPr txBox="1"/>
          <p:nvPr/>
        </p:nvSpPr>
        <p:spPr>
          <a:xfrm>
            <a:off x="1174625" y="3517718"/>
            <a:ext cx="103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95%</a:t>
            </a:r>
            <a:endParaRPr sz="2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g1147815b5af_0_68"/>
          <p:cNvSpPr txBox="1"/>
          <p:nvPr/>
        </p:nvSpPr>
        <p:spPr>
          <a:xfrm>
            <a:off x="2104475" y="1391389"/>
            <a:ext cx="2216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Faculty were satisfied with their experience with their Alamo Colleges Online Instructional Designer.</a:t>
            </a:r>
            <a:endParaRPr sz="10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g1147815b5af_0_68"/>
          <p:cNvSpPr txBox="1"/>
          <p:nvPr/>
        </p:nvSpPr>
        <p:spPr>
          <a:xfrm>
            <a:off x="2104475" y="2387665"/>
            <a:ext cx="2216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Faculty in QDC felt confident applying the QM standards to their online courses after the challenge.</a:t>
            </a:r>
            <a:endParaRPr sz="10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g1147815b5af_0_68"/>
          <p:cNvSpPr txBox="1"/>
          <p:nvPr/>
        </p:nvSpPr>
        <p:spPr>
          <a:xfrm>
            <a:off x="2104475" y="3471518"/>
            <a:ext cx="221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Faculty felt their course was improved after participating in the challenge.</a:t>
            </a:r>
            <a:endParaRPr sz="10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g1147815b5af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4475" y="1253576"/>
            <a:ext cx="1076025" cy="1076025"/>
          </a:xfrm>
          <a:prstGeom prst="rect">
            <a:avLst/>
          </a:prstGeom>
          <a:noFill/>
          <a:ln>
            <a:noFill/>
          </a:ln>
          <a:effectLst>
            <a:outerShdw blurRad="57150" dist="95250" dir="30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249" name="Google Shape;249;g1147815b5af_0_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4055" y="3246128"/>
            <a:ext cx="1097280" cy="1097280"/>
          </a:xfrm>
          <a:prstGeom prst="rect">
            <a:avLst/>
          </a:prstGeom>
          <a:noFill/>
          <a:ln>
            <a:noFill/>
          </a:ln>
          <a:effectLst>
            <a:outerShdw blurRad="57150" dist="95250" dir="3000000" algn="bl" rotWithShape="0">
              <a:srgbClr val="000000">
                <a:alpha val="49019"/>
              </a:srgbClr>
            </a:outerShdw>
          </a:effectLst>
        </p:spPr>
      </p:pic>
      <p:sp>
        <p:nvSpPr>
          <p:cNvPr id="250" name="Google Shape;250;g1147815b5af_0_68"/>
          <p:cNvSpPr txBox="1"/>
          <p:nvPr/>
        </p:nvSpPr>
        <p:spPr>
          <a:xfrm>
            <a:off x="5882450" y="1514539"/>
            <a:ext cx="103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97%</a:t>
            </a:r>
            <a:endParaRPr sz="2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g1147815b5af_0_68"/>
          <p:cNvSpPr txBox="1"/>
          <p:nvPr/>
        </p:nvSpPr>
        <p:spPr>
          <a:xfrm>
            <a:off x="5882450" y="2510815"/>
            <a:ext cx="103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97%</a:t>
            </a:r>
            <a:endParaRPr sz="2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g1147815b5af_0_68"/>
          <p:cNvSpPr txBox="1"/>
          <p:nvPr/>
        </p:nvSpPr>
        <p:spPr>
          <a:xfrm>
            <a:off x="5882450" y="3517718"/>
            <a:ext cx="103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99%</a:t>
            </a:r>
            <a:endParaRPr sz="2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g1147815b5af_0_68"/>
          <p:cNvSpPr txBox="1"/>
          <p:nvPr/>
        </p:nvSpPr>
        <p:spPr>
          <a:xfrm>
            <a:off x="6812300" y="1391389"/>
            <a:ext cx="2216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Faculty were satisfied with their experience with their Alamo Colleges Online Instructional Designer.</a:t>
            </a:r>
            <a:endParaRPr sz="10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g1147815b5af_0_68"/>
          <p:cNvSpPr txBox="1"/>
          <p:nvPr/>
        </p:nvSpPr>
        <p:spPr>
          <a:xfrm>
            <a:off x="6812300" y="2387665"/>
            <a:ext cx="2216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Faculty in QDC felt confident providing and receiving feedback using the QM Rubric after the challenge.</a:t>
            </a:r>
            <a:endParaRPr sz="10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g1147815b5af_0_68"/>
          <p:cNvSpPr txBox="1"/>
          <p:nvPr/>
        </p:nvSpPr>
        <p:spPr>
          <a:xfrm>
            <a:off x="6812300" y="3471518"/>
            <a:ext cx="2216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Faculty felt their course was improved after participating in the challenge.</a:t>
            </a:r>
            <a:endParaRPr sz="10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g1250d97122d_3_0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262" name="Google Shape;262;g1250d97122d_3_0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63" name="Google Shape;263;g1250d97122d_3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g1250d97122d_3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5" name="Google Shape;265;g1250d97122d_3_0"/>
          <p:cNvSpPr/>
          <p:nvPr/>
        </p:nvSpPr>
        <p:spPr>
          <a:xfrm>
            <a:off x="155643" y="338328"/>
            <a:ext cx="827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Reflections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g1250d97122d_3_0"/>
          <p:cNvSpPr/>
          <p:nvPr/>
        </p:nvSpPr>
        <p:spPr>
          <a:xfrm>
            <a:off x="450900" y="1111700"/>
            <a:ext cx="82422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“Now I look at my content through a </a:t>
            </a:r>
            <a:r>
              <a:rPr lang="en-US" sz="17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perspective</a:t>
            </a: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.”</a:t>
            </a:r>
            <a:endParaRPr sz="17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g1250d97122d_3_0"/>
          <p:cNvSpPr/>
          <p:nvPr/>
        </p:nvSpPr>
        <p:spPr>
          <a:xfrm>
            <a:off x="450900" y="1536600"/>
            <a:ext cx="82422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“This challenge helped me to be </a:t>
            </a:r>
            <a:r>
              <a:rPr lang="en-US" sz="17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intentional</a:t>
            </a:r>
            <a:r>
              <a:rPr lang="en-US" sz="1700" b="0" i="0" u="none" strike="noStrike" cap="non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about designing activities, materials, and assessments that </a:t>
            </a:r>
            <a:r>
              <a:rPr lang="en-US" sz="17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align with the overall course learning objectives.</a:t>
            </a: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7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g1250d97122d_3_0"/>
          <p:cNvSpPr/>
          <p:nvPr/>
        </p:nvSpPr>
        <p:spPr>
          <a:xfrm>
            <a:off x="450900" y="3260400"/>
            <a:ext cx="82422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“The chance to gain access to another’s course and have them evaluate yours is a wonderful activity that ensures we are </a:t>
            </a:r>
            <a:r>
              <a:rPr lang="en-US" sz="17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delivering the</a:t>
            </a:r>
            <a:r>
              <a:rPr lang="en-US" sz="17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possible experience we can to our students</a:t>
            </a:r>
            <a:r>
              <a:rPr lang="en-US" sz="17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7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g1250d97122d_3_0"/>
          <p:cNvSpPr/>
          <p:nvPr/>
        </p:nvSpPr>
        <p:spPr>
          <a:xfrm>
            <a:off x="450900" y="2571375"/>
            <a:ext cx="82422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feel that was </a:t>
            </a:r>
            <a:r>
              <a:rPr lang="en-US" sz="17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invaluable experience</a:t>
            </a:r>
            <a:r>
              <a:rPr lang="en-US" sz="17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gives me the confidence to go on and help other instructors with their courses.”</a:t>
            </a:r>
            <a:endParaRPr sz="17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50d97122d_5_1"/>
          <p:cNvSpPr/>
          <p:nvPr/>
        </p:nvSpPr>
        <p:spPr>
          <a:xfrm>
            <a:off x="3740288" y="2449939"/>
            <a:ext cx="1003800" cy="65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250d97122d_5_1"/>
          <p:cNvSpPr/>
          <p:nvPr/>
        </p:nvSpPr>
        <p:spPr>
          <a:xfrm>
            <a:off x="2599375" y="2449939"/>
            <a:ext cx="1003800" cy="65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g1250d97122d_5_1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283" name="Google Shape;283;g1250d97122d_5_1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84" name="Google Shape;284;g1250d97122d_5_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g1250d97122d_5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g1250d97122d_5_1"/>
          <p:cNvSpPr/>
          <p:nvPr/>
        </p:nvSpPr>
        <p:spPr>
          <a:xfrm>
            <a:off x="155643" y="255375"/>
            <a:ext cx="827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Challenge Timeline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g1250d97122d_5_1"/>
          <p:cNvSpPr/>
          <p:nvPr/>
        </p:nvSpPr>
        <p:spPr>
          <a:xfrm>
            <a:off x="317600" y="2449951"/>
            <a:ext cx="1003800" cy="65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250d97122d_5_1"/>
          <p:cNvSpPr/>
          <p:nvPr/>
        </p:nvSpPr>
        <p:spPr>
          <a:xfrm>
            <a:off x="1458500" y="2449939"/>
            <a:ext cx="1003800" cy="65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250d97122d_5_1"/>
          <p:cNvSpPr/>
          <p:nvPr/>
        </p:nvSpPr>
        <p:spPr>
          <a:xfrm>
            <a:off x="4881175" y="2449940"/>
            <a:ext cx="1003800" cy="61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g1250d97122d_5_1"/>
          <p:cNvCxnSpPr>
            <a:stCxn id="287" idx="3"/>
            <a:endCxn id="288" idx="1"/>
          </p:cNvCxnSpPr>
          <p:nvPr/>
        </p:nvCxnSpPr>
        <p:spPr>
          <a:xfrm>
            <a:off x="1321400" y="2776951"/>
            <a:ext cx="13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1" name="Google Shape;291;g1250d97122d_5_1"/>
          <p:cNvCxnSpPr/>
          <p:nvPr/>
        </p:nvCxnSpPr>
        <p:spPr>
          <a:xfrm>
            <a:off x="2462290" y="2751719"/>
            <a:ext cx="13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g1250d97122d_5_1"/>
          <p:cNvCxnSpPr/>
          <p:nvPr/>
        </p:nvCxnSpPr>
        <p:spPr>
          <a:xfrm>
            <a:off x="4744160" y="2751719"/>
            <a:ext cx="13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g1250d97122d_5_1"/>
          <p:cNvSpPr txBox="1"/>
          <p:nvPr/>
        </p:nvSpPr>
        <p:spPr>
          <a:xfrm>
            <a:off x="317575" y="2466926"/>
            <a:ext cx="100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2020</a:t>
            </a:r>
            <a:endParaRPr sz="1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250d97122d_5_1"/>
          <p:cNvSpPr txBox="1"/>
          <p:nvPr/>
        </p:nvSpPr>
        <p:spPr>
          <a:xfrm>
            <a:off x="1458480" y="2559326"/>
            <a:ext cx="10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 2020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250d97122d_5_1"/>
          <p:cNvSpPr txBox="1"/>
          <p:nvPr/>
        </p:nvSpPr>
        <p:spPr>
          <a:xfrm>
            <a:off x="2599388" y="2451626"/>
            <a:ext cx="100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2021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1250d97122d_5_1"/>
          <p:cNvSpPr txBox="1"/>
          <p:nvPr/>
        </p:nvSpPr>
        <p:spPr>
          <a:xfrm>
            <a:off x="3740287" y="2451626"/>
            <a:ext cx="100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2021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250d97122d_5_1"/>
          <p:cNvSpPr txBox="1"/>
          <p:nvPr/>
        </p:nvSpPr>
        <p:spPr>
          <a:xfrm>
            <a:off x="4881175" y="2559326"/>
            <a:ext cx="10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Fall 2021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250d97122d_5_1"/>
          <p:cNvSpPr/>
          <p:nvPr/>
        </p:nvSpPr>
        <p:spPr>
          <a:xfrm>
            <a:off x="750986" y="1737150"/>
            <a:ext cx="137100" cy="133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1250d97122d_5_1"/>
          <p:cNvSpPr/>
          <p:nvPr/>
        </p:nvSpPr>
        <p:spPr>
          <a:xfrm>
            <a:off x="1891854" y="3686157"/>
            <a:ext cx="137100" cy="133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250d97122d_5_1"/>
          <p:cNvSpPr/>
          <p:nvPr/>
        </p:nvSpPr>
        <p:spPr>
          <a:xfrm>
            <a:off x="3032802" y="1737150"/>
            <a:ext cx="137100" cy="133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250d97122d_5_1"/>
          <p:cNvSpPr/>
          <p:nvPr/>
        </p:nvSpPr>
        <p:spPr>
          <a:xfrm>
            <a:off x="4173701" y="3686166"/>
            <a:ext cx="137100" cy="133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1250d97122d_5_1"/>
          <p:cNvSpPr/>
          <p:nvPr/>
        </p:nvSpPr>
        <p:spPr>
          <a:xfrm>
            <a:off x="5314618" y="1737150"/>
            <a:ext cx="137100" cy="133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g1250d97122d_5_1"/>
          <p:cNvCxnSpPr>
            <a:stCxn id="298" idx="4"/>
            <a:endCxn id="293" idx="0"/>
          </p:cNvCxnSpPr>
          <p:nvPr/>
        </p:nvCxnSpPr>
        <p:spPr>
          <a:xfrm>
            <a:off x="819536" y="1870950"/>
            <a:ext cx="0" cy="59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g1250d97122d_5_1"/>
          <p:cNvCxnSpPr/>
          <p:nvPr/>
        </p:nvCxnSpPr>
        <p:spPr>
          <a:xfrm>
            <a:off x="5383141" y="1871059"/>
            <a:ext cx="0" cy="58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5" name="Google Shape;305;g1250d97122d_5_1"/>
          <p:cNvCxnSpPr/>
          <p:nvPr/>
        </p:nvCxnSpPr>
        <p:spPr>
          <a:xfrm>
            <a:off x="1955338" y="3103945"/>
            <a:ext cx="0" cy="58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" name="Google Shape;306;g1250d97122d_5_1"/>
          <p:cNvCxnSpPr/>
          <p:nvPr/>
        </p:nvCxnSpPr>
        <p:spPr>
          <a:xfrm>
            <a:off x="4242223" y="3103945"/>
            <a:ext cx="0" cy="58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7" name="Google Shape;307;g1250d97122d_5_1"/>
          <p:cNvSpPr/>
          <p:nvPr/>
        </p:nvSpPr>
        <p:spPr>
          <a:xfrm>
            <a:off x="925315" y="1203759"/>
            <a:ext cx="15369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Initial cohorts of the QDC and CPRC.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g1250d97122d_5_1"/>
          <p:cNvSpPr/>
          <p:nvPr/>
        </p:nvSpPr>
        <p:spPr>
          <a:xfrm>
            <a:off x="3255649" y="1203759"/>
            <a:ext cx="15369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Enhancements to Canvas course, including Orientation video and DesignPLUS tools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g1250d97122d_5_1"/>
          <p:cNvSpPr/>
          <p:nvPr/>
        </p:nvSpPr>
        <p:spPr>
          <a:xfrm>
            <a:off x="4389867" y="3322836"/>
            <a:ext cx="15369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Continued refinement of challenge documents and processes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g1250d97122d_5_1"/>
          <p:cNvSpPr/>
          <p:nvPr/>
        </p:nvSpPr>
        <p:spPr>
          <a:xfrm>
            <a:off x="2123054" y="3322836"/>
            <a:ext cx="15369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Innovation of Canvas course to coordinate challenges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g1250d97122d_5_1"/>
          <p:cNvSpPr/>
          <p:nvPr/>
        </p:nvSpPr>
        <p:spPr>
          <a:xfrm>
            <a:off x="5451725" y="1203750"/>
            <a:ext cx="14400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Standardization of review feedback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2" name="Google Shape;312;g1250d97122d_5_1"/>
          <p:cNvCxnSpPr>
            <a:stCxn id="297" idx="3"/>
          </p:cNvCxnSpPr>
          <p:nvPr/>
        </p:nvCxnSpPr>
        <p:spPr>
          <a:xfrm>
            <a:off x="5884975" y="2759426"/>
            <a:ext cx="3657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3" name="Google Shape;313;g1250d97122d_5_1"/>
          <p:cNvSpPr/>
          <p:nvPr/>
        </p:nvSpPr>
        <p:spPr>
          <a:xfrm>
            <a:off x="6022075" y="2449941"/>
            <a:ext cx="1003800" cy="61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1250d97122d_5_1"/>
          <p:cNvSpPr/>
          <p:nvPr/>
        </p:nvSpPr>
        <p:spPr>
          <a:xfrm>
            <a:off x="7162975" y="2449941"/>
            <a:ext cx="1003800" cy="61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g1250d97122d_5_1"/>
          <p:cNvCxnSpPr/>
          <p:nvPr/>
        </p:nvCxnSpPr>
        <p:spPr>
          <a:xfrm>
            <a:off x="7025957" y="2751719"/>
            <a:ext cx="13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" name="Google Shape;316;g1250d97122d_5_1"/>
          <p:cNvSpPr txBox="1"/>
          <p:nvPr/>
        </p:nvSpPr>
        <p:spPr>
          <a:xfrm>
            <a:off x="6022084" y="2451626"/>
            <a:ext cx="100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</a:t>
            </a: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250d97122d_5_1"/>
          <p:cNvSpPr txBox="1"/>
          <p:nvPr/>
        </p:nvSpPr>
        <p:spPr>
          <a:xfrm>
            <a:off x="7162983" y="2451626"/>
            <a:ext cx="100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Summer </a:t>
            </a: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8" name="Google Shape;318;g1250d97122d_5_1"/>
          <p:cNvCxnSpPr/>
          <p:nvPr/>
        </p:nvCxnSpPr>
        <p:spPr>
          <a:xfrm>
            <a:off x="7664938" y="1871059"/>
            <a:ext cx="0" cy="58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" name="Google Shape;319;g1250d97122d_5_1"/>
          <p:cNvCxnSpPr>
            <a:stCxn id="317" idx="3"/>
          </p:cNvCxnSpPr>
          <p:nvPr/>
        </p:nvCxnSpPr>
        <p:spPr>
          <a:xfrm>
            <a:off x="8166783" y="2759426"/>
            <a:ext cx="3657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0" name="Google Shape;320;g1250d97122d_5_1"/>
          <p:cNvSpPr/>
          <p:nvPr/>
        </p:nvSpPr>
        <p:spPr>
          <a:xfrm>
            <a:off x="6497355" y="3647766"/>
            <a:ext cx="137100" cy="133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g1250d97122d_5_1"/>
          <p:cNvCxnSpPr/>
          <p:nvPr/>
        </p:nvCxnSpPr>
        <p:spPr>
          <a:xfrm>
            <a:off x="6565877" y="3065545"/>
            <a:ext cx="0" cy="58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g1250d97122d_5_1"/>
          <p:cNvSpPr/>
          <p:nvPr/>
        </p:nvSpPr>
        <p:spPr>
          <a:xfrm>
            <a:off x="6713520" y="3322836"/>
            <a:ext cx="15369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a new Challenge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g1250d97122d_5_1"/>
          <p:cNvSpPr/>
          <p:nvPr/>
        </p:nvSpPr>
        <p:spPr>
          <a:xfrm>
            <a:off x="7596435" y="1737150"/>
            <a:ext cx="137100" cy="1338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250d97122d_5_1"/>
          <p:cNvSpPr/>
          <p:nvPr/>
        </p:nvSpPr>
        <p:spPr>
          <a:xfrm>
            <a:off x="7896601" y="1203759"/>
            <a:ext cx="10038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Pilot Summer 2022 QC3 Cohort</a:t>
            </a:r>
            <a:endParaRPr sz="12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5" name="Google Shape;325;g1250d97122d_5_1"/>
          <p:cNvCxnSpPr/>
          <p:nvPr/>
        </p:nvCxnSpPr>
        <p:spPr>
          <a:xfrm>
            <a:off x="3595528" y="2751719"/>
            <a:ext cx="13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6" name="Google Shape;326;g1250d97122d_5_1"/>
          <p:cNvCxnSpPr>
            <a:stCxn id="300" idx="4"/>
            <a:endCxn id="295" idx="0"/>
          </p:cNvCxnSpPr>
          <p:nvPr/>
        </p:nvCxnSpPr>
        <p:spPr>
          <a:xfrm>
            <a:off x="3101352" y="1870950"/>
            <a:ext cx="0" cy="5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g121ffba2b72_0_0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333" name="Google Shape;333;g121ffba2b72_0_0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34" name="Google Shape;334;g121ffba2b72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g121ffba2b72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g121ffba2b72_0_0"/>
          <p:cNvSpPr/>
          <p:nvPr/>
        </p:nvSpPr>
        <p:spPr>
          <a:xfrm>
            <a:off x="155643" y="255375"/>
            <a:ext cx="8270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Summer 2022 Pilot: </a:t>
            </a:r>
            <a:endParaRPr sz="2500">
              <a:solidFill>
                <a:srgbClr val="1676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500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Course Certification Challenge (QC3)</a:t>
            </a:r>
            <a:endParaRPr sz="2500">
              <a:solidFill>
                <a:srgbClr val="1676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500">
              <a:solidFill>
                <a:srgbClr val="1676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g121ffba2b72_0_0"/>
          <p:cNvSpPr/>
          <p:nvPr/>
        </p:nvSpPr>
        <p:spPr>
          <a:xfrm>
            <a:off x="168082" y="815853"/>
            <a:ext cx="87759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Selected faculty participants prepare and submit course designs for national Quality Matters certification. </a:t>
            </a: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g121ffba2b72_0_0"/>
          <p:cNvSpPr/>
          <p:nvPr/>
        </p:nvSpPr>
        <p:spPr>
          <a:xfrm>
            <a:off x="168075" y="1844550"/>
            <a:ext cx="3744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Priority </a:t>
            </a:r>
            <a:endParaRPr sz="1800" b="1">
              <a:solidFill>
                <a:srgbClr val="1676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g121ffba2b72_0_0"/>
          <p:cNvSpPr/>
          <p:nvPr/>
        </p:nvSpPr>
        <p:spPr>
          <a:xfrm>
            <a:off x="4852325" y="1844550"/>
            <a:ext cx="3744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</a:t>
            </a:r>
            <a:endParaRPr sz="1800" b="1">
              <a:solidFill>
                <a:srgbClr val="1676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g121ffba2b72_0_0"/>
          <p:cNvSpPr/>
          <p:nvPr/>
        </p:nvSpPr>
        <p:spPr>
          <a:xfrm>
            <a:off x="168075" y="2287025"/>
            <a:ext cx="3744600" cy="19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who completed both QDC and CPRC</a:t>
            </a:r>
            <a:endParaRPr sz="1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that completed APPQMR and PRC</a:t>
            </a:r>
            <a:endParaRPr sz="1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that completed APPQMR OR PRC</a:t>
            </a:r>
            <a:endParaRPr sz="1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g121ffba2b72_0_0"/>
          <p:cNvSpPr/>
          <p:nvPr/>
        </p:nvSpPr>
        <p:spPr>
          <a:xfrm>
            <a:off x="4852325" y="2287025"/>
            <a:ext cx="3744600" cy="19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participants per College</a:t>
            </a:r>
            <a:endParaRPr sz="1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courses submitted for review using QM CRMS </a:t>
            </a:r>
            <a:endParaRPr sz="1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entury Gothic"/>
              <a:buChar char="●"/>
            </a:pPr>
            <a:r>
              <a:rPr lang="en-US" sz="1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of courses receiving certification </a:t>
            </a:r>
            <a:r>
              <a:rPr lang="en-US" sz="1700" i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(Pilot to determine next steps)</a:t>
            </a:r>
            <a:endParaRPr sz="1700"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 txBox="1">
            <a:spLocks noGrp="1"/>
          </p:cNvSpPr>
          <p:nvPr>
            <p:ph type="title"/>
          </p:nvPr>
        </p:nvSpPr>
        <p:spPr>
          <a:xfrm>
            <a:off x="3256213" y="1812752"/>
            <a:ext cx="2763587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2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352" name="Google Shape;352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1908" y="3200564"/>
              <a:ext cx="1690366" cy="47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6227" y="3886870"/>
              <a:ext cx="1022399" cy="573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Google Shape;355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72033" y="3886870"/>
              <a:ext cx="1022399" cy="5939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>
            <a:off x="3283805" y="1812752"/>
            <a:ext cx="257175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10151002755_0_0"/>
          <p:cNvPicPr preferRelativeResize="0"/>
          <p:nvPr/>
        </p:nvPicPr>
        <p:blipFill rotWithShape="1">
          <a:blip r:embed="rId3">
            <a:alphaModFix/>
          </a:blip>
          <a:srcRect t="12067" r="30380" b="8791"/>
          <a:stretch/>
        </p:blipFill>
        <p:spPr>
          <a:xfrm>
            <a:off x="3286124" y="-42520"/>
            <a:ext cx="5857876" cy="443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g10151002755_0_0"/>
          <p:cNvGrpSpPr/>
          <p:nvPr/>
        </p:nvGrpSpPr>
        <p:grpSpPr>
          <a:xfrm>
            <a:off x="21893" y="-36444"/>
            <a:ext cx="9128356" cy="4512020"/>
            <a:chOff x="0" y="-1"/>
            <a:chExt cx="7562" cy="3900"/>
          </a:xfrm>
        </p:grpSpPr>
        <p:pic>
          <p:nvPicPr>
            <p:cNvPr id="78" name="Google Shape;78;g10151002755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7562" cy="3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g10151002755_0_0"/>
            <p:cNvSpPr txBox="1"/>
            <p:nvPr/>
          </p:nvSpPr>
          <p:spPr>
            <a:xfrm>
              <a:off x="22" y="-1"/>
              <a:ext cx="7500" cy="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g10151002755_0_0"/>
          <p:cNvSpPr/>
          <p:nvPr/>
        </p:nvSpPr>
        <p:spPr>
          <a:xfrm>
            <a:off x="228600" y="808566"/>
            <a:ext cx="4572000" cy="3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Empowering our diverse communities for success by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 and strengthening each College’s capacity 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deliver premier, quality digital learning experiences for students.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0151002755_0_0"/>
          <p:cNvSpPr/>
          <p:nvPr/>
        </p:nvSpPr>
        <p:spPr>
          <a:xfrm>
            <a:off x="151210" y="358245"/>
            <a:ext cx="82713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Mission</a:t>
            </a:r>
            <a:endParaRPr sz="27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2" name="Google Shape;82;g10151002755_0_0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83" name="Google Shape;83;g10151002755_0_0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g10151002755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g10151002755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47815b5af_0_0"/>
          <p:cNvSpPr/>
          <p:nvPr/>
        </p:nvSpPr>
        <p:spPr>
          <a:xfrm>
            <a:off x="168082" y="849717"/>
            <a:ext cx="87759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g1147815b5af_0_0"/>
          <p:cNvSpPr/>
          <p:nvPr/>
        </p:nvSpPr>
        <p:spPr>
          <a:xfrm>
            <a:off x="155643" y="338328"/>
            <a:ext cx="8270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Alamo Colleges District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g1147815b5af_0_0"/>
          <p:cNvSpPr/>
          <p:nvPr/>
        </p:nvSpPr>
        <p:spPr>
          <a:xfrm>
            <a:off x="168075" y="849733"/>
            <a:ext cx="87759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Alamo Colleges District empowers our diverse communities for success.</a:t>
            </a:r>
            <a:endParaRPr sz="1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five colleges offer a vast array of programs and two-year degrees. Recent capital improvement programs have allowed us to create some of the best facilities for teaching and learning in the country. Our credits transfer to four-year universities for those pursuing bachelor’s or higher degrees. And our workforce development programs help individuals build new careers and meet the needs of business. 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4" name="Google Shape;94;g1147815b5af_0_0"/>
          <p:cNvGrpSpPr/>
          <p:nvPr/>
        </p:nvGrpSpPr>
        <p:grpSpPr>
          <a:xfrm>
            <a:off x="1194313" y="2709741"/>
            <a:ext cx="6755375" cy="1571170"/>
            <a:chOff x="1194313" y="2502541"/>
            <a:chExt cx="6755375" cy="1571170"/>
          </a:xfrm>
        </p:grpSpPr>
        <p:grpSp>
          <p:nvGrpSpPr>
            <p:cNvPr id="95" name="Google Shape;95;g1147815b5af_0_0"/>
            <p:cNvGrpSpPr/>
            <p:nvPr/>
          </p:nvGrpSpPr>
          <p:grpSpPr>
            <a:xfrm>
              <a:off x="1194313" y="2505125"/>
              <a:ext cx="2388125" cy="1568586"/>
              <a:chOff x="964900" y="2027775"/>
              <a:chExt cx="2388125" cy="1568586"/>
            </a:xfrm>
          </p:grpSpPr>
          <p:sp>
            <p:nvSpPr>
              <p:cNvPr id="96" name="Google Shape;96;g1147815b5af_0_0"/>
              <p:cNvSpPr txBox="1"/>
              <p:nvPr/>
            </p:nvSpPr>
            <p:spPr>
              <a:xfrm>
                <a:off x="1195125" y="2180361"/>
                <a:ext cx="2157900" cy="14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lang="en-US" sz="3500" b="1" i="0" u="none" strike="noStrike" cap="none">
                    <a:solidFill>
                      <a:srgbClr val="1676B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68,319+</a:t>
                </a:r>
                <a:endParaRPr sz="30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59595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ENROLLED</a:t>
                </a:r>
                <a:endParaRPr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59595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STUDENTS</a:t>
                </a:r>
                <a:endParaRPr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59595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(AND GROWING)</a:t>
                </a:r>
                <a:endParaRPr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97" name="Google Shape;97;g1147815b5af_0_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64900" y="2027775"/>
                <a:ext cx="427300" cy="5216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8" name="Google Shape;98;g1147815b5af_0_0"/>
            <p:cNvGrpSpPr/>
            <p:nvPr/>
          </p:nvGrpSpPr>
          <p:grpSpPr>
            <a:xfrm>
              <a:off x="3722463" y="2505338"/>
              <a:ext cx="2157900" cy="1568373"/>
              <a:chOff x="3493050" y="2027988"/>
              <a:chExt cx="2157900" cy="1568373"/>
            </a:xfrm>
          </p:grpSpPr>
          <p:sp>
            <p:nvSpPr>
              <p:cNvPr id="99" name="Google Shape;99;g1147815b5af_0_0"/>
              <p:cNvSpPr txBox="1"/>
              <p:nvPr/>
            </p:nvSpPr>
            <p:spPr>
              <a:xfrm>
                <a:off x="3493050" y="2180361"/>
                <a:ext cx="2157900" cy="14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lang="en-US" sz="3500" b="1" i="0" u="none" strike="noStrike" cap="none">
                    <a:solidFill>
                      <a:srgbClr val="006656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300+</a:t>
                </a:r>
                <a:endParaRPr sz="3000" b="0" i="0" u="none" strike="noStrike" cap="none">
                  <a:solidFill>
                    <a:srgbClr val="006656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59595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DEGREE &amp;</a:t>
                </a:r>
                <a:endParaRPr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59595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CERTIFICATE</a:t>
                </a:r>
                <a:endParaRPr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59595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PROGRAMS</a:t>
                </a:r>
                <a:endParaRPr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100" name="Google Shape;100;g1147815b5af_0_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99225" y="2027988"/>
                <a:ext cx="427390" cy="5212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1" name="Google Shape;101;g1147815b5af_0_0"/>
            <p:cNvGrpSpPr/>
            <p:nvPr/>
          </p:nvGrpSpPr>
          <p:grpSpPr>
            <a:xfrm>
              <a:off x="5791788" y="2502541"/>
              <a:ext cx="2157900" cy="1340470"/>
              <a:chOff x="5790975" y="2025191"/>
              <a:chExt cx="2157900" cy="1340470"/>
            </a:xfrm>
          </p:grpSpPr>
          <p:sp>
            <p:nvSpPr>
              <p:cNvPr id="102" name="Google Shape;102;g1147815b5af_0_0"/>
              <p:cNvSpPr txBox="1"/>
              <p:nvPr/>
            </p:nvSpPr>
            <p:spPr>
              <a:xfrm>
                <a:off x="5790975" y="2180361"/>
                <a:ext cx="2157900" cy="118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lang="en-US" sz="3500" b="1" i="0" u="none" strike="noStrike" cap="none">
                    <a:solidFill>
                      <a:srgbClr val="214C8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851</a:t>
                </a:r>
                <a:endParaRPr sz="3000" b="0" i="0" u="none" strike="noStrike" cap="none">
                  <a:solidFill>
                    <a:srgbClr val="214C83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59595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ONLINE/HYBRID</a:t>
                </a:r>
                <a:endParaRPr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595959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FACULTY</a:t>
                </a:r>
                <a:endParaRPr sz="1200" b="0" i="0" u="none" strike="noStrike" cap="none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pic>
            <p:nvPicPr>
              <p:cNvPr id="103" name="Google Shape;103;g1147815b5af_0_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886275" y="2025191"/>
                <a:ext cx="556965" cy="679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4" name="Google Shape;104;g1147815b5af_0_0"/>
          <p:cNvGrpSpPr/>
          <p:nvPr/>
        </p:nvGrpSpPr>
        <p:grpSpPr>
          <a:xfrm>
            <a:off x="258517" y="4526626"/>
            <a:ext cx="8812331" cy="729600"/>
            <a:chOff x="258517" y="4526626"/>
            <a:chExt cx="8812331" cy="729600"/>
          </a:xfrm>
        </p:grpSpPr>
        <p:sp>
          <p:nvSpPr>
            <p:cNvPr id="105" name="Google Shape;105;g1147815b5af_0_0"/>
            <p:cNvSpPr txBox="1"/>
            <p:nvPr/>
          </p:nvSpPr>
          <p:spPr>
            <a:xfrm>
              <a:off x="2192628" y="4526626"/>
              <a:ext cx="48024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6" name="Google Shape;106;g1147815b5af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g1147815b5af_0_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10151002755_0_87" descr="tit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91"/>
            <a:ext cx="9144000" cy="51446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4" name="Google Shape;114;g10151002755_0_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1642" y="3725838"/>
            <a:ext cx="2220715" cy="82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0151002755_0_87"/>
          <p:cNvSpPr txBox="1"/>
          <p:nvPr/>
        </p:nvSpPr>
        <p:spPr>
          <a:xfrm>
            <a:off x="228600" y="1615796"/>
            <a:ext cx="8686800" cy="19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DATA-INFORMED</a:t>
            </a:r>
            <a:endParaRPr sz="36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Identifying Opportunities </a:t>
            </a:r>
            <a:endParaRPr sz="36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Improvement</a:t>
            </a:r>
            <a:endParaRPr sz="36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151002755_0_733"/>
          <p:cNvSpPr/>
          <p:nvPr/>
        </p:nvSpPr>
        <p:spPr>
          <a:xfrm>
            <a:off x="168082" y="849717"/>
            <a:ext cx="87759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January 2020 Survey Results</a:t>
            </a:r>
            <a:endParaRPr sz="18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following areas were identified as both </a:t>
            </a:r>
            <a:r>
              <a:rPr lang="en-US" sz="18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ranking </a:t>
            </a:r>
            <a:r>
              <a:rPr lang="en-US" sz="18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on student satisfaction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8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g10151002755_0_733"/>
          <p:cNvSpPr/>
          <p:nvPr/>
        </p:nvSpPr>
        <p:spPr>
          <a:xfrm>
            <a:off x="155643" y="373910"/>
            <a:ext cx="8270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Priority Survey of Online Learners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3" name="Google Shape;123;g10151002755_0_733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124" name="Google Shape;124;g10151002755_0_733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5" name="Google Shape;125;g10151002755_0_7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g10151002755_0_7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7" name="Google Shape;127;g10151002755_0_7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594" y="2132714"/>
            <a:ext cx="7896811" cy="223011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0151002755_0_733"/>
          <p:cNvSpPr/>
          <p:nvPr/>
        </p:nvSpPr>
        <p:spPr>
          <a:xfrm>
            <a:off x="2896000" y="2042200"/>
            <a:ext cx="167700" cy="261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0151002755_0_733"/>
          <p:cNvSpPr/>
          <p:nvPr/>
        </p:nvSpPr>
        <p:spPr>
          <a:xfrm>
            <a:off x="1326450" y="2056525"/>
            <a:ext cx="167700" cy="261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0151002755_0_260" descr="tit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91"/>
            <a:ext cx="9144000" cy="51446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6" name="Google Shape;136;g10151002755_0_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1642" y="3725838"/>
            <a:ext cx="2220715" cy="82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0151002755_0_260"/>
          <p:cNvSpPr txBox="1"/>
          <p:nvPr/>
        </p:nvSpPr>
        <p:spPr>
          <a:xfrm>
            <a:off x="228600" y="1815166"/>
            <a:ext cx="86868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LEVERAGING EXISTING ASSETS</a:t>
            </a:r>
            <a:endParaRPr sz="36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Instructional Designers</a:t>
            </a:r>
            <a:endParaRPr sz="36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151002755_0_274"/>
          <p:cNvSpPr/>
          <p:nvPr/>
        </p:nvSpPr>
        <p:spPr>
          <a:xfrm>
            <a:off x="155643" y="263843"/>
            <a:ext cx="8270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Instructional Design Team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4" name="Google Shape;144;g10151002755_0_274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145" name="Google Shape;145;g10151002755_0_274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6" name="Google Shape;146;g10151002755_0_2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g10151002755_0_2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g10151002755_0_274"/>
          <p:cNvSpPr txBox="1"/>
          <p:nvPr/>
        </p:nvSpPr>
        <p:spPr>
          <a:xfrm>
            <a:off x="1775804" y="868129"/>
            <a:ext cx="2580769" cy="104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Jen-Beth Ball</a:t>
            </a:r>
            <a:endParaRPr sz="1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ACOL Instructional Designer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serving Northwest Vista College</a:t>
            </a:r>
            <a:endParaRPr sz="1400" b="0" i="1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g10151002755_0_274"/>
          <p:cNvSpPr txBox="1"/>
          <p:nvPr/>
        </p:nvSpPr>
        <p:spPr>
          <a:xfrm>
            <a:off x="1775800" y="2156188"/>
            <a:ext cx="2853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Gates</a:t>
            </a:r>
            <a:endParaRPr sz="1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ACOL Instructional Designer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serving San Antonio College</a:t>
            </a:r>
            <a:endParaRPr sz="1400" b="0" i="1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g10151002755_0_274"/>
          <p:cNvSpPr txBox="1"/>
          <p:nvPr/>
        </p:nvSpPr>
        <p:spPr>
          <a:xfrm>
            <a:off x="6241941" y="1390079"/>
            <a:ext cx="258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Tanji Moon</a:t>
            </a:r>
            <a:endParaRPr sz="1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ACOL Instructional Designer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serving St. Philip’s College</a:t>
            </a:r>
            <a:endParaRPr sz="1400" b="0" i="1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g10151002755_0_274"/>
          <p:cNvSpPr txBox="1"/>
          <p:nvPr/>
        </p:nvSpPr>
        <p:spPr>
          <a:xfrm>
            <a:off x="1775797" y="3276566"/>
            <a:ext cx="2655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Vacant</a:t>
            </a:r>
            <a:endParaRPr sz="1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ACOL Instructional Designer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serving Palo Alto College</a:t>
            </a:r>
            <a:endParaRPr sz="1400" b="0" i="1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g10151002755_0_274"/>
          <p:cNvSpPr txBox="1"/>
          <p:nvPr/>
        </p:nvSpPr>
        <p:spPr>
          <a:xfrm>
            <a:off x="6157192" y="2610268"/>
            <a:ext cx="2580769" cy="104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Barbara Wong</a:t>
            </a:r>
            <a:endParaRPr sz="14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ACOL Instructional Designer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serving Northeast Lakeview College</a:t>
            </a:r>
            <a:endParaRPr sz="1400" b="0" i="1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g10151002755_0_274"/>
          <p:cNvPicPr preferRelativeResize="0"/>
          <p:nvPr/>
        </p:nvPicPr>
        <p:blipFill rotWithShape="1">
          <a:blip r:embed="rId5">
            <a:alphaModFix/>
          </a:blip>
          <a:srcRect l="7356" t="25246" r="1601" b="13238"/>
          <a:stretch/>
        </p:blipFill>
        <p:spPr>
          <a:xfrm>
            <a:off x="581636" y="2021769"/>
            <a:ext cx="1016169" cy="101616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4" name="Google Shape;154;g10151002755_0_274"/>
          <p:cNvPicPr preferRelativeResize="0"/>
          <p:nvPr/>
        </p:nvPicPr>
        <p:blipFill rotWithShape="1">
          <a:blip r:embed="rId6">
            <a:alphaModFix/>
          </a:blip>
          <a:srcRect l="6059" t="17139" b="21662"/>
          <a:stretch/>
        </p:blipFill>
        <p:spPr>
          <a:xfrm>
            <a:off x="5141039" y="2625570"/>
            <a:ext cx="1016169" cy="101616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5" name="Google Shape;155;g10151002755_0_274"/>
          <p:cNvPicPr preferRelativeResize="0"/>
          <p:nvPr/>
        </p:nvPicPr>
        <p:blipFill rotWithShape="1">
          <a:blip r:embed="rId7">
            <a:alphaModFix/>
          </a:blip>
          <a:srcRect l="7931" t="23237" r="7932" b="20684"/>
          <a:stretch/>
        </p:blipFill>
        <p:spPr>
          <a:xfrm>
            <a:off x="581636" y="859490"/>
            <a:ext cx="1016169" cy="101616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6" name="Google Shape;156;g10151002755_0_274"/>
          <p:cNvPicPr preferRelativeResize="0"/>
          <p:nvPr/>
        </p:nvPicPr>
        <p:blipFill rotWithShape="1">
          <a:blip r:embed="rId8">
            <a:alphaModFix/>
          </a:blip>
          <a:srcRect l="3748" t="17760" r="3470" b="20400"/>
          <a:stretch/>
        </p:blipFill>
        <p:spPr>
          <a:xfrm>
            <a:off x="5141039" y="1317915"/>
            <a:ext cx="1016169" cy="10161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g10151002755_0_274"/>
          <p:cNvSpPr/>
          <p:nvPr/>
        </p:nvSpPr>
        <p:spPr>
          <a:xfrm>
            <a:off x="582263" y="3274838"/>
            <a:ext cx="1014900" cy="10149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0151002755_0_267" descr="tit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91"/>
            <a:ext cx="9144000" cy="51446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4" name="Google Shape;164;g10151002755_0_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1642" y="3725838"/>
            <a:ext cx="2220715" cy="828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0151002755_0_267"/>
          <p:cNvSpPr txBox="1"/>
          <p:nvPr/>
        </p:nvSpPr>
        <p:spPr>
          <a:xfrm>
            <a:off x="228600" y="1815166"/>
            <a:ext cx="86868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NEW INITIATIVE</a:t>
            </a:r>
            <a:endParaRPr sz="36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Quality Challenges</a:t>
            </a:r>
            <a:endParaRPr sz="3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151002755_0_548"/>
          <p:cNvSpPr/>
          <p:nvPr/>
        </p:nvSpPr>
        <p:spPr>
          <a:xfrm>
            <a:off x="168082" y="815853"/>
            <a:ext cx="87759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Selected faculty participants receive $1,719.81 at the completion of all Challenge deliverables.</a:t>
            </a:r>
            <a:endParaRPr sz="14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g10151002755_0_548"/>
          <p:cNvSpPr/>
          <p:nvPr/>
        </p:nvSpPr>
        <p:spPr>
          <a:xfrm>
            <a:off x="155643" y="340042"/>
            <a:ext cx="8270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Scope of Work</a:t>
            </a:r>
            <a:endParaRPr sz="2600" b="1" i="0" u="none" strike="noStrike" cap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3" name="Google Shape;173;g10151002755_0_548"/>
          <p:cNvGrpSpPr/>
          <p:nvPr/>
        </p:nvGrpSpPr>
        <p:grpSpPr>
          <a:xfrm>
            <a:off x="258517" y="4526626"/>
            <a:ext cx="8812331" cy="593385"/>
            <a:chOff x="258517" y="4526626"/>
            <a:chExt cx="8812331" cy="593385"/>
          </a:xfrm>
        </p:grpSpPr>
        <p:sp>
          <p:nvSpPr>
            <p:cNvPr id="174" name="Google Shape;174;g10151002755_0_548"/>
            <p:cNvSpPr txBox="1"/>
            <p:nvPr/>
          </p:nvSpPr>
          <p:spPr>
            <a:xfrm>
              <a:off x="2192628" y="4526626"/>
              <a:ext cx="4802400" cy="56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1676B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ALAMO COLLEGES ONLINE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QM Quality in Action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75" name="Google Shape;175;g10151002755_0_5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8517" y="4597385"/>
              <a:ext cx="1593522" cy="443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10151002755_0_5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8000" y="4586944"/>
              <a:ext cx="2212848" cy="5330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g10151002755_0_548"/>
          <p:cNvSpPr/>
          <p:nvPr/>
        </p:nvSpPr>
        <p:spPr>
          <a:xfrm>
            <a:off x="168082" y="2211165"/>
            <a:ext cx="3939000" cy="2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APPQMR certification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consultations with ACOL 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 Standards course 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Documented course improvements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Capstone video 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0151002755_0_548"/>
          <p:cNvSpPr/>
          <p:nvPr/>
        </p:nvSpPr>
        <p:spPr>
          <a:xfrm>
            <a:off x="260274" y="1916250"/>
            <a:ext cx="37623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Design Challenge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0151002755_0_548"/>
          <p:cNvSpPr/>
          <p:nvPr/>
        </p:nvSpPr>
        <p:spPr>
          <a:xfrm>
            <a:off x="4878572" y="2211165"/>
            <a:ext cx="39390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Course worksheet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PRC certification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consultations with ACOL 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Course Self-Review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Course Peer 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Documented course improvements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676B6"/>
              </a:buClr>
              <a:buSzPts val="1088"/>
              <a:buFont typeface="Arial"/>
              <a:buChar char="•"/>
            </a:pPr>
            <a:r>
              <a:rPr lang="en-US" sz="145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 reflection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0151002755_0_548"/>
          <p:cNvSpPr/>
          <p:nvPr/>
        </p:nvSpPr>
        <p:spPr>
          <a:xfrm>
            <a:off x="4970776" y="1916250"/>
            <a:ext cx="36120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US" sz="1800" b="1">
                <a:solidFill>
                  <a:srgbClr val="1676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ourse Peer Review Challenge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10151002755_0_5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4595" y="2535374"/>
            <a:ext cx="260897" cy="26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0151002755_0_5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74911" y="2531095"/>
            <a:ext cx="265176" cy="26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On-screen Show (16:9)</PresentationFormat>
  <Paragraphs>184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Century Gothic</vt:lpstr>
      <vt:lpstr>Arial</vt:lpstr>
      <vt:lpstr>Calibri</vt:lpstr>
      <vt:lpstr>Office Theme</vt:lpstr>
      <vt:lpstr>Alamo Colleges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Alamo Colleges Online</dc:title>
  <dc:creator>Gates, Amy</dc:creator>
  <cp:lastModifiedBy>Rudolph Lopez</cp:lastModifiedBy>
  <cp:revision>2</cp:revision>
  <dcterms:created xsi:type="dcterms:W3CDTF">2021-09-02T14:02:13Z</dcterms:created>
  <dcterms:modified xsi:type="dcterms:W3CDTF">2022-04-22T17:13:37Z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