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9" r:id="rId4"/>
    <p:sldId id="258"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46" autoAdjust="0"/>
    <p:restoredTop sz="58721" autoAdjust="0"/>
  </p:normalViewPr>
  <p:slideViewPr>
    <p:cSldViewPr snapToGrid="0">
      <p:cViewPr varScale="1">
        <p:scale>
          <a:sx n="67" d="100"/>
          <a:sy n="67" d="100"/>
        </p:scale>
        <p:origin x="247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84AA1F-CC12-45D0-9BC3-6BB97E07A5DB}" type="datetimeFigureOut">
              <a:rPr lang="en-US" smtClean="0"/>
              <a:t>4/15/2019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CDF0DB-6975-4CDE-AE9D-8987B606DCC5}" type="slidenum">
              <a:rPr lang="en-US" smtClean="0"/>
              <a:t>‹#›</a:t>
            </a:fld>
            <a:endParaRPr lang="en-US"/>
          </a:p>
        </p:txBody>
      </p:sp>
    </p:spTree>
    <p:extLst>
      <p:ext uri="{BB962C8B-B14F-4D97-AF65-F5344CB8AC3E}">
        <p14:creationId xmlns:p14="http://schemas.microsoft.com/office/powerpoint/2010/main" val="3406230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DF0DB-6975-4CDE-AE9D-8987B606DCC5}" type="slidenum">
              <a:rPr lang="en-US" smtClean="0"/>
              <a:t>1</a:t>
            </a:fld>
            <a:endParaRPr lang="en-US"/>
          </a:p>
        </p:txBody>
      </p:sp>
    </p:spTree>
    <p:extLst>
      <p:ext uri="{BB962C8B-B14F-4D97-AF65-F5344CB8AC3E}">
        <p14:creationId xmlns:p14="http://schemas.microsoft.com/office/powerpoint/2010/main" val="3597855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DF0DB-6975-4CDE-AE9D-8987B606DCC5}" type="slidenum">
              <a:rPr lang="en-US" smtClean="0"/>
              <a:t>10</a:t>
            </a:fld>
            <a:endParaRPr lang="en-US"/>
          </a:p>
        </p:txBody>
      </p:sp>
    </p:spTree>
    <p:extLst>
      <p:ext uri="{BB962C8B-B14F-4D97-AF65-F5344CB8AC3E}">
        <p14:creationId xmlns:p14="http://schemas.microsoft.com/office/powerpoint/2010/main" val="40813230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DF0DB-6975-4CDE-AE9D-8987B606DCC5}" type="slidenum">
              <a:rPr lang="en-US" smtClean="0"/>
              <a:t>11</a:t>
            </a:fld>
            <a:endParaRPr lang="en-US"/>
          </a:p>
        </p:txBody>
      </p:sp>
    </p:spTree>
    <p:extLst>
      <p:ext uri="{BB962C8B-B14F-4D97-AF65-F5344CB8AC3E}">
        <p14:creationId xmlns:p14="http://schemas.microsoft.com/office/powerpoint/2010/main" val="909011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DF0DB-6975-4CDE-AE9D-8987B606DCC5}" type="slidenum">
              <a:rPr lang="en-US" smtClean="0"/>
              <a:t>2</a:t>
            </a:fld>
            <a:endParaRPr lang="en-US"/>
          </a:p>
        </p:txBody>
      </p:sp>
    </p:spTree>
    <p:extLst>
      <p:ext uri="{BB962C8B-B14F-4D97-AF65-F5344CB8AC3E}">
        <p14:creationId xmlns:p14="http://schemas.microsoft.com/office/powerpoint/2010/main" val="1639207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DF0DB-6975-4CDE-AE9D-8987B606DCC5}" type="slidenum">
              <a:rPr lang="en-US" smtClean="0"/>
              <a:t>3</a:t>
            </a:fld>
            <a:endParaRPr lang="en-US"/>
          </a:p>
        </p:txBody>
      </p:sp>
    </p:spTree>
    <p:extLst>
      <p:ext uri="{BB962C8B-B14F-4D97-AF65-F5344CB8AC3E}">
        <p14:creationId xmlns:p14="http://schemas.microsoft.com/office/powerpoint/2010/main" val="1436540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DF0DB-6975-4CDE-AE9D-8987B606DCC5}" type="slidenum">
              <a:rPr lang="en-US" smtClean="0"/>
              <a:t>4</a:t>
            </a:fld>
            <a:endParaRPr lang="en-US"/>
          </a:p>
        </p:txBody>
      </p:sp>
    </p:spTree>
    <p:extLst>
      <p:ext uri="{BB962C8B-B14F-4D97-AF65-F5344CB8AC3E}">
        <p14:creationId xmlns:p14="http://schemas.microsoft.com/office/powerpoint/2010/main" val="817750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DF0DB-6975-4CDE-AE9D-8987B606DCC5}" type="slidenum">
              <a:rPr lang="en-US" smtClean="0"/>
              <a:t>5</a:t>
            </a:fld>
            <a:endParaRPr lang="en-US"/>
          </a:p>
        </p:txBody>
      </p:sp>
    </p:spTree>
    <p:extLst>
      <p:ext uri="{BB962C8B-B14F-4D97-AF65-F5344CB8AC3E}">
        <p14:creationId xmlns:p14="http://schemas.microsoft.com/office/powerpoint/2010/main" val="1354831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DF0DB-6975-4CDE-AE9D-8987B606DCC5}" type="slidenum">
              <a:rPr lang="en-US" smtClean="0"/>
              <a:t>6</a:t>
            </a:fld>
            <a:endParaRPr lang="en-US"/>
          </a:p>
        </p:txBody>
      </p:sp>
    </p:spTree>
    <p:extLst>
      <p:ext uri="{BB962C8B-B14F-4D97-AF65-F5344CB8AC3E}">
        <p14:creationId xmlns:p14="http://schemas.microsoft.com/office/powerpoint/2010/main" val="834498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DF0DB-6975-4CDE-AE9D-8987B606DCC5}" type="slidenum">
              <a:rPr lang="en-US" smtClean="0"/>
              <a:t>7</a:t>
            </a:fld>
            <a:endParaRPr lang="en-US"/>
          </a:p>
        </p:txBody>
      </p:sp>
    </p:spTree>
    <p:extLst>
      <p:ext uri="{BB962C8B-B14F-4D97-AF65-F5344CB8AC3E}">
        <p14:creationId xmlns:p14="http://schemas.microsoft.com/office/powerpoint/2010/main" val="316597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DF0DB-6975-4CDE-AE9D-8987B606DCC5}" type="slidenum">
              <a:rPr lang="en-US" smtClean="0"/>
              <a:t>8</a:t>
            </a:fld>
            <a:endParaRPr lang="en-US"/>
          </a:p>
        </p:txBody>
      </p:sp>
    </p:spTree>
    <p:extLst>
      <p:ext uri="{BB962C8B-B14F-4D97-AF65-F5344CB8AC3E}">
        <p14:creationId xmlns:p14="http://schemas.microsoft.com/office/powerpoint/2010/main" val="3813464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DF0DB-6975-4CDE-AE9D-8987B606DCC5}" type="slidenum">
              <a:rPr lang="en-US" smtClean="0"/>
              <a:t>9</a:t>
            </a:fld>
            <a:endParaRPr lang="en-US"/>
          </a:p>
        </p:txBody>
      </p:sp>
    </p:spTree>
    <p:extLst>
      <p:ext uri="{BB962C8B-B14F-4D97-AF65-F5344CB8AC3E}">
        <p14:creationId xmlns:p14="http://schemas.microsoft.com/office/powerpoint/2010/main" val="1397971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C3D969-6A1E-4AE6-A80B-EBE27A8B85BF}"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D1EE16-4DFC-409C-B390-0F3BE2925D83}" type="slidenum">
              <a:rPr lang="en-US" smtClean="0"/>
              <a:t>‹#›</a:t>
            </a:fld>
            <a:endParaRPr lang="en-US"/>
          </a:p>
        </p:txBody>
      </p:sp>
    </p:spTree>
    <p:extLst>
      <p:ext uri="{BB962C8B-B14F-4D97-AF65-F5344CB8AC3E}">
        <p14:creationId xmlns:p14="http://schemas.microsoft.com/office/powerpoint/2010/main" val="3392162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3D969-6A1E-4AE6-A80B-EBE27A8B85BF}"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D1EE16-4DFC-409C-B390-0F3BE2925D83}" type="slidenum">
              <a:rPr lang="en-US" smtClean="0"/>
              <a:t>‹#›</a:t>
            </a:fld>
            <a:endParaRPr lang="en-US"/>
          </a:p>
        </p:txBody>
      </p:sp>
    </p:spTree>
    <p:extLst>
      <p:ext uri="{BB962C8B-B14F-4D97-AF65-F5344CB8AC3E}">
        <p14:creationId xmlns:p14="http://schemas.microsoft.com/office/powerpoint/2010/main" val="3632939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3D969-6A1E-4AE6-A80B-EBE27A8B85BF}"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D1EE16-4DFC-409C-B390-0F3BE2925D83}" type="slidenum">
              <a:rPr lang="en-US" smtClean="0"/>
              <a:t>‹#›</a:t>
            </a:fld>
            <a:endParaRPr lang="en-US"/>
          </a:p>
        </p:txBody>
      </p:sp>
    </p:spTree>
    <p:extLst>
      <p:ext uri="{BB962C8B-B14F-4D97-AF65-F5344CB8AC3E}">
        <p14:creationId xmlns:p14="http://schemas.microsoft.com/office/powerpoint/2010/main" val="3495623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3D969-6A1E-4AE6-A80B-EBE27A8B85BF}"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D1EE16-4DFC-409C-B390-0F3BE2925D83}" type="slidenum">
              <a:rPr lang="en-US" smtClean="0"/>
              <a:t>‹#›</a:t>
            </a:fld>
            <a:endParaRPr lang="en-US"/>
          </a:p>
        </p:txBody>
      </p:sp>
    </p:spTree>
    <p:extLst>
      <p:ext uri="{BB962C8B-B14F-4D97-AF65-F5344CB8AC3E}">
        <p14:creationId xmlns:p14="http://schemas.microsoft.com/office/powerpoint/2010/main" val="711287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C3D969-6A1E-4AE6-A80B-EBE27A8B85BF}"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D1EE16-4DFC-409C-B390-0F3BE2925D83}" type="slidenum">
              <a:rPr lang="en-US" smtClean="0"/>
              <a:t>‹#›</a:t>
            </a:fld>
            <a:endParaRPr lang="en-US"/>
          </a:p>
        </p:txBody>
      </p:sp>
    </p:spTree>
    <p:extLst>
      <p:ext uri="{BB962C8B-B14F-4D97-AF65-F5344CB8AC3E}">
        <p14:creationId xmlns:p14="http://schemas.microsoft.com/office/powerpoint/2010/main" val="1436258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C3D969-6A1E-4AE6-A80B-EBE27A8B85BF}" type="datetimeFigureOut">
              <a:rPr lang="en-US" smtClean="0"/>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D1EE16-4DFC-409C-B390-0F3BE2925D83}" type="slidenum">
              <a:rPr lang="en-US" smtClean="0"/>
              <a:t>‹#›</a:t>
            </a:fld>
            <a:endParaRPr lang="en-US"/>
          </a:p>
        </p:txBody>
      </p:sp>
    </p:spTree>
    <p:extLst>
      <p:ext uri="{BB962C8B-B14F-4D97-AF65-F5344CB8AC3E}">
        <p14:creationId xmlns:p14="http://schemas.microsoft.com/office/powerpoint/2010/main" val="1527856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C3D969-6A1E-4AE6-A80B-EBE27A8B85BF}" type="datetimeFigureOut">
              <a:rPr lang="en-US" smtClean="0"/>
              <a:t>4/15/2019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D1EE16-4DFC-409C-B390-0F3BE2925D83}" type="slidenum">
              <a:rPr lang="en-US" smtClean="0"/>
              <a:t>‹#›</a:t>
            </a:fld>
            <a:endParaRPr lang="en-US"/>
          </a:p>
        </p:txBody>
      </p:sp>
    </p:spTree>
    <p:extLst>
      <p:ext uri="{BB962C8B-B14F-4D97-AF65-F5344CB8AC3E}">
        <p14:creationId xmlns:p14="http://schemas.microsoft.com/office/powerpoint/2010/main" val="1909416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C3D969-6A1E-4AE6-A80B-EBE27A8B85BF}" type="datetimeFigureOut">
              <a:rPr lang="en-US" smtClean="0"/>
              <a:t>4/15/2019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D1EE16-4DFC-409C-B390-0F3BE2925D83}" type="slidenum">
              <a:rPr lang="en-US" smtClean="0"/>
              <a:t>‹#›</a:t>
            </a:fld>
            <a:endParaRPr lang="en-US"/>
          </a:p>
        </p:txBody>
      </p:sp>
    </p:spTree>
    <p:extLst>
      <p:ext uri="{BB962C8B-B14F-4D97-AF65-F5344CB8AC3E}">
        <p14:creationId xmlns:p14="http://schemas.microsoft.com/office/powerpoint/2010/main" val="1650006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C3D969-6A1E-4AE6-A80B-EBE27A8B85BF}" type="datetimeFigureOut">
              <a:rPr lang="en-US" smtClean="0"/>
              <a:t>4/15/2019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D1EE16-4DFC-409C-B390-0F3BE2925D83}" type="slidenum">
              <a:rPr lang="en-US" smtClean="0"/>
              <a:t>‹#›</a:t>
            </a:fld>
            <a:endParaRPr lang="en-US"/>
          </a:p>
        </p:txBody>
      </p:sp>
    </p:spTree>
    <p:extLst>
      <p:ext uri="{BB962C8B-B14F-4D97-AF65-F5344CB8AC3E}">
        <p14:creationId xmlns:p14="http://schemas.microsoft.com/office/powerpoint/2010/main" val="4193235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4C3D969-6A1E-4AE6-A80B-EBE27A8B85BF}" type="datetimeFigureOut">
              <a:rPr lang="en-US" smtClean="0"/>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D1EE16-4DFC-409C-B390-0F3BE2925D83}" type="slidenum">
              <a:rPr lang="en-US" smtClean="0"/>
              <a:t>‹#›</a:t>
            </a:fld>
            <a:endParaRPr lang="en-US"/>
          </a:p>
        </p:txBody>
      </p:sp>
    </p:spTree>
    <p:extLst>
      <p:ext uri="{BB962C8B-B14F-4D97-AF65-F5344CB8AC3E}">
        <p14:creationId xmlns:p14="http://schemas.microsoft.com/office/powerpoint/2010/main" val="1790602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4C3D969-6A1E-4AE6-A80B-EBE27A8B85BF}" type="datetimeFigureOut">
              <a:rPr lang="en-US" smtClean="0"/>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D1EE16-4DFC-409C-B390-0F3BE2925D83}" type="slidenum">
              <a:rPr lang="en-US" smtClean="0"/>
              <a:t>‹#›</a:t>
            </a:fld>
            <a:endParaRPr lang="en-US"/>
          </a:p>
        </p:txBody>
      </p:sp>
    </p:spTree>
    <p:extLst>
      <p:ext uri="{BB962C8B-B14F-4D97-AF65-F5344CB8AC3E}">
        <p14:creationId xmlns:p14="http://schemas.microsoft.com/office/powerpoint/2010/main" val="322347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3D969-6A1E-4AE6-A80B-EBE27A8B85BF}" type="datetimeFigureOut">
              <a:rPr lang="en-US" smtClean="0"/>
              <a:t>4/15/2019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D1EE16-4DFC-409C-B390-0F3BE2925D83}" type="slidenum">
              <a:rPr lang="en-US" smtClean="0"/>
              <a:t>‹#›</a:t>
            </a:fld>
            <a:endParaRPr lang="en-US"/>
          </a:p>
        </p:txBody>
      </p:sp>
    </p:spTree>
    <p:extLst>
      <p:ext uri="{BB962C8B-B14F-4D97-AF65-F5344CB8AC3E}">
        <p14:creationId xmlns:p14="http://schemas.microsoft.com/office/powerpoint/2010/main" val="3605604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2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Road of Accommodation to Accessibility</a:t>
            </a:r>
            <a:endParaRPr lang="en-US" b="1" dirty="0"/>
          </a:p>
        </p:txBody>
      </p:sp>
      <p:sp>
        <p:nvSpPr>
          <p:cNvPr id="3" name="Subtitle 2"/>
          <p:cNvSpPr>
            <a:spLocks noGrp="1"/>
          </p:cNvSpPr>
          <p:nvPr>
            <p:ph type="subTitle" idx="1"/>
          </p:nvPr>
        </p:nvSpPr>
        <p:spPr>
          <a:xfrm>
            <a:off x="1524000" y="3602037"/>
            <a:ext cx="9144000" cy="1900987"/>
          </a:xfrm>
        </p:spPr>
        <p:txBody>
          <a:bodyPr>
            <a:normAutofit/>
          </a:bodyPr>
          <a:lstStyle/>
          <a:p>
            <a:r>
              <a:rPr lang="en-US" b="1" dirty="0" smtClean="0"/>
              <a:t>Jessica Black</a:t>
            </a:r>
          </a:p>
          <a:p>
            <a:r>
              <a:rPr lang="en-US" b="1" dirty="0" smtClean="0"/>
              <a:t>Amanda Ladig</a:t>
            </a:r>
          </a:p>
          <a:p>
            <a:r>
              <a:rPr lang="en-US" b="1" dirty="0" smtClean="0"/>
              <a:t>Courtney Shull</a:t>
            </a:r>
          </a:p>
          <a:p>
            <a:r>
              <a:rPr lang="en-US" b="1" dirty="0" smtClean="0"/>
              <a:t>Indiana Tech, Fort Wayne, Ind.</a:t>
            </a:r>
            <a:endParaRPr lang="en-US" b="1" dirty="0"/>
          </a:p>
        </p:txBody>
      </p:sp>
    </p:spTree>
    <p:extLst>
      <p:ext uri="{BB962C8B-B14F-4D97-AF65-F5344CB8AC3E}">
        <p14:creationId xmlns:p14="http://schemas.microsoft.com/office/powerpoint/2010/main" val="910631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2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Tips and Tools</a:t>
            </a:r>
            <a:endParaRPr lang="en-US" dirty="0"/>
          </a:p>
        </p:txBody>
      </p:sp>
      <p:sp>
        <p:nvSpPr>
          <p:cNvPr id="3" name="Content Placeholder 2"/>
          <p:cNvSpPr>
            <a:spLocks noGrp="1"/>
          </p:cNvSpPr>
          <p:nvPr>
            <p:ph idx="1"/>
          </p:nvPr>
        </p:nvSpPr>
        <p:spPr>
          <a:xfrm>
            <a:off x="838200" y="1825625"/>
            <a:ext cx="10515600" cy="3275013"/>
          </a:xfrm>
        </p:spPr>
        <p:txBody>
          <a:bodyPr/>
          <a:lstStyle/>
          <a:p>
            <a:r>
              <a:rPr lang="en-US" dirty="0" smtClean="0"/>
              <a:t>Checklist for document formatting</a:t>
            </a:r>
          </a:p>
          <a:p>
            <a:r>
              <a:rPr lang="en-US" dirty="0" smtClean="0"/>
              <a:t>Accessibility Resources</a:t>
            </a:r>
          </a:p>
          <a:p>
            <a:r>
              <a:rPr lang="en-US" dirty="0" smtClean="0"/>
              <a:t>OER Resources</a:t>
            </a:r>
          </a:p>
          <a:p>
            <a:r>
              <a:rPr lang="en-US" dirty="0" smtClean="0"/>
              <a:t>Collaborate</a:t>
            </a:r>
          </a:p>
          <a:p>
            <a:r>
              <a:rPr lang="en-US" dirty="0" smtClean="0"/>
              <a:t>Struggling with how to provide great engagement and personal touches for ALL of our students</a:t>
            </a:r>
            <a:endParaRPr lang="en-US" dirty="0"/>
          </a:p>
        </p:txBody>
      </p:sp>
    </p:spTree>
    <p:extLst>
      <p:ext uri="{BB962C8B-B14F-4D97-AF65-F5344CB8AC3E}">
        <p14:creationId xmlns:p14="http://schemas.microsoft.com/office/powerpoint/2010/main" val="22759134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2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Roadmap</a:t>
            </a:r>
            <a:endParaRPr lang="en-US" dirty="0"/>
          </a:p>
        </p:txBody>
      </p:sp>
      <p:sp>
        <p:nvSpPr>
          <p:cNvPr id="3" name="Content Placeholder 2"/>
          <p:cNvSpPr>
            <a:spLocks noGrp="1"/>
          </p:cNvSpPr>
          <p:nvPr>
            <p:ph idx="1"/>
          </p:nvPr>
        </p:nvSpPr>
        <p:spPr>
          <a:xfrm>
            <a:off x="838200" y="1825625"/>
            <a:ext cx="10515600" cy="3503613"/>
          </a:xfrm>
        </p:spPr>
        <p:txBody>
          <a:bodyPr/>
          <a:lstStyle/>
          <a:p>
            <a:r>
              <a:rPr lang="en-US" dirty="0" smtClean="0"/>
              <a:t>Professional development workshops every 6 weeks (one semester, focus on accessibility)</a:t>
            </a:r>
          </a:p>
          <a:p>
            <a:r>
              <a:rPr lang="en-US" dirty="0" smtClean="0"/>
              <a:t>Rollout of Ally in all Blackboard courses, fall 2019</a:t>
            </a:r>
          </a:p>
          <a:p>
            <a:endParaRPr lang="en-US" dirty="0"/>
          </a:p>
        </p:txBody>
      </p:sp>
      <p:pic>
        <p:nvPicPr>
          <p:cNvPr id="4" name="Picture 3" descr="Winding road with 4 marked point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57700" y="3097213"/>
            <a:ext cx="3276600" cy="3276600"/>
          </a:xfrm>
          <a:prstGeom prst="rect">
            <a:avLst/>
          </a:prstGeom>
        </p:spPr>
      </p:pic>
    </p:spTree>
    <p:extLst>
      <p:ext uri="{BB962C8B-B14F-4D97-AF65-F5344CB8AC3E}">
        <p14:creationId xmlns:p14="http://schemas.microsoft.com/office/powerpoint/2010/main" val="773320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2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Presentation Description</a:t>
            </a:r>
            <a:endParaRPr lang="en-US" dirty="0"/>
          </a:p>
        </p:txBody>
      </p:sp>
      <p:sp>
        <p:nvSpPr>
          <p:cNvPr id="3" name="Content Placeholder 2"/>
          <p:cNvSpPr>
            <a:spLocks noGrp="1"/>
          </p:cNvSpPr>
          <p:nvPr>
            <p:ph idx="1"/>
          </p:nvPr>
        </p:nvSpPr>
        <p:spPr>
          <a:xfrm>
            <a:off x="838200" y="1497009"/>
            <a:ext cx="10515600" cy="4351338"/>
          </a:xfrm>
        </p:spPr>
        <p:txBody>
          <a:bodyPr>
            <a:normAutofit fontScale="92500" lnSpcReduction="10000"/>
          </a:bodyPr>
          <a:lstStyle/>
          <a:p>
            <a:r>
              <a:rPr lang="en-US" dirty="0" smtClean="0"/>
              <a:t>Accessibility is a hot topic in higher education and for good reason—education should embrace and welcome learners of all abilities. We, as college administrators, faculty and staff, are responsible for ensuring an inclusive learning environment for all of our students. What’s the difference between accommodation and accessibility? How do you ensure your courses are accessible for all students? We’ll share our road-trip experience from three perspectives: disability services coordinator, faculty and instructional designer. We’ll talk about our unexpected speedbumps along the way, how we’ve used the QM rubric, Ally and other tools to drive our progress, and how we plan to reach our destination. Participants will receive practical application tools and information to help with their own journey to Accessibility.</a:t>
            </a:r>
            <a:endParaRPr lang="en-US" dirty="0"/>
          </a:p>
        </p:txBody>
      </p:sp>
    </p:spTree>
    <p:extLst>
      <p:ext uri="{BB962C8B-B14F-4D97-AF65-F5344CB8AC3E}">
        <p14:creationId xmlns:p14="http://schemas.microsoft.com/office/powerpoint/2010/main" val="44935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2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Introductions</a:t>
            </a:r>
            <a:endParaRPr lang="en-US" dirty="0"/>
          </a:p>
        </p:txBody>
      </p:sp>
      <p:sp>
        <p:nvSpPr>
          <p:cNvPr id="3" name="Content Placeholder 2"/>
          <p:cNvSpPr>
            <a:spLocks noGrp="1"/>
          </p:cNvSpPr>
          <p:nvPr>
            <p:ph idx="1"/>
          </p:nvPr>
        </p:nvSpPr>
        <p:spPr>
          <a:xfrm>
            <a:off x="4763690" y="2205038"/>
            <a:ext cx="2664619" cy="1846263"/>
          </a:xfrm>
        </p:spPr>
        <p:txBody>
          <a:bodyPr/>
          <a:lstStyle/>
          <a:p>
            <a:r>
              <a:rPr lang="en-US" dirty="0" smtClean="0"/>
              <a:t>Jessica Black</a:t>
            </a:r>
          </a:p>
          <a:p>
            <a:r>
              <a:rPr lang="en-US" dirty="0" smtClean="0"/>
              <a:t>Amanda Ladig</a:t>
            </a:r>
          </a:p>
          <a:p>
            <a:r>
              <a:rPr lang="en-US" dirty="0" smtClean="0"/>
              <a:t>Courtney Shull</a:t>
            </a:r>
            <a:endParaRPr lang="en-US" dirty="0"/>
          </a:p>
        </p:txBody>
      </p:sp>
    </p:spTree>
    <p:extLst>
      <p:ext uri="{BB962C8B-B14F-4D97-AF65-F5344CB8AC3E}">
        <p14:creationId xmlns:p14="http://schemas.microsoft.com/office/powerpoint/2010/main" val="308045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2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Session Objectives</a:t>
            </a:r>
            <a:endParaRPr lang="en-US" dirty="0"/>
          </a:p>
        </p:txBody>
      </p:sp>
      <p:sp>
        <p:nvSpPr>
          <p:cNvPr id="3" name="Content Placeholder 2"/>
          <p:cNvSpPr>
            <a:spLocks noGrp="1"/>
          </p:cNvSpPr>
          <p:nvPr>
            <p:ph idx="1"/>
          </p:nvPr>
        </p:nvSpPr>
        <p:spPr/>
        <p:txBody>
          <a:bodyPr/>
          <a:lstStyle/>
          <a:p>
            <a:r>
              <a:rPr lang="en-US" dirty="0" smtClean="0"/>
              <a:t>Participants will be able differentiate between disability accommodation and accessibility. (introduction)</a:t>
            </a:r>
          </a:p>
          <a:p>
            <a:r>
              <a:rPr lang="en-US" dirty="0" smtClean="0"/>
              <a:t>Participants will be able to evaluate their courses’ current level of accessibility.</a:t>
            </a:r>
          </a:p>
          <a:p>
            <a:r>
              <a:rPr lang="en-US" dirty="0" smtClean="0"/>
              <a:t>Participants will be able to identify opportunities for improvement on their roadmap from accommodation to accessibility.</a:t>
            </a:r>
            <a:endParaRPr lang="en-US" dirty="0"/>
          </a:p>
        </p:txBody>
      </p:sp>
    </p:spTree>
    <p:extLst>
      <p:ext uri="{BB962C8B-B14F-4D97-AF65-F5344CB8AC3E}">
        <p14:creationId xmlns:p14="http://schemas.microsoft.com/office/powerpoint/2010/main" val="1663255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2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Indiana Tech at a Glance</a:t>
            </a:r>
            <a:endParaRPr lang="en-US" dirty="0"/>
          </a:p>
        </p:txBody>
      </p:sp>
      <p:sp>
        <p:nvSpPr>
          <p:cNvPr id="3" name="Content Placeholder 2"/>
          <p:cNvSpPr>
            <a:spLocks noGrp="1"/>
          </p:cNvSpPr>
          <p:nvPr>
            <p:ph idx="1"/>
          </p:nvPr>
        </p:nvSpPr>
        <p:spPr>
          <a:xfrm>
            <a:off x="838200" y="1825625"/>
            <a:ext cx="10515600" cy="3103563"/>
          </a:xfrm>
        </p:spPr>
        <p:txBody>
          <a:bodyPr/>
          <a:lstStyle/>
          <a:p>
            <a:r>
              <a:rPr lang="en-US" dirty="0" smtClean="0"/>
              <a:t>Comprehensive, private, not-for-profit</a:t>
            </a:r>
          </a:p>
          <a:p>
            <a:r>
              <a:rPr lang="en-US" dirty="0" smtClean="0"/>
              <a:t>10,000+ student, majority take evening/online classes through our College of Professional Studies programs</a:t>
            </a:r>
          </a:p>
          <a:p>
            <a:r>
              <a:rPr lang="en-US" dirty="0" smtClean="0"/>
              <a:t>Regional locations around Indiana and Kentucky to serve varied student populations</a:t>
            </a:r>
          </a:p>
          <a:p>
            <a:r>
              <a:rPr lang="en-US" dirty="0" smtClean="0"/>
              <a:t>Three types of modalities: Traditional; Evening; Online</a:t>
            </a:r>
            <a:endParaRPr lang="en-US" dirty="0"/>
          </a:p>
        </p:txBody>
      </p:sp>
    </p:spTree>
    <p:extLst>
      <p:ext uri="{BB962C8B-B14F-4D97-AF65-F5344CB8AC3E}">
        <p14:creationId xmlns:p14="http://schemas.microsoft.com/office/powerpoint/2010/main" val="1127053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2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Timeline of Our Accessibility Path</a:t>
            </a:r>
            <a:endParaRPr lang="en-US" dirty="0"/>
          </a:p>
        </p:txBody>
      </p:sp>
      <p:sp>
        <p:nvSpPr>
          <p:cNvPr id="3" name="Content Placeholder 2"/>
          <p:cNvSpPr>
            <a:spLocks noGrp="1"/>
          </p:cNvSpPr>
          <p:nvPr>
            <p:ph idx="1"/>
          </p:nvPr>
        </p:nvSpPr>
        <p:spPr/>
        <p:txBody>
          <a:bodyPr/>
          <a:lstStyle/>
          <a:p>
            <a:r>
              <a:rPr lang="en-US" dirty="0"/>
              <a:t>Indiana Tech has always offered accommodations to qualified students in a traditional accommodation model.</a:t>
            </a:r>
          </a:p>
          <a:p>
            <a:r>
              <a:rPr lang="en-US" dirty="0"/>
              <a:t>The importance of equal access, especially in online courses, became apparent when we began working with a student who is blind and taking online courses. </a:t>
            </a:r>
          </a:p>
          <a:p>
            <a:r>
              <a:rPr lang="en-US" dirty="0"/>
              <a:t>The focus began to shift to proactive accessibility in addition to accommodations.</a:t>
            </a:r>
          </a:p>
          <a:p>
            <a:r>
              <a:rPr lang="en-US" dirty="0"/>
              <a:t>This shift has required collaboration among multiple departments.</a:t>
            </a:r>
          </a:p>
        </p:txBody>
      </p:sp>
    </p:spTree>
    <p:extLst>
      <p:ext uri="{BB962C8B-B14F-4D97-AF65-F5344CB8AC3E}">
        <p14:creationId xmlns:p14="http://schemas.microsoft.com/office/powerpoint/2010/main" val="3778432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2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Accessibility in the Online Classroom</a:t>
            </a:r>
            <a:endParaRPr lang="en-US" dirty="0"/>
          </a:p>
        </p:txBody>
      </p:sp>
      <p:sp>
        <p:nvSpPr>
          <p:cNvPr id="3" name="Content Placeholder 2"/>
          <p:cNvSpPr>
            <a:spLocks noGrp="1"/>
          </p:cNvSpPr>
          <p:nvPr>
            <p:ph idx="1"/>
          </p:nvPr>
        </p:nvSpPr>
        <p:spPr/>
        <p:txBody>
          <a:bodyPr/>
          <a:lstStyle/>
          <a:p>
            <a:r>
              <a:rPr lang="en-US" dirty="0" smtClean="0"/>
              <a:t>Building Standard 8 into our online course development guidelines and procedure. </a:t>
            </a:r>
          </a:p>
          <a:p>
            <a:r>
              <a:rPr lang="en-US" dirty="0" smtClean="0"/>
              <a:t>Building UDL principles into development guidelines</a:t>
            </a:r>
          </a:p>
          <a:p>
            <a:r>
              <a:rPr lang="en-US" dirty="0" smtClean="0"/>
              <a:t>Educating and informing faculty why this happening and why it's important</a:t>
            </a:r>
          </a:p>
          <a:p>
            <a:r>
              <a:rPr lang="en-US" dirty="0" smtClean="0"/>
              <a:t>Providing faculty with resources and training of accessibility</a:t>
            </a:r>
          </a:p>
        </p:txBody>
      </p:sp>
    </p:spTree>
    <p:extLst>
      <p:ext uri="{BB962C8B-B14F-4D97-AF65-F5344CB8AC3E}">
        <p14:creationId xmlns:p14="http://schemas.microsoft.com/office/powerpoint/2010/main" val="1709045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2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Accessibility in the F2F/Blended Classroom</a:t>
            </a:r>
            <a:endParaRPr lang="en-US" dirty="0"/>
          </a:p>
        </p:txBody>
      </p:sp>
      <p:sp>
        <p:nvSpPr>
          <p:cNvPr id="3" name="Content Placeholder 2"/>
          <p:cNvSpPr>
            <a:spLocks noGrp="1"/>
          </p:cNvSpPr>
          <p:nvPr>
            <p:ph idx="1"/>
          </p:nvPr>
        </p:nvSpPr>
        <p:spPr>
          <a:xfrm>
            <a:off x="838200" y="2297113"/>
            <a:ext cx="10515600" cy="2317750"/>
          </a:xfrm>
        </p:spPr>
        <p:txBody>
          <a:bodyPr/>
          <a:lstStyle/>
          <a:p>
            <a:r>
              <a:rPr lang="en-US" dirty="0" smtClean="0"/>
              <a:t>Pilot/mentor faculty for Ally (document remediation)</a:t>
            </a:r>
          </a:p>
          <a:p>
            <a:r>
              <a:rPr lang="en-US" dirty="0" smtClean="0"/>
              <a:t>Continually assessing and creating resources based on student needs (for example, tutoring services)</a:t>
            </a:r>
          </a:p>
          <a:p>
            <a:r>
              <a:rPr lang="en-US" dirty="0" smtClean="0"/>
              <a:t>Faculty training on accessibility in the classroom (f2f or virtual)</a:t>
            </a:r>
            <a:endParaRPr lang="en-US" dirty="0"/>
          </a:p>
        </p:txBody>
      </p:sp>
    </p:spTree>
    <p:extLst>
      <p:ext uri="{BB962C8B-B14F-4D97-AF65-F5344CB8AC3E}">
        <p14:creationId xmlns:p14="http://schemas.microsoft.com/office/powerpoint/2010/main" val="439072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2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Thoughts</a:t>
            </a:r>
            <a:endParaRPr lang="en-US" dirty="0"/>
          </a:p>
        </p:txBody>
      </p:sp>
      <p:sp>
        <p:nvSpPr>
          <p:cNvPr id="3" name="Content Placeholder 2"/>
          <p:cNvSpPr>
            <a:spLocks noGrp="1"/>
          </p:cNvSpPr>
          <p:nvPr>
            <p:ph idx="1"/>
          </p:nvPr>
        </p:nvSpPr>
        <p:spPr/>
        <p:txBody>
          <a:bodyPr/>
          <a:lstStyle/>
          <a:p>
            <a:r>
              <a:rPr lang="en-US" dirty="0" smtClean="0"/>
              <a:t>This road isn’t just about assisting students with disabilities, but becoming a student-centered experience with focus on inclusivity (students don’t feel embarrassed or ashamed to come forward/talk about their ability and their need for accessibility, everyone has equal access).</a:t>
            </a:r>
            <a:endParaRPr lang="en-US" dirty="0"/>
          </a:p>
        </p:txBody>
      </p:sp>
    </p:spTree>
    <p:extLst>
      <p:ext uri="{BB962C8B-B14F-4D97-AF65-F5344CB8AC3E}">
        <p14:creationId xmlns:p14="http://schemas.microsoft.com/office/powerpoint/2010/main" val="4311189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516</Words>
  <Application>Microsoft Office PowerPoint</Application>
  <PresentationFormat>Widescreen</PresentationFormat>
  <Paragraphs>56</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Road of Accommodation to Accessibility</vt:lpstr>
      <vt:lpstr>Presentation Description</vt:lpstr>
      <vt:lpstr>Introductions</vt:lpstr>
      <vt:lpstr>Session Objectives</vt:lpstr>
      <vt:lpstr>Indiana Tech at a Glance</vt:lpstr>
      <vt:lpstr>Timeline of Our Accessibility Path</vt:lpstr>
      <vt:lpstr>Accessibility in the Online Classroom</vt:lpstr>
      <vt:lpstr>Accessibility in the F2F/Blended Classroom</vt:lpstr>
      <vt:lpstr>Thoughts</vt:lpstr>
      <vt:lpstr>Tips and Tools</vt:lpstr>
      <vt:lpstr>Roadmap</vt:lpstr>
    </vt:vector>
  </TitlesOfParts>
  <Company>Indiana Tech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of Accommodation to Accessibility</dc:title>
  <dc:creator>Ladig, Amanda E</dc:creator>
  <cp:lastModifiedBy>Amanda Ladig</cp:lastModifiedBy>
  <cp:revision>13</cp:revision>
  <dcterms:created xsi:type="dcterms:W3CDTF">2019-04-03T19:44:10Z</dcterms:created>
  <dcterms:modified xsi:type="dcterms:W3CDTF">2019-04-15T21:04:20Z</dcterms:modified>
</cp:coreProperties>
</file>