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comments/comment2.xml" ContentType="application/vnd.openxmlformats-officedocument.presentationml.comments+xml"/>
  <Override PartName="/ppt/notesSlides/notesSlide10.xml" ContentType="application/vnd.openxmlformats-officedocument.presentationml.notesSlide+xml"/>
  <Override PartName="/ppt/comments/comment3.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32"/>
  </p:notesMasterIdLst>
  <p:sldIdLst>
    <p:sldId id="256" r:id="rId2"/>
    <p:sldId id="258" r:id="rId3"/>
    <p:sldId id="259" r:id="rId4"/>
    <p:sldId id="260" r:id="rId5"/>
    <p:sldId id="261" r:id="rId6"/>
    <p:sldId id="262"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Lst>
  <p:sldSz cx="9144000" cy="5143500" type="screen16x9"/>
  <p:notesSz cx="6858000" cy="9144000"/>
  <p:embeddedFontLst>
    <p:embeddedFont>
      <p:font typeface="Calibri" panose="020F0502020204030204" pitchFamily="34" charset="0"/>
      <p:regular r:id="rId33"/>
      <p:bold r:id="rId34"/>
      <p:italic r:id="rId35"/>
      <p:boldItalic r:id="rId36"/>
    </p:embeddedFont>
    <p:embeddedFont>
      <p:font typeface="Roboto" panose="02000000000000000000" pitchFamily="2" charset="0"/>
      <p:regular r:id="rId37"/>
      <p:bold r:id="rId38"/>
      <p:italic r:id="rId39"/>
      <p:boldItalic r:id="rId40"/>
    </p:embeddedFont>
    <p:embeddedFont>
      <p:font typeface="Roboto Condensed" panose="020F050202020403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weta Trivedi"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0F8FE3-29EA-4CB8-AD24-D08BE27D00ED}">
  <a:tblStyle styleId="{980F8FE3-29EA-4CB8-AD24-D08BE27D00E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3129"/>
  </p:normalViewPr>
  <p:slideViewPr>
    <p:cSldViewPr snapToGrid="0">
      <p:cViewPr varScale="1">
        <p:scale>
          <a:sx n="122" d="100"/>
          <a:sy n="122" d="100"/>
        </p:scale>
        <p:origin x="190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2-11-03T14:08:53.698" idx="1">
    <p:pos x="6000" y="0"/>
    <p:text>Giviing specific examples from NCSU of deliverables of project successes would be grand</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2-11-03T14:10:07.233" idx="2">
    <p:pos x="6000" y="0"/>
    <p:text>The number of opportunities offered and faculty participation from last year would be great to include verbally</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22-11-03T14:10:44.001" idx="3">
    <p:pos x="6000" y="0"/>
    <p:text>Pls continue using NC State examples till slide 14</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go.ncsu.edu/cq5yearpla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6ef95d9b57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6ef95d9b57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6ffbd6e9cd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16ffbd6e9cd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6ffbd6e9cd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6ffbd6e9cd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6ffbd6e9cd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16ffbd6e9cd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176f229f5d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176f229f5d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6ffbd6e9c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16ffbd6e9c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16ffbd6e9cd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16ffbd6e9cd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rgbClr val="FF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6ffbd6e9cd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6ffbd6e9cd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16ef95d9b57_0_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16ef95d9b57_0_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16f9a3a5b13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16f9a3a5b13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dirty="0">
              <a:solidFill>
                <a:schemeClr val="dk1"/>
              </a:solidFill>
              <a:highlight>
                <a:srgbClr val="FFFFFF"/>
              </a:highlight>
              <a:latin typeface="Roboto"/>
              <a:ea typeface="Roboto"/>
              <a:cs typeface="Roboto"/>
              <a:sym typeface="Roboto"/>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16ffbd6e9cd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16ffbd6e9cd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688a15270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688a15270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FF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1688a152706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1688a152706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16ffbd6e9cd_0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16ffbd6e9cd_0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17892e62d1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17892e62d1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FF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17a8e13428e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17a8e13428e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FF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16ffbd6e9cd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16ffbd6e9cd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170deb7c9dd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170deb7c9dd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170deb7c9dd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g170deb7c9dd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70deb7c9dd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70deb7c9dd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16ffbd6e9cd_0_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16ffbd6e9cd_0_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1792b79f55e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4" name="Google Shape;674;g1792b79f55e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70deb7c9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70deb7c9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16ffbd6e9cd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1" name="Google Shape;681;g16ffbd6e9cd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FF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6ffbd6e9cd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6ffbd6e9cd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err="1"/>
              <a:t>Mentimeter</a:t>
            </a:r>
            <a:r>
              <a:rPr lang="en" dirty="0"/>
              <a:t> multiple choice questions:</a:t>
            </a:r>
            <a:endParaRPr dirty="0"/>
          </a:p>
          <a:p>
            <a:pPr marL="457200" lvl="0" indent="-298450" algn="l" rtl="0">
              <a:spcBef>
                <a:spcPts val="0"/>
              </a:spcBef>
              <a:spcAft>
                <a:spcPts val="0"/>
              </a:spcAft>
              <a:buSzPts val="1100"/>
              <a:buChar char="●"/>
            </a:pPr>
            <a:r>
              <a:rPr lang="en" dirty="0"/>
              <a:t>What is your position or role at your institution? (Select one or more)</a:t>
            </a:r>
            <a:endParaRPr dirty="0"/>
          </a:p>
          <a:p>
            <a:pPr marL="914400" lvl="1" indent="-298450" algn="l" rtl="0">
              <a:spcBef>
                <a:spcPts val="0"/>
              </a:spcBef>
              <a:spcAft>
                <a:spcPts val="0"/>
              </a:spcAft>
              <a:buSzPts val="1100"/>
              <a:buChar char="○"/>
            </a:pPr>
            <a:r>
              <a:rPr lang="en" dirty="0"/>
              <a:t>Faculty/Instructor</a:t>
            </a:r>
            <a:endParaRPr dirty="0"/>
          </a:p>
          <a:p>
            <a:pPr marL="914400" lvl="1" indent="-298450" algn="l" rtl="0">
              <a:spcBef>
                <a:spcPts val="0"/>
              </a:spcBef>
              <a:spcAft>
                <a:spcPts val="0"/>
              </a:spcAft>
              <a:buSzPts val="1100"/>
              <a:buChar char="○"/>
            </a:pPr>
            <a:r>
              <a:rPr lang="en" dirty="0"/>
              <a:t>Instructional Support/Design</a:t>
            </a:r>
            <a:endParaRPr dirty="0"/>
          </a:p>
          <a:p>
            <a:pPr marL="914400" lvl="1" indent="-298450" algn="l" rtl="0">
              <a:spcBef>
                <a:spcPts val="0"/>
              </a:spcBef>
              <a:spcAft>
                <a:spcPts val="0"/>
              </a:spcAft>
              <a:buSzPts val="1100"/>
              <a:buChar char="○"/>
            </a:pPr>
            <a:r>
              <a:rPr lang="en" dirty="0"/>
              <a:t>Administration</a:t>
            </a:r>
            <a:endParaRPr dirty="0"/>
          </a:p>
          <a:p>
            <a:pPr marL="914400" lvl="1" indent="-298450" algn="l" rtl="0">
              <a:spcBef>
                <a:spcPts val="0"/>
              </a:spcBef>
              <a:spcAft>
                <a:spcPts val="0"/>
              </a:spcAft>
              <a:buSzPts val="1100"/>
              <a:buChar char="○"/>
            </a:pPr>
            <a:r>
              <a:rPr lang="en" dirty="0"/>
              <a:t>Other</a:t>
            </a:r>
            <a:endParaRPr dirty="0"/>
          </a:p>
          <a:p>
            <a:pPr marL="457200" lvl="0" indent="-298450" algn="l" rtl="0">
              <a:spcBef>
                <a:spcPts val="0"/>
              </a:spcBef>
              <a:spcAft>
                <a:spcPts val="0"/>
              </a:spcAft>
              <a:buSzPts val="1100"/>
              <a:buChar char="●"/>
            </a:pPr>
            <a:r>
              <a:rPr lang="en" dirty="0"/>
              <a:t>What is your level of QM experience? (Select one)</a:t>
            </a:r>
            <a:endParaRPr dirty="0"/>
          </a:p>
          <a:p>
            <a:pPr marL="914400" lvl="1" indent="-298450" algn="l" rtl="0">
              <a:spcBef>
                <a:spcPts val="0"/>
              </a:spcBef>
              <a:spcAft>
                <a:spcPts val="0"/>
              </a:spcAft>
              <a:buSzPts val="1100"/>
              <a:buChar char="○"/>
            </a:pPr>
            <a:r>
              <a:rPr lang="en" dirty="0"/>
              <a:t>Newbie (0-1 year)</a:t>
            </a:r>
            <a:endParaRPr dirty="0"/>
          </a:p>
          <a:p>
            <a:pPr marL="914400" lvl="1" indent="-298450" algn="l" rtl="0">
              <a:spcBef>
                <a:spcPts val="0"/>
              </a:spcBef>
              <a:spcAft>
                <a:spcPts val="0"/>
              </a:spcAft>
              <a:buSzPts val="1100"/>
              <a:buChar char="○"/>
            </a:pPr>
            <a:r>
              <a:rPr lang="en" dirty="0"/>
              <a:t>Beginner (2-3 years)</a:t>
            </a:r>
            <a:endParaRPr dirty="0"/>
          </a:p>
          <a:p>
            <a:pPr marL="914400" lvl="1" indent="-298450" algn="l" rtl="0">
              <a:spcBef>
                <a:spcPts val="0"/>
              </a:spcBef>
              <a:spcAft>
                <a:spcPts val="0"/>
              </a:spcAft>
              <a:buSzPts val="1100"/>
              <a:buChar char="○"/>
            </a:pPr>
            <a:r>
              <a:rPr lang="en" dirty="0"/>
              <a:t>Familiar (4-5 years)</a:t>
            </a:r>
            <a:endParaRPr dirty="0"/>
          </a:p>
          <a:p>
            <a:pPr marL="914400" lvl="1" indent="-298450" algn="l" rtl="0">
              <a:spcBef>
                <a:spcPts val="0"/>
              </a:spcBef>
              <a:spcAft>
                <a:spcPts val="0"/>
              </a:spcAft>
              <a:buSzPts val="1100"/>
              <a:buChar char="○"/>
            </a:pPr>
            <a:r>
              <a:rPr lang="en" dirty="0"/>
              <a:t>Experienced (6-8 years)</a:t>
            </a:r>
            <a:endParaRPr dirty="0"/>
          </a:p>
          <a:p>
            <a:pPr marL="914400" lvl="1" indent="-298450" algn="l" rtl="0">
              <a:spcBef>
                <a:spcPts val="0"/>
              </a:spcBef>
              <a:spcAft>
                <a:spcPts val="0"/>
              </a:spcAft>
              <a:buSzPts val="1100"/>
              <a:buChar char="○"/>
            </a:pPr>
            <a:r>
              <a:rPr lang="en" dirty="0"/>
              <a:t>Expert (9+ years)</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8aaf9d4075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8aaf9d4075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6ef95d9b57_0_2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16ef95d9b57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a:solidFill>
                  <a:schemeClr val="hlink"/>
                </a:solidFill>
                <a:hlinkClick r:id="rId3"/>
              </a:rPr>
              <a:t>go.ncsu.edu/cq5yearplan</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688a152706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688a152706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6ffbd6e9cd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16ffbd6e9cd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6ffbd6e9cd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16ffbd6e9cd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Option 2">
  <p:cSld name="TITLE_1">
    <p:bg>
      <p:bgPr>
        <a:solidFill>
          <a:schemeClr val="accent3"/>
        </a:solidFill>
        <a:effectLst/>
      </p:bgPr>
    </p:bg>
    <p:spTree>
      <p:nvGrpSpPr>
        <p:cNvPr id="1" name="Shape 50"/>
        <p:cNvGrpSpPr/>
        <p:nvPr/>
      </p:nvGrpSpPr>
      <p:grpSpPr>
        <a:xfrm>
          <a:off x="0" y="0"/>
          <a:ext cx="0" cy="0"/>
          <a:chOff x="0" y="0"/>
          <a:chExt cx="0" cy="0"/>
        </a:xfrm>
      </p:grpSpPr>
      <p:pic>
        <p:nvPicPr>
          <p:cNvPr id="51" name="Google Shape;51;p13"/>
          <p:cNvPicPr preferRelativeResize="0"/>
          <p:nvPr/>
        </p:nvPicPr>
        <p:blipFill rotWithShape="1">
          <a:blip r:embed="rId2">
            <a:alphaModFix/>
          </a:blip>
          <a:srcRect/>
          <a:stretch/>
        </p:blipFill>
        <p:spPr>
          <a:xfrm>
            <a:off x="-16500" y="-33025"/>
            <a:ext cx="9176997" cy="458850"/>
          </a:xfrm>
          <a:prstGeom prst="rect">
            <a:avLst/>
          </a:prstGeom>
          <a:noFill/>
          <a:ln>
            <a:noFill/>
          </a:ln>
        </p:spPr>
      </p:pic>
      <p:sp>
        <p:nvSpPr>
          <p:cNvPr id="52" name="Google Shape;52;p13"/>
          <p:cNvSpPr/>
          <p:nvPr/>
        </p:nvSpPr>
        <p:spPr>
          <a:xfrm>
            <a:off x="6751200" y="425825"/>
            <a:ext cx="2392800" cy="471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3"/>
          <p:cNvSpPr txBox="1"/>
          <p:nvPr/>
        </p:nvSpPr>
        <p:spPr>
          <a:xfrm>
            <a:off x="6970350" y="2487575"/>
            <a:ext cx="1954500" cy="59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dk2"/>
                </a:solidFill>
              </a:rPr>
              <a:t>Insert Image/Graphic Here</a:t>
            </a:r>
            <a:endParaRPr b="1">
              <a:solidFill>
                <a:schemeClr val="dk2"/>
              </a:solidFill>
            </a:endParaRPr>
          </a:p>
        </p:txBody>
      </p:sp>
      <p:sp>
        <p:nvSpPr>
          <p:cNvPr id="54" name="Google Shape;54;p13"/>
          <p:cNvSpPr txBox="1">
            <a:spLocks noGrp="1"/>
          </p:cNvSpPr>
          <p:nvPr>
            <p:ph type="subTitle" idx="1"/>
          </p:nvPr>
        </p:nvSpPr>
        <p:spPr>
          <a:xfrm>
            <a:off x="470200" y="2643513"/>
            <a:ext cx="2865600" cy="779100"/>
          </a:xfrm>
          <a:prstGeom prst="rect">
            <a:avLst/>
          </a:prstGeom>
        </p:spPr>
        <p:txBody>
          <a:bodyPr spcFirstLastPara="1" wrap="square" lIns="91425" tIns="91425" rIns="91425" bIns="91425" anchor="t" anchorCtr="0">
            <a:normAutofit/>
          </a:bodyPr>
          <a:lstStyle>
            <a:lvl1pPr lvl="0" rtl="0">
              <a:spcBef>
                <a:spcPts val="0"/>
              </a:spcBef>
              <a:spcAft>
                <a:spcPts val="0"/>
              </a:spcAft>
              <a:buNone/>
              <a:defRPr sz="2000" b="0">
                <a:solidFill>
                  <a:schemeClr val="lt1"/>
                </a:solidFill>
              </a:defRPr>
            </a:lvl1pPr>
            <a:lvl2pPr lvl="1" rtl="0">
              <a:spcBef>
                <a:spcPts val="1200"/>
              </a:spcBef>
              <a:spcAft>
                <a:spcPts val="0"/>
              </a:spcAft>
              <a:buNone/>
              <a:defRPr sz="2000">
                <a:solidFill>
                  <a:schemeClr val="lt1"/>
                </a:solidFill>
              </a:defRPr>
            </a:lvl2pPr>
            <a:lvl3pPr lvl="2" rtl="0">
              <a:spcBef>
                <a:spcPts val="1200"/>
              </a:spcBef>
              <a:spcAft>
                <a:spcPts val="0"/>
              </a:spcAft>
              <a:buNone/>
              <a:defRPr sz="2000">
                <a:solidFill>
                  <a:schemeClr val="lt1"/>
                </a:solidFill>
              </a:defRPr>
            </a:lvl3pPr>
            <a:lvl4pPr lvl="3" rtl="0">
              <a:spcBef>
                <a:spcPts val="1200"/>
              </a:spcBef>
              <a:spcAft>
                <a:spcPts val="0"/>
              </a:spcAft>
              <a:buNone/>
              <a:defRPr sz="2000">
                <a:solidFill>
                  <a:schemeClr val="lt1"/>
                </a:solidFill>
              </a:defRPr>
            </a:lvl4pPr>
            <a:lvl5pPr lvl="4" rtl="0">
              <a:spcBef>
                <a:spcPts val="1200"/>
              </a:spcBef>
              <a:spcAft>
                <a:spcPts val="0"/>
              </a:spcAft>
              <a:buNone/>
              <a:defRPr sz="2000">
                <a:solidFill>
                  <a:schemeClr val="lt1"/>
                </a:solidFill>
              </a:defRPr>
            </a:lvl5pPr>
            <a:lvl6pPr lvl="5" rtl="0">
              <a:spcBef>
                <a:spcPts val="1200"/>
              </a:spcBef>
              <a:spcAft>
                <a:spcPts val="0"/>
              </a:spcAft>
              <a:buNone/>
              <a:defRPr sz="2000">
                <a:solidFill>
                  <a:schemeClr val="lt1"/>
                </a:solidFill>
              </a:defRPr>
            </a:lvl6pPr>
            <a:lvl7pPr lvl="6" rtl="0">
              <a:spcBef>
                <a:spcPts val="1200"/>
              </a:spcBef>
              <a:spcAft>
                <a:spcPts val="0"/>
              </a:spcAft>
              <a:buNone/>
              <a:defRPr sz="2000">
                <a:solidFill>
                  <a:schemeClr val="lt1"/>
                </a:solidFill>
              </a:defRPr>
            </a:lvl7pPr>
            <a:lvl8pPr lvl="7" rtl="0">
              <a:spcBef>
                <a:spcPts val="1200"/>
              </a:spcBef>
              <a:spcAft>
                <a:spcPts val="0"/>
              </a:spcAft>
              <a:buNone/>
              <a:defRPr sz="2000">
                <a:solidFill>
                  <a:schemeClr val="lt1"/>
                </a:solidFill>
              </a:defRPr>
            </a:lvl8pPr>
            <a:lvl9pPr lvl="8" rtl="0">
              <a:spcBef>
                <a:spcPts val="1200"/>
              </a:spcBef>
              <a:spcAft>
                <a:spcPts val="1200"/>
              </a:spcAft>
              <a:buNone/>
              <a:defRPr sz="2000">
                <a:solidFill>
                  <a:schemeClr val="lt1"/>
                </a:solidFill>
              </a:defRPr>
            </a:lvl9pPr>
          </a:lstStyle>
          <a:p>
            <a:endParaRPr/>
          </a:p>
        </p:txBody>
      </p:sp>
      <p:sp>
        <p:nvSpPr>
          <p:cNvPr id="55" name="Google Shape;55;p13"/>
          <p:cNvSpPr txBox="1">
            <a:spLocks noGrp="1"/>
          </p:cNvSpPr>
          <p:nvPr>
            <p:ph type="title"/>
          </p:nvPr>
        </p:nvSpPr>
        <p:spPr>
          <a:xfrm>
            <a:off x="470200" y="1243738"/>
            <a:ext cx="3407100" cy="1122600"/>
          </a:xfrm>
          <a:prstGeom prst="rect">
            <a:avLst/>
          </a:prstGeom>
        </p:spPr>
        <p:txBody>
          <a:bodyPr spcFirstLastPara="1" wrap="square" lIns="91425" tIns="91425" rIns="91425" bIns="91425" anchor="t" anchorCtr="0">
            <a:normAutofit/>
          </a:bodyPr>
          <a:lstStyle>
            <a:lvl1pPr lvl="0" rtl="0">
              <a:spcBef>
                <a:spcPts val="0"/>
              </a:spcBef>
              <a:spcAft>
                <a:spcPts val="0"/>
              </a:spcAft>
              <a:buNone/>
              <a:defRPr sz="3200">
                <a:solidFill>
                  <a:schemeClr val="lt1"/>
                </a:solidFill>
              </a:defRPr>
            </a:lvl1pPr>
            <a:lvl2pPr lvl="1" rtl="0">
              <a:spcBef>
                <a:spcPts val="0"/>
              </a:spcBef>
              <a:spcAft>
                <a:spcPts val="0"/>
              </a:spcAft>
              <a:buNone/>
              <a:defRPr sz="3200">
                <a:solidFill>
                  <a:schemeClr val="lt1"/>
                </a:solidFill>
              </a:defRPr>
            </a:lvl2pPr>
            <a:lvl3pPr lvl="2" rtl="0">
              <a:spcBef>
                <a:spcPts val="0"/>
              </a:spcBef>
              <a:spcAft>
                <a:spcPts val="0"/>
              </a:spcAft>
              <a:buNone/>
              <a:defRPr sz="3200">
                <a:solidFill>
                  <a:schemeClr val="lt1"/>
                </a:solidFill>
              </a:defRPr>
            </a:lvl3pPr>
            <a:lvl4pPr lvl="3" rtl="0">
              <a:spcBef>
                <a:spcPts val="0"/>
              </a:spcBef>
              <a:spcAft>
                <a:spcPts val="0"/>
              </a:spcAft>
              <a:buNone/>
              <a:defRPr sz="3200">
                <a:solidFill>
                  <a:schemeClr val="lt1"/>
                </a:solidFill>
              </a:defRPr>
            </a:lvl4pPr>
            <a:lvl5pPr lvl="4" rtl="0">
              <a:spcBef>
                <a:spcPts val="0"/>
              </a:spcBef>
              <a:spcAft>
                <a:spcPts val="0"/>
              </a:spcAft>
              <a:buNone/>
              <a:defRPr sz="3200">
                <a:solidFill>
                  <a:schemeClr val="lt1"/>
                </a:solidFill>
              </a:defRPr>
            </a:lvl5pPr>
            <a:lvl6pPr lvl="5" rtl="0">
              <a:spcBef>
                <a:spcPts val="0"/>
              </a:spcBef>
              <a:spcAft>
                <a:spcPts val="0"/>
              </a:spcAft>
              <a:buNone/>
              <a:defRPr sz="3200">
                <a:solidFill>
                  <a:schemeClr val="lt1"/>
                </a:solidFill>
              </a:defRPr>
            </a:lvl6pPr>
            <a:lvl7pPr lvl="6" rtl="0">
              <a:spcBef>
                <a:spcPts val="0"/>
              </a:spcBef>
              <a:spcAft>
                <a:spcPts val="0"/>
              </a:spcAft>
              <a:buNone/>
              <a:defRPr sz="3200">
                <a:solidFill>
                  <a:schemeClr val="lt1"/>
                </a:solidFill>
              </a:defRPr>
            </a:lvl7pPr>
            <a:lvl8pPr lvl="7" rtl="0">
              <a:spcBef>
                <a:spcPts val="0"/>
              </a:spcBef>
              <a:spcAft>
                <a:spcPts val="0"/>
              </a:spcAft>
              <a:buNone/>
              <a:defRPr sz="3200">
                <a:solidFill>
                  <a:schemeClr val="lt1"/>
                </a:solidFill>
              </a:defRPr>
            </a:lvl8pPr>
            <a:lvl9pPr lvl="8" rtl="0">
              <a:spcBef>
                <a:spcPts val="0"/>
              </a:spcBef>
              <a:spcAft>
                <a:spcPts val="0"/>
              </a:spcAft>
              <a:buNone/>
              <a:defRPr sz="3200">
                <a:solidFill>
                  <a:schemeClr val="lt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reak Section Option 2">
  <p:cSld name="TITLE_ONLY_1">
    <p:bg>
      <p:bgPr>
        <a:solidFill>
          <a:schemeClr val="dk1"/>
        </a:solidFill>
        <a:effectLst/>
      </p:bgPr>
    </p:bg>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2772750" y="3187913"/>
            <a:ext cx="3598500" cy="501900"/>
          </a:xfrm>
          <a:prstGeom prst="rect">
            <a:avLst/>
          </a:prstGeom>
        </p:spPr>
        <p:txBody>
          <a:bodyPr spcFirstLastPara="1" wrap="square" lIns="91425" tIns="91425" rIns="91425" bIns="91425" anchor="t" anchorCtr="0">
            <a:normAutofit/>
          </a:bodyPr>
          <a:lstStyle>
            <a:lvl1pPr lvl="0" algn="ctr" rtl="0">
              <a:spcBef>
                <a:spcPts val="0"/>
              </a:spcBef>
              <a:spcAft>
                <a:spcPts val="0"/>
              </a:spcAft>
              <a:buNone/>
              <a:defRPr>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58" name="Google Shape;58;p14"/>
          <p:cNvPicPr preferRelativeResize="0"/>
          <p:nvPr/>
        </p:nvPicPr>
        <p:blipFill>
          <a:blip r:embed="rId2">
            <a:alphaModFix/>
          </a:blip>
          <a:stretch>
            <a:fillRect/>
          </a:stretch>
        </p:blipFill>
        <p:spPr>
          <a:xfrm>
            <a:off x="3892263" y="1447050"/>
            <a:ext cx="1359473" cy="157280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Agenda Option 1">
  <p:cSld name="TITLE_AND_TWO_COLUMNS_1">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1562000" y="712750"/>
            <a:ext cx="4500900" cy="421500"/>
          </a:xfrm>
          <a:prstGeom prst="rect">
            <a:avLst/>
          </a:prstGeom>
        </p:spPr>
        <p:txBody>
          <a:bodyPr spcFirstLastPara="1" wrap="square" lIns="91425" tIns="91425" rIns="91425" bIns="91425" anchor="t" anchorCtr="0">
            <a:normAutofit/>
          </a:bodyPr>
          <a:lstStyle>
            <a:lvl1pPr lvl="0" rtl="0">
              <a:spcBef>
                <a:spcPts val="0"/>
              </a:spcBef>
              <a:spcAft>
                <a:spcPts val="0"/>
              </a:spcAft>
              <a:buNone/>
              <a:defRPr sz="1900">
                <a:solidFill>
                  <a:srgbClr val="000000"/>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cxnSp>
        <p:nvCxnSpPr>
          <p:cNvPr id="61" name="Google Shape;61;p15"/>
          <p:cNvCxnSpPr/>
          <p:nvPr/>
        </p:nvCxnSpPr>
        <p:spPr>
          <a:xfrm flipH="1">
            <a:off x="813450" y="150"/>
            <a:ext cx="14100" cy="4032600"/>
          </a:xfrm>
          <a:prstGeom prst="straightConnector1">
            <a:avLst/>
          </a:prstGeom>
          <a:noFill/>
          <a:ln w="114300" cap="flat" cmpd="sng">
            <a:solidFill>
              <a:schemeClr val="dk1"/>
            </a:solidFill>
            <a:prstDash val="solid"/>
            <a:round/>
            <a:headEnd type="none" w="med" len="med"/>
            <a:tailEnd type="none" w="med" len="med"/>
          </a:ln>
        </p:spPr>
      </p:cxnSp>
      <p:sp>
        <p:nvSpPr>
          <p:cNvPr id="62" name="Google Shape;62;p15"/>
          <p:cNvSpPr/>
          <p:nvPr/>
        </p:nvSpPr>
        <p:spPr>
          <a:xfrm>
            <a:off x="408150" y="707501"/>
            <a:ext cx="824700" cy="824700"/>
          </a:xfrm>
          <a:prstGeom prst="ellipse">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000000"/>
              </a:solidFill>
              <a:latin typeface="Calibri"/>
              <a:ea typeface="Calibri"/>
              <a:cs typeface="Calibri"/>
              <a:sym typeface="Calibri"/>
            </a:endParaRPr>
          </a:p>
        </p:txBody>
      </p:sp>
      <p:sp>
        <p:nvSpPr>
          <p:cNvPr id="63" name="Google Shape;63;p15"/>
          <p:cNvSpPr/>
          <p:nvPr/>
        </p:nvSpPr>
        <p:spPr>
          <a:xfrm>
            <a:off x="408150" y="2062971"/>
            <a:ext cx="824700" cy="824700"/>
          </a:xfrm>
          <a:prstGeom prst="ellipse">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000000"/>
              </a:solidFill>
              <a:latin typeface="Calibri"/>
              <a:ea typeface="Calibri"/>
              <a:cs typeface="Calibri"/>
              <a:sym typeface="Calibri"/>
            </a:endParaRPr>
          </a:p>
        </p:txBody>
      </p:sp>
      <p:sp>
        <p:nvSpPr>
          <p:cNvPr id="64" name="Google Shape;64;p15"/>
          <p:cNvSpPr/>
          <p:nvPr/>
        </p:nvSpPr>
        <p:spPr>
          <a:xfrm>
            <a:off x="408150" y="3418441"/>
            <a:ext cx="824700" cy="824700"/>
          </a:xfrm>
          <a:prstGeom prst="ellipse">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000000"/>
              </a:solidFill>
              <a:latin typeface="Calibri"/>
              <a:ea typeface="Calibri"/>
              <a:cs typeface="Calibri"/>
              <a:sym typeface="Calibri"/>
            </a:endParaRPr>
          </a:p>
        </p:txBody>
      </p:sp>
      <p:sp>
        <p:nvSpPr>
          <p:cNvPr id="65" name="Google Shape;65;p15"/>
          <p:cNvSpPr/>
          <p:nvPr/>
        </p:nvSpPr>
        <p:spPr>
          <a:xfrm>
            <a:off x="7053875" y="150"/>
            <a:ext cx="2090100" cy="5143500"/>
          </a:xfrm>
          <a:prstGeom prst="rect">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5"/>
          <p:cNvSpPr txBox="1">
            <a:spLocks noGrp="1"/>
          </p:cNvSpPr>
          <p:nvPr>
            <p:ph type="title" idx="2"/>
          </p:nvPr>
        </p:nvSpPr>
        <p:spPr>
          <a:xfrm>
            <a:off x="7022675" y="2193750"/>
            <a:ext cx="2152500" cy="756000"/>
          </a:xfrm>
          <a:prstGeom prst="rect">
            <a:avLst/>
          </a:prstGeom>
        </p:spPr>
        <p:txBody>
          <a:bodyPr spcFirstLastPara="1" wrap="square" lIns="91425" tIns="91425" rIns="91425" bIns="91425" anchor="t" anchorCtr="0">
            <a:normAutofit/>
          </a:bodyPr>
          <a:lstStyle>
            <a:lvl1pPr lvl="0" algn="ctr" rtl="0">
              <a:spcBef>
                <a:spcPts val="0"/>
              </a:spcBef>
              <a:spcAft>
                <a:spcPts val="0"/>
              </a:spcAft>
              <a:buNone/>
              <a:defRPr>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7" name="Google Shape;67;p15"/>
          <p:cNvSpPr txBox="1">
            <a:spLocks noGrp="1"/>
          </p:cNvSpPr>
          <p:nvPr>
            <p:ph type="subTitle" idx="1"/>
          </p:nvPr>
        </p:nvSpPr>
        <p:spPr>
          <a:xfrm>
            <a:off x="1562000" y="1134238"/>
            <a:ext cx="4500900" cy="392700"/>
          </a:xfrm>
          <a:prstGeom prst="rect">
            <a:avLst/>
          </a:prstGeom>
        </p:spPr>
        <p:txBody>
          <a:bodyPr spcFirstLastPara="1" wrap="square" lIns="91425" tIns="91425" rIns="91425" bIns="91425" anchor="t" anchorCtr="0">
            <a:normAutofit/>
          </a:bodyPr>
          <a:lstStyle>
            <a:lvl1pPr lvl="0" rtl="0">
              <a:spcBef>
                <a:spcPts val="0"/>
              </a:spcBef>
              <a:spcAft>
                <a:spcPts val="0"/>
              </a:spcAft>
              <a:buNone/>
              <a:defRPr sz="1300" b="0"/>
            </a:lvl1pPr>
            <a:lvl2pPr lvl="1" rtl="0">
              <a:spcBef>
                <a:spcPts val="1200"/>
              </a:spcBef>
              <a:spcAft>
                <a:spcPts val="0"/>
              </a:spcAft>
              <a:buNone/>
              <a:defRPr/>
            </a:lvl2pPr>
            <a:lvl3pPr lvl="2" rtl="0">
              <a:spcBef>
                <a:spcPts val="1200"/>
              </a:spcBef>
              <a:spcAft>
                <a:spcPts val="0"/>
              </a:spcAft>
              <a:buNone/>
              <a:defRPr/>
            </a:lvl3pPr>
            <a:lvl4pPr lvl="3" rtl="0">
              <a:spcBef>
                <a:spcPts val="1200"/>
              </a:spcBef>
              <a:spcAft>
                <a:spcPts val="0"/>
              </a:spcAft>
              <a:buNone/>
              <a:defRPr/>
            </a:lvl4pPr>
            <a:lvl5pPr lvl="4" rtl="0">
              <a:spcBef>
                <a:spcPts val="1200"/>
              </a:spcBef>
              <a:spcAft>
                <a:spcPts val="0"/>
              </a:spcAft>
              <a:buNone/>
              <a:defRPr/>
            </a:lvl5pPr>
            <a:lvl6pPr lvl="5" rtl="0">
              <a:spcBef>
                <a:spcPts val="1200"/>
              </a:spcBef>
              <a:spcAft>
                <a:spcPts val="0"/>
              </a:spcAft>
              <a:buNone/>
              <a:defRPr/>
            </a:lvl6pPr>
            <a:lvl7pPr lvl="6" rtl="0">
              <a:spcBef>
                <a:spcPts val="1200"/>
              </a:spcBef>
              <a:spcAft>
                <a:spcPts val="0"/>
              </a:spcAft>
              <a:buNone/>
              <a:defRPr/>
            </a:lvl7pPr>
            <a:lvl8pPr lvl="7" rtl="0">
              <a:spcBef>
                <a:spcPts val="1200"/>
              </a:spcBef>
              <a:spcAft>
                <a:spcPts val="0"/>
              </a:spcAft>
              <a:buNone/>
              <a:defRPr/>
            </a:lvl8pPr>
            <a:lvl9pPr lvl="8" rtl="0">
              <a:spcBef>
                <a:spcPts val="1200"/>
              </a:spcBef>
              <a:spcAft>
                <a:spcPts val="1200"/>
              </a:spcAft>
              <a:buNone/>
              <a:defRPr/>
            </a:lvl9pPr>
          </a:lstStyle>
          <a:p>
            <a:endParaRPr/>
          </a:p>
        </p:txBody>
      </p:sp>
      <p:sp>
        <p:nvSpPr>
          <p:cNvPr id="68" name="Google Shape;68;p15"/>
          <p:cNvSpPr txBox="1">
            <a:spLocks noGrp="1"/>
          </p:cNvSpPr>
          <p:nvPr>
            <p:ph type="title" idx="3"/>
          </p:nvPr>
        </p:nvSpPr>
        <p:spPr>
          <a:xfrm>
            <a:off x="1562000" y="2062975"/>
            <a:ext cx="4500900" cy="421500"/>
          </a:xfrm>
          <a:prstGeom prst="rect">
            <a:avLst/>
          </a:prstGeom>
        </p:spPr>
        <p:txBody>
          <a:bodyPr spcFirstLastPara="1" wrap="square" lIns="91425" tIns="91425" rIns="91425" bIns="91425" anchor="t" anchorCtr="0">
            <a:normAutofit/>
          </a:bodyPr>
          <a:lstStyle>
            <a:lvl1pPr lvl="0" rtl="0">
              <a:spcBef>
                <a:spcPts val="0"/>
              </a:spcBef>
              <a:spcAft>
                <a:spcPts val="0"/>
              </a:spcAft>
              <a:buNone/>
              <a:defRPr sz="1900">
                <a:solidFill>
                  <a:srgbClr val="000000"/>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9" name="Google Shape;69;p15"/>
          <p:cNvSpPr txBox="1">
            <a:spLocks noGrp="1"/>
          </p:cNvSpPr>
          <p:nvPr>
            <p:ph type="subTitle" idx="4"/>
          </p:nvPr>
        </p:nvSpPr>
        <p:spPr>
          <a:xfrm>
            <a:off x="1562000" y="2484463"/>
            <a:ext cx="4500900" cy="392700"/>
          </a:xfrm>
          <a:prstGeom prst="rect">
            <a:avLst/>
          </a:prstGeom>
        </p:spPr>
        <p:txBody>
          <a:bodyPr spcFirstLastPara="1" wrap="square" lIns="91425" tIns="91425" rIns="91425" bIns="91425" anchor="t" anchorCtr="0">
            <a:normAutofit/>
          </a:bodyPr>
          <a:lstStyle>
            <a:lvl1pPr lvl="0" rtl="0">
              <a:spcBef>
                <a:spcPts val="0"/>
              </a:spcBef>
              <a:spcAft>
                <a:spcPts val="0"/>
              </a:spcAft>
              <a:buNone/>
              <a:defRPr sz="1300" b="0"/>
            </a:lvl1pPr>
            <a:lvl2pPr lvl="1" rtl="0">
              <a:spcBef>
                <a:spcPts val="1200"/>
              </a:spcBef>
              <a:spcAft>
                <a:spcPts val="0"/>
              </a:spcAft>
              <a:buNone/>
              <a:defRPr/>
            </a:lvl2pPr>
            <a:lvl3pPr lvl="2" rtl="0">
              <a:spcBef>
                <a:spcPts val="1200"/>
              </a:spcBef>
              <a:spcAft>
                <a:spcPts val="0"/>
              </a:spcAft>
              <a:buNone/>
              <a:defRPr/>
            </a:lvl3pPr>
            <a:lvl4pPr lvl="3" rtl="0">
              <a:spcBef>
                <a:spcPts val="1200"/>
              </a:spcBef>
              <a:spcAft>
                <a:spcPts val="0"/>
              </a:spcAft>
              <a:buNone/>
              <a:defRPr/>
            </a:lvl4pPr>
            <a:lvl5pPr lvl="4" rtl="0">
              <a:spcBef>
                <a:spcPts val="1200"/>
              </a:spcBef>
              <a:spcAft>
                <a:spcPts val="0"/>
              </a:spcAft>
              <a:buNone/>
              <a:defRPr/>
            </a:lvl5pPr>
            <a:lvl6pPr lvl="5" rtl="0">
              <a:spcBef>
                <a:spcPts val="1200"/>
              </a:spcBef>
              <a:spcAft>
                <a:spcPts val="0"/>
              </a:spcAft>
              <a:buNone/>
              <a:defRPr/>
            </a:lvl6pPr>
            <a:lvl7pPr lvl="6" rtl="0">
              <a:spcBef>
                <a:spcPts val="1200"/>
              </a:spcBef>
              <a:spcAft>
                <a:spcPts val="0"/>
              </a:spcAft>
              <a:buNone/>
              <a:defRPr/>
            </a:lvl7pPr>
            <a:lvl8pPr lvl="7" rtl="0">
              <a:spcBef>
                <a:spcPts val="1200"/>
              </a:spcBef>
              <a:spcAft>
                <a:spcPts val="0"/>
              </a:spcAft>
              <a:buNone/>
              <a:defRPr/>
            </a:lvl8pPr>
            <a:lvl9pPr lvl="8" rtl="0">
              <a:spcBef>
                <a:spcPts val="1200"/>
              </a:spcBef>
              <a:spcAft>
                <a:spcPts val="1200"/>
              </a:spcAft>
              <a:buNone/>
              <a:defRPr/>
            </a:lvl9pPr>
          </a:lstStyle>
          <a:p>
            <a:endParaRPr/>
          </a:p>
        </p:txBody>
      </p:sp>
      <p:sp>
        <p:nvSpPr>
          <p:cNvPr id="70" name="Google Shape;70;p15"/>
          <p:cNvSpPr txBox="1">
            <a:spLocks noGrp="1"/>
          </p:cNvSpPr>
          <p:nvPr>
            <p:ph type="title" idx="5"/>
          </p:nvPr>
        </p:nvSpPr>
        <p:spPr>
          <a:xfrm>
            <a:off x="1562000" y="3423700"/>
            <a:ext cx="4500900" cy="421500"/>
          </a:xfrm>
          <a:prstGeom prst="rect">
            <a:avLst/>
          </a:prstGeom>
        </p:spPr>
        <p:txBody>
          <a:bodyPr spcFirstLastPara="1" wrap="square" lIns="91425" tIns="91425" rIns="91425" bIns="91425" anchor="t" anchorCtr="0">
            <a:normAutofit/>
          </a:bodyPr>
          <a:lstStyle>
            <a:lvl1pPr lvl="0" rtl="0">
              <a:spcBef>
                <a:spcPts val="0"/>
              </a:spcBef>
              <a:spcAft>
                <a:spcPts val="0"/>
              </a:spcAft>
              <a:buNone/>
              <a:defRPr sz="1900">
                <a:solidFill>
                  <a:srgbClr val="000000"/>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1" name="Google Shape;71;p15"/>
          <p:cNvSpPr txBox="1">
            <a:spLocks noGrp="1"/>
          </p:cNvSpPr>
          <p:nvPr>
            <p:ph type="subTitle" idx="6"/>
          </p:nvPr>
        </p:nvSpPr>
        <p:spPr>
          <a:xfrm>
            <a:off x="1562000" y="3845188"/>
            <a:ext cx="4500900" cy="392700"/>
          </a:xfrm>
          <a:prstGeom prst="rect">
            <a:avLst/>
          </a:prstGeom>
        </p:spPr>
        <p:txBody>
          <a:bodyPr spcFirstLastPara="1" wrap="square" lIns="91425" tIns="91425" rIns="91425" bIns="91425" anchor="t" anchorCtr="0">
            <a:normAutofit/>
          </a:bodyPr>
          <a:lstStyle>
            <a:lvl1pPr lvl="0" rtl="0">
              <a:spcBef>
                <a:spcPts val="0"/>
              </a:spcBef>
              <a:spcAft>
                <a:spcPts val="0"/>
              </a:spcAft>
              <a:buNone/>
              <a:defRPr sz="1300" b="0"/>
            </a:lvl1pPr>
            <a:lvl2pPr lvl="1" rtl="0">
              <a:spcBef>
                <a:spcPts val="1200"/>
              </a:spcBef>
              <a:spcAft>
                <a:spcPts val="0"/>
              </a:spcAft>
              <a:buNone/>
              <a:defRPr/>
            </a:lvl2pPr>
            <a:lvl3pPr lvl="2" rtl="0">
              <a:spcBef>
                <a:spcPts val="1200"/>
              </a:spcBef>
              <a:spcAft>
                <a:spcPts val="0"/>
              </a:spcAft>
              <a:buNone/>
              <a:defRPr/>
            </a:lvl3pPr>
            <a:lvl4pPr lvl="3" rtl="0">
              <a:spcBef>
                <a:spcPts val="1200"/>
              </a:spcBef>
              <a:spcAft>
                <a:spcPts val="0"/>
              </a:spcAft>
              <a:buNone/>
              <a:defRPr/>
            </a:lvl4pPr>
            <a:lvl5pPr lvl="4" rtl="0">
              <a:spcBef>
                <a:spcPts val="1200"/>
              </a:spcBef>
              <a:spcAft>
                <a:spcPts val="0"/>
              </a:spcAft>
              <a:buNone/>
              <a:defRPr/>
            </a:lvl5pPr>
            <a:lvl6pPr lvl="5" rtl="0">
              <a:spcBef>
                <a:spcPts val="1200"/>
              </a:spcBef>
              <a:spcAft>
                <a:spcPts val="0"/>
              </a:spcAft>
              <a:buNone/>
              <a:defRPr/>
            </a:lvl6pPr>
            <a:lvl7pPr lvl="6" rtl="0">
              <a:spcBef>
                <a:spcPts val="1200"/>
              </a:spcBef>
              <a:spcAft>
                <a:spcPts val="0"/>
              </a:spcAft>
              <a:buNone/>
              <a:defRPr/>
            </a:lvl7pPr>
            <a:lvl8pPr lvl="7" rtl="0">
              <a:spcBef>
                <a:spcPts val="1200"/>
              </a:spcBef>
              <a:spcAft>
                <a:spcPts val="0"/>
              </a:spcAft>
              <a:buNone/>
              <a:defRPr/>
            </a:lvl8pPr>
            <a:lvl9pPr lvl="8" rtl="0">
              <a:spcBef>
                <a:spcPts val="1200"/>
              </a:spcBef>
              <a:spcAft>
                <a:spcPts val="1200"/>
              </a:spcAft>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Slide">
  <p:cSld name="CUSTOM_2">
    <p:spTree>
      <p:nvGrpSpPr>
        <p:cNvPr id="1" name="Shape 72"/>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Break Slide Option 1">
  <p:cSld name="MAIN_POINT_1">
    <p:bg>
      <p:bgPr>
        <a:solidFill>
          <a:schemeClr val="dk1"/>
        </a:solidFill>
        <a:effectLst/>
      </p:bgPr>
    </p:bg>
    <p:spTree>
      <p:nvGrpSpPr>
        <p:cNvPr id="1" name="Shape 73"/>
        <p:cNvGrpSpPr/>
        <p:nvPr/>
      </p:nvGrpSpPr>
      <p:grpSpPr>
        <a:xfrm>
          <a:off x="0" y="0"/>
          <a:ext cx="0" cy="0"/>
          <a:chOff x="0" y="0"/>
          <a:chExt cx="0" cy="0"/>
        </a:xfrm>
      </p:grpSpPr>
      <p:sp>
        <p:nvSpPr>
          <p:cNvPr id="74" name="Google Shape;74;p17"/>
          <p:cNvSpPr txBox="1">
            <a:spLocks noGrp="1"/>
          </p:cNvSpPr>
          <p:nvPr>
            <p:ph type="title"/>
          </p:nvPr>
        </p:nvSpPr>
        <p:spPr>
          <a:xfrm>
            <a:off x="2868450" y="3200725"/>
            <a:ext cx="5651100" cy="726300"/>
          </a:xfrm>
          <a:prstGeom prst="rect">
            <a:avLst/>
          </a:prstGeom>
        </p:spPr>
        <p:txBody>
          <a:bodyPr spcFirstLastPara="1" wrap="square" lIns="91425" tIns="91425" rIns="91425" bIns="91425" anchor="t" anchorCtr="0">
            <a:normAutofit/>
          </a:bodyPr>
          <a:lstStyle>
            <a:lvl1pPr lvl="0" algn="r" rtl="0">
              <a:spcBef>
                <a:spcPts val="0"/>
              </a:spcBef>
              <a:spcAft>
                <a:spcPts val="0"/>
              </a:spcAft>
              <a:buNone/>
              <a:defRPr sz="3500">
                <a:solidFill>
                  <a:schemeClr val="lt1"/>
                </a:solidFill>
              </a:defRPr>
            </a:lvl1pPr>
            <a:lvl2pPr lvl="1" rtl="0">
              <a:spcBef>
                <a:spcPts val="0"/>
              </a:spcBef>
              <a:spcAft>
                <a:spcPts val="0"/>
              </a:spcAft>
              <a:buNone/>
              <a:defRPr sz="3200">
                <a:solidFill>
                  <a:schemeClr val="lt1"/>
                </a:solidFill>
              </a:defRPr>
            </a:lvl2pPr>
            <a:lvl3pPr lvl="2" rtl="0">
              <a:spcBef>
                <a:spcPts val="0"/>
              </a:spcBef>
              <a:spcAft>
                <a:spcPts val="0"/>
              </a:spcAft>
              <a:buNone/>
              <a:defRPr sz="3200">
                <a:solidFill>
                  <a:schemeClr val="lt1"/>
                </a:solidFill>
              </a:defRPr>
            </a:lvl3pPr>
            <a:lvl4pPr lvl="3" rtl="0">
              <a:spcBef>
                <a:spcPts val="0"/>
              </a:spcBef>
              <a:spcAft>
                <a:spcPts val="0"/>
              </a:spcAft>
              <a:buNone/>
              <a:defRPr sz="3200">
                <a:solidFill>
                  <a:schemeClr val="lt1"/>
                </a:solidFill>
              </a:defRPr>
            </a:lvl4pPr>
            <a:lvl5pPr lvl="4" rtl="0">
              <a:spcBef>
                <a:spcPts val="0"/>
              </a:spcBef>
              <a:spcAft>
                <a:spcPts val="0"/>
              </a:spcAft>
              <a:buNone/>
              <a:defRPr sz="3200">
                <a:solidFill>
                  <a:schemeClr val="lt1"/>
                </a:solidFill>
              </a:defRPr>
            </a:lvl5pPr>
            <a:lvl6pPr lvl="5" rtl="0">
              <a:spcBef>
                <a:spcPts val="0"/>
              </a:spcBef>
              <a:spcAft>
                <a:spcPts val="0"/>
              </a:spcAft>
              <a:buNone/>
              <a:defRPr sz="3200">
                <a:solidFill>
                  <a:schemeClr val="lt1"/>
                </a:solidFill>
              </a:defRPr>
            </a:lvl6pPr>
            <a:lvl7pPr lvl="6" rtl="0">
              <a:spcBef>
                <a:spcPts val="0"/>
              </a:spcBef>
              <a:spcAft>
                <a:spcPts val="0"/>
              </a:spcAft>
              <a:buNone/>
              <a:defRPr sz="3200">
                <a:solidFill>
                  <a:schemeClr val="lt1"/>
                </a:solidFill>
              </a:defRPr>
            </a:lvl7pPr>
            <a:lvl8pPr lvl="7" rtl="0">
              <a:spcBef>
                <a:spcPts val="0"/>
              </a:spcBef>
              <a:spcAft>
                <a:spcPts val="0"/>
              </a:spcAft>
              <a:buNone/>
              <a:defRPr sz="3200">
                <a:solidFill>
                  <a:schemeClr val="lt1"/>
                </a:solidFill>
              </a:defRPr>
            </a:lvl8pPr>
            <a:lvl9pPr lvl="8" rtl="0">
              <a:spcBef>
                <a:spcPts val="0"/>
              </a:spcBef>
              <a:spcAft>
                <a:spcPts val="0"/>
              </a:spcAft>
              <a:buNone/>
              <a:defRPr sz="3200">
                <a:solidFill>
                  <a:schemeClr val="lt1"/>
                </a:solidFill>
              </a:defRPr>
            </a:lvl9pPr>
          </a:lstStyle>
          <a:p>
            <a:endParaRPr/>
          </a:p>
        </p:txBody>
      </p:sp>
      <p:sp>
        <p:nvSpPr>
          <p:cNvPr id="75" name="Google Shape;75;p17"/>
          <p:cNvSpPr txBox="1">
            <a:spLocks noGrp="1"/>
          </p:cNvSpPr>
          <p:nvPr>
            <p:ph type="subTitle" idx="1"/>
          </p:nvPr>
        </p:nvSpPr>
        <p:spPr>
          <a:xfrm>
            <a:off x="3766350" y="3927025"/>
            <a:ext cx="4753200" cy="779100"/>
          </a:xfrm>
          <a:prstGeom prst="rect">
            <a:avLst/>
          </a:prstGeom>
        </p:spPr>
        <p:txBody>
          <a:bodyPr spcFirstLastPara="1" wrap="square" lIns="91425" tIns="91425" rIns="91425" bIns="91425" anchor="t" anchorCtr="0">
            <a:normAutofit/>
          </a:bodyPr>
          <a:lstStyle>
            <a:lvl1pPr lvl="0" algn="r" rtl="0">
              <a:spcBef>
                <a:spcPts val="0"/>
              </a:spcBef>
              <a:spcAft>
                <a:spcPts val="0"/>
              </a:spcAft>
              <a:buNone/>
              <a:defRPr sz="1400" b="0">
                <a:solidFill>
                  <a:schemeClr val="lt1"/>
                </a:solidFill>
              </a:defRPr>
            </a:lvl1pPr>
            <a:lvl2pPr lvl="1" rtl="0">
              <a:spcBef>
                <a:spcPts val="1200"/>
              </a:spcBef>
              <a:spcAft>
                <a:spcPts val="0"/>
              </a:spcAft>
              <a:buNone/>
              <a:defRPr sz="1400">
                <a:solidFill>
                  <a:schemeClr val="lt1"/>
                </a:solidFill>
              </a:defRPr>
            </a:lvl2pPr>
            <a:lvl3pPr lvl="2" rtl="0">
              <a:spcBef>
                <a:spcPts val="1200"/>
              </a:spcBef>
              <a:spcAft>
                <a:spcPts val="0"/>
              </a:spcAft>
              <a:buNone/>
              <a:defRPr sz="1400">
                <a:solidFill>
                  <a:schemeClr val="lt1"/>
                </a:solidFill>
              </a:defRPr>
            </a:lvl3pPr>
            <a:lvl4pPr lvl="3" rtl="0">
              <a:spcBef>
                <a:spcPts val="1200"/>
              </a:spcBef>
              <a:spcAft>
                <a:spcPts val="0"/>
              </a:spcAft>
              <a:buNone/>
              <a:defRPr sz="1400">
                <a:solidFill>
                  <a:schemeClr val="lt1"/>
                </a:solidFill>
              </a:defRPr>
            </a:lvl4pPr>
            <a:lvl5pPr lvl="4" rtl="0">
              <a:spcBef>
                <a:spcPts val="1200"/>
              </a:spcBef>
              <a:spcAft>
                <a:spcPts val="0"/>
              </a:spcAft>
              <a:buNone/>
              <a:defRPr sz="1400">
                <a:solidFill>
                  <a:schemeClr val="lt1"/>
                </a:solidFill>
              </a:defRPr>
            </a:lvl5pPr>
            <a:lvl6pPr lvl="5" rtl="0">
              <a:spcBef>
                <a:spcPts val="1200"/>
              </a:spcBef>
              <a:spcAft>
                <a:spcPts val="0"/>
              </a:spcAft>
              <a:buNone/>
              <a:defRPr sz="1400">
                <a:solidFill>
                  <a:schemeClr val="lt1"/>
                </a:solidFill>
              </a:defRPr>
            </a:lvl6pPr>
            <a:lvl7pPr lvl="6" rtl="0">
              <a:spcBef>
                <a:spcPts val="1200"/>
              </a:spcBef>
              <a:spcAft>
                <a:spcPts val="0"/>
              </a:spcAft>
              <a:buNone/>
              <a:defRPr sz="1400">
                <a:solidFill>
                  <a:schemeClr val="lt1"/>
                </a:solidFill>
              </a:defRPr>
            </a:lvl7pPr>
            <a:lvl8pPr lvl="7" rtl="0">
              <a:spcBef>
                <a:spcPts val="1200"/>
              </a:spcBef>
              <a:spcAft>
                <a:spcPts val="0"/>
              </a:spcAft>
              <a:buNone/>
              <a:defRPr sz="1400">
                <a:solidFill>
                  <a:schemeClr val="lt1"/>
                </a:solidFill>
              </a:defRPr>
            </a:lvl8pPr>
            <a:lvl9pPr lvl="8" rtl="0">
              <a:spcBef>
                <a:spcPts val="1200"/>
              </a:spcBef>
              <a:spcAft>
                <a:spcPts val="1200"/>
              </a:spcAft>
              <a:buNone/>
              <a:defRPr sz="1400">
                <a:solidFill>
                  <a:schemeClr val="lt1"/>
                </a:solidFill>
              </a:defRPr>
            </a:lvl9pPr>
          </a:lstStyle>
          <a:p>
            <a:endParaRPr/>
          </a:p>
        </p:txBody>
      </p:sp>
      <p:sp>
        <p:nvSpPr>
          <p:cNvPr id="76" name="Google Shape;76;p17"/>
          <p:cNvSpPr/>
          <p:nvPr/>
        </p:nvSpPr>
        <p:spPr>
          <a:xfrm>
            <a:off x="0" y="-150"/>
            <a:ext cx="2392800" cy="5143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7"/>
          <p:cNvSpPr txBox="1"/>
          <p:nvPr/>
        </p:nvSpPr>
        <p:spPr>
          <a:xfrm>
            <a:off x="219150" y="2274600"/>
            <a:ext cx="1954500" cy="59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dk2"/>
                </a:solidFill>
              </a:rPr>
              <a:t>Insert Image/Graphic Here</a:t>
            </a:r>
            <a:endParaRPr b="1">
              <a:solidFill>
                <a:schemeClr val="dk2"/>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ullet Point Slide Option 2">
  <p:cSld name="CUSTOM_1">
    <p:bg>
      <p:bgPr>
        <a:solidFill>
          <a:schemeClr val="accent1"/>
        </a:solidFill>
        <a:effectLst/>
      </p:bgPr>
    </p:bg>
    <p:spTree>
      <p:nvGrpSpPr>
        <p:cNvPr id="1" name="Shape 78"/>
        <p:cNvGrpSpPr/>
        <p:nvPr/>
      </p:nvGrpSpPr>
      <p:grpSpPr>
        <a:xfrm>
          <a:off x="0" y="0"/>
          <a:ext cx="0" cy="0"/>
          <a:chOff x="0" y="0"/>
          <a:chExt cx="0" cy="0"/>
        </a:xfrm>
      </p:grpSpPr>
      <p:sp>
        <p:nvSpPr>
          <p:cNvPr id="79" name="Google Shape;79;p18"/>
          <p:cNvSpPr txBox="1">
            <a:spLocks noGrp="1"/>
          </p:cNvSpPr>
          <p:nvPr>
            <p:ph type="body" idx="1"/>
          </p:nvPr>
        </p:nvSpPr>
        <p:spPr>
          <a:xfrm>
            <a:off x="747000" y="1524425"/>
            <a:ext cx="7650000" cy="3179400"/>
          </a:xfrm>
          <a:prstGeom prst="rect">
            <a:avLst/>
          </a:prstGeom>
        </p:spPr>
        <p:txBody>
          <a:bodyPr spcFirstLastPara="1" wrap="square" lIns="91425" tIns="91425" rIns="91425" bIns="91425" anchor="t" anchorCtr="0">
            <a:normAutofit/>
          </a:bodyPr>
          <a:lstStyle>
            <a:lvl1pPr marL="457200" lvl="0" indent="-298450" rtl="0">
              <a:spcBef>
                <a:spcPts val="0"/>
              </a:spcBef>
              <a:spcAft>
                <a:spcPts val="0"/>
              </a:spcAft>
              <a:buClr>
                <a:schemeClr val="lt1"/>
              </a:buClr>
              <a:buSzPts val="1100"/>
              <a:buAutoNum type="arabicPeriod"/>
              <a:defRPr sz="1300">
                <a:solidFill>
                  <a:schemeClr val="lt1"/>
                </a:solidFill>
              </a:defRPr>
            </a:lvl1pPr>
            <a:lvl2pPr marL="914400" lvl="1" indent="-298450" rtl="0">
              <a:spcBef>
                <a:spcPts val="0"/>
              </a:spcBef>
              <a:spcAft>
                <a:spcPts val="0"/>
              </a:spcAft>
              <a:buClr>
                <a:schemeClr val="lt1"/>
              </a:buClr>
              <a:buSzPts val="1100"/>
              <a:buAutoNum type="alphaLcPeriod"/>
              <a:defRPr sz="1200">
                <a:solidFill>
                  <a:schemeClr val="lt1"/>
                </a:solidFill>
              </a:defRPr>
            </a:lvl2pPr>
            <a:lvl3pPr marL="1371600" lvl="2" indent="-298450" rtl="0">
              <a:spcBef>
                <a:spcPts val="0"/>
              </a:spcBef>
              <a:spcAft>
                <a:spcPts val="0"/>
              </a:spcAft>
              <a:buClr>
                <a:schemeClr val="lt1"/>
              </a:buClr>
              <a:buSzPts val="1100"/>
              <a:buAutoNum type="romanLcPeriod"/>
              <a:defRPr sz="1200">
                <a:solidFill>
                  <a:schemeClr val="lt1"/>
                </a:solidFill>
              </a:defRPr>
            </a:lvl3pPr>
            <a:lvl4pPr marL="1828800" lvl="3" indent="-298450" rtl="0">
              <a:spcBef>
                <a:spcPts val="0"/>
              </a:spcBef>
              <a:spcAft>
                <a:spcPts val="0"/>
              </a:spcAft>
              <a:buClr>
                <a:schemeClr val="lt1"/>
              </a:buClr>
              <a:buSzPts val="1100"/>
              <a:buAutoNum type="arabicPeriod"/>
              <a:defRPr sz="1200">
                <a:solidFill>
                  <a:schemeClr val="lt1"/>
                </a:solidFill>
              </a:defRPr>
            </a:lvl4pPr>
            <a:lvl5pPr marL="2286000" lvl="4" indent="-298450" rtl="0">
              <a:spcBef>
                <a:spcPts val="0"/>
              </a:spcBef>
              <a:spcAft>
                <a:spcPts val="0"/>
              </a:spcAft>
              <a:buClr>
                <a:schemeClr val="lt1"/>
              </a:buClr>
              <a:buSzPts val="1100"/>
              <a:buAutoNum type="alphaLcPeriod"/>
              <a:defRPr sz="1200">
                <a:solidFill>
                  <a:schemeClr val="lt1"/>
                </a:solidFill>
              </a:defRPr>
            </a:lvl5pPr>
            <a:lvl6pPr marL="2743200" lvl="5" indent="-298450" rtl="0">
              <a:spcBef>
                <a:spcPts val="0"/>
              </a:spcBef>
              <a:spcAft>
                <a:spcPts val="0"/>
              </a:spcAft>
              <a:buClr>
                <a:schemeClr val="lt1"/>
              </a:buClr>
              <a:buSzPts val="1100"/>
              <a:buAutoNum type="romanLcPeriod"/>
              <a:defRPr sz="1200">
                <a:solidFill>
                  <a:schemeClr val="lt1"/>
                </a:solidFill>
              </a:defRPr>
            </a:lvl6pPr>
            <a:lvl7pPr marL="3200400" lvl="6" indent="-298450" rtl="0">
              <a:spcBef>
                <a:spcPts val="0"/>
              </a:spcBef>
              <a:spcAft>
                <a:spcPts val="0"/>
              </a:spcAft>
              <a:buClr>
                <a:schemeClr val="lt1"/>
              </a:buClr>
              <a:buSzPts val="1100"/>
              <a:buAutoNum type="arabicPeriod"/>
              <a:defRPr sz="1200">
                <a:solidFill>
                  <a:schemeClr val="lt1"/>
                </a:solidFill>
              </a:defRPr>
            </a:lvl7pPr>
            <a:lvl8pPr marL="3657600" lvl="7" indent="-298450" rtl="0">
              <a:spcBef>
                <a:spcPts val="0"/>
              </a:spcBef>
              <a:spcAft>
                <a:spcPts val="0"/>
              </a:spcAft>
              <a:buClr>
                <a:schemeClr val="lt1"/>
              </a:buClr>
              <a:buSzPts val="1100"/>
              <a:buAutoNum type="alphaLcPeriod"/>
              <a:defRPr sz="1200">
                <a:solidFill>
                  <a:schemeClr val="lt1"/>
                </a:solidFill>
              </a:defRPr>
            </a:lvl8pPr>
            <a:lvl9pPr marL="4114800" lvl="8" indent="-298450" rtl="0">
              <a:spcBef>
                <a:spcPts val="0"/>
              </a:spcBef>
              <a:spcAft>
                <a:spcPts val="0"/>
              </a:spcAft>
              <a:buClr>
                <a:schemeClr val="lt1"/>
              </a:buClr>
              <a:buSzPts val="1100"/>
              <a:buAutoNum type="romanLcPeriod"/>
              <a:defRPr sz="1200">
                <a:solidFill>
                  <a:schemeClr val="lt1"/>
                </a:solidFill>
              </a:defRPr>
            </a:lvl9pPr>
          </a:lstStyle>
          <a:p>
            <a:endParaRPr/>
          </a:p>
        </p:txBody>
      </p:sp>
      <p:sp>
        <p:nvSpPr>
          <p:cNvPr id="80" name="Google Shape;80;p18"/>
          <p:cNvSpPr txBox="1">
            <a:spLocks noGrp="1"/>
          </p:cNvSpPr>
          <p:nvPr>
            <p:ph type="title"/>
          </p:nvPr>
        </p:nvSpPr>
        <p:spPr>
          <a:xfrm>
            <a:off x="747000" y="550525"/>
            <a:ext cx="2982600" cy="786300"/>
          </a:xfrm>
          <a:prstGeom prst="rect">
            <a:avLst/>
          </a:prstGeom>
        </p:spPr>
        <p:txBody>
          <a:bodyPr spcFirstLastPara="1" wrap="square" lIns="91425" tIns="91425" rIns="91425" bIns="91425" anchor="t" anchorCtr="0">
            <a:normAutofit/>
          </a:bodyPr>
          <a:lstStyle>
            <a:lvl1pPr lvl="0" rtl="0">
              <a:spcBef>
                <a:spcPts val="0"/>
              </a:spcBef>
              <a:spcAft>
                <a:spcPts val="0"/>
              </a:spcAft>
              <a:buNone/>
              <a:defRPr>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alking Points Option 1">
  <p:cSld name="SECTION_TITLE_AND_DESCRIPTION_1">
    <p:spTree>
      <p:nvGrpSpPr>
        <p:cNvPr id="1" name="Shape 81"/>
        <p:cNvGrpSpPr/>
        <p:nvPr/>
      </p:nvGrpSpPr>
      <p:grpSpPr>
        <a:xfrm>
          <a:off x="0" y="0"/>
          <a:ext cx="0" cy="0"/>
          <a:chOff x="0" y="0"/>
          <a:chExt cx="0" cy="0"/>
        </a:xfrm>
      </p:grpSpPr>
      <p:sp>
        <p:nvSpPr>
          <p:cNvPr id="82" name="Google Shape;82;p19"/>
          <p:cNvSpPr/>
          <p:nvPr/>
        </p:nvSpPr>
        <p:spPr>
          <a:xfrm>
            <a:off x="1404213" y="0"/>
            <a:ext cx="1395600" cy="4548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9"/>
          <p:cNvSpPr/>
          <p:nvPr/>
        </p:nvSpPr>
        <p:spPr>
          <a:xfrm>
            <a:off x="1641386" y="442234"/>
            <a:ext cx="921300" cy="9213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000000"/>
              </a:solidFill>
              <a:latin typeface="Calibri"/>
              <a:ea typeface="Calibri"/>
              <a:cs typeface="Calibri"/>
              <a:sym typeface="Calibri"/>
            </a:endParaRPr>
          </a:p>
        </p:txBody>
      </p:sp>
      <p:sp>
        <p:nvSpPr>
          <p:cNvPr id="84" name="Google Shape;84;p19"/>
          <p:cNvSpPr/>
          <p:nvPr/>
        </p:nvSpPr>
        <p:spPr>
          <a:xfrm>
            <a:off x="1641361" y="1813510"/>
            <a:ext cx="921300" cy="9213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000000"/>
              </a:solidFill>
              <a:latin typeface="Calibri"/>
              <a:ea typeface="Calibri"/>
              <a:cs typeface="Calibri"/>
              <a:sym typeface="Calibri"/>
            </a:endParaRPr>
          </a:p>
        </p:txBody>
      </p:sp>
      <p:sp>
        <p:nvSpPr>
          <p:cNvPr id="85" name="Google Shape;85;p19"/>
          <p:cNvSpPr/>
          <p:nvPr/>
        </p:nvSpPr>
        <p:spPr>
          <a:xfrm>
            <a:off x="1641361" y="3184786"/>
            <a:ext cx="921300" cy="9213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000000"/>
              </a:solidFill>
              <a:latin typeface="Calibri"/>
              <a:ea typeface="Calibri"/>
              <a:cs typeface="Calibri"/>
              <a:sym typeface="Calibri"/>
            </a:endParaRPr>
          </a:p>
        </p:txBody>
      </p:sp>
      <p:sp>
        <p:nvSpPr>
          <p:cNvPr id="86" name="Google Shape;86;p19"/>
          <p:cNvSpPr txBox="1">
            <a:spLocks noGrp="1"/>
          </p:cNvSpPr>
          <p:nvPr>
            <p:ph type="title"/>
          </p:nvPr>
        </p:nvSpPr>
        <p:spPr>
          <a:xfrm>
            <a:off x="3238875" y="495775"/>
            <a:ext cx="4500900" cy="421500"/>
          </a:xfrm>
          <a:prstGeom prst="rect">
            <a:avLst/>
          </a:prstGeom>
        </p:spPr>
        <p:txBody>
          <a:bodyPr spcFirstLastPara="1" wrap="square" lIns="91425" tIns="91425" rIns="91425" bIns="91425" anchor="t" anchorCtr="0">
            <a:normAutofit/>
          </a:bodyPr>
          <a:lstStyle>
            <a:lvl1pPr lvl="0" rtl="0">
              <a:spcBef>
                <a:spcPts val="0"/>
              </a:spcBef>
              <a:spcAft>
                <a:spcPts val="0"/>
              </a:spcAft>
              <a:buNone/>
              <a:defRPr sz="1900">
                <a:solidFill>
                  <a:srgbClr val="000000"/>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7" name="Google Shape;87;p19"/>
          <p:cNvSpPr txBox="1">
            <a:spLocks noGrp="1"/>
          </p:cNvSpPr>
          <p:nvPr>
            <p:ph type="subTitle" idx="1"/>
          </p:nvPr>
        </p:nvSpPr>
        <p:spPr>
          <a:xfrm>
            <a:off x="3238875" y="917263"/>
            <a:ext cx="4500900" cy="392700"/>
          </a:xfrm>
          <a:prstGeom prst="rect">
            <a:avLst/>
          </a:prstGeom>
        </p:spPr>
        <p:txBody>
          <a:bodyPr spcFirstLastPara="1" wrap="square" lIns="91425" tIns="91425" rIns="91425" bIns="91425" anchor="t" anchorCtr="0">
            <a:normAutofit/>
          </a:bodyPr>
          <a:lstStyle>
            <a:lvl1pPr lvl="0" rtl="0">
              <a:spcBef>
                <a:spcPts val="0"/>
              </a:spcBef>
              <a:spcAft>
                <a:spcPts val="0"/>
              </a:spcAft>
              <a:buNone/>
              <a:defRPr sz="1300" b="0"/>
            </a:lvl1pPr>
            <a:lvl2pPr lvl="1" rtl="0">
              <a:spcBef>
                <a:spcPts val="1200"/>
              </a:spcBef>
              <a:spcAft>
                <a:spcPts val="0"/>
              </a:spcAft>
              <a:buNone/>
              <a:defRPr/>
            </a:lvl2pPr>
            <a:lvl3pPr lvl="2" rtl="0">
              <a:spcBef>
                <a:spcPts val="1200"/>
              </a:spcBef>
              <a:spcAft>
                <a:spcPts val="0"/>
              </a:spcAft>
              <a:buNone/>
              <a:defRPr/>
            </a:lvl3pPr>
            <a:lvl4pPr lvl="3" rtl="0">
              <a:spcBef>
                <a:spcPts val="1200"/>
              </a:spcBef>
              <a:spcAft>
                <a:spcPts val="0"/>
              </a:spcAft>
              <a:buNone/>
              <a:defRPr/>
            </a:lvl4pPr>
            <a:lvl5pPr lvl="4" rtl="0">
              <a:spcBef>
                <a:spcPts val="1200"/>
              </a:spcBef>
              <a:spcAft>
                <a:spcPts val="0"/>
              </a:spcAft>
              <a:buNone/>
              <a:defRPr/>
            </a:lvl5pPr>
            <a:lvl6pPr lvl="5" rtl="0">
              <a:spcBef>
                <a:spcPts val="1200"/>
              </a:spcBef>
              <a:spcAft>
                <a:spcPts val="0"/>
              </a:spcAft>
              <a:buNone/>
              <a:defRPr/>
            </a:lvl6pPr>
            <a:lvl7pPr lvl="6" rtl="0">
              <a:spcBef>
                <a:spcPts val="1200"/>
              </a:spcBef>
              <a:spcAft>
                <a:spcPts val="0"/>
              </a:spcAft>
              <a:buNone/>
              <a:defRPr/>
            </a:lvl7pPr>
            <a:lvl8pPr lvl="7" rtl="0">
              <a:spcBef>
                <a:spcPts val="1200"/>
              </a:spcBef>
              <a:spcAft>
                <a:spcPts val="0"/>
              </a:spcAft>
              <a:buNone/>
              <a:defRPr/>
            </a:lvl8pPr>
            <a:lvl9pPr lvl="8" rtl="0">
              <a:spcBef>
                <a:spcPts val="1200"/>
              </a:spcBef>
              <a:spcAft>
                <a:spcPts val="1200"/>
              </a:spcAft>
              <a:buNone/>
              <a:defRPr/>
            </a:lvl9pPr>
          </a:lstStyle>
          <a:p>
            <a:endParaRPr/>
          </a:p>
        </p:txBody>
      </p:sp>
      <p:sp>
        <p:nvSpPr>
          <p:cNvPr id="88" name="Google Shape;88;p19"/>
          <p:cNvSpPr txBox="1">
            <a:spLocks noGrp="1"/>
          </p:cNvSpPr>
          <p:nvPr>
            <p:ph type="title" idx="2"/>
          </p:nvPr>
        </p:nvSpPr>
        <p:spPr>
          <a:xfrm>
            <a:off x="3238875" y="1867050"/>
            <a:ext cx="4500900" cy="421500"/>
          </a:xfrm>
          <a:prstGeom prst="rect">
            <a:avLst/>
          </a:prstGeom>
        </p:spPr>
        <p:txBody>
          <a:bodyPr spcFirstLastPara="1" wrap="square" lIns="91425" tIns="91425" rIns="91425" bIns="91425" anchor="t" anchorCtr="0">
            <a:normAutofit/>
          </a:bodyPr>
          <a:lstStyle>
            <a:lvl1pPr lvl="0" rtl="0">
              <a:spcBef>
                <a:spcPts val="0"/>
              </a:spcBef>
              <a:spcAft>
                <a:spcPts val="0"/>
              </a:spcAft>
              <a:buNone/>
              <a:defRPr sz="1900">
                <a:solidFill>
                  <a:srgbClr val="000000"/>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9" name="Google Shape;89;p19"/>
          <p:cNvSpPr txBox="1">
            <a:spLocks noGrp="1"/>
          </p:cNvSpPr>
          <p:nvPr>
            <p:ph type="subTitle" idx="3"/>
          </p:nvPr>
        </p:nvSpPr>
        <p:spPr>
          <a:xfrm>
            <a:off x="3238875" y="2288538"/>
            <a:ext cx="4500900" cy="392700"/>
          </a:xfrm>
          <a:prstGeom prst="rect">
            <a:avLst/>
          </a:prstGeom>
        </p:spPr>
        <p:txBody>
          <a:bodyPr spcFirstLastPara="1" wrap="square" lIns="91425" tIns="91425" rIns="91425" bIns="91425" anchor="t" anchorCtr="0">
            <a:normAutofit/>
          </a:bodyPr>
          <a:lstStyle>
            <a:lvl1pPr lvl="0" rtl="0">
              <a:spcBef>
                <a:spcPts val="0"/>
              </a:spcBef>
              <a:spcAft>
                <a:spcPts val="0"/>
              </a:spcAft>
              <a:buNone/>
              <a:defRPr sz="1300" b="0"/>
            </a:lvl1pPr>
            <a:lvl2pPr lvl="1" rtl="0">
              <a:spcBef>
                <a:spcPts val="1200"/>
              </a:spcBef>
              <a:spcAft>
                <a:spcPts val="0"/>
              </a:spcAft>
              <a:buNone/>
              <a:defRPr/>
            </a:lvl2pPr>
            <a:lvl3pPr lvl="2" rtl="0">
              <a:spcBef>
                <a:spcPts val="1200"/>
              </a:spcBef>
              <a:spcAft>
                <a:spcPts val="0"/>
              </a:spcAft>
              <a:buNone/>
              <a:defRPr/>
            </a:lvl3pPr>
            <a:lvl4pPr lvl="3" rtl="0">
              <a:spcBef>
                <a:spcPts val="1200"/>
              </a:spcBef>
              <a:spcAft>
                <a:spcPts val="0"/>
              </a:spcAft>
              <a:buNone/>
              <a:defRPr/>
            </a:lvl4pPr>
            <a:lvl5pPr lvl="4" rtl="0">
              <a:spcBef>
                <a:spcPts val="1200"/>
              </a:spcBef>
              <a:spcAft>
                <a:spcPts val="0"/>
              </a:spcAft>
              <a:buNone/>
              <a:defRPr/>
            </a:lvl5pPr>
            <a:lvl6pPr lvl="5" rtl="0">
              <a:spcBef>
                <a:spcPts val="1200"/>
              </a:spcBef>
              <a:spcAft>
                <a:spcPts val="0"/>
              </a:spcAft>
              <a:buNone/>
              <a:defRPr/>
            </a:lvl6pPr>
            <a:lvl7pPr lvl="6" rtl="0">
              <a:spcBef>
                <a:spcPts val="1200"/>
              </a:spcBef>
              <a:spcAft>
                <a:spcPts val="0"/>
              </a:spcAft>
              <a:buNone/>
              <a:defRPr/>
            </a:lvl7pPr>
            <a:lvl8pPr lvl="7" rtl="0">
              <a:spcBef>
                <a:spcPts val="1200"/>
              </a:spcBef>
              <a:spcAft>
                <a:spcPts val="0"/>
              </a:spcAft>
              <a:buNone/>
              <a:defRPr/>
            </a:lvl8pPr>
            <a:lvl9pPr lvl="8" rtl="0">
              <a:spcBef>
                <a:spcPts val="1200"/>
              </a:spcBef>
              <a:spcAft>
                <a:spcPts val="1200"/>
              </a:spcAft>
              <a:buNone/>
              <a:defRPr/>
            </a:lvl9pPr>
          </a:lstStyle>
          <a:p>
            <a:endParaRPr/>
          </a:p>
        </p:txBody>
      </p:sp>
      <p:sp>
        <p:nvSpPr>
          <p:cNvPr id="90" name="Google Shape;90;p19"/>
          <p:cNvSpPr txBox="1">
            <a:spLocks noGrp="1"/>
          </p:cNvSpPr>
          <p:nvPr>
            <p:ph type="title" idx="4"/>
          </p:nvPr>
        </p:nvSpPr>
        <p:spPr>
          <a:xfrm>
            <a:off x="3238875" y="3238325"/>
            <a:ext cx="4500900" cy="421500"/>
          </a:xfrm>
          <a:prstGeom prst="rect">
            <a:avLst/>
          </a:prstGeom>
        </p:spPr>
        <p:txBody>
          <a:bodyPr spcFirstLastPara="1" wrap="square" lIns="91425" tIns="91425" rIns="91425" bIns="91425" anchor="t" anchorCtr="0">
            <a:normAutofit/>
          </a:bodyPr>
          <a:lstStyle>
            <a:lvl1pPr lvl="0" rtl="0">
              <a:spcBef>
                <a:spcPts val="0"/>
              </a:spcBef>
              <a:spcAft>
                <a:spcPts val="0"/>
              </a:spcAft>
              <a:buNone/>
              <a:defRPr sz="1900">
                <a:solidFill>
                  <a:srgbClr val="000000"/>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1" name="Google Shape;91;p19"/>
          <p:cNvSpPr txBox="1">
            <a:spLocks noGrp="1"/>
          </p:cNvSpPr>
          <p:nvPr>
            <p:ph type="subTitle" idx="5"/>
          </p:nvPr>
        </p:nvSpPr>
        <p:spPr>
          <a:xfrm>
            <a:off x="3238875" y="3659813"/>
            <a:ext cx="4500900" cy="392700"/>
          </a:xfrm>
          <a:prstGeom prst="rect">
            <a:avLst/>
          </a:prstGeom>
        </p:spPr>
        <p:txBody>
          <a:bodyPr spcFirstLastPara="1" wrap="square" lIns="91425" tIns="91425" rIns="91425" bIns="91425" anchor="t" anchorCtr="0">
            <a:normAutofit/>
          </a:bodyPr>
          <a:lstStyle>
            <a:lvl1pPr lvl="0" rtl="0">
              <a:spcBef>
                <a:spcPts val="0"/>
              </a:spcBef>
              <a:spcAft>
                <a:spcPts val="0"/>
              </a:spcAft>
              <a:buNone/>
              <a:defRPr sz="1300" b="0"/>
            </a:lvl1pPr>
            <a:lvl2pPr lvl="1" rtl="0">
              <a:spcBef>
                <a:spcPts val="1200"/>
              </a:spcBef>
              <a:spcAft>
                <a:spcPts val="0"/>
              </a:spcAft>
              <a:buNone/>
              <a:defRPr/>
            </a:lvl2pPr>
            <a:lvl3pPr lvl="2" rtl="0">
              <a:spcBef>
                <a:spcPts val="1200"/>
              </a:spcBef>
              <a:spcAft>
                <a:spcPts val="0"/>
              </a:spcAft>
              <a:buNone/>
              <a:defRPr/>
            </a:lvl3pPr>
            <a:lvl4pPr lvl="3" rtl="0">
              <a:spcBef>
                <a:spcPts val="1200"/>
              </a:spcBef>
              <a:spcAft>
                <a:spcPts val="0"/>
              </a:spcAft>
              <a:buNone/>
              <a:defRPr/>
            </a:lvl4pPr>
            <a:lvl5pPr lvl="4" rtl="0">
              <a:spcBef>
                <a:spcPts val="1200"/>
              </a:spcBef>
              <a:spcAft>
                <a:spcPts val="0"/>
              </a:spcAft>
              <a:buNone/>
              <a:defRPr/>
            </a:lvl5pPr>
            <a:lvl6pPr lvl="5" rtl="0">
              <a:spcBef>
                <a:spcPts val="1200"/>
              </a:spcBef>
              <a:spcAft>
                <a:spcPts val="0"/>
              </a:spcAft>
              <a:buNone/>
              <a:defRPr/>
            </a:lvl6pPr>
            <a:lvl7pPr lvl="6" rtl="0">
              <a:spcBef>
                <a:spcPts val="1200"/>
              </a:spcBef>
              <a:spcAft>
                <a:spcPts val="0"/>
              </a:spcAft>
              <a:buNone/>
              <a:defRPr/>
            </a:lvl7pPr>
            <a:lvl8pPr lvl="7" rtl="0">
              <a:spcBef>
                <a:spcPts val="1200"/>
              </a:spcBef>
              <a:spcAft>
                <a:spcPts val="0"/>
              </a:spcAft>
              <a:buNone/>
              <a:defRPr/>
            </a:lvl8pPr>
            <a:lvl9pPr lvl="8" rtl="0">
              <a:spcBef>
                <a:spcPts val="1200"/>
              </a:spcBef>
              <a:spcAft>
                <a:spcPts val="1200"/>
              </a:spcAft>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hart Slide">
  <p:cSld name="CAPTION_ONLY_1">
    <p:spTree>
      <p:nvGrpSpPr>
        <p:cNvPr id="1" name="Shape 92"/>
        <p:cNvGrpSpPr/>
        <p:nvPr/>
      </p:nvGrpSpPr>
      <p:grpSpPr>
        <a:xfrm>
          <a:off x="0" y="0"/>
          <a:ext cx="0" cy="0"/>
          <a:chOff x="0" y="0"/>
          <a:chExt cx="0" cy="0"/>
        </a:xfrm>
      </p:grpSpPr>
      <p:pic>
        <p:nvPicPr>
          <p:cNvPr id="93" name="Google Shape;93;p20" title="Points scored"/>
          <p:cNvPicPr preferRelativeResize="0"/>
          <p:nvPr/>
        </p:nvPicPr>
        <p:blipFill rotWithShape="1">
          <a:blip r:embed="rId2">
            <a:alphaModFix/>
          </a:blip>
          <a:srcRect/>
          <a:stretch/>
        </p:blipFill>
        <p:spPr>
          <a:xfrm>
            <a:off x="1014750" y="372175"/>
            <a:ext cx="7114524" cy="43991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Goals Option 1">
  <p:cSld name="TITLE_AND_BODY_1">
    <p:spTree>
      <p:nvGrpSpPr>
        <p:cNvPr id="1" name="Shape 94"/>
        <p:cNvGrpSpPr/>
        <p:nvPr/>
      </p:nvGrpSpPr>
      <p:grpSpPr>
        <a:xfrm>
          <a:off x="0" y="0"/>
          <a:ext cx="0" cy="0"/>
          <a:chOff x="0" y="0"/>
          <a:chExt cx="0" cy="0"/>
        </a:xfrm>
      </p:grpSpPr>
      <p:sp>
        <p:nvSpPr>
          <p:cNvPr id="95" name="Google Shape;95;p21"/>
          <p:cNvSpPr/>
          <p:nvPr/>
        </p:nvSpPr>
        <p:spPr>
          <a:xfrm>
            <a:off x="7053875" y="150"/>
            <a:ext cx="2090100" cy="5143500"/>
          </a:xfrm>
          <a:prstGeom prst="rect">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1"/>
          <p:cNvSpPr txBox="1">
            <a:spLocks noGrp="1"/>
          </p:cNvSpPr>
          <p:nvPr>
            <p:ph type="title"/>
          </p:nvPr>
        </p:nvSpPr>
        <p:spPr>
          <a:xfrm>
            <a:off x="7022675" y="1898250"/>
            <a:ext cx="2152500" cy="1347000"/>
          </a:xfrm>
          <a:prstGeom prst="rect">
            <a:avLst/>
          </a:prstGeom>
        </p:spPr>
        <p:txBody>
          <a:bodyPr spcFirstLastPara="1" wrap="square" lIns="91425" tIns="91425" rIns="91425" bIns="91425" anchor="t" anchorCtr="0">
            <a:normAutofit/>
          </a:bodyPr>
          <a:lstStyle>
            <a:lvl1pPr lvl="0" algn="ctr" rtl="0">
              <a:spcBef>
                <a:spcPts val="0"/>
              </a:spcBef>
              <a:spcAft>
                <a:spcPts val="0"/>
              </a:spcAft>
              <a:buNone/>
              <a:defRPr>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7" name="Google Shape;97;p21"/>
          <p:cNvSpPr txBox="1">
            <a:spLocks noGrp="1"/>
          </p:cNvSpPr>
          <p:nvPr>
            <p:ph type="subTitle" idx="1"/>
          </p:nvPr>
        </p:nvSpPr>
        <p:spPr>
          <a:xfrm>
            <a:off x="1139425" y="1680875"/>
            <a:ext cx="2256300" cy="554100"/>
          </a:xfrm>
          <a:prstGeom prst="rect">
            <a:avLst/>
          </a:prstGeom>
        </p:spPr>
        <p:txBody>
          <a:bodyPr spcFirstLastPara="1" wrap="square" lIns="91425" tIns="91425" rIns="91425" bIns="91425" anchor="t" anchorCtr="0">
            <a:normAutofit/>
          </a:bodyPr>
          <a:lstStyle>
            <a:lvl1pPr lvl="0" rtl="0">
              <a:spcBef>
                <a:spcPts val="0"/>
              </a:spcBef>
              <a:spcAft>
                <a:spcPts val="0"/>
              </a:spcAft>
              <a:buNone/>
              <a:defRPr b="0"/>
            </a:lvl1pPr>
            <a:lvl2pPr lvl="1" rtl="0">
              <a:spcBef>
                <a:spcPts val="1200"/>
              </a:spcBef>
              <a:spcAft>
                <a:spcPts val="0"/>
              </a:spcAft>
              <a:buNone/>
              <a:defRPr b="0"/>
            </a:lvl2pPr>
            <a:lvl3pPr lvl="2" rtl="0">
              <a:spcBef>
                <a:spcPts val="1200"/>
              </a:spcBef>
              <a:spcAft>
                <a:spcPts val="0"/>
              </a:spcAft>
              <a:buNone/>
              <a:defRPr b="0"/>
            </a:lvl3pPr>
            <a:lvl4pPr lvl="3" rtl="0">
              <a:spcBef>
                <a:spcPts val="1200"/>
              </a:spcBef>
              <a:spcAft>
                <a:spcPts val="0"/>
              </a:spcAft>
              <a:buNone/>
              <a:defRPr b="0"/>
            </a:lvl4pPr>
            <a:lvl5pPr lvl="4" rtl="0">
              <a:spcBef>
                <a:spcPts val="1200"/>
              </a:spcBef>
              <a:spcAft>
                <a:spcPts val="0"/>
              </a:spcAft>
              <a:buNone/>
              <a:defRPr b="0"/>
            </a:lvl5pPr>
            <a:lvl6pPr lvl="5" rtl="0">
              <a:spcBef>
                <a:spcPts val="1200"/>
              </a:spcBef>
              <a:spcAft>
                <a:spcPts val="0"/>
              </a:spcAft>
              <a:buNone/>
              <a:defRPr b="0"/>
            </a:lvl6pPr>
            <a:lvl7pPr lvl="6" rtl="0">
              <a:spcBef>
                <a:spcPts val="1200"/>
              </a:spcBef>
              <a:spcAft>
                <a:spcPts val="0"/>
              </a:spcAft>
              <a:buNone/>
              <a:defRPr b="0"/>
            </a:lvl7pPr>
            <a:lvl8pPr lvl="7" rtl="0">
              <a:spcBef>
                <a:spcPts val="1200"/>
              </a:spcBef>
              <a:spcAft>
                <a:spcPts val="0"/>
              </a:spcAft>
              <a:buNone/>
              <a:defRPr b="0"/>
            </a:lvl8pPr>
            <a:lvl9pPr lvl="8" rtl="0">
              <a:spcBef>
                <a:spcPts val="1200"/>
              </a:spcBef>
              <a:spcAft>
                <a:spcPts val="1200"/>
              </a:spcAft>
              <a:buNone/>
              <a:defRPr b="0"/>
            </a:lvl9pPr>
          </a:lstStyle>
          <a:p>
            <a:endParaRPr/>
          </a:p>
        </p:txBody>
      </p:sp>
      <p:sp>
        <p:nvSpPr>
          <p:cNvPr id="98" name="Google Shape;98;p21"/>
          <p:cNvSpPr txBox="1">
            <a:spLocks noGrp="1"/>
          </p:cNvSpPr>
          <p:nvPr>
            <p:ph type="title" idx="2"/>
          </p:nvPr>
        </p:nvSpPr>
        <p:spPr>
          <a:xfrm>
            <a:off x="1139425" y="1347600"/>
            <a:ext cx="2046900" cy="359700"/>
          </a:xfrm>
          <a:prstGeom prst="rect">
            <a:avLst/>
          </a:prstGeom>
        </p:spPr>
        <p:txBody>
          <a:bodyPr spcFirstLastPara="1" wrap="square" lIns="91425" tIns="91425" rIns="91425" bIns="91425" anchor="t" anchorCtr="0">
            <a:normAutofit/>
          </a:bodyPr>
          <a:lstStyle>
            <a:lvl1pPr lvl="0" rtl="0">
              <a:spcBef>
                <a:spcPts val="0"/>
              </a:spcBef>
              <a:spcAft>
                <a:spcPts val="0"/>
              </a:spcAft>
              <a:buNone/>
              <a:defRPr sz="1600">
                <a:solidFill>
                  <a:srgbClr val="000000"/>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9" name="Google Shape;99;p21"/>
          <p:cNvSpPr/>
          <p:nvPr/>
        </p:nvSpPr>
        <p:spPr>
          <a:xfrm>
            <a:off x="352507" y="1454380"/>
            <a:ext cx="673800" cy="6738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0" name="Google Shape;100;p21"/>
          <p:cNvSpPr/>
          <p:nvPr/>
        </p:nvSpPr>
        <p:spPr>
          <a:xfrm>
            <a:off x="3655662" y="1454380"/>
            <a:ext cx="673800" cy="6738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1" name="Google Shape;101;p21"/>
          <p:cNvSpPr/>
          <p:nvPr/>
        </p:nvSpPr>
        <p:spPr>
          <a:xfrm>
            <a:off x="352507" y="3015622"/>
            <a:ext cx="673800" cy="6738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2" name="Google Shape;102;p21"/>
          <p:cNvSpPr/>
          <p:nvPr/>
        </p:nvSpPr>
        <p:spPr>
          <a:xfrm>
            <a:off x="3655662" y="3015622"/>
            <a:ext cx="673800" cy="6738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3" name="Google Shape;103;p21"/>
          <p:cNvSpPr txBox="1">
            <a:spLocks noGrp="1"/>
          </p:cNvSpPr>
          <p:nvPr>
            <p:ph type="subTitle" idx="3"/>
          </p:nvPr>
        </p:nvSpPr>
        <p:spPr>
          <a:xfrm>
            <a:off x="4434175" y="1680875"/>
            <a:ext cx="2256300" cy="554100"/>
          </a:xfrm>
          <a:prstGeom prst="rect">
            <a:avLst/>
          </a:prstGeom>
        </p:spPr>
        <p:txBody>
          <a:bodyPr spcFirstLastPara="1" wrap="square" lIns="91425" tIns="91425" rIns="91425" bIns="91425" anchor="t" anchorCtr="0">
            <a:normAutofit/>
          </a:bodyPr>
          <a:lstStyle>
            <a:lvl1pPr lvl="0" rtl="0">
              <a:spcBef>
                <a:spcPts val="0"/>
              </a:spcBef>
              <a:spcAft>
                <a:spcPts val="0"/>
              </a:spcAft>
              <a:buNone/>
              <a:defRPr b="0"/>
            </a:lvl1pPr>
            <a:lvl2pPr lvl="1" rtl="0">
              <a:spcBef>
                <a:spcPts val="1200"/>
              </a:spcBef>
              <a:spcAft>
                <a:spcPts val="0"/>
              </a:spcAft>
              <a:buNone/>
              <a:defRPr b="0"/>
            </a:lvl2pPr>
            <a:lvl3pPr lvl="2" rtl="0">
              <a:spcBef>
                <a:spcPts val="1200"/>
              </a:spcBef>
              <a:spcAft>
                <a:spcPts val="0"/>
              </a:spcAft>
              <a:buNone/>
              <a:defRPr b="0"/>
            </a:lvl3pPr>
            <a:lvl4pPr lvl="3" rtl="0">
              <a:spcBef>
                <a:spcPts val="1200"/>
              </a:spcBef>
              <a:spcAft>
                <a:spcPts val="0"/>
              </a:spcAft>
              <a:buNone/>
              <a:defRPr b="0"/>
            </a:lvl4pPr>
            <a:lvl5pPr lvl="4" rtl="0">
              <a:spcBef>
                <a:spcPts val="1200"/>
              </a:spcBef>
              <a:spcAft>
                <a:spcPts val="0"/>
              </a:spcAft>
              <a:buNone/>
              <a:defRPr b="0"/>
            </a:lvl5pPr>
            <a:lvl6pPr lvl="5" rtl="0">
              <a:spcBef>
                <a:spcPts val="1200"/>
              </a:spcBef>
              <a:spcAft>
                <a:spcPts val="0"/>
              </a:spcAft>
              <a:buNone/>
              <a:defRPr b="0"/>
            </a:lvl6pPr>
            <a:lvl7pPr lvl="6" rtl="0">
              <a:spcBef>
                <a:spcPts val="1200"/>
              </a:spcBef>
              <a:spcAft>
                <a:spcPts val="0"/>
              </a:spcAft>
              <a:buNone/>
              <a:defRPr b="0"/>
            </a:lvl7pPr>
            <a:lvl8pPr lvl="7" rtl="0">
              <a:spcBef>
                <a:spcPts val="1200"/>
              </a:spcBef>
              <a:spcAft>
                <a:spcPts val="0"/>
              </a:spcAft>
              <a:buNone/>
              <a:defRPr b="0"/>
            </a:lvl8pPr>
            <a:lvl9pPr lvl="8" rtl="0">
              <a:spcBef>
                <a:spcPts val="1200"/>
              </a:spcBef>
              <a:spcAft>
                <a:spcPts val="1200"/>
              </a:spcAft>
              <a:buNone/>
              <a:defRPr b="0"/>
            </a:lvl9pPr>
          </a:lstStyle>
          <a:p>
            <a:endParaRPr/>
          </a:p>
        </p:txBody>
      </p:sp>
      <p:sp>
        <p:nvSpPr>
          <p:cNvPr id="104" name="Google Shape;104;p21"/>
          <p:cNvSpPr txBox="1">
            <a:spLocks noGrp="1"/>
          </p:cNvSpPr>
          <p:nvPr>
            <p:ph type="title" idx="4"/>
          </p:nvPr>
        </p:nvSpPr>
        <p:spPr>
          <a:xfrm>
            <a:off x="4434175" y="1347600"/>
            <a:ext cx="2046900" cy="359700"/>
          </a:xfrm>
          <a:prstGeom prst="rect">
            <a:avLst/>
          </a:prstGeom>
        </p:spPr>
        <p:txBody>
          <a:bodyPr spcFirstLastPara="1" wrap="square" lIns="91425" tIns="91425" rIns="91425" bIns="91425" anchor="t" anchorCtr="0">
            <a:normAutofit/>
          </a:bodyPr>
          <a:lstStyle>
            <a:lvl1pPr lvl="0" rtl="0">
              <a:spcBef>
                <a:spcPts val="0"/>
              </a:spcBef>
              <a:spcAft>
                <a:spcPts val="0"/>
              </a:spcAft>
              <a:buNone/>
              <a:defRPr sz="1600">
                <a:solidFill>
                  <a:srgbClr val="000000"/>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5" name="Google Shape;105;p21"/>
          <p:cNvSpPr txBox="1">
            <a:spLocks noGrp="1"/>
          </p:cNvSpPr>
          <p:nvPr>
            <p:ph type="subTitle" idx="5"/>
          </p:nvPr>
        </p:nvSpPr>
        <p:spPr>
          <a:xfrm>
            <a:off x="1139425" y="3242088"/>
            <a:ext cx="2256300" cy="554100"/>
          </a:xfrm>
          <a:prstGeom prst="rect">
            <a:avLst/>
          </a:prstGeom>
        </p:spPr>
        <p:txBody>
          <a:bodyPr spcFirstLastPara="1" wrap="square" lIns="91425" tIns="91425" rIns="91425" bIns="91425" anchor="t" anchorCtr="0">
            <a:normAutofit/>
          </a:bodyPr>
          <a:lstStyle>
            <a:lvl1pPr lvl="0" rtl="0">
              <a:spcBef>
                <a:spcPts val="0"/>
              </a:spcBef>
              <a:spcAft>
                <a:spcPts val="0"/>
              </a:spcAft>
              <a:buNone/>
              <a:defRPr b="0"/>
            </a:lvl1pPr>
            <a:lvl2pPr lvl="1" rtl="0">
              <a:spcBef>
                <a:spcPts val="1200"/>
              </a:spcBef>
              <a:spcAft>
                <a:spcPts val="0"/>
              </a:spcAft>
              <a:buNone/>
              <a:defRPr b="0"/>
            </a:lvl2pPr>
            <a:lvl3pPr lvl="2" rtl="0">
              <a:spcBef>
                <a:spcPts val="1200"/>
              </a:spcBef>
              <a:spcAft>
                <a:spcPts val="0"/>
              </a:spcAft>
              <a:buNone/>
              <a:defRPr b="0"/>
            </a:lvl3pPr>
            <a:lvl4pPr lvl="3" rtl="0">
              <a:spcBef>
                <a:spcPts val="1200"/>
              </a:spcBef>
              <a:spcAft>
                <a:spcPts val="0"/>
              </a:spcAft>
              <a:buNone/>
              <a:defRPr b="0"/>
            </a:lvl4pPr>
            <a:lvl5pPr lvl="4" rtl="0">
              <a:spcBef>
                <a:spcPts val="1200"/>
              </a:spcBef>
              <a:spcAft>
                <a:spcPts val="0"/>
              </a:spcAft>
              <a:buNone/>
              <a:defRPr b="0"/>
            </a:lvl5pPr>
            <a:lvl6pPr lvl="5" rtl="0">
              <a:spcBef>
                <a:spcPts val="1200"/>
              </a:spcBef>
              <a:spcAft>
                <a:spcPts val="0"/>
              </a:spcAft>
              <a:buNone/>
              <a:defRPr b="0"/>
            </a:lvl6pPr>
            <a:lvl7pPr lvl="6" rtl="0">
              <a:spcBef>
                <a:spcPts val="1200"/>
              </a:spcBef>
              <a:spcAft>
                <a:spcPts val="0"/>
              </a:spcAft>
              <a:buNone/>
              <a:defRPr b="0"/>
            </a:lvl7pPr>
            <a:lvl8pPr lvl="7" rtl="0">
              <a:spcBef>
                <a:spcPts val="1200"/>
              </a:spcBef>
              <a:spcAft>
                <a:spcPts val="0"/>
              </a:spcAft>
              <a:buNone/>
              <a:defRPr b="0"/>
            </a:lvl8pPr>
            <a:lvl9pPr lvl="8" rtl="0">
              <a:spcBef>
                <a:spcPts val="1200"/>
              </a:spcBef>
              <a:spcAft>
                <a:spcPts val="1200"/>
              </a:spcAft>
              <a:buNone/>
              <a:defRPr b="0"/>
            </a:lvl9pPr>
          </a:lstStyle>
          <a:p>
            <a:endParaRPr/>
          </a:p>
        </p:txBody>
      </p:sp>
      <p:sp>
        <p:nvSpPr>
          <p:cNvPr id="106" name="Google Shape;106;p21"/>
          <p:cNvSpPr txBox="1">
            <a:spLocks noGrp="1"/>
          </p:cNvSpPr>
          <p:nvPr>
            <p:ph type="title" idx="6"/>
          </p:nvPr>
        </p:nvSpPr>
        <p:spPr>
          <a:xfrm>
            <a:off x="1139425" y="2908813"/>
            <a:ext cx="2046900" cy="359700"/>
          </a:xfrm>
          <a:prstGeom prst="rect">
            <a:avLst/>
          </a:prstGeom>
        </p:spPr>
        <p:txBody>
          <a:bodyPr spcFirstLastPara="1" wrap="square" lIns="91425" tIns="91425" rIns="91425" bIns="91425" anchor="t" anchorCtr="0">
            <a:normAutofit/>
          </a:bodyPr>
          <a:lstStyle>
            <a:lvl1pPr lvl="0" rtl="0">
              <a:spcBef>
                <a:spcPts val="0"/>
              </a:spcBef>
              <a:spcAft>
                <a:spcPts val="0"/>
              </a:spcAft>
              <a:buNone/>
              <a:defRPr sz="1600">
                <a:solidFill>
                  <a:srgbClr val="000000"/>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7" name="Google Shape;107;p21"/>
          <p:cNvSpPr txBox="1">
            <a:spLocks noGrp="1"/>
          </p:cNvSpPr>
          <p:nvPr>
            <p:ph type="subTitle" idx="7"/>
          </p:nvPr>
        </p:nvSpPr>
        <p:spPr>
          <a:xfrm>
            <a:off x="4434175" y="3242088"/>
            <a:ext cx="2256300" cy="554100"/>
          </a:xfrm>
          <a:prstGeom prst="rect">
            <a:avLst/>
          </a:prstGeom>
        </p:spPr>
        <p:txBody>
          <a:bodyPr spcFirstLastPara="1" wrap="square" lIns="91425" tIns="91425" rIns="91425" bIns="91425" anchor="t" anchorCtr="0">
            <a:normAutofit/>
          </a:bodyPr>
          <a:lstStyle>
            <a:lvl1pPr lvl="0" rtl="0">
              <a:spcBef>
                <a:spcPts val="0"/>
              </a:spcBef>
              <a:spcAft>
                <a:spcPts val="0"/>
              </a:spcAft>
              <a:buNone/>
              <a:defRPr b="0"/>
            </a:lvl1pPr>
            <a:lvl2pPr lvl="1" rtl="0">
              <a:spcBef>
                <a:spcPts val="1200"/>
              </a:spcBef>
              <a:spcAft>
                <a:spcPts val="0"/>
              </a:spcAft>
              <a:buNone/>
              <a:defRPr b="0"/>
            </a:lvl2pPr>
            <a:lvl3pPr lvl="2" rtl="0">
              <a:spcBef>
                <a:spcPts val="1200"/>
              </a:spcBef>
              <a:spcAft>
                <a:spcPts val="0"/>
              </a:spcAft>
              <a:buNone/>
              <a:defRPr b="0"/>
            </a:lvl3pPr>
            <a:lvl4pPr lvl="3" rtl="0">
              <a:spcBef>
                <a:spcPts val="1200"/>
              </a:spcBef>
              <a:spcAft>
                <a:spcPts val="0"/>
              </a:spcAft>
              <a:buNone/>
              <a:defRPr b="0"/>
            </a:lvl4pPr>
            <a:lvl5pPr lvl="4" rtl="0">
              <a:spcBef>
                <a:spcPts val="1200"/>
              </a:spcBef>
              <a:spcAft>
                <a:spcPts val="0"/>
              </a:spcAft>
              <a:buNone/>
              <a:defRPr b="0"/>
            </a:lvl5pPr>
            <a:lvl6pPr lvl="5" rtl="0">
              <a:spcBef>
                <a:spcPts val="1200"/>
              </a:spcBef>
              <a:spcAft>
                <a:spcPts val="0"/>
              </a:spcAft>
              <a:buNone/>
              <a:defRPr b="0"/>
            </a:lvl6pPr>
            <a:lvl7pPr lvl="6" rtl="0">
              <a:spcBef>
                <a:spcPts val="1200"/>
              </a:spcBef>
              <a:spcAft>
                <a:spcPts val="0"/>
              </a:spcAft>
              <a:buNone/>
              <a:defRPr b="0"/>
            </a:lvl7pPr>
            <a:lvl8pPr lvl="7" rtl="0">
              <a:spcBef>
                <a:spcPts val="1200"/>
              </a:spcBef>
              <a:spcAft>
                <a:spcPts val="0"/>
              </a:spcAft>
              <a:buNone/>
              <a:defRPr b="0"/>
            </a:lvl8pPr>
            <a:lvl9pPr lvl="8" rtl="0">
              <a:spcBef>
                <a:spcPts val="1200"/>
              </a:spcBef>
              <a:spcAft>
                <a:spcPts val="1200"/>
              </a:spcAft>
              <a:buNone/>
              <a:defRPr b="0"/>
            </a:lvl9pPr>
          </a:lstStyle>
          <a:p>
            <a:endParaRPr/>
          </a:p>
        </p:txBody>
      </p:sp>
      <p:sp>
        <p:nvSpPr>
          <p:cNvPr id="108" name="Google Shape;108;p21"/>
          <p:cNvSpPr txBox="1">
            <a:spLocks noGrp="1"/>
          </p:cNvSpPr>
          <p:nvPr>
            <p:ph type="title" idx="8"/>
          </p:nvPr>
        </p:nvSpPr>
        <p:spPr>
          <a:xfrm>
            <a:off x="4434175" y="2908813"/>
            <a:ext cx="2046900" cy="359700"/>
          </a:xfrm>
          <a:prstGeom prst="rect">
            <a:avLst/>
          </a:prstGeom>
        </p:spPr>
        <p:txBody>
          <a:bodyPr spcFirstLastPara="1" wrap="square" lIns="91425" tIns="91425" rIns="91425" bIns="91425" anchor="t" anchorCtr="0">
            <a:normAutofit/>
          </a:bodyPr>
          <a:lstStyle>
            <a:lvl1pPr lvl="0" rtl="0">
              <a:spcBef>
                <a:spcPts val="0"/>
              </a:spcBef>
              <a:spcAft>
                <a:spcPts val="0"/>
              </a:spcAft>
              <a:buNone/>
              <a:defRPr sz="1600">
                <a:solidFill>
                  <a:srgbClr val="000000"/>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Recap Option 1">
  <p:cSld name="BIG_NUMBER_1">
    <p:bg>
      <p:bgPr>
        <a:solidFill>
          <a:srgbClr val="CC0000"/>
        </a:solidFill>
        <a:effectLst/>
      </p:bgPr>
    </p:bg>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3548550" y="667925"/>
            <a:ext cx="2046900" cy="973500"/>
          </a:xfrm>
          <a:prstGeom prst="rect">
            <a:avLst/>
          </a:prstGeom>
        </p:spPr>
        <p:txBody>
          <a:bodyPr spcFirstLastPara="1" wrap="square" lIns="91425" tIns="91425" rIns="91425" bIns="91425" anchor="t" anchorCtr="0">
            <a:normAutofit/>
          </a:bodyPr>
          <a:lstStyle>
            <a:lvl1pPr lvl="0" algn="ctr" rtl="0">
              <a:spcBef>
                <a:spcPts val="0"/>
              </a:spcBef>
              <a:spcAft>
                <a:spcPts val="0"/>
              </a:spcAft>
              <a:buNone/>
              <a:defRPr>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cxnSp>
        <p:nvCxnSpPr>
          <p:cNvPr id="111" name="Google Shape;111;p22"/>
          <p:cNvCxnSpPr/>
          <p:nvPr/>
        </p:nvCxnSpPr>
        <p:spPr>
          <a:xfrm>
            <a:off x="0" y="3160423"/>
            <a:ext cx="9144000" cy="0"/>
          </a:xfrm>
          <a:prstGeom prst="straightConnector1">
            <a:avLst/>
          </a:prstGeom>
          <a:noFill/>
          <a:ln w="9525" cap="flat" cmpd="sng">
            <a:solidFill>
              <a:schemeClr val="dk1"/>
            </a:solidFill>
            <a:prstDash val="solid"/>
            <a:miter lim="800000"/>
            <a:headEnd type="none" w="sm" len="sm"/>
            <a:tailEnd type="none" w="sm" len="sm"/>
          </a:ln>
        </p:spPr>
      </p:cxnSp>
      <p:sp>
        <p:nvSpPr>
          <p:cNvPr id="112" name="Google Shape;112;p22"/>
          <p:cNvSpPr/>
          <p:nvPr/>
        </p:nvSpPr>
        <p:spPr>
          <a:xfrm>
            <a:off x="1140229" y="3115814"/>
            <a:ext cx="94200" cy="94200"/>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3" name="Google Shape;113;p22"/>
          <p:cNvSpPr txBox="1">
            <a:spLocks noGrp="1"/>
          </p:cNvSpPr>
          <p:nvPr>
            <p:ph type="subTitle" idx="1"/>
          </p:nvPr>
        </p:nvSpPr>
        <p:spPr>
          <a:xfrm>
            <a:off x="235575" y="3921450"/>
            <a:ext cx="1903500" cy="554100"/>
          </a:xfrm>
          <a:prstGeom prst="rect">
            <a:avLst/>
          </a:prstGeom>
        </p:spPr>
        <p:txBody>
          <a:bodyPr spcFirstLastPara="1" wrap="square" lIns="91425" tIns="91425" rIns="91425" bIns="91425" anchor="t" anchorCtr="0">
            <a:normAutofit/>
          </a:bodyPr>
          <a:lstStyle>
            <a:lvl1pPr lvl="0" algn="ctr" rtl="0">
              <a:spcBef>
                <a:spcPts val="0"/>
              </a:spcBef>
              <a:spcAft>
                <a:spcPts val="0"/>
              </a:spcAft>
              <a:buNone/>
              <a:defRPr sz="1400" b="0">
                <a:solidFill>
                  <a:schemeClr val="lt1"/>
                </a:solidFill>
              </a:defRPr>
            </a:lvl1pPr>
            <a:lvl2pPr lvl="1" algn="ctr" rtl="0">
              <a:spcBef>
                <a:spcPts val="1200"/>
              </a:spcBef>
              <a:spcAft>
                <a:spcPts val="0"/>
              </a:spcAft>
              <a:buNone/>
              <a:defRPr sz="1400"/>
            </a:lvl2pPr>
            <a:lvl3pPr lvl="2" algn="ctr" rtl="0">
              <a:spcBef>
                <a:spcPts val="1200"/>
              </a:spcBef>
              <a:spcAft>
                <a:spcPts val="0"/>
              </a:spcAft>
              <a:buNone/>
              <a:defRPr sz="1400"/>
            </a:lvl3pPr>
            <a:lvl4pPr lvl="3" algn="ctr" rtl="0">
              <a:spcBef>
                <a:spcPts val="1200"/>
              </a:spcBef>
              <a:spcAft>
                <a:spcPts val="0"/>
              </a:spcAft>
              <a:buNone/>
              <a:defRPr sz="1400"/>
            </a:lvl4pPr>
            <a:lvl5pPr lvl="4" algn="ctr" rtl="0">
              <a:spcBef>
                <a:spcPts val="1200"/>
              </a:spcBef>
              <a:spcAft>
                <a:spcPts val="0"/>
              </a:spcAft>
              <a:buNone/>
              <a:defRPr sz="1400"/>
            </a:lvl5pPr>
            <a:lvl6pPr lvl="5" algn="ctr" rtl="0">
              <a:spcBef>
                <a:spcPts val="1200"/>
              </a:spcBef>
              <a:spcAft>
                <a:spcPts val="0"/>
              </a:spcAft>
              <a:buNone/>
              <a:defRPr sz="1400"/>
            </a:lvl6pPr>
            <a:lvl7pPr lvl="6" algn="ctr" rtl="0">
              <a:spcBef>
                <a:spcPts val="1200"/>
              </a:spcBef>
              <a:spcAft>
                <a:spcPts val="0"/>
              </a:spcAft>
              <a:buNone/>
              <a:defRPr sz="1400"/>
            </a:lvl7pPr>
            <a:lvl8pPr lvl="7" algn="ctr" rtl="0">
              <a:spcBef>
                <a:spcPts val="1200"/>
              </a:spcBef>
              <a:spcAft>
                <a:spcPts val="0"/>
              </a:spcAft>
              <a:buNone/>
              <a:defRPr sz="1400"/>
            </a:lvl8pPr>
            <a:lvl9pPr lvl="8" algn="ctr" rtl="0">
              <a:spcBef>
                <a:spcPts val="1200"/>
              </a:spcBef>
              <a:spcAft>
                <a:spcPts val="1200"/>
              </a:spcAft>
              <a:buNone/>
              <a:defRPr sz="1400"/>
            </a:lvl9pPr>
          </a:lstStyle>
          <a:p>
            <a:endParaRPr/>
          </a:p>
        </p:txBody>
      </p:sp>
      <p:sp>
        <p:nvSpPr>
          <p:cNvPr id="114" name="Google Shape;114;p22"/>
          <p:cNvSpPr txBox="1">
            <a:spLocks noGrp="1"/>
          </p:cNvSpPr>
          <p:nvPr>
            <p:ph type="title" idx="2"/>
          </p:nvPr>
        </p:nvSpPr>
        <p:spPr>
          <a:xfrm>
            <a:off x="235575" y="3502275"/>
            <a:ext cx="1903500" cy="340200"/>
          </a:xfrm>
          <a:prstGeom prst="rect">
            <a:avLst/>
          </a:prstGeom>
        </p:spPr>
        <p:txBody>
          <a:bodyPr spcFirstLastPara="1" wrap="square" lIns="91425" tIns="91425" rIns="91425" bIns="91425" anchor="t" anchorCtr="0">
            <a:normAutofit/>
          </a:bodyPr>
          <a:lstStyle>
            <a:lvl1pPr lvl="0" algn="ctr" rtl="0">
              <a:spcBef>
                <a:spcPts val="0"/>
              </a:spcBef>
              <a:spcAft>
                <a:spcPts val="0"/>
              </a:spcAft>
              <a:buNone/>
              <a:defRPr sz="1400">
                <a:solidFill>
                  <a:schemeClr val="lt1"/>
                </a:solidFill>
              </a:defRPr>
            </a:lvl1pPr>
            <a:lvl2pPr lvl="1" algn="ctr" rtl="0">
              <a:spcBef>
                <a:spcPts val="0"/>
              </a:spcBef>
              <a:spcAft>
                <a:spcPts val="0"/>
              </a:spcAft>
              <a:buNone/>
              <a:defRPr sz="2600"/>
            </a:lvl2pPr>
            <a:lvl3pPr lvl="2" algn="ctr" rtl="0">
              <a:spcBef>
                <a:spcPts val="0"/>
              </a:spcBef>
              <a:spcAft>
                <a:spcPts val="0"/>
              </a:spcAft>
              <a:buNone/>
              <a:defRPr sz="2600"/>
            </a:lvl3pPr>
            <a:lvl4pPr lvl="3" algn="ctr" rtl="0">
              <a:spcBef>
                <a:spcPts val="0"/>
              </a:spcBef>
              <a:spcAft>
                <a:spcPts val="0"/>
              </a:spcAft>
              <a:buNone/>
              <a:defRPr sz="2600"/>
            </a:lvl4pPr>
            <a:lvl5pPr lvl="4" algn="ctr" rtl="0">
              <a:spcBef>
                <a:spcPts val="0"/>
              </a:spcBef>
              <a:spcAft>
                <a:spcPts val="0"/>
              </a:spcAft>
              <a:buNone/>
              <a:defRPr sz="2600"/>
            </a:lvl5pPr>
            <a:lvl6pPr lvl="5" algn="ctr" rtl="0">
              <a:spcBef>
                <a:spcPts val="0"/>
              </a:spcBef>
              <a:spcAft>
                <a:spcPts val="0"/>
              </a:spcAft>
              <a:buNone/>
              <a:defRPr sz="2600"/>
            </a:lvl6pPr>
            <a:lvl7pPr lvl="6" algn="ctr" rtl="0">
              <a:spcBef>
                <a:spcPts val="0"/>
              </a:spcBef>
              <a:spcAft>
                <a:spcPts val="0"/>
              </a:spcAft>
              <a:buNone/>
              <a:defRPr sz="2600"/>
            </a:lvl7pPr>
            <a:lvl8pPr lvl="7" algn="ctr" rtl="0">
              <a:spcBef>
                <a:spcPts val="0"/>
              </a:spcBef>
              <a:spcAft>
                <a:spcPts val="0"/>
              </a:spcAft>
              <a:buNone/>
              <a:defRPr sz="2600"/>
            </a:lvl8pPr>
            <a:lvl9pPr lvl="8" algn="ctr" rtl="0">
              <a:spcBef>
                <a:spcPts val="0"/>
              </a:spcBef>
              <a:spcAft>
                <a:spcPts val="0"/>
              </a:spcAft>
              <a:buNone/>
              <a:defRPr sz="2600"/>
            </a:lvl9pPr>
          </a:lstStyle>
          <a:p>
            <a:endParaRPr/>
          </a:p>
        </p:txBody>
      </p:sp>
      <p:sp>
        <p:nvSpPr>
          <p:cNvPr id="115" name="Google Shape;115;p22"/>
          <p:cNvSpPr txBox="1">
            <a:spLocks noGrp="1"/>
          </p:cNvSpPr>
          <p:nvPr>
            <p:ph type="subTitle" idx="3"/>
          </p:nvPr>
        </p:nvSpPr>
        <p:spPr>
          <a:xfrm>
            <a:off x="936675" y="2525025"/>
            <a:ext cx="501300" cy="635400"/>
          </a:xfrm>
          <a:prstGeom prst="rect">
            <a:avLst/>
          </a:prstGeom>
        </p:spPr>
        <p:txBody>
          <a:bodyPr spcFirstLastPara="1" wrap="square" lIns="91425" tIns="91425" rIns="91425" bIns="91425" anchor="t" anchorCtr="0">
            <a:normAutofit/>
          </a:bodyPr>
          <a:lstStyle>
            <a:lvl1pPr lvl="0" algn="ctr" rtl="0">
              <a:spcBef>
                <a:spcPts val="0"/>
              </a:spcBef>
              <a:spcAft>
                <a:spcPts val="0"/>
              </a:spcAft>
              <a:buNone/>
              <a:defRPr>
                <a:solidFill>
                  <a:schemeClr val="lt1"/>
                </a:solidFill>
              </a:defRPr>
            </a:lvl1pPr>
            <a:lvl2pPr lvl="1" rtl="0">
              <a:spcBef>
                <a:spcPts val="1200"/>
              </a:spcBef>
              <a:spcAft>
                <a:spcPts val="0"/>
              </a:spcAft>
              <a:buNone/>
              <a:defRPr>
                <a:solidFill>
                  <a:schemeClr val="lt1"/>
                </a:solidFill>
              </a:defRPr>
            </a:lvl2pPr>
            <a:lvl3pPr lvl="2" rtl="0">
              <a:spcBef>
                <a:spcPts val="1200"/>
              </a:spcBef>
              <a:spcAft>
                <a:spcPts val="0"/>
              </a:spcAft>
              <a:buNone/>
              <a:defRPr>
                <a:solidFill>
                  <a:schemeClr val="lt1"/>
                </a:solidFill>
              </a:defRPr>
            </a:lvl3pPr>
            <a:lvl4pPr lvl="3" rtl="0">
              <a:spcBef>
                <a:spcPts val="1200"/>
              </a:spcBef>
              <a:spcAft>
                <a:spcPts val="0"/>
              </a:spcAft>
              <a:buNone/>
              <a:defRPr>
                <a:solidFill>
                  <a:schemeClr val="lt1"/>
                </a:solidFill>
              </a:defRPr>
            </a:lvl4pPr>
            <a:lvl5pPr lvl="4" rtl="0">
              <a:spcBef>
                <a:spcPts val="1200"/>
              </a:spcBef>
              <a:spcAft>
                <a:spcPts val="0"/>
              </a:spcAft>
              <a:buNone/>
              <a:defRPr>
                <a:solidFill>
                  <a:schemeClr val="lt1"/>
                </a:solidFill>
              </a:defRPr>
            </a:lvl5pPr>
            <a:lvl6pPr lvl="5" rtl="0">
              <a:spcBef>
                <a:spcPts val="1200"/>
              </a:spcBef>
              <a:spcAft>
                <a:spcPts val="0"/>
              </a:spcAft>
              <a:buNone/>
              <a:defRPr>
                <a:solidFill>
                  <a:schemeClr val="lt1"/>
                </a:solidFill>
              </a:defRPr>
            </a:lvl6pPr>
            <a:lvl7pPr lvl="6" rtl="0">
              <a:spcBef>
                <a:spcPts val="1200"/>
              </a:spcBef>
              <a:spcAft>
                <a:spcPts val="0"/>
              </a:spcAft>
              <a:buNone/>
              <a:defRPr>
                <a:solidFill>
                  <a:schemeClr val="lt1"/>
                </a:solidFill>
              </a:defRPr>
            </a:lvl7pPr>
            <a:lvl8pPr lvl="7" rtl="0">
              <a:spcBef>
                <a:spcPts val="1200"/>
              </a:spcBef>
              <a:spcAft>
                <a:spcPts val="0"/>
              </a:spcAft>
              <a:buNone/>
              <a:defRPr>
                <a:solidFill>
                  <a:schemeClr val="lt1"/>
                </a:solidFill>
              </a:defRPr>
            </a:lvl8pPr>
            <a:lvl9pPr lvl="8" rtl="0">
              <a:spcBef>
                <a:spcPts val="1200"/>
              </a:spcBef>
              <a:spcAft>
                <a:spcPts val="1200"/>
              </a:spcAft>
              <a:buNone/>
              <a:defRPr>
                <a:solidFill>
                  <a:schemeClr val="lt1"/>
                </a:solidFill>
              </a:defRPr>
            </a:lvl9pPr>
          </a:lstStyle>
          <a:p>
            <a:endParaRPr/>
          </a:p>
        </p:txBody>
      </p:sp>
      <p:sp>
        <p:nvSpPr>
          <p:cNvPr id="116" name="Google Shape;116;p22"/>
          <p:cNvSpPr/>
          <p:nvPr/>
        </p:nvSpPr>
        <p:spPr>
          <a:xfrm>
            <a:off x="7909579" y="3115814"/>
            <a:ext cx="94200" cy="94200"/>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7" name="Google Shape;117;p22"/>
          <p:cNvSpPr txBox="1">
            <a:spLocks noGrp="1"/>
          </p:cNvSpPr>
          <p:nvPr>
            <p:ph type="subTitle" idx="4"/>
          </p:nvPr>
        </p:nvSpPr>
        <p:spPr>
          <a:xfrm>
            <a:off x="7004925" y="3921450"/>
            <a:ext cx="1903500" cy="554100"/>
          </a:xfrm>
          <a:prstGeom prst="rect">
            <a:avLst/>
          </a:prstGeom>
        </p:spPr>
        <p:txBody>
          <a:bodyPr spcFirstLastPara="1" wrap="square" lIns="91425" tIns="91425" rIns="91425" bIns="91425" anchor="t" anchorCtr="0">
            <a:normAutofit/>
          </a:bodyPr>
          <a:lstStyle>
            <a:lvl1pPr lvl="0" algn="ctr" rtl="0">
              <a:spcBef>
                <a:spcPts val="0"/>
              </a:spcBef>
              <a:spcAft>
                <a:spcPts val="0"/>
              </a:spcAft>
              <a:buNone/>
              <a:defRPr sz="1400" b="0">
                <a:solidFill>
                  <a:schemeClr val="lt1"/>
                </a:solidFill>
              </a:defRPr>
            </a:lvl1pPr>
            <a:lvl2pPr lvl="1" algn="ctr" rtl="0">
              <a:spcBef>
                <a:spcPts val="1200"/>
              </a:spcBef>
              <a:spcAft>
                <a:spcPts val="0"/>
              </a:spcAft>
              <a:buNone/>
              <a:defRPr sz="1400"/>
            </a:lvl2pPr>
            <a:lvl3pPr lvl="2" algn="ctr" rtl="0">
              <a:spcBef>
                <a:spcPts val="1200"/>
              </a:spcBef>
              <a:spcAft>
                <a:spcPts val="0"/>
              </a:spcAft>
              <a:buNone/>
              <a:defRPr sz="1400"/>
            </a:lvl3pPr>
            <a:lvl4pPr lvl="3" algn="ctr" rtl="0">
              <a:spcBef>
                <a:spcPts val="1200"/>
              </a:spcBef>
              <a:spcAft>
                <a:spcPts val="0"/>
              </a:spcAft>
              <a:buNone/>
              <a:defRPr sz="1400"/>
            </a:lvl4pPr>
            <a:lvl5pPr lvl="4" algn="ctr" rtl="0">
              <a:spcBef>
                <a:spcPts val="1200"/>
              </a:spcBef>
              <a:spcAft>
                <a:spcPts val="0"/>
              </a:spcAft>
              <a:buNone/>
              <a:defRPr sz="1400"/>
            </a:lvl5pPr>
            <a:lvl6pPr lvl="5" algn="ctr" rtl="0">
              <a:spcBef>
                <a:spcPts val="1200"/>
              </a:spcBef>
              <a:spcAft>
                <a:spcPts val="0"/>
              </a:spcAft>
              <a:buNone/>
              <a:defRPr sz="1400"/>
            </a:lvl6pPr>
            <a:lvl7pPr lvl="6" algn="ctr" rtl="0">
              <a:spcBef>
                <a:spcPts val="1200"/>
              </a:spcBef>
              <a:spcAft>
                <a:spcPts val="0"/>
              </a:spcAft>
              <a:buNone/>
              <a:defRPr sz="1400"/>
            </a:lvl7pPr>
            <a:lvl8pPr lvl="7" algn="ctr" rtl="0">
              <a:spcBef>
                <a:spcPts val="1200"/>
              </a:spcBef>
              <a:spcAft>
                <a:spcPts val="0"/>
              </a:spcAft>
              <a:buNone/>
              <a:defRPr sz="1400"/>
            </a:lvl8pPr>
            <a:lvl9pPr lvl="8" algn="ctr" rtl="0">
              <a:spcBef>
                <a:spcPts val="1200"/>
              </a:spcBef>
              <a:spcAft>
                <a:spcPts val="1200"/>
              </a:spcAft>
              <a:buNone/>
              <a:defRPr sz="1400"/>
            </a:lvl9pPr>
          </a:lstStyle>
          <a:p>
            <a:endParaRPr/>
          </a:p>
        </p:txBody>
      </p:sp>
      <p:sp>
        <p:nvSpPr>
          <p:cNvPr id="118" name="Google Shape;118;p22"/>
          <p:cNvSpPr txBox="1">
            <a:spLocks noGrp="1"/>
          </p:cNvSpPr>
          <p:nvPr>
            <p:ph type="title" idx="5"/>
          </p:nvPr>
        </p:nvSpPr>
        <p:spPr>
          <a:xfrm>
            <a:off x="7004925" y="3502275"/>
            <a:ext cx="1903500" cy="340200"/>
          </a:xfrm>
          <a:prstGeom prst="rect">
            <a:avLst/>
          </a:prstGeom>
        </p:spPr>
        <p:txBody>
          <a:bodyPr spcFirstLastPara="1" wrap="square" lIns="91425" tIns="91425" rIns="91425" bIns="91425" anchor="t" anchorCtr="0">
            <a:normAutofit/>
          </a:bodyPr>
          <a:lstStyle>
            <a:lvl1pPr lvl="0" algn="ctr" rtl="0">
              <a:spcBef>
                <a:spcPts val="0"/>
              </a:spcBef>
              <a:spcAft>
                <a:spcPts val="0"/>
              </a:spcAft>
              <a:buNone/>
              <a:defRPr sz="1400">
                <a:solidFill>
                  <a:schemeClr val="lt1"/>
                </a:solidFill>
              </a:defRPr>
            </a:lvl1pPr>
            <a:lvl2pPr lvl="1" algn="ctr" rtl="0">
              <a:spcBef>
                <a:spcPts val="0"/>
              </a:spcBef>
              <a:spcAft>
                <a:spcPts val="0"/>
              </a:spcAft>
              <a:buNone/>
              <a:defRPr sz="2600"/>
            </a:lvl2pPr>
            <a:lvl3pPr lvl="2" algn="ctr" rtl="0">
              <a:spcBef>
                <a:spcPts val="0"/>
              </a:spcBef>
              <a:spcAft>
                <a:spcPts val="0"/>
              </a:spcAft>
              <a:buNone/>
              <a:defRPr sz="2600"/>
            </a:lvl3pPr>
            <a:lvl4pPr lvl="3" algn="ctr" rtl="0">
              <a:spcBef>
                <a:spcPts val="0"/>
              </a:spcBef>
              <a:spcAft>
                <a:spcPts val="0"/>
              </a:spcAft>
              <a:buNone/>
              <a:defRPr sz="2600"/>
            </a:lvl4pPr>
            <a:lvl5pPr lvl="4" algn="ctr" rtl="0">
              <a:spcBef>
                <a:spcPts val="0"/>
              </a:spcBef>
              <a:spcAft>
                <a:spcPts val="0"/>
              </a:spcAft>
              <a:buNone/>
              <a:defRPr sz="2600"/>
            </a:lvl5pPr>
            <a:lvl6pPr lvl="5" algn="ctr" rtl="0">
              <a:spcBef>
                <a:spcPts val="0"/>
              </a:spcBef>
              <a:spcAft>
                <a:spcPts val="0"/>
              </a:spcAft>
              <a:buNone/>
              <a:defRPr sz="2600"/>
            </a:lvl6pPr>
            <a:lvl7pPr lvl="6" algn="ctr" rtl="0">
              <a:spcBef>
                <a:spcPts val="0"/>
              </a:spcBef>
              <a:spcAft>
                <a:spcPts val="0"/>
              </a:spcAft>
              <a:buNone/>
              <a:defRPr sz="2600"/>
            </a:lvl7pPr>
            <a:lvl8pPr lvl="7" algn="ctr" rtl="0">
              <a:spcBef>
                <a:spcPts val="0"/>
              </a:spcBef>
              <a:spcAft>
                <a:spcPts val="0"/>
              </a:spcAft>
              <a:buNone/>
              <a:defRPr sz="2600"/>
            </a:lvl8pPr>
            <a:lvl9pPr lvl="8" algn="ctr" rtl="0">
              <a:spcBef>
                <a:spcPts val="0"/>
              </a:spcBef>
              <a:spcAft>
                <a:spcPts val="0"/>
              </a:spcAft>
              <a:buNone/>
              <a:defRPr sz="2600"/>
            </a:lvl9pPr>
          </a:lstStyle>
          <a:p>
            <a:endParaRPr/>
          </a:p>
        </p:txBody>
      </p:sp>
      <p:sp>
        <p:nvSpPr>
          <p:cNvPr id="119" name="Google Shape;119;p22"/>
          <p:cNvSpPr txBox="1">
            <a:spLocks noGrp="1"/>
          </p:cNvSpPr>
          <p:nvPr>
            <p:ph type="subTitle" idx="6"/>
          </p:nvPr>
        </p:nvSpPr>
        <p:spPr>
          <a:xfrm>
            <a:off x="7706025" y="2525025"/>
            <a:ext cx="501300" cy="635400"/>
          </a:xfrm>
          <a:prstGeom prst="rect">
            <a:avLst/>
          </a:prstGeom>
        </p:spPr>
        <p:txBody>
          <a:bodyPr spcFirstLastPara="1" wrap="square" lIns="91425" tIns="91425" rIns="91425" bIns="91425" anchor="t" anchorCtr="0">
            <a:normAutofit/>
          </a:bodyPr>
          <a:lstStyle>
            <a:lvl1pPr lvl="0" algn="ctr" rtl="0">
              <a:spcBef>
                <a:spcPts val="0"/>
              </a:spcBef>
              <a:spcAft>
                <a:spcPts val="0"/>
              </a:spcAft>
              <a:buNone/>
              <a:defRPr>
                <a:solidFill>
                  <a:schemeClr val="lt1"/>
                </a:solidFill>
              </a:defRPr>
            </a:lvl1pPr>
            <a:lvl2pPr lvl="1" rtl="0">
              <a:spcBef>
                <a:spcPts val="1200"/>
              </a:spcBef>
              <a:spcAft>
                <a:spcPts val="0"/>
              </a:spcAft>
              <a:buNone/>
              <a:defRPr>
                <a:solidFill>
                  <a:schemeClr val="lt1"/>
                </a:solidFill>
              </a:defRPr>
            </a:lvl2pPr>
            <a:lvl3pPr lvl="2" rtl="0">
              <a:spcBef>
                <a:spcPts val="1200"/>
              </a:spcBef>
              <a:spcAft>
                <a:spcPts val="0"/>
              </a:spcAft>
              <a:buNone/>
              <a:defRPr>
                <a:solidFill>
                  <a:schemeClr val="lt1"/>
                </a:solidFill>
              </a:defRPr>
            </a:lvl3pPr>
            <a:lvl4pPr lvl="3" rtl="0">
              <a:spcBef>
                <a:spcPts val="1200"/>
              </a:spcBef>
              <a:spcAft>
                <a:spcPts val="0"/>
              </a:spcAft>
              <a:buNone/>
              <a:defRPr>
                <a:solidFill>
                  <a:schemeClr val="lt1"/>
                </a:solidFill>
              </a:defRPr>
            </a:lvl4pPr>
            <a:lvl5pPr lvl="4" rtl="0">
              <a:spcBef>
                <a:spcPts val="1200"/>
              </a:spcBef>
              <a:spcAft>
                <a:spcPts val="0"/>
              </a:spcAft>
              <a:buNone/>
              <a:defRPr>
                <a:solidFill>
                  <a:schemeClr val="lt1"/>
                </a:solidFill>
              </a:defRPr>
            </a:lvl5pPr>
            <a:lvl6pPr lvl="5" rtl="0">
              <a:spcBef>
                <a:spcPts val="1200"/>
              </a:spcBef>
              <a:spcAft>
                <a:spcPts val="0"/>
              </a:spcAft>
              <a:buNone/>
              <a:defRPr>
                <a:solidFill>
                  <a:schemeClr val="lt1"/>
                </a:solidFill>
              </a:defRPr>
            </a:lvl6pPr>
            <a:lvl7pPr lvl="6" rtl="0">
              <a:spcBef>
                <a:spcPts val="1200"/>
              </a:spcBef>
              <a:spcAft>
                <a:spcPts val="0"/>
              </a:spcAft>
              <a:buNone/>
              <a:defRPr>
                <a:solidFill>
                  <a:schemeClr val="lt1"/>
                </a:solidFill>
              </a:defRPr>
            </a:lvl7pPr>
            <a:lvl8pPr lvl="7" rtl="0">
              <a:spcBef>
                <a:spcPts val="1200"/>
              </a:spcBef>
              <a:spcAft>
                <a:spcPts val="0"/>
              </a:spcAft>
              <a:buNone/>
              <a:defRPr>
                <a:solidFill>
                  <a:schemeClr val="lt1"/>
                </a:solidFill>
              </a:defRPr>
            </a:lvl8pPr>
            <a:lvl9pPr lvl="8" rtl="0">
              <a:spcBef>
                <a:spcPts val="1200"/>
              </a:spcBef>
              <a:spcAft>
                <a:spcPts val="1200"/>
              </a:spcAft>
              <a:buNone/>
              <a:defRPr>
                <a:solidFill>
                  <a:schemeClr val="lt1"/>
                </a:solidFill>
              </a:defRPr>
            </a:lvl9pPr>
          </a:lstStyle>
          <a:p>
            <a:endParaRPr/>
          </a:p>
        </p:txBody>
      </p:sp>
      <p:sp>
        <p:nvSpPr>
          <p:cNvPr id="120" name="Google Shape;120;p22"/>
          <p:cNvSpPr/>
          <p:nvPr/>
        </p:nvSpPr>
        <p:spPr>
          <a:xfrm>
            <a:off x="5662429" y="3115814"/>
            <a:ext cx="94200" cy="94200"/>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1" name="Google Shape;121;p22"/>
          <p:cNvSpPr txBox="1">
            <a:spLocks noGrp="1"/>
          </p:cNvSpPr>
          <p:nvPr>
            <p:ph type="subTitle" idx="7"/>
          </p:nvPr>
        </p:nvSpPr>
        <p:spPr>
          <a:xfrm>
            <a:off x="4757775" y="3921450"/>
            <a:ext cx="1903500" cy="554100"/>
          </a:xfrm>
          <a:prstGeom prst="rect">
            <a:avLst/>
          </a:prstGeom>
        </p:spPr>
        <p:txBody>
          <a:bodyPr spcFirstLastPara="1" wrap="square" lIns="91425" tIns="91425" rIns="91425" bIns="91425" anchor="t" anchorCtr="0">
            <a:normAutofit/>
          </a:bodyPr>
          <a:lstStyle>
            <a:lvl1pPr lvl="0" algn="ctr" rtl="0">
              <a:spcBef>
                <a:spcPts val="0"/>
              </a:spcBef>
              <a:spcAft>
                <a:spcPts val="0"/>
              </a:spcAft>
              <a:buNone/>
              <a:defRPr sz="1400" b="0">
                <a:solidFill>
                  <a:schemeClr val="lt1"/>
                </a:solidFill>
              </a:defRPr>
            </a:lvl1pPr>
            <a:lvl2pPr lvl="1" algn="ctr" rtl="0">
              <a:spcBef>
                <a:spcPts val="1200"/>
              </a:spcBef>
              <a:spcAft>
                <a:spcPts val="0"/>
              </a:spcAft>
              <a:buNone/>
              <a:defRPr sz="1400"/>
            </a:lvl2pPr>
            <a:lvl3pPr lvl="2" algn="ctr" rtl="0">
              <a:spcBef>
                <a:spcPts val="1200"/>
              </a:spcBef>
              <a:spcAft>
                <a:spcPts val="0"/>
              </a:spcAft>
              <a:buNone/>
              <a:defRPr sz="1400"/>
            </a:lvl3pPr>
            <a:lvl4pPr lvl="3" algn="ctr" rtl="0">
              <a:spcBef>
                <a:spcPts val="1200"/>
              </a:spcBef>
              <a:spcAft>
                <a:spcPts val="0"/>
              </a:spcAft>
              <a:buNone/>
              <a:defRPr sz="1400"/>
            </a:lvl4pPr>
            <a:lvl5pPr lvl="4" algn="ctr" rtl="0">
              <a:spcBef>
                <a:spcPts val="1200"/>
              </a:spcBef>
              <a:spcAft>
                <a:spcPts val="0"/>
              </a:spcAft>
              <a:buNone/>
              <a:defRPr sz="1400"/>
            </a:lvl5pPr>
            <a:lvl6pPr lvl="5" algn="ctr" rtl="0">
              <a:spcBef>
                <a:spcPts val="1200"/>
              </a:spcBef>
              <a:spcAft>
                <a:spcPts val="0"/>
              </a:spcAft>
              <a:buNone/>
              <a:defRPr sz="1400"/>
            </a:lvl6pPr>
            <a:lvl7pPr lvl="6" algn="ctr" rtl="0">
              <a:spcBef>
                <a:spcPts val="1200"/>
              </a:spcBef>
              <a:spcAft>
                <a:spcPts val="0"/>
              </a:spcAft>
              <a:buNone/>
              <a:defRPr sz="1400"/>
            </a:lvl7pPr>
            <a:lvl8pPr lvl="7" algn="ctr" rtl="0">
              <a:spcBef>
                <a:spcPts val="1200"/>
              </a:spcBef>
              <a:spcAft>
                <a:spcPts val="0"/>
              </a:spcAft>
              <a:buNone/>
              <a:defRPr sz="1400"/>
            </a:lvl8pPr>
            <a:lvl9pPr lvl="8" algn="ctr" rtl="0">
              <a:spcBef>
                <a:spcPts val="1200"/>
              </a:spcBef>
              <a:spcAft>
                <a:spcPts val="1200"/>
              </a:spcAft>
              <a:buNone/>
              <a:defRPr sz="1400"/>
            </a:lvl9pPr>
          </a:lstStyle>
          <a:p>
            <a:endParaRPr/>
          </a:p>
        </p:txBody>
      </p:sp>
      <p:sp>
        <p:nvSpPr>
          <p:cNvPr id="122" name="Google Shape;122;p22"/>
          <p:cNvSpPr txBox="1">
            <a:spLocks noGrp="1"/>
          </p:cNvSpPr>
          <p:nvPr>
            <p:ph type="title" idx="8"/>
          </p:nvPr>
        </p:nvSpPr>
        <p:spPr>
          <a:xfrm>
            <a:off x="4757775" y="3502275"/>
            <a:ext cx="1903500" cy="340200"/>
          </a:xfrm>
          <a:prstGeom prst="rect">
            <a:avLst/>
          </a:prstGeom>
        </p:spPr>
        <p:txBody>
          <a:bodyPr spcFirstLastPara="1" wrap="square" lIns="91425" tIns="91425" rIns="91425" bIns="91425" anchor="t" anchorCtr="0">
            <a:normAutofit/>
          </a:bodyPr>
          <a:lstStyle>
            <a:lvl1pPr lvl="0" algn="ctr" rtl="0">
              <a:spcBef>
                <a:spcPts val="0"/>
              </a:spcBef>
              <a:spcAft>
                <a:spcPts val="0"/>
              </a:spcAft>
              <a:buNone/>
              <a:defRPr sz="1400">
                <a:solidFill>
                  <a:schemeClr val="lt1"/>
                </a:solidFill>
              </a:defRPr>
            </a:lvl1pPr>
            <a:lvl2pPr lvl="1" algn="ctr" rtl="0">
              <a:spcBef>
                <a:spcPts val="0"/>
              </a:spcBef>
              <a:spcAft>
                <a:spcPts val="0"/>
              </a:spcAft>
              <a:buNone/>
              <a:defRPr sz="2600"/>
            </a:lvl2pPr>
            <a:lvl3pPr lvl="2" algn="ctr" rtl="0">
              <a:spcBef>
                <a:spcPts val="0"/>
              </a:spcBef>
              <a:spcAft>
                <a:spcPts val="0"/>
              </a:spcAft>
              <a:buNone/>
              <a:defRPr sz="2600"/>
            </a:lvl3pPr>
            <a:lvl4pPr lvl="3" algn="ctr" rtl="0">
              <a:spcBef>
                <a:spcPts val="0"/>
              </a:spcBef>
              <a:spcAft>
                <a:spcPts val="0"/>
              </a:spcAft>
              <a:buNone/>
              <a:defRPr sz="2600"/>
            </a:lvl4pPr>
            <a:lvl5pPr lvl="4" algn="ctr" rtl="0">
              <a:spcBef>
                <a:spcPts val="0"/>
              </a:spcBef>
              <a:spcAft>
                <a:spcPts val="0"/>
              </a:spcAft>
              <a:buNone/>
              <a:defRPr sz="2600"/>
            </a:lvl5pPr>
            <a:lvl6pPr lvl="5" algn="ctr" rtl="0">
              <a:spcBef>
                <a:spcPts val="0"/>
              </a:spcBef>
              <a:spcAft>
                <a:spcPts val="0"/>
              </a:spcAft>
              <a:buNone/>
              <a:defRPr sz="2600"/>
            </a:lvl6pPr>
            <a:lvl7pPr lvl="6" algn="ctr" rtl="0">
              <a:spcBef>
                <a:spcPts val="0"/>
              </a:spcBef>
              <a:spcAft>
                <a:spcPts val="0"/>
              </a:spcAft>
              <a:buNone/>
              <a:defRPr sz="2600"/>
            </a:lvl7pPr>
            <a:lvl8pPr lvl="7" algn="ctr" rtl="0">
              <a:spcBef>
                <a:spcPts val="0"/>
              </a:spcBef>
              <a:spcAft>
                <a:spcPts val="0"/>
              </a:spcAft>
              <a:buNone/>
              <a:defRPr sz="2600"/>
            </a:lvl8pPr>
            <a:lvl9pPr lvl="8" algn="ctr" rtl="0">
              <a:spcBef>
                <a:spcPts val="0"/>
              </a:spcBef>
              <a:spcAft>
                <a:spcPts val="0"/>
              </a:spcAft>
              <a:buNone/>
              <a:defRPr sz="2600"/>
            </a:lvl9pPr>
          </a:lstStyle>
          <a:p>
            <a:endParaRPr/>
          </a:p>
        </p:txBody>
      </p:sp>
      <p:sp>
        <p:nvSpPr>
          <p:cNvPr id="123" name="Google Shape;123;p22"/>
          <p:cNvSpPr txBox="1">
            <a:spLocks noGrp="1"/>
          </p:cNvSpPr>
          <p:nvPr>
            <p:ph type="subTitle" idx="9"/>
          </p:nvPr>
        </p:nvSpPr>
        <p:spPr>
          <a:xfrm>
            <a:off x="5458875" y="2525025"/>
            <a:ext cx="501300" cy="635400"/>
          </a:xfrm>
          <a:prstGeom prst="rect">
            <a:avLst/>
          </a:prstGeom>
        </p:spPr>
        <p:txBody>
          <a:bodyPr spcFirstLastPara="1" wrap="square" lIns="91425" tIns="91425" rIns="91425" bIns="91425" anchor="t" anchorCtr="0">
            <a:normAutofit/>
          </a:bodyPr>
          <a:lstStyle>
            <a:lvl1pPr lvl="0" algn="ctr" rtl="0">
              <a:spcBef>
                <a:spcPts val="0"/>
              </a:spcBef>
              <a:spcAft>
                <a:spcPts val="0"/>
              </a:spcAft>
              <a:buNone/>
              <a:defRPr>
                <a:solidFill>
                  <a:schemeClr val="lt1"/>
                </a:solidFill>
              </a:defRPr>
            </a:lvl1pPr>
            <a:lvl2pPr lvl="1" rtl="0">
              <a:spcBef>
                <a:spcPts val="1200"/>
              </a:spcBef>
              <a:spcAft>
                <a:spcPts val="0"/>
              </a:spcAft>
              <a:buNone/>
              <a:defRPr>
                <a:solidFill>
                  <a:schemeClr val="lt1"/>
                </a:solidFill>
              </a:defRPr>
            </a:lvl2pPr>
            <a:lvl3pPr lvl="2" rtl="0">
              <a:spcBef>
                <a:spcPts val="1200"/>
              </a:spcBef>
              <a:spcAft>
                <a:spcPts val="0"/>
              </a:spcAft>
              <a:buNone/>
              <a:defRPr>
                <a:solidFill>
                  <a:schemeClr val="lt1"/>
                </a:solidFill>
              </a:defRPr>
            </a:lvl3pPr>
            <a:lvl4pPr lvl="3" rtl="0">
              <a:spcBef>
                <a:spcPts val="1200"/>
              </a:spcBef>
              <a:spcAft>
                <a:spcPts val="0"/>
              </a:spcAft>
              <a:buNone/>
              <a:defRPr>
                <a:solidFill>
                  <a:schemeClr val="lt1"/>
                </a:solidFill>
              </a:defRPr>
            </a:lvl4pPr>
            <a:lvl5pPr lvl="4" rtl="0">
              <a:spcBef>
                <a:spcPts val="1200"/>
              </a:spcBef>
              <a:spcAft>
                <a:spcPts val="0"/>
              </a:spcAft>
              <a:buNone/>
              <a:defRPr>
                <a:solidFill>
                  <a:schemeClr val="lt1"/>
                </a:solidFill>
              </a:defRPr>
            </a:lvl5pPr>
            <a:lvl6pPr lvl="5" rtl="0">
              <a:spcBef>
                <a:spcPts val="1200"/>
              </a:spcBef>
              <a:spcAft>
                <a:spcPts val="0"/>
              </a:spcAft>
              <a:buNone/>
              <a:defRPr>
                <a:solidFill>
                  <a:schemeClr val="lt1"/>
                </a:solidFill>
              </a:defRPr>
            </a:lvl6pPr>
            <a:lvl7pPr lvl="6" rtl="0">
              <a:spcBef>
                <a:spcPts val="1200"/>
              </a:spcBef>
              <a:spcAft>
                <a:spcPts val="0"/>
              </a:spcAft>
              <a:buNone/>
              <a:defRPr>
                <a:solidFill>
                  <a:schemeClr val="lt1"/>
                </a:solidFill>
              </a:defRPr>
            </a:lvl7pPr>
            <a:lvl8pPr lvl="7" rtl="0">
              <a:spcBef>
                <a:spcPts val="1200"/>
              </a:spcBef>
              <a:spcAft>
                <a:spcPts val="0"/>
              </a:spcAft>
              <a:buNone/>
              <a:defRPr>
                <a:solidFill>
                  <a:schemeClr val="lt1"/>
                </a:solidFill>
              </a:defRPr>
            </a:lvl8pPr>
            <a:lvl9pPr lvl="8" rtl="0">
              <a:spcBef>
                <a:spcPts val="1200"/>
              </a:spcBef>
              <a:spcAft>
                <a:spcPts val="1200"/>
              </a:spcAft>
              <a:buNone/>
              <a:defRPr>
                <a:solidFill>
                  <a:schemeClr val="lt1"/>
                </a:solidFill>
              </a:defRPr>
            </a:lvl9pPr>
          </a:lstStyle>
          <a:p>
            <a:endParaRPr/>
          </a:p>
        </p:txBody>
      </p:sp>
      <p:sp>
        <p:nvSpPr>
          <p:cNvPr id="124" name="Google Shape;124;p22"/>
          <p:cNvSpPr/>
          <p:nvPr/>
        </p:nvSpPr>
        <p:spPr>
          <a:xfrm>
            <a:off x="3348529" y="3115814"/>
            <a:ext cx="94200" cy="94200"/>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5" name="Google Shape;125;p22"/>
          <p:cNvSpPr txBox="1">
            <a:spLocks noGrp="1"/>
          </p:cNvSpPr>
          <p:nvPr>
            <p:ph type="subTitle" idx="13"/>
          </p:nvPr>
        </p:nvSpPr>
        <p:spPr>
          <a:xfrm>
            <a:off x="2443875" y="3921450"/>
            <a:ext cx="1903500" cy="554100"/>
          </a:xfrm>
          <a:prstGeom prst="rect">
            <a:avLst/>
          </a:prstGeom>
        </p:spPr>
        <p:txBody>
          <a:bodyPr spcFirstLastPara="1" wrap="square" lIns="91425" tIns="91425" rIns="91425" bIns="91425" anchor="t" anchorCtr="0">
            <a:normAutofit/>
          </a:bodyPr>
          <a:lstStyle>
            <a:lvl1pPr lvl="0" algn="ctr" rtl="0">
              <a:spcBef>
                <a:spcPts val="0"/>
              </a:spcBef>
              <a:spcAft>
                <a:spcPts val="0"/>
              </a:spcAft>
              <a:buNone/>
              <a:defRPr sz="1400" b="0">
                <a:solidFill>
                  <a:schemeClr val="lt1"/>
                </a:solidFill>
              </a:defRPr>
            </a:lvl1pPr>
            <a:lvl2pPr lvl="1" algn="ctr" rtl="0">
              <a:spcBef>
                <a:spcPts val="1200"/>
              </a:spcBef>
              <a:spcAft>
                <a:spcPts val="0"/>
              </a:spcAft>
              <a:buNone/>
              <a:defRPr sz="1400"/>
            </a:lvl2pPr>
            <a:lvl3pPr lvl="2" algn="ctr" rtl="0">
              <a:spcBef>
                <a:spcPts val="1200"/>
              </a:spcBef>
              <a:spcAft>
                <a:spcPts val="0"/>
              </a:spcAft>
              <a:buNone/>
              <a:defRPr sz="1400"/>
            </a:lvl3pPr>
            <a:lvl4pPr lvl="3" algn="ctr" rtl="0">
              <a:spcBef>
                <a:spcPts val="1200"/>
              </a:spcBef>
              <a:spcAft>
                <a:spcPts val="0"/>
              </a:spcAft>
              <a:buNone/>
              <a:defRPr sz="1400"/>
            </a:lvl4pPr>
            <a:lvl5pPr lvl="4" algn="ctr" rtl="0">
              <a:spcBef>
                <a:spcPts val="1200"/>
              </a:spcBef>
              <a:spcAft>
                <a:spcPts val="0"/>
              </a:spcAft>
              <a:buNone/>
              <a:defRPr sz="1400"/>
            </a:lvl5pPr>
            <a:lvl6pPr lvl="5" algn="ctr" rtl="0">
              <a:spcBef>
                <a:spcPts val="1200"/>
              </a:spcBef>
              <a:spcAft>
                <a:spcPts val="0"/>
              </a:spcAft>
              <a:buNone/>
              <a:defRPr sz="1400"/>
            </a:lvl6pPr>
            <a:lvl7pPr lvl="6" algn="ctr" rtl="0">
              <a:spcBef>
                <a:spcPts val="1200"/>
              </a:spcBef>
              <a:spcAft>
                <a:spcPts val="0"/>
              </a:spcAft>
              <a:buNone/>
              <a:defRPr sz="1400"/>
            </a:lvl7pPr>
            <a:lvl8pPr lvl="7" algn="ctr" rtl="0">
              <a:spcBef>
                <a:spcPts val="1200"/>
              </a:spcBef>
              <a:spcAft>
                <a:spcPts val="0"/>
              </a:spcAft>
              <a:buNone/>
              <a:defRPr sz="1400"/>
            </a:lvl8pPr>
            <a:lvl9pPr lvl="8" algn="ctr" rtl="0">
              <a:spcBef>
                <a:spcPts val="1200"/>
              </a:spcBef>
              <a:spcAft>
                <a:spcPts val="1200"/>
              </a:spcAft>
              <a:buNone/>
              <a:defRPr sz="1400"/>
            </a:lvl9pPr>
          </a:lstStyle>
          <a:p>
            <a:endParaRPr/>
          </a:p>
        </p:txBody>
      </p:sp>
      <p:sp>
        <p:nvSpPr>
          <p:cNvPr id="126" name="Google Shape;126;p22"/>
          <p:cNvSpPr txBox="1">
            <a:spLocks noGrp="1"/>
          </p:cNvSpPr>
          <p:nvPr>
            <p:ph type="title" idx="14"/>
          </p:nvPr>
        </p:nvSpPr>
        <p:spPr>
          <a:xfrm>
            <a:off x="2443875" y="3502275"/>
            <a:ext cx="1903500" cy="340200"/>
          </a:xfrm>
          <a:prstGeom prst="rect">
            <a:avLst/>
          </a:prstGeom>
        </p:spPr>
        <p:txBody>
          <a:bodyPr spcFirstLastPara="1" wrap="square" lIns="91425" tIns="91425" rIns="91425" bIns="91425" anchor="t" anchorCtr="0">
            <a:normAutofit/>
          </a:bodyPr>
          <a:lstStyle>
            <a:lvl1pPr lvl="0" algn="ctr" rtl="0">
              <a:spcBef>
                <a:spcPts val="0"/>
              </a:spcBef>
              <a:spcAft>
                <a:spcPts val="0"/>
              </a:spcAft>
              <a:buNone/>
              <a:defRPr sz="1400">
                <a:solidFill>
                  <a:schemeClr val="lt1"/>
                </a:solidFill>
              </a:defRPr>
            </a:lvl1pPr>
            <a:lvl2pPr lvl="1" algn="ctr" rtl="0">
              <a:spcBef>
                <a:spcPts val="0"/>
              </a:spcBef>
              <a:spcAft>
                <a:spcPts val="0"/>
              </a:spcAft>
              <a:buNone/>
              <a:defRPr sz="2600"/>
            </a:lvl2pPr>
            <a:lvl3pPr lvl="2" algn="ctr" rtl="0">
              <a:spcBef>
                <a:spcPts val="0"/>
              </a:spcBef>
              <a:spcAft>
                <a:spcPts val="0"/>
              </a:spcAft>
              <a:buNone/>
              <a:defRPr sz="2600"/>
            </a:lvl3pPr>
            <a:lvl4pPr lvl="3" algn="ctr" rtl="0">
              <a:spcBef>
                <a:spcPts val="0"/>
              </a:spcBef>
              <a:spcAft>
                <a:spcPts val="0"/>
              </a:spcAft>
              <a:buNone/>
              <a:defRPr sz="2600"/>
            </a:lvl4pPr>
            <a:lvl5pPr lvl="4" algn="ctr" rtl="0">
              <a:spcBef>
                <a:spcPts val="0"/>
              </a:spcBef>
              <a:spcAft>
                <a:spcPts val="0"/>
              </a:spcAft>
              <a:buNone/>
              <a:defRPr sz="2600"/>
            </a:lvl5pPr>
            <a:lvl6pPr lvl="5" algn="ctr" rtl="0">
              <a:spcBef>
                <a:spcPts val="0"/>
              </a:spcBef>
              <a:spcAft>
                <a:spcPts val="0"/>
              </a:spcAft>
              <a:buNone/>
              <a:defRPr sz="2600"/>
            </a:lvl6pPr>
            <a:lvl7pPr lvl="6" algn="ctr" rtl="0">
              <a:spcBef>
                <a:spcPts val="0"/>
              </a:spcBef>
              <a:spcAft>
                <a:spcPts val="0"/>
              </a:spcAft>
              <a:buNone/>
              <a:defRPr sz="2600"/>
            </a:lvl7pPr>
            <a:lvl8pPr lvl="7" algn="ctr" rtl="0">
              <a:spcBef>
                <a:spcPts val="0"/>
              </a:spcBef>
              <a:spcAft>
                <a:spcPts val="0"/>
              </a:spcAft>
              <a:buNone/>
              <a:defRPr sz="2600"/>
            </a:lvl8pPr>
            <a:lvl9pPr lvl="8" algn="ctr" rtl="0">
              <a:spcBef>
                <a:spcPts val="0"/>
              </a:spcBef>
              <a:spcAft>
                <a:spcPts val="0"/>
              </a:spcAft>
              <a:buNone/>
              <a:defRPr sz="2600"/>
            </a:lvl9pPr>
          </a:lstStyle>
          <a:p>
            <a:endParaRPr/>
          </a:p>
        </p:txBody>
      </p:sp>
      <p:sp>
        <p:nvSpPr>
          <p:cNvPr id="127" name="Google Shape;127;p22"/>
          <p:cNvSpPr txBox="1">
            <a:spLocks noGrp="1"/>
          </p:cNvSpPr>
          <p:nvPr>
            <p:ph type="subTitle" idx="15"/>
          </p:nvPr>
        </p:nvSpPr>
        <p:spPr>
          <a:xfrm>
            <a:off x="3144975" y="2525025"/>
            <a:ext cx="501300" cy="635400"/>
          </a:xfrm>
          <a:prstGeom prst="rect">
            <a:avLst/>
          </a:prstGeom>
        </p:spPr>
        <p:txBody>
          <a:bodyPr spcFirstLastPara="1" wrap="square" lIns="91425" tIns="91425" rIns="91425" bIns="91425" anchor="t" anchorCtr="0">
            <a:normAutofit/>
          </a:bodyPr>
          <a:lstStyle>
            <a:lvl1pPr lvl="0" algn="ctr" rtl="0">
              <a:spcBef>
                <a:spcPts val="0"/>
              </a:spcBef>
              <a:spcAft>
                <a:spcPts val="0"/>
              </a:spcAft>
              <a:buNone/>
              <a:defRPr>
                <a:solidFill>
                  <a:schemeClr val="lt1"/>
                </a:solidFill>
              </a:defRPr>
            </a:lvl1pPr>
            <a:lvl2pPr lvl="1" rtl="0">
              <a:spcBef>
                <a:spcPts val="1200"/>
              </a:spcBef>
              <a:spcAft>
                <a:spcPts val="0"/>
              </a:spcAft>
              <a:buNone/>
              <a:defRPr>
                <a:solidFill>
                  <a:schemeClr val="lt1"/>
                </a:solidFill>
              </a:defRPr>
            </a:lvl2pPr>
            <a:lvl3pPr lvl="2" rtl="0">
              <a:spcBef>
                <a:spcPts val="1200"/>
              </a:spcBef>
              <a:spcAft>
                <a:spcPts val="0"/>
              </a:spcAft>
              <a:buNone/>
              <a:defRPr>
                <a:solidFill>
                  <a:schemeClr val="lt1"/>
                </a:solidFill>
              </a:defRPr>
            </a:lvl3pPr>
            <a:lvl4pPr lvl="3" rtl="0">
              <a:spcBef>
                <a:spcPts val="1200"/>
              </a:spcBef>
              <a:spcAft>
                <a:spcPts val="0"/>
              </a:spcAft>
              <a:buNone/>
              <a:defRPr>
                <a:solidFill>
                  <a:schemeClr val="lt1"/>
                </a:solidFill>
              </a:defRPr>
            </a:lvl4pPr>
            <a:lvl5pPr lvl="4" rtl="0">
              <a:spcBef>
                <a:spcPts val="1200"/>
              </a:spcBef>
              <a:spcAft>
                <a:spcPts val="0"/>
              </a:spcAft>
              <a:buNone/>
              <a:defRPr>
                <a:solidFill>
                  <a:schemeClr val="lt1"/>
                </a:solidFill>
              </a:defRPr>
            </a:lvl5pPr>
            <a:lvl6pPr lvl="5" rtl="0">
              <a:spcBef>
                <a:spcPts val="1200"/>
              </a:spcBef>
              <a:spcAft>
                <a:spcPts val="0"/>
              </a:spcAft>
              <a:buNone/>
              <a:defRPr>
                <a:solidFill>
                  <a:schemeClr val="lt1"/>
                </a:solidFill>
              </a:defRPr>
            </a:lvl6pPr>
            <a:lvl7pPr lvl="6" rtl="0">
              <a:spcBef>
                <a:spcPts val="1200"/>
              </a:spcBef>
              <a:spcAft>
                <a:spcPts val="0"/>
              </a:spcAft>
              <a:buNone/>
              <a:defRPr>
                <a:solidFill>
                  <a:schemeClr val="lt1"/>
                </a:solidFill>
              </a:defRPr>
            </a:lvl7pPr>
            <a:lvl8pPr lvl="7" rtl="0">
              <a:spcBef>
                <a:spcPts val="1200"/>
              </a:spcBef>
              <a:spcAft>
                <a:spcPts val="0"/>
              </a:spcAft>
              <a:buNone/>
              <a:defRPr>
                <a:solidFill>
                  <a:schemeClr val="lt1"/>
                </a:solidFill>
              </a:defRPr>
            </a:lvl8pPr>
            <a:lvl9pPr lvl="8" rtl="0">
              <a:spcBef>
                <a:spcPts val="1200"/>
              </a:spcBef>
              <a:spcAft>
                <a:spcPts val="1200"/>
              </a:spcAft>
              <a:buNone/>
              <a:defRPr>
                <a:solidFill>
                  <a:schemeClr val="lt1"/>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End Slide Option 1">
  <p:cSld name="BLANK_1">
    <p:bg>
      <p:bgPr>
        <a:solidFill>
          <a:schemeClr val="dk1"/>
        </a:solidFill>
        <a:effectLst/>
      </p:bgPr>
    </p:bg>
    <p:spTree>
      <p:nvGrpSpPr>
        <p:cNvPr id="1" name="Shape 128"/>
        <p:cNvGrpSpPr/>
        <p:nvPr/>
      </p:nvGrpSpPr>
      <p:grpSpPr>
        <a:xfrm>
          <a:off x="0" y="0"/>
          <a:ext cx="0" cy="0"/>
          <a:chOff x="0" y="0"/>
          <a:chExt cx="0" cy="0"/>
        </a:xfrm>
      </p:grpSpPr>
      <p:sp>
        <p:nvSpPr>
          <p:cNvPr id="129" name="Google Shape;129;p23"/>
          <p:cNvSpPr txBox="1">
            <a:spLocks noGrp="1"/>
          </p:cNvSpPr>
          <p:nvPr>
            <p:ph type="subTitle" idx="1"/>
          </p:nvPr>
        </p:nvSpPr>
        <p:spPr>
          <a:xfrm>
            <a:off x="3145950" y="2702388"/>
            <a:ext cx="2852100" cy="392400"/>
          </a:xfrm>
          <a:prstGeom prst="rect">
            <a:avLst/>
          </a:prstGeom>
        </p:spPr>
        <p:txBody>
          <a:bodyPr spcFirstLastPara="1" wrap="square" lIns="91425" tIns="91425" rIns="91425" bIns="91425" anchor="t" anchorCtr="0">
            <a:normAutofit/>
          </a:bodyPr>
          <a:lstStyle>
            <a:lvl1pPr lvl="0" algn="ctr" rtl="0">
              <a:spcBef>
                <a:spcPts val="0"/>
              </a:spcBef>
              <a:spcAft>
                <a:spcPts val="0"/>
              </a:spcAft>
              <a:buNone/>
              <a:defRPr b="0">
                <a:solidFill>
                  <a:schemeClr val="lt1"/>
                </a:solidFill>
              </a:defRPr>
            </a:lvl1pPr>
            <a:lvl2pPr lvl="1" rtl="0">
              <a:spcBef>
                <a:spcPts val="1200"/>
              </a:spcBef>
              <a:spcAft>
                <a:spcPts val="0"/>
              </a:spcAft>
              <a:buNone/>
              <a:defRPr>
                <a:solidFill>
                  <a:schemeClr val="lt1"/>
                </a:solidFill>
              </a:defRPr>
            </a:lvl2pPr>
            <a:lvl3pPr lvl="2" rtl="0">
              <a:spcBef>
                <a:spcPts val="1200"/>
              </a:spcBef>
              <a:spcAft>
                <a:spcPts val="0"/>
              </a:spcAft>
              <a:buNone/>
              <a:defRPr>
                <a:solidFill>
                  <a:schemeClr val="lt1"/>
                </a:solidFill>
              </a:defRPr>
            </a:lvl3pPr>
            <a:lvl4pPr lvl="3" rtl="0">
              <a:spcBef>
                <a:spcPts val="1200"/>
              </a:spcBef>
              <a:spcAft>
                <a:spcPts val="0"/>
              </a:spcAft>
              <a:buNone/>
              <a:defRPr>
                <a:solidFill>
                  <a:schemeClr val="lt1"/>
                </a:solidFill>
              </a:defRPr>
            </a:lvl4pPr>
            <a:lvl5pPr lvl="4" rtl="0">
              <a:spcBef>
                <a:spcPts val="1200"/>
              </a:spcBef>
              <a:spcAft>
                <a:spcPts val="0"/>
              </a:spcAft>
              <a:buNone/>
              <a:defRPr>
                <a:solidFill>
                  <a:schemeClr val="lt1"/>
                </a:solidFill>
              </a:defRPr>
            </a:lvl5pPr>
            <a:lvl6pPr lvl="5" rtl="0">
              <a:spcBef>
                <a:spcPts val="1200"/>
              </a:spcBef>
              <a:spcAft>
                <a:spcPts val="0"/>
              </a:spcAft>
              <a:buNone/>
              <a:defRPr>
                <a:solidFill>
                  <a:schemeClr val="lt1"/>
                </a:solidFill>
              </a:defRPr>
            </a:lvl6pPr>
            <a:lvl7pPr lvl="6" rtl="0">
              <a:spcBef>
                <a:spcPts val="1200"/>
              </a:spcBef>
              <a:spcAft>
                <a:spcPts val="0"/>
              </a:spcAft>
              <a:buNone/>
              <a:defRPr>
                <a:solidFill>
                  <a:schemeClr val="lt1"/>
                </a:solidFill>
              </a:defRPr>
            </a:lvl7pPr>
            <a:lvl8pPr lvl="7" rtl="0">
              <a:spcBef>
                <a:spcPts val="1200"/>
              </a:spcBef>
              <a:spcAft>
                <a:spcPts val="0"/>
              </a:spcAft>
              <a:buNone/>
              <a:defRPr>
                <a:solidFill>
                  <a:schemeClr val="lt1"/>
                </a:solidFill>
              </a:defRPr>
            </a:lvl8pPr>
            <a:lvl9pPr lvl="8" rtl="0">
              <a:spcBef>
                <a:spcPts val="1200"/>
              </a:spcBef>
              <a:spcAft>
                <a:spcPts val="1200"/>
              </a:spcAft>
              <a:buNone/>
              <a:defRPr>
                <a:solidFill>
                  <a:schemeClr val="lt1"/>
                </a:solidFill>
              </a:defRPr>
            </a:lvl9pPr>
          </a:lstStyle>
          <a:p>
            <a:endParaRPr/>
          </a:p>
        </p:txBody>
      </p:sp>
      <p:sp>
        <p:nvSpPr>
          <p:cNvPr id="130" name="Google Shape;130;p23"/>
          <p:cNvSpPr txBox="1">
            <a:spLocks noGrp="1"/>
          </p:cNvSpPr>
          <p:nvPr>
            <p:ph type="title"/>
          </p:nvPr>
        </p:nvSpPr>
        <p:spPr>
          <a:xfrm>
            <a:off x="3145950" y="2048713"/>
            <a:ext cx="2852100" cy="692400"/>
          </a:xfrm>
          <a:prstGeom prst="rect">
            <a:avLst/>
          </a:prstGeom>
        </p:spPr>
        <p:txBody>
          <a:bodyPr spcFirstLastPara="1" wrap="square" lIns="91425" tIns="91425" rIns="91425" bIns="91425" anchor="t" anchorCtr="0">
            <a:normAutofit/>
          </a:bodyPr>
          <a:lstStyle>
            <a:lvl1pPr lvl="0" algn="ctr" rtl="0">
              <a:spcBef>
                <a:spcPts val="0"/>
              </a:spcBef>
              <a:spcAft>
                <a:spcPts val="0"/>
              </a:spcAft>
              <a:buNone/>
              <a:defRPr sz="2600">
                <a:solidFill>
                  <a:schemeClr val="lt1"/>
                </a:solidFill>
              </a:defRPr>
            </a:lvl1pPr>
            <a:lvl2pPr lvl="1" rtl="0">
              <a:spcBef>
                <a:spcPts val="0"/>
              </a:spcBef>
              <a:spcAft>
                <a:spcPts val="0"/>
              </a:spcAft>
              <a:buNone/>
              <a:defRPr>
                <a:solidFill>
                  <a:schemeClr val="lt1"/>
                </a:solidFill>
              </a:defRPr>
            </a:lvl2pPr>
            <a:lvl3pPr lvl="2" rtl="0">
              <a:spcBef>
                <a:spcPts val="0"/>
              </a:spcBef>
              <a:spcAft>
                <a:spcPts val="0"/>
              </a:spcAft>
              <a:buNone/>
              <a:defRPr>
                <a:solidFill>
                  <a:schemeClr val="lt1"/>
                </a:solidFill>
              </a:defRPr>
            </a:lvl3pPr>
            <a:lvl4pPr lvl="3" rtl="0">
              <a:spcBef>
                <a:spcPts val="0"/>
              </a:spcBef>
              <a:spcAft>
                <a:spcPts val="0"/>
              </a:spcAft>
              <a:buNone/>
              <a:defRPr>
                <a:solidFill>
                  <a:schemeClr val="lt1"/>
                </a:solidFill>
              </a:defRPr>
            </a:lvl4pPr>
            <a:lvl5pPr lvl="4" rtl="0">
              <a:spcBef>
                <a:spcPts val="0"/>
              </a:spcBef>
              <a:spcAft>
                <a:spcPts val="0"/>
              </a:spcAft>
              <a:buNone/>
              <a:defRPr>
                <a:solidFill>
                  <a:schemeClr val="lt1"/>
                </a:solidFill>
              </a:defRPr>
            </a:lvl5pPr>
            <a:lvl6pPr lvl="5" rtl="0">
              <a:spcBef>
                <a:spcPts val="0"/>
              </a:spcBef>
              <a:spcAft>
                <a:spcPts val="0"/>
              </a:spcAft>
              <a:buNone/>
              <a:defRPr>
                <a:solidFill>
                  <a:schemeClr val="lt1"/>
                </a:solidFill>
              </a:defRPr>
            </a:lvl6pPr>
            <a:lvl7pPr lvl="6" rtl="0">
              <a:spcBef>
                <a:spcPts val="0"/>
              </a:spcBef>
              <a:spcAft>
                <a:spcPts val="0"/>
              </a:spcAft>
              <a:buNone/>
              <a:defRPr>
                <a:solidFill>
                  <a:schemeClr val="lt1"/>
                </a:solidFill>
              </a:defRPr>
            </a:lvl7pPr>
            <a:lvl8pPr lvl="7" rtl="0">
              <a:spcBef>
                <a:spcPts val="0"/>
              </a:spcBef>
              <a:spcAft>
                <a:spcPts val="0"/>
              </a:spcAft>
              <a:buNone/>
              <a:defRPr>
                <a:solidFill>
                  <a:schemeClr val="lt1"/>
                </a:solidFill>
              </a:defRPr>
            </a:lvl8pPr>
            <a:lvl9pPr lvl="8" rtl="0">
              <a:spcBef>
                <a:spcPts val="0"/>
              </a:spcBef>
              <a:spcAft>
                <a:spcPts val="0"/>
              </a:spcAft>
              <a:buNone/>
              <a:defRPr>
                <a:solidFill>
                  <a:schemeClr val="lt1"/>
                </a:solidFill>
              </a:defRPr>
            </a:lvl9pPr>
          </a:lstStyle>
          <a:p>
            <a:endParaRPr/>
          </a:p>
        </p:txBody>
      </p:sp>
      <p:pic>
        <p:nvPicPr>
          <p:cNvPr id="131" name="Google Shape;131;p23"/>
          <p:cNvPicPr preferRelativeResize="0"/>
          <p:nvPr/>
        </p:nvPicPr>
        <p:blipFill rotWithShape="1">
          <a:blip r:embed="rId2">
            <a:alphaModFix/>
          </a:blip>
          <a:srcRect/>
          <a:stretch/>
        </p:blipFill>
        <p:spPr>
          <a:xfrm>
            <a:off x="-16500" y="-33025"/>
            <a:ext cx="9176997" cy="45885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p:cSld name="TITLE_ONLY_2">
    <p:spTree>
      <p:nvGrpSpPr>
        <p:cNvPr id="1" name="Shape 132"/>
        <p:cNvGrpSpPr/>
        <p:nvPr/>
      </p:nvGrpSpPr>
      <p:grpSpPr>
        <a:xfrm>
          <a:off x="0" y="0"/>
          <a:ext cx="0" cy="0"/>
          <a:chOff x="0" y="0"/>
          <a:chExt cx="0" cy="0"/>
        </a:xfrm>
      </p:grpSpPr>
      <p:sp>
        <p:nvSpPr>
          <p:cNvPr id="133" name="Google Shape;133;p24"/>
          <p:cNvSpPr txBox="1">
            <a:spLocks noGrp="1"/>
          </p:cNvSpPr>
          <p:nvPr>
            <p:ph type="sldNum" idx="12"/>
          </p:nvPr>
        </p:nvSpPr>
        <p:spPr>
          <a:xfrm>
            <a:off x="6457951" y="4767263"/>
            <a:ext cx="2057400" cy="273900"/>
          </a:xfrm>
          <a:prstGeom prst="rect">
            <a:avLst/>
          </a:prstGeom>
          <a:noFill/>
          <a:ln>
            <a:noFill/>
          </a:ln>
        </p:spPr>
        <p:txBody>
          <a:bodyPr spcFirstLastPara="1" wrap="square" lIns="34275" tIns="17125" rIns="34275" bIns="1712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34" name="Google Shape;134;p24"/>
          <p:cNvSpPr txBox="1"/>
          <p:nvPr/>
        </p:nvSpPr>
        <p:spPr>
          <a:xfrm>
            <a:off x="529164" y="1386484"/>
            <a:ext cx="7714200" cy="520200"/>
          </a:xfrm>
          <a:prstGeom prst="rect">
            <a:avLst/>
          </a:prstGeom>
          <a:noFill/>
          <a:ln>
            <a:noFill/>
          </a:ln>
        </p:spPr>
        <p:txBody>
          <a:bodyPr spcFirstLastPara="1" wrap="square" lIns="0" tIns="0" rIns="0" bIns="3427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1">
                <a:solidFill>
                  <a:schemeClr val="dk1"/>
                </a:solidFill>
                <a:latin typeface="Arial"/>
                <a:ea typeface="Arial"/>
                <a:cs typeface="Arial"/>
                <a:sym typeface="Arial"/>
              </a:rPr>
              <a:t>Ullamcorper Suscipit Lobortis and Other Header Text</a:t>
            </a:r>
            <a:endParaRPr sz="500"/>
          </a:p>
        </p:txBody>
      </p:sp>
      <p:sp>
        <p:nvSpPr>
          <p:cNvPr id="135" name="Google Shape;135;p24"/>
          <p:cNvSpPr txBox="1"/>
          <p:nvPr/>
        </p:nvSpPr>
        <p:spPr>
          <a:xfrm>
            <a:off x="529164" y="1989234"/>
            <a:ext cx="7705800" cy="2829000"/>
          </a:xfrm>
          <a:prstGeom prst="rect">
            <a:avLst/>
          </a:prstGeom>
          <a:noFill/>
          <a:ln>
            <a:noFill/>
          </a:ln>
        </p:spPr>
        <p:txBody>
          <a:bodyPr spcFirstLastPara="1" wrap="square" lIns="0" tIns="0" rIns="0" bIns="34275" anchor="t" anchorCtr="0">
            <a:noAutofit/>
          </a:bodyPr>
          <a:lstStyle/>
          <a:p>
            <a:pPr marL="0" marR="0" lvl="0" indent="0" algn="l" rtl="0">
              <a:lnSpc>
                <a:spcPct val="125000"/>
              </a:lnSpc>
              <a:spcBef>
                <a:spcPts val="0"/>
              </a:spcBef>
              <a:spcAft>
                <a:spcPts val="0"/>
              </a:spcAft>
              <a:buClr>
                <a:schemeClr val="dk1"/>
              </a:buClr>
              <a:buSzPts val="1500"/>
              <a:buFont typeface="Arial"/>
              <a:buNone/>
            </a:pPr>
            <a:r>
              <a:rPr lang="en" sz="1500">
                <a:solidFill>
                  <a:schemeClr val="dk1"/>
                </a:solidFill>
                <a:latin typeface="Arial"/>
                <a:ea typeface="Arial"/>
                <a:cs typeface="Arial"/>
                <a:sym typeface="Arial"/>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a:t>
            </a:r>
            <a:endParaRPr sz="500"/>
          </a:p>
        </p:txBody>
      </p:sp>
      <p:pic>
        <p:nvPicPr>
          <p:cNvPr id="136" name="Google Shape;136;p24"/>
          <p:cNvPicPr preferRelativeResize="0"/>
          <p:nvPr/>
        </p:nvPicPr>
        <p:blipFill rotWithShape="1">
          <a:blip r:embed="rId2">
            <a:alphaModFix/>
          </a:blip>
          <a:srcRect/>
          <a:stretch/>
        </p:blipFill>
        <p:spPr>
          <a:xfrm>
            <a:off x="0" y="0"/>
            <a:ext cx="9143997" cy="47327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comments" Target="../comments/comment3.xml"/><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9.jpg"/><Relationship Id="rId5" Type="http://schemas.openxmlformats.org/officeDocument/2006/relationships/image" Target="../media/image4.png"/><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0"/>
        <p:cNvGrpSpPr/>
        <p:nvPr/>
      </p:nvGrpSpPr>
      <p:grpSpPr>
        <a:xfrm>
          <a:off x="0" y="0"/>
          <a:ext cx="0" cy="0"/>
          <a:chOff x="0" y="0"/>
          <a:chExt cx="0" cy="0"/>
        </a:xfrm>
      </p:grpSpPr>
      <p:sp>
        <p:nvSpPr>
          <p:cNvPr id="141" name="Google Shape;141;p25" descr="&quot;&quot;"/>
          <p:cNvSpPr/>
          <p:nvPr/>
        </p:nvSpPr>
        <p:spPr>
          <a:xfrm>
            <a:off x="4992300" y="0"/>
            <a:ext cx="4151700" cy="5143500"/>
          </a:xfrm>
          <a:prstGeom prst="rect">
            <a:avLst/>
          </a:prstGeom>
          <a:solidFill>
            <a:srgbClr val="061737">
              <a:alpha val="60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5"/>
          <p:cNvSpPr txBox="1">
            <a:spLocks noGrp="1"/>
          </p:cNvSpPr>
          <p:nvPr>
            <p:ph type="ctrTitle"/>
          </p:nvPr>
        </p:nvSpPr>
        <p:spPr>
          <a:xfrm>
            <a:off x="4949304" y="592175"/>
            <a:ext cx="4340100" cy="205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b="1">
                <a:solidFill>
                  <a:schemeClr val="lt1"/>
                </a:solidFill>
              </a:rPr>
              <a:t>Scaling Up Quality</a:t>
            </a:r>
            <a:endParaRPr sz="4800" b="1">
              <a:solidFill>
                <a:schemeClr val="lt1"/>
              </a:solidFill>
            </a:endParaRPr>
          </a:p>
        </p:txBody>
      </p:sp>
      <p:sp>
        <p:nvSpPr>
          <p:cNvPr id="143" name="Google Shape;143;p25"/>
          <p:cNvSpPr txBox="1">
            <a:spLocks noGrp="1"/>
          </p:cNvSpPr>
          <p:nvPr>
            <p:ph type="subTitle" idx="1"/>
          </p:nvPr>
        </p:nvSpPr>
        <p:spPr>
          <a:xfrm>
            <a:off x="4949300" y="2832475"/>
            <a:ext cx="4091700" cy="1418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sz="2300" b="1">
                <a:solidFill>
                  <a:schemeClr val="lt1"/>
                </a:solidFill>
              </a:rPr>
              <a:t>A Five-Year-Plan for QM Professional Development at a Large Public University</a:t>
            </a:r>
            <a:endParaRPr sz="2300" b="1">
              <a:solidFill>
                <a:schemeClr val="lt1"/>
              </a:solidFill>
            </a:endParaRPr>
          </a:p>
        </p:txBody>
      </p:sp>
      <p:pic>
        <p:nvPicPr>
          <p:cNvPr id="144" name="Google Shape;144;p25" descr="NC State University Digital Education and Learning Technology Applications"/>
          <p:cNvPicPr preferRelativeResize="0"/>
          <p:nvPr/>
        </p:nvPicPr>
        <p:blipFill rotWithShape="1">
          <a:blip r:embed="rId4">
            <a:alphaModFix/>
          </a:blip>
          <a:srcRect t="3244" b="3253"/>
          <a:stretch/>
        </p:blipFill>
        <p:spPr>
          <a:xfrm>
            <a:off x="0" y="0"/>
            <a:ext cx="9144003" cy="588650"/>
          </a:xfrm>
          <a:prstGeom prst="rect">
            <a:avLst/>
          </a:prstGeom>
          <a:noFill/>
          <a:ln>
            <a:noFill/>
          </a:ln>
        </p:spPr>
      </p:pic>
      <p:sp>
        <p:nvSpPr>
          <p:cNvPr id="145" name="Google Shape;145;p25"/>
          <p:cNvSpPr txBox="1"/>
          <p:nvPr/>
        </p:nvSpPr>
        <p:spPr>
          <a:xfrm>
            <a:off x="0" y="4804800"/>
            <a:ext cx="2821800" cy="338700"/>
          </a:xfrm>
          <a:prstGeom prst="rect">
            <a:avLst/>
          </a:prstGeom>
          <a:solidFill>
            <a:srgbClr val="061737">
              <a:alpha val="60120"/>
            </a:srgbClr>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lt1"/>
                </a:solidFill>
              </a:rPr>
              <a:t>Belltower at night image credit: Marc Hall</a:t>
            </a:r>
            <a:endParaRPr sz="100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57000">
              <a:srgbClr val="F3F3F3"/>
            </a:gs>
            <a:gs pos="100000">
              <a:srgbClr val="B7B7B7"/>
            </a:gs>
          </a:gsLst>
          <a:lin ang="8100019" scaled="0"/>
        </a:gradFill>
        <a:effectLst/>
      </p:bgPr>
    </p:bg>
    <p:spTree>
      <p:nvGrpSpPr>
        <p:cNvPr id="1" name="Shape 292"/>
        <p:cNvGrpSpPr/>
        <p:nvPr/>
      </p:nvGrpSpPr>
      <p:grpSpPr>
        <a:xfrm>
          <a:off x="0" y="0"/>
          <a:ext cx="0" cy="0"/>
          <a:chOff x="0" y="0"/>
          <a:chExt cx="0" cy="0"/>
        </a:xfrm>
      </p:grpSpPr>
      <p:sp>
        <p:nvSpPr>
          <p:cNvPr id="293" name="Google Shape;293;p36"/>
          <p:cNvSpPr txBox="1">
            <a:spLocks noGrp="1"/>
          </p:cNvSpPr>
          <p:nvPr>
            <p:ph type="title"/>
          </p:nvPr>
        </p:nvSpPr>
        <p:spPr>
          <a:xfrm>
            <a:off x="5524500" y="597425"/>
            <a:ext cx="2012400"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3000">
                <a:solidFill>
                  <a:srgbClr val="333333"/>
                </a:solidFill>
              </a:rPr>
              <a:t>Resources</a:t>
            </a:r>
            <a:endParaRPr sz="3000">
              <a:solidFill>
                <a:srgbClr val="333333"/>
              </a:solidFill>
            </a:endParaRPr>
          </a:p>
        </p:txBody>
      </p:sp>
      <p:sp>
        <p:nvSpPr>
          <p:cNvPr id="294" name="Google Shape;294;p36"/>
          <p:cNvSpPr txBox="1"/>
          <p:nvPr/>
        </p:nvSpPr>
        <p:spPr>
          <a:xfrm>
            <a:off x="4100925" y="1890150"/>
            <a:ext cx="4707900" cy="16602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SzPts val="2400"/>
              <a:buChar char="●"/>
            </a:pPr>
            <a:r>
              <a:rPr lang="en" sz="2400"/>
              <a:t>Staff and faculty</a:t>
            </a:r>
            <a:endParaRPr sz="2400"/>
          </a:p>
          <a:p>
            <a:pPr marL="457200" lvl="0" indent="-381000" algn="l" rtl="0">
              <a:lnSpc>
                <a:spcPct val="115000"/>
              </a:lnSpc>
              <a:spcBef>
                <a:spcPts val="1000"/>
              </a:spcBef>
              <a:spcAft>
                <a:spcPts val="0"/>
              </a:spcAft>
              <a:buSzPts val="2400"/>
              <a:buChar char="●"/>
            </a:pPr>
            <a:r>
              <a:rPr lang="en" sz="2400"/>
              <a:t>Tools and resources</a:t>
            </a:r>
            <a:endParaRPr sz="2400"/>
          </a:p>
          <a:p>
            <a:pPr marL="457200" lvl="0" indent="-381000" algn="l" rtl="0">
              <a:lnSpc>
                <a:spcPct val="115000"/>
              </a:lnSpc>
              <a:spcBef>
                <a:spcPts val="1000"/>
              </a:spcBef>
              <a:spcAft>
                <a:spcPts val="1000"/>
              </a:spcAft>
              <a:buSzPts val="2400"/>
              <a:buChar char="●"/>
            </a:pPr>
            <a:r>
              <a:rPr lang="en" sz="2400"/>
              <a:t>Professional development</a:t>
            </a:r>
            <a:endParaRPr sz="2400"/>
          </a:p>
        </p:txBody>
      </p:sp>
      <p:grpSp>
        <p:nvGrpSpPr>
          <p:cNvPr id="295" name="Google Shape;295;p36"/>
          <p:cNvGrpSpPr/>
          <p:nvPr/>
        </p:nvGrpSpPr>
        <p:grpSpPr>
          <a:xfrm>
            <a:off x="1203707" y="2156039"/>
            <a:ext cx="1117801" cy="968294"/>
            <a:chOff x="3884588" y="3259275"/>
            <a:chExt cx="1388400" cy="1202700"/>
          </a:xfrm>
        </p:grpSpPr>
        <p:sp>
          <p:nvSpPr>
            <p:cNvPr id="296" name="Google Shape;296;p36" descr="&quot;&quot;"/>
            <p:cNvSpPr/>
            <p:nvPr/>
          </p:nvSpPr>
          <p:spPr>
            <a:xfrm>
              <a:off x="3884588" y="3259275"/>
              <a:ext cx="1388400" cy="1202700"/>
            </a:xfrm>
            <a:prstGeom prst="hexagon">
              <a:avLst>
                <a:gd name="adj" fmla="val 25000"/>
                <a:gd name="vf" fmla="val 115470"/>
              </a:avLst>
            </a:prstGeom>
            <a:solidFill>
              <a:srgbClr val="42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7" name="Google Shape;297;p36" descr="A screwdriver and wrench represent resources"/>
            <p:cNvPicPr preferRelativeResize="0"/>
            <p:nvPr/>
          </p:nvPicPr>
          <p:blipFill>
            <a:blip r:embed="rId3">
              <a:alphaModFix/>
            </a:blip>
            <a:stretch>
              <a:fillRect/>
            </a:stretch>
          </p:blipFill>
          <p:spPr>
            <a:xfrm>
              <a:off x="4309847" y="3598498"/>
              <a:ext cx="524310" cy="524291"/>
            </a:xfrm>
            <a:prstGeom prst="rect">
              <a:avLst/>
            </a:prstGeom>
            <a:noFill/>
            <a:ln>
              <a:noFill/>
            </a:ln>
          </p:spPr>
        </p:pic>
      </p:grpSp>
      <p:grpSp>
        <p:nvGrpSpPr>
          <p:cNvPr id="298" name="Google Shape;298;p36"/>
          <p:cNvGrpSpPr/>
          <p:nvPr/>
        </p:nvGrpSpPr>
        <p:grpSpPr>
          <a:xfrm>
            <a:off x="2170018" y="1637302"/>
            <a:ext cx="1117594" cy="968273"/>
            <a:chOff x="5026563" y="2010928"/>
            <a:chExt cx="1668300" cy="1445400"/>
          </a:xfrm>
        </p:grpSpPr>
        <p:sp>
          <p:nvSpPr>
            <p:cNvPr id="299" name="Google Shape;299;p36" descr="&quot;&quot;"/>
            <p:cNvSpPr/>
            <p:nvPr/>
          </p:nvSpPr>
          <p:spPr>
            <a:xfrm>
              <a:off x="5026563" y="2010928"/>
              <a:ext cx="1668300" cy="1445400"/>
            </a:xfrm>
            <a:prstGeom prst="hexagon">
              <a:avLst>
                <a:gd name="adj" fmla="val 25000"/>
                <a:gd name="vf" fmla="val 115470"/>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0" name="Google Shape;300;p36" descr="A piggybank represents budget"/>
            <p:cNvPicPr preferRelativeResize="0"/>
            <p:nvPr/>
          </p:nvPicPr>
          <p:blipFill>
            <a:blip r:embed="rId4">
              <a:alphaModFix/>
            </a:blip>
            <a:stretch>
              <a:fillRect/>
            </a:stretch>
          </p:blipFill>
          <p:spPr>
            <a:xfrm>
              <a:off x="5447101" y="2319901"/>
              <a:ext cx="827377" cy="827351"/>
            </a:xfrm>
            <a:prstGeom prst="rect">
              <a:avLst/>
            </a:prstGeom>
            <a:noFill/>
            <a:ln>
              <a:noFill/>
            </a:ln>
          </p:spPr>
        </p:pic>
      </p:grpSp>
      <p:grpSp>
        <p:nvGrpSpPr>
          <p:cNvPr id="301" name="Google Shape;301;p36"/>
          <p:cNvGrpSpPr/>
          <p:nvPr/>
        </p:nvGrpSpPr>
        <p:grpSpPr>
          <a:xfrm>
            <a:off x="239115" y="1641160"/>
            <a:ext cx="1117594" cy="968273"/>
            <a:chOff x="2144188" y="2016686"/>
            <a:chExt cx="1668300" cy="1445400"/>
          </a:xfrm>
        </p:grpSpPr>
        <p:sp>
          <p:nvSpPr>
            <p:cNvPr id="302" name="Google Shape;302;p36" descr="&quot;&quot;"/>
            <p:cNvSpPr/>
            <p:nvPr/>
          </p:nvSpPr>
          <p:spPr>
            <a:xfrm>
              <a:off x="2144188" y="2016686"/>
              <a:ext cx="1668300" cy="1445400"/>
            </a:xfrm>
            <a:prstGeom prst="hexagon">
              <a:avLst>
                <a:gd name="adj" fmla="val 25000"/>
                <a:gd name="vf" fmla="val 115470"/>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3" name="Google Shape;303;p36" descr="A lightbulb represents describing ideas"/>
            <p:cNvPicPr preferRelativeResize="0"/>
            <p:nvPr/>
          </p:nvPicPr>
          <p:blipFill>
            <a:blip r:embed="rId5">
              <a:alphaModFix/>
            </a:blip>
            <a:stretch>
              <a:fillRect/>
            </a:stretch>
          </p:blipFill>
          <p:spPr>
            <a:xfrm>
              <a:off x="2585086" y="2322754"/>
              <a:ext cx="786662" cy="787036"/>
            </a:xfrm>
            <a:prstGeom prst="rect">
              <a:avLst/>
            </a:prstGeom>
            <a:noFill/>
            <a:ln>
              <a:noFill/>
            </a:ln>
          </p:spPr>
        </p:pic>
      </p:grpSp>
      <p:grpSp>
        <p:nvGrpSpPr>
          <p:cNvPr id="304" name="Google Shape;304;p36"/>
          <p:cNvGrpSpPr/>
          <p:nvPr/>
        </p:nvGrpSpPr>
        <p:grpSpPr>
          <a:xfrm>
            <a:off x="1203421" y="1095609"/>
            <a:ext cx="1117594" cy="968273"/>
            <a:chOff x="3583666" y="1202310"/>
            <a:chExt cx="1668300" cy="1445400"/>
          </a:xfrm>
        </p:grpSpPr>
        <p:sp>
          <p:nvSpPr>
            <p:cNvPr id="305" name="Google Shape;305;p36" descr="&quot;&quot;"/>
            <p:cNvSpPr/>
            <p:nvPr/>
          </p:nvSpPr>
          <p:spPr>
            <a:xfrm>
              <a:off x="3583666" y="1202310"/>
              <a:ext cx="1668300" cy="1445400"/>
            </a:xfrm>
            <a:prstGeom prst="hexagon">
              <a:avLst>
                <a:gd name="adj" fmla="val 25000"/>
                <a:gd name="vf" fmla="val 115470"/>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6" name="Google Shape;306;p36" descr="A line graph with an arrow pointing up and to the right represents impact"/>
            <p:cNvPicPr preferRelativeResize="0"/>
            <p:nvPr/>
          </p:nvPicPr>
          <p:blipFill>
            <a:blip r:embed="rId6">
              <a:alphaModFix/>
            </a:blip>
            <a:stretch>
              <a:fillRect/>
            </a:stretch>
          </p:blipFill>
          <p:spPr>
            <a:xfrm>
              <a:off x="4096289" y="1603340"/>
              <a:ext cx="643200" cy="643220"/>
            </a:xfrm>
            <a:prstGeom prst="rect">
              <a:avLst/>
            </a:prstGeom>
            <a:noFill/>
            <a:ln>
              <a:noFill/>
            </a:ln>
          </p:spPr>
        </p:pic>
      </p:grpSp>
      <p:grpSp>
        <p:nvGrpSpPr>
          <p:cNvPr id="307" name="Google Shape;307;p36"/>
          <p:cNvGrpSpPr/>
          <p:nvPr/>
        </p:nvGrpSpPr>
        <p:grpSpPr>
          <a:xfrm>
            <a:off x="2170023" y="569833"/>
            <a:ext cx="1117594" cy="968273"/>
            <a:chOff x="5026571" y="417453"/>
            <a:chExt cx="1668300" cy="1445400"/>
          </a:xfrm>
        </p:grpSpPr>
        <p:sp>
          <p:nvSpPr>
            <p:cNvPr id="308" name="Google Shape;308;p36" descr="&quot;&quot;"/>
            <p:cNvSpPr/>
            <p:nvPr/>
          </p:nvSpPr>
          <p:spPr>
            <a:xfrm>
              <a:off x="5026571" y="417453"/>
              <a:ext cx="1668300" cy="1445400"/>
            </a:xfrm>
            <a:prstGeom prst="hexagon">
              <a:avLst>
                <a:gd name="adj" fmla="val 25000"/>
                <a:gd name="vf" fmla="val 115470"/>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9" name="Google Shape;309;p36" descr="decorative shape"/>
            <p:cNvPicPr preferRelativeResize="0"/>
            <p:nvPr/>
          </p:nvPicPr>
          <p:blipFill>
            <a:blip r:embed="rId7">
              <a:alphaModFix/>
            </a:blip>
            <a:stretch>
              <a:fillRect/>
            </a:stretch>
          </p:blipFill>
          <p:spPr>
            <a:xfrm>
              <a:off x="5493200" y="758337"/>
              <a:ext cx="735180" cy="735524"/>
            </a:xfrm>
            <a:prstGeom prst="rect">
              <a:avLst/>
            </a:prstGeom>
            <a:noFill/>
            <a:ln>
              <a:noFill/>
            </a:ln>
          </p:spPr>
        </p:pic>
      </p:grpSp>
      <p:cxnSp>
        <p:nvCxnSpPr>
          <p:cNvPr id="310" name="Google Shape;310;p36" descr="&quot;&quot;"/>
          <p:cNvCxnSpPr>
            <a:stCxn id="296" idx="0"/>
            <a:endCxn id="293" idx="1"/>
          </p:cNvCxnSpPr>
          <p:nvPr/>
        </p:nvCxnSpPr>
        <p:spPr>
          <a:xfrm rot="10800000" flipH="1">
            <a:off x="2321508" y="883686"/>
            <a:ext cx="3203100" cy="1756500"/>
          </a:xfrm>
          <a:prstGeom prst="bentConnector3">
            <a:avLst>
              <a:gd name="adj1" fmla="val 39334"/>
            </a:avLst>
          </a:prstGeom>
          <a:noFill/>
          <a:ln w="9525" cap="flat" cmpd="sng">
            <a:solidFill>
              <a:srgbClr val="CC0000"/>
            </a:solidFill>
            <a:prstDash val="solid"/>
            <a:round/>
            <a:headEnd type="none" w="med" len="med"/>
            <a:tailEnd type="oval"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57000">
              <a:srgbClr val="F3F3F3"/>
            </a:gs>
            <a:gs pos="100000">
              <a:srgbClr val="B7B7B7"/>
            </a:gs>
          </a:gsLst>
          <a:lin ang="8100019" scaled="0"/>
        </a:gradFill>
        <a:effectLst/>
      </p:bgPr>
    </p:bg>
    <p:spTree>
      <p:nvGrpSpPr>
        <p:cNvPr id="1" name="Shape 314"/>
        <p:cNvGrpSpPr/>
        <p:nvPr/>
      </p:nvGrpSpPr>
      <p:grpSpPr>
        <a:xfrm>
          <a:off x="0" y="0"/>
          <a:ext cx="0" cy="0"/>
          <a:chOff x="0" y="0"/>
          <a:chExt cx="0" cy="0"/>
        </a:xfrm>
      </p:grpSpPr>
      <p:sp>
        <p:nvSpPr>
          <p:cNvPr id="315" name="Google Shape;315;p37"/>
          <p:cNvSpPr txBox="1">
            <a:spLocks noGrp="1"/>
          </p:cNvSpPr>
          <p:nvPr>
            <p:ph type="title"/>
          </p:nvPr>
        </p:nvSpPr>
        <p:spPr>
          <a:xfrm>
            <a:off x="5886450" y="597425"/>
            <a:ext cx="1421700"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3000">
                <a:solidFill>
                  <a:srgbClr val="333333"/>
                </a:solidFill>
              </a:rPr>
              <a:t>Budget</a:t>
            </a:r>
            <a:endParaRPr sz="3000">
              <a:solidFill>
                <a:srgbClr val="333333"/>
              </a:solidFill>
            </a:endParaRPr>
          </a:p>
        </p:txBody>
      </p:sp>
      <p:sp>
        <p:nvSpPr>
          <p:cNvPr id="316" name="Google Shape;316;p37"/>
          <p:cNvSpPr txBox="1"/>
          <p:nvPr/>
        </p:nvSpPr>
        <p:spPr>
          <a:xfrm>
            <a:off x="4100925" y="1890150"/>
            <a:ext cx="4707900" cy="20850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SzPts val="2400"/>
              <a:buChar char="●"/>
            </a:pPr>
            <a:r>
              <a:rPr lang="en" sz="2400"/>
              <a:t>QM professional development and materials fees</a:t>
            </a:r>
            <a:endParaRPr sz="2400"/>
          </a:p>
          <a:p>
            <a:pPr marL="457200" lvl="0" indent="-381000" algn="l" rtl="0">
              <a:lnSpc>
                <a:spcPct val="115000"/>
              </a:lnSpc>
              <a:spcBef>
                <a:spcPts val="1000"/>
              </a:spcBef>
              <a:spcAft>
                <a:spcPts val="0"/>
              </a:spcAft>
              <a:buSzPts val="2400"/>
              <a:buChar char="●"/>
            </a:pPr>
            <a:r>
              <a:rPr lang="en" sz="2400"/>
              <a:t>QM course review fees</a:t>
            </a:r>
            <a:endParaRPr sz="2400"/>
          </a:p>
          <a:p>
            <a:pPr marL="457200" lvl="0" indent="-381000" algn="l" rtl="0">
              <a:lnSpc>
                <a:spcPct val="115000"/>
              </a:lnSpc>
              <a:spcBef>
                <a:spcPts val="1000"/>
              </a:spcBef>
              <a:spcAft>
                <a:spcPts val="1000"/>
              </a:spcAft>
              <a:buSzPts val="2400"/>
              <a:buChar char="●"/>
            </a:pPr>
            <a:r>
              <a:rPr lang="en" sz="2400"/>
              <a:t>Faculty stipends</a:t>
            </a:r>
            <a:endParaRPr sz="2400"/>
          </a:p>
        </p:txBody>
      </p:sp>
      <p:grpSp>
        <p:nvGrpSpPr>
          <p:cNvPr id="317" name="Google Shape;317;p37"/>
          <p:cNvGrpSpPr/>
          <p:nvPr/>
        </p:nvGrpSpPr>
        <p:grpSpPr>
          <a:xfrm>
            <a:off x="1203707" y="2156039"/>
            <a:ext cx="1117801" cy="968294"/>
            <a:chOff x="3884588" y="3259275"/>
            <a:chExt cx="1388400" cy="1202700"/>
          </a:xfrm>
        </p:grpSpPr>
        <p:sp>
          <p:nvSpPr>
            <p:cNvPr id="318" name="Google Shape;318;p37" descr="&quot;&quot;"/>
            <p:cNvSpPr/>
            <p:nvPr/>
          </p:nvSpPr>
          <p:spPr>
            <a:xfrm>
              <a:off x="3884588" y="3259275"/>
              <a:ext cx="1388400" cy="1202700"/>
            </a:xfrm>
            <a:prstGeom prst="hexagon">
              <a:avLst>
                <a:gd name="adj" fmla="val 25000"/>
                <a:gd name="vf" fmla="val 115470"/>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9" name="Google Shape;319;p37" descr="A screwdriver and wrench represent resources"/>
            <p:cNvPicPr preferRelativeResize="0"/>
            <p:nvPr/>
          </p:nvPicPr>
          <p:blipFill>
            <a:blip r:embed="rId3">
              <a:alphaModFix/>
            </a:blip>
            <a:stretch>
              <a:fillRect/>
            </a:stretch>
          </p:blipFill>
          <p:spPr>
            <a:xfrm>
              <a:off x="4309847" y="3598498"/>
              <a:ext cx="524310" cy="524291"/>
            </a:xfrm>
            <a:prstGeom prst="rect">
              <a:avLst/>
            </a:prstGeom>
            <a:noFill/>
            <a:ln>
              <a:noFill/>
            </a:ln>
          </p:spPr>
        </p:pic>
      </p:grpSp>
      <p:grpSp>
        <p:nvGrpSpPr>
          <p:cNvPr id="320" name="Google Shape;320;p37"/>
          <p:cNvGrpSpPr/>
          <p:nvPr/>
        </p:nvGrpSpPr>
        <p:grpSpPr>
          <a:xfrm>
            <a:off x="2170018" y="1637302"/>
            <a:ext cx="1117594" cy="968273"/>
            <a:chOff x="5026563" y="2010928"/>
            <a:chExt cx="1668300" cy="1445400"/>
          </a:xfrm>
        </p:grpSpPr>
        <p:sp>
          <p:nvSpPr>
            <p:cNvPr id="321" name="Google Shape;321;p37" descr="&quot;&quot;"/>
            <p:cNvSpPr/>
            <p:nvPr/>
          </p:nvSpPr>
          <p:spPr>
            <a:xfrm>
              <a:off x="5026563" y="2010928"/>
              <a:ext cx="1668300" cy="1445400"/>
            </a:xfrm>
            <a:prstGeom prst="hexagon">
              <a:avLst>
                <a:gd name="adj" fmla="val 25000"/>
                <a:gd name="vf" fmla="val 115470"/>
              </a:avLst>
            </a:prstGeom>
            <a:solidFill>
              <a:srgbClr val="6F7D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2" name="Google Shape;322;p37" descr="A piggybank represents budget"/>
            <p:cNvPicPr preferRelativeResize="0"/>
            <p:nvPr/>
          </p:nvPicPr>
          <p:blipFill>
            <a:blip r:embed="rId4">
              <a:alphaModFix/>
            </a:blip>
            <a:stretch>
              <a:fillRect/>
            </a:stretch>
          </p:blipFill>
          <p:spPr>
            <a:xfrm>
              <a:off x="5447101" y="2319901"/>
              <a:ext cx="827377" cy="827351"/>
            </a:xfrm>
            <a:prstGeom prst="rect">
              <a:avLst/>
            </a:prstGeom>
            <a:noFill/>
            <a:ln>
              <a:noFill/>
            </a:ln>
          </p:spPr>
        </p:pic>
      </p:grpSp>
      <p:grpSp>
        <p:nvGrpSpPr>
          <p:cNvPr id="323" name="Google Shape;323;p37"/>
          <p:cNvGrpSpPr/>
          <p:nvPr/>
        </p:nvGrpSpPr>
        <p:grpSpPr>
          <a:xfrm>
            <a:off x="239115" y="1641160"/>
            <a:ext cx="1117594" cy="968273"/>
            <a:chOff x="2144188" y="2016686"/>
            <a:chExt cx="1668300" cy="1445400"/>
          </a:xfrm>
        </p:grpSpPr>
        <p:sp>
          <p:nvSpPr>
            <p:cNvPr id="324" name="Google Shape;324;p37" descr="&quot;&quot;"/>
            <p:cNvSpPr/>
            <p:nvPr/>
          </p:nvSpPr>
          <p:spPr>
            <a:xfrm>
              <a:off x="2144188" y="2016686"/>
              <a:ext cx="1668300" cy="1445400"/>
            </a:xfrm>
            <a:prstGeom prst="hexagon">
              <a:avLst>
                <a:gd name="adj" fmla="val 25000"/>
                <a:gd name="vf" fmla="val 115470"/>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5" name="Google Shape;325;p37" descr="A lightbulb represents describing ideas"/>
            <p:cNvPicPr preferRelativeResize="0"/>
            <p:nvPr/>
          </p:nvPicPr>
          <p:blipFill>
            <a:blip r:embed="rId5">
              <a:alphaModFix/>
            </a:blip>
            <a:stretch>
              <a:fillRect/>
            </a:stretch>
          </p:blipFill>
          <p:spPr>
            <a:xfrm>
              <a:off x="2585086" y="2322754"/>
              <a:ext cx="786662" cy="787036"/>
            </a:xfrm>
            <a:prstGeom prst="rect">
              <a:avLst/>
            </a:prstGeom>
            <a:noFill/>
            <a:ln>
              <a:noFill/>
            </a:ln>
          </p:spPr>
        </p:pic>
      </p:grpSp>
      <p:grpSp>
        <p:nvGrpSpPr>
          <p:cNvPr id="326" name="Google Shape;326;p37"/>
          <p:cNvGrpSpPr/>
          <p:nvPr/>
        </p:nvGrpSpPr>
        <p:grpSpPr>
          <a:xfrm>
            <a:off x="1203421" y="1095609"/>
            <a:ext cx="1117594" cy="968273"/>
            <a:chOff x="3583666" y="1202310"/>
            <a:chExt cx="1668300" cy="1445400"/>
          </a:xfrm>
        </p:grpSpPr>
        <p:sp>
          <p:nvSpPr>
            <p:cNvPr id="327" name="Google Shape;327;p37" descr="&quot;&quot;"/>
            <p:cNvSpPr/>
            <p:nvPr/>
          </p:nvSpPr>
          <p:spPr>
            <a:xfrm>
              <a:off x="3583666" y="1202310"/>
              <a:ext cx="1668300" cy="1445400"/>
            </a:xfrm>
            <a:prstGeom prst="hexagon">
              <a:avLst>
                <a:gd name="adj" fmla="val 25000"/>
                <a:gd name="vf" fmla="val 115470"/>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8" name="Google Shape;328;p37" descr="A line graph with an arrow pointing up and to the right represents impact"/>
            <p:cNvPicPr preferRelativeResize="0"/>
            <p:nvPr/>
          </p:nvPicPr>
          <p:blipFill>
            <a:blip r:embed="rId6">
              <a:alphaModFix/>
            </a:blip>
            <a:stretch>
              <a:fillRect/>
            </a:stretch>
          </p:blipFill>
          <p:spPr>
            <a:xfrm>
              <a:off x="4096289" y="1603340"/>
              <a:ext cx="643200" cy="643220"/>
            </a:xfrm>
            <a:prstGeom prst="rect">
              <a:avLst/>
            </a:prstGeom>
            <a:noFill/>
            <a:ln>
              <a:noFill/>
            </a:ln>
          </p:spPr>
        </p:pic>
      </p:grpSp>
      <p:grpSp>
        <p:nvGrpSpPr>
          <p:cNvPr id="329" name="Google Shape;329;p37"/>
          <p:cNvGrpSpPr/>
          <p:nvPr/>
        </p:nvGrpSpPr>
        <p:grpSpPr>
          <a:xfrm>
            <a:off x="2170023" y="569833"/>
            <a:ext cx="1117594" cy="968273"/>
            <a:chOff x="5026571" y="417453"/>
            <a:chExt cx="1668300" cy="1445400"/>
          </a:xfrm>
        </p:grpSpPr>
        <p:sp>
          <p:nvSpPr>
            <p:cNvPr id="330" name="Google Shape;330;p37" descr="&quot;&quot;"/>
            <p:cNvSpPr/>
            <p:nvPr/>
          </p:nvSpPr>
          <p:spPr>
            <a:xfrm>
              <a:off x="5026571" y="417453"/>
              <a:ext cx="1668300" cy="1445400"/>
            </a:xfrm>
            <a:prstGeom prst="hexagon">
              <a:avLst>
                <a:gd name="adj" fmla="val 25000"/>
                <a:gd name="vf" fmla="val 115470"/>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1" name="Google Shape;331;p37" descr="decorative shape"/>
            <p:cNvPicPr preferRelativeResize="0"/>
            <p:nvPr/>
          </p:nvPicPr>
          <p:blipFill>
            <a:blip r:embed="rId7">
              <a:alphaModFix/>
            </a:blip>
            <a:stretch>
              <a:fillRect/>
            </a:stretch>
          </p:blipFill>
          <p:spPr>
            <a:xfrm>
              <a:off x="5493200" y="758337"/>
              <a:ext cx="735180" cy="735524"/>
            </a:xfrm>
            <a:prstGeom prst="rect">
              <a:avLst/>
            </a:prstGeom>
            <a:noFill/>
            <a:ln>
              <a:noFill/>
            </a:ln>
          </p:spPr>
        </p:pic>
      </p:grpSp>
      <p:cxnSp>
        <p:nvCxnSpPr>
          <p:cNvPr id="332" name="Google Shape;332;p37" descr="&quot;&quot;"/>
          <p:cNvCxnSpPr>
            <a:stCxn id="321" idx="0"/>
            <a:endCxn id="315" idx="1"/>
          </p:cNvCxnSpPr>
          <p:nvPr/>
        </p:nvCxnSpPr>
        <p:spPr>
          <a:xfrm rot="10800000" flipH="1">
            <a:off x="3287612" y="883639"/>
            <a:ext cx="2598900" cy="1237800"/>
          </a:xfrm>
          <a:prstGeom prst="bentConnector3">
            <a:avLst>
              <a:gd name="adj1" fmla="val 14236"/>
            </a:avLst>
          </a:prstGeom>
          <a:noFill/>
          <a:ln w="9525" cap="flat" cmpd="sng">
            <a:solidFill>
              <a:srgbClr val="CC0000"/>
            </a:solidFill>
            <a:prstDash val="solid"/>
            <a:round/>
            <a:headEnd type="none" w="med" len="med"/>
            <a:tailEnd type="oval"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57000">
              <a:srgbClr val="F3F3F3"/>
            </a:gs>
            <a:gs pos="100000">
              <a:srgbClr val="B7B7B7"/>
            </a:gs>
          </a:gsLst>
          <a:lin ang="8100019" scaled="0"/>
        </a:gradFill>
        <a:effectLst/>
      </p:bgPr>
    </p:bg>
    <p:spTree>
      <p:nvGrpSpPr>
        <p:cNvPr id="1" name="Shape 336"/>
        <p:cNvGrpSpPr/>
        <p:nvPr/>
      </p:nvGrpSpPr>
      <p:grpSpPr>
        <a:xfrm>
          <a:off x="0" y="0"/>
          <a:ext cx="0" cy="0"/>
          <a:chOff x="0" y="0"/>
          <a:chExt cx="0" cy="0"/>
        </a:xfrm>
      </p:grpSpPr>
      <p:sp>
        <p:nvSpPr>
          <p:cNvPr id="337" name="Google Shape;337;p38"/>
          <p:cNvSpPr txBox="1">
            <a:spLocks noGrp="1"/>
          </p:cNvSpPr>
          <p:nvPr>
            <p:ph type="title"/>
          </p:nvPr>
        </p:nvSpPr>
        <p:spPr>
          <a:xfrm>
            <a:off x="5524500" y="597425"/>
            <a:ext cx="2012400"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3000">
                <a:solidFill>
                  <a:srgbClr val="333333"/>
                </a:solidFill>
              </a:rPr>
              <a:t>Milestones </a:t>
            </a:r>
            <a:endParaRPr sz="3000">
              <a:solidFill>
                <a:srgbClr val="333333"/>
              </a:solidFill>
            </a:endParaRPr>
          </a:p>
        </p:txBody>
      </p:sp>
      <p:sp>
        <p:nvSpPr>
          <p:cNvPr id="338" name="Google Shape;338;p38"/>
          <p:cNvSpPr txBox="1"/>
          <p:nvPr/>
        </p:nvSpPr>
        <p:spPr>
          <a:xfrm>
            <a:off x="4100925" y="1509150"/>
            <a:ext cx="4707900" cy="30630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SzPts val="2400"/>
              <a:buChar char="●"/>
            </a:pPr>
            <a:r>
              <a:rPr lang="en" sz="2400"/>
              <a:t>Creation of digital resources</a:t>
            </a:r>
            <a:endParaRPr sz="2400"/>
          </a:p>
          <a:p>
            <a:pPr marL="457200" lvl="0" indent="-381000" algn="l" rtl="0">
              <a:lnSpc>
                <a:spcPct val="115000"/>
              </a:lnSpc>
              <a:spcBef>
                <a:spcPts val="1000"/>
              </a:spcBef>
              <a:spcAft>
                <a:spcPts val="0"/>
              </a:spcAft>
              <a:buSzPts val="2400"/>
              <a:buChar char="●"/>
            </a:pPr>
            <a:r>
              <a:rPr lang="en" sz="2400"/>
              <a:t>Delivery of professional development</a:t>
            </a:r>
            <a:endParaRPr sz="2400"/>
          </a:p>
          <a:p>
            <a:pPr marL="457200" lvl="0" indent="-381000" algn="l" rtl="0">
              <a:lnSpc>
                <a:spcPct val="115000"/>
              </a:lnSpc>
              <a:spcBef>
                <a:spcPts val="1000"/>
              </a:spcBef>
              <a:spcAft>
                <a:spcPts val="0"/>
              </a:spcAft>
              <a:buSzPts val="2400"/>
              <a:buChar char="●"/>
            </a:pPr>
            <a:r>
              <a:rPr lang="en" sz="2400"/>
              <a:t>Course preparation and certification</a:t>
            </a:r>
            <a:endParaRPr sz="2400"/>
          </a:p>
          <a:p>
            <a:pPr marL="457200" lvl="0" indent="-381000" algn="l" rtl="0">
              <a:lnSpc>
                <a:spcPct val="115000"/>
              </a:lnSpc>
              <a:spcBef>
                <a:spcPts val="1000"/>
              </a:spcBef>
              <a:spcAft>
                <a:spcPts val="1000"/>
              </a:spcAft>
              <a:buSzPts val="2400"/>
              <a:buChar char="●"/>
            </a:pPr>
            <a:r>
              <a:rPr lang="en" sz="2400"/>
              <a:t>Evaluation of impacts</a:t>
            </a:r>
            <a:endParaRPr sz="2400"/>
          </a:p>
        </p:txBody>
      </p:sp>
      <p:grpSp>
        <p:nvGrpSpPr>
          <p:cNvPr id="339" name="Google Shape;339;p38"/>
          <p:cNvGrpSpPr/>
          <p:nvPr/>
        </p:nvGrpSpPr>
        <p:grpSpPr>
          <a:xfrm>
            <a:off x="1203707" y="2156039"/>
            <a:ext cx="1117801" cy="968294"/>
            <a:chOff x="3884588" y="3259275"/>
            <a:chExt cx="1388400" cy="1202700"/>
          </a:xfrm>
        </p:grpSpPr>
        <p:sp>
          <p:nvSpPr>
            <p:cNvPr id="340" name="Google Shape;340;p38" descr="&quot;&quot;"/>
            <p:cNvSpPr/>
            <p:nvPr/>
          </p:nvSpPr>
          <p:spPr>
            <a:xfrm>
              <a:off x="3884588" y="3259275"/>
              <a:ext cx="1388400" cy="1202700"/>
            </a:xfrm>
            <a:prstGeom prst="hexagon">
              <a:avLst>
                <a:gd name="adj" fmla="val 25000"/>
                <a:gd name="vf" fmla="val 115470"/>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1" name="Google Shape;341;p38" descr="A screwdriver and wrench represent resources"/>
            <p:cNvPicPr preferRelativeResize="0"/>
            <p:nvPr/>
          </p:nvPicPr>
          <p:blipFill>
            <a:blip r:embed="rId3">
              <a:alphaModFix/>
            </a:blip>
            <a:stretch>
              <a:fillRect/>
            </a:stretch>
          </p:blipFill>
          <p:spPr>
            <a:xfrm>
              <a:off x="4309847" y="3598498"/>
              <a:ext cx="524310" cy="524291"/>
            </a:xfrm>
            <a:prstGeom prst="rect">
              <a:avLst/>
            </a:prstGeom>
            <a:noFill/>
            <a:ln>
              <a:noFill/>
            </a:ln>
          </p:spPr>
        </p:pic>
      </p:grpSp>
      <p:grpSp>
        <p:nvGrpSpPr>
          <p:cNvPr id="342" name="Google Shape;342;p38"/>
          <p:cNvGrpSpPr/>
          <p:nvPr/>
        </p:nvGrpSpPr>
        <p:grpSpPr>
          <a:xfrm>
            <a:off x="2170018" y="1637302"/>
            <a:ext cx="1117594" cy="968273"/>
            <a:chOff x="5026563" y="2010928"/>
            <a:chExt cx="1668300" cy="1445400"/>
          </a:xfrm>
        </p:grpSpPr>
        <p:sp>
          <p:nvSpPr>
            <p:cNvPr id="343" name="Google Shape;343;p38" descr="&quot;&quot;"/>
            <p:cNvSpPr/>
            <p:nvPr/>
          </p:nvSpPr>
          <p:spPr>
            <a:xfrm>
              <a:off x="5026563" y="2010928"/>
              <a:ext cx="1668300" cy="1445400"/>
            </a:xfrm>
            <a:prstGeom prst="hexagon">
              <a:avLst>
                <a:gd name="adj" fmla="val 25000"/>
                <a:gd name="vf" fmla="val 115470"/>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4" name="Google Shape;344;p38" descr="A piggybank represents budget"/>
            <p:cNvPicPr preferRelativeResize="0"/>
            <p:nvPr/>
          </p:nvPicPr>
          <p:blipFill>
            <a:blip r:embed="rId4">
              <a:alphaModFix/>
            </a:blip>
            <a:stretch>
              <a:fillRect/>
            </a:stretch>
          </p:blipFill>
          <p:spPr>
            <a:xfrm>
              <a:off x="5447101" y="2319901"/>
              <a:ext cx="827377" cy="827351"/>
            </a:xfrm>
            <a:prstGeom prst="rect">
              <a:avLst/>
            </a:prstGeom>
            <a:noFill/>
            <a:ln>
              <a:noFill/>
            </a:ln>
          </p:spPr>
        </p:pic>
      </p:grpSp>
      <p:grpSp>
        <p:nvGrpSpPr>
          <p:cNvPr id="345" name="Google Shape;345;p38"/>
          <p:cNvGrpSpPr/>
          <p:nvPr/>
        </p:nvGrpSpPr>
        <p:grpSpPr>
          <a:xfrm>
            <a:off x="239115" y="1641160"/>
            <a:ext cx="1117594" cy="968273"/>
            <a:chOff x="2144188" y="2016686"/>
            <a:chExt cx="1668300" cy="1445400"/>
          </a:xfrm>
        </p:grpSpPr>
        <p:sp>
          <p:nvSpPr>
            <p:cNvPr id="346" name="Google Shape;346;p38" descr="&quot;&quot;"/>
            <p:cNvSpPr/>
            <p:nvPr/>
          </p:nvSpPr>
          <p:spPr>
            <a:xfrm>
              <a:off x="2144188" y="2016686"/>
              <a:ext cx="1668300" cy="1445400"/>
            </a:xfrm>
            <a:prstGeom prst="hexagon">
              <a:avLst>
                <a:gd name="adj" fmla="val 25000"/>
                <a:gd name="vf" fmla="val 115470"/>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7" name="Google Shape;347;p38" descr="A lightbulb represents describing ideas"/>
            <p:cNvPicPr preferRelativeResize="0"/>
            <p:nvPr/>
          </p:nvPicPr>
          <p:blipFill>
            <a:blip r:embed="rId5">
              <a:alphaModFix/>
            </a:blip>
            <a:stretch>
              <a:fillRect/>
            </a:stretch>
          </p:blipFill>
          <p:spPr>
            <a:xfrm>
              <a:off x="2585086" y="2322754"/>
              <a:ext cx="786662" cy="787036"/>
            </a:xfrm>
            <a:prstGeom prst="rect">
              <a:avLst/>
            </a:prstGeom>
            <a:noFill/>
            <a:ln>
              <a:noFill/>
            </a:ln>
          </p:spPr>
        </p:pic>
      </p:grpSp>
      <p:grpSp>
        <p:nvGrpSpPr>
          <p:cNvPr id="348" name="Google Shape;348;p38"/>
          <p:cNvGrpSpPr/>
          <p:nvPr/>
        </p:nvGrpSpPr>
        <p:grpSpPr>
          <a:xfrm>
            <a:off x="1203421" y="1095609"/>
            <a:ext cx="1117594" cy="968273"/>
            <a:chOff x="3583666" y="1202310"/>
            <a:chExt cx="1668300" cy="1445400"/>
          </a:xfrm>
        </p:grpSpPr>
        <p:sp>
          <p:nvSpPr>
            <p:cNvPr id="349" name="Google Shape;349;p38" descr="&quot;&quot;"/>
            <p:cNvSpPr/>
            <p:nvPr/>
          </p:nvSpPr>
          <p:spPr>
            <a:xfrm>
              <a:off x="3583666" y="1202310"/>
              <a:ext cx="1668300" cy="1445400"/>
            </a:xfrm>
            <a:prstGeom prst="hexagon">
              <a:avLst>
                <a:gd name="adj" fmla="val 25000"/>
                <a:gd name="vf" fmla="val 115470"/>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0" name="Google Shape;350;p38" descr="A line graph with an arrow pointing up and to the right represents impact"/>
            <p:cNvPicPr preferRelativeResize="0"/>
            <p:nvPr/>
          </p:nvPicPr>
          <p:blipFill>
            <a:blip r:embed="rId6">
              <a:alphaModFix/>
            </a:blip>
            <a:stretch>
              <a:fillRect/>
            </a:stretch>
          </p:blipFill>
          <p:spPr>
            <a:xfrm>
              <a:off x="4096289" y="1603340"/>
              <a:ext cx="643200" cy="643220"/>
            </a:xfrm>
            <a:prstGeom prst="rect">
              <a:avLst/>
            </a:prstGeom>
            <a:noFill/>
            <a:ln>
              <a:noFill/>
            </a:ln>
          </p:spPr>
        </p:pic>
      </p:grpSp>
      <p:grpSp>
        <p:nvGrpSpPr>
          <p:cNvPr id="351" name="Google Shape;351;p38"/>
          <p:cNvGrpSpPr/>
          <p:nvPr/>
        </p:nvGrpSpPr>
        <p:grpSpPr>
          <a:xfrm>
            <a:off x="2170023" y="569833"/>
            <a:ext cx="1117594" cy="968273"/>
            <a:chOff x="5026571" y="417453"/>
            <a:chExt cx="1668300" cy="1445400"/>
          </a:xfrm>
        </p:grpSpPr>
        <p:sp>
          <p:nvSpPr>
            <p:cNvPr id="352" name="Google Shape;352;p38" descr="&quot;&quot;"/>
            <p:cNvSpPr/>
            <p:nvPr/>
          </p:nvSpPr>
          <p:spPr>
            <a:xfrm>
              <a:off x="5026571" y="417453"/>
              <a:ext cx="1668300" cy="1445400"/>
            </a:xfrm>
            <a:prstGeom prst="hexagon">
              <a:avLst>
                <a:gd name="adj" fmla="val 25000"/>
                <a:gd name="vf" fmla="val 115470"/>
              </a:avLst>
            </a:prstGeom>
            <a:solidFill>
              <a:srgbClr val="D149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3" name="Google Shape;353;p38" descr="decorative shape"/>
            <p:cNvPicPr preferRelativeResize="0"/>
            <p:nvPr/>
          </p:nvPicPr>
          <p:blipFill>
            <a:blip r:embed="rId7">
              <a:alphaModFix/>
            </a:blip>
            <a:stretch>
              <a:fillRect/>
            </a:stretch>
          </p:blipFill>
          <p:spPr>
            <a:xfrm>
              <a:off x="5493200" y="758337"/>
              <a:ext cx="735180" cy="735524"/>
            </a:xfrm>
            <a:prstGeom prst="rect">
              <a:avLst/>
            </a:prstGeom>
            <a:noFill/>
            <a:ln>
              <a:noFill/>
            </a:ln>
          </p:spPr>
        </p:pic>
      </p:grpSp>
      <p:cxnSp>
        <p:nvCxnSpPr>
          <p:cNvPr id="354" name="Google Shape;354;p38" descr="&quot;&quot;"/>
          <p:cNvCxnSpPr>
            <a:stCxn id="352" idx="1"/>
            <a:endCxn id="337" idx="1"/>
          </p:cNvCxnSpPr>
          <p:nvPr/>
        </p:nvCxnSpPr>
        <p:spPr>
          <a:xfrm rot="-5400000">
            <a:off x="3957849" y="-28494"/>
            <a:ext cx="654300" cy="2478900"/>
          </a:xfrm>
          <a:prstGeom prst="bentConnector4">
            <a:avLst>
              <a:gd name="adj1" fmla="val 2156"/>
              <a:gd name="adj2" fmla="val 24690"/>
            </a:avLst>
          </a:prstGeom>
          <a:noFill/>
          <a:ln w="9525" cap="flat" cmpd="sng">
            <a:solidFill>
              <a:srgbClr val="CC0000"/>
            </a:solidFill>
            <a:prstDash val="solid"/>
            <a:round/>
            <a:headEnd type="none" w="med" len="med"/>
            <a:tailEnd type="oval"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8"/>
        <p:cNvGrpSpPr/>
        <p:nvPr/>
      </p:nvGrpSpPr>
      <p:grpSpPr>
        <a:xfrm>
          <a:off x="0" y="0"/>
          <a:ext cx="0" cy="0"/>
          <a:chOff x="0" y="0"/>
          <a:chExt cx="0" cy="0"/>
        </a:xfrm>
      </p:grpSpPr>
      <p:sp>
        <p:nvSpPr>
          <p:cNvPr id="359" name="Google Shape;359;p39"/>
          <p:cNvSpPr/>
          <p:nvPr/>
        </p:nvSpPr>
        <p:spPr>
          <a:xfrm>
            <a:off x="4545050" y="-25"/>
            <a:ext cx="4599000" cy="5143500"/>
          </a:xfrm>
          <a:prstGeom prst="rect">
            <a:avLst/>
          </a:prstGeom>
          <a:solidFill>
            <a:srgbClr val="990000">
              <a:alpha val="7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9"/>
          <p:cNvSpPr txBox="1">
            <a:spLocks noGrp="1"/>
          </p:cNvSpPr>
          <p:nvPr>
            <p:ph type="title"/>
          </p:nvPr>
        </p:nvSpPr>
        <p:spPr>
          <a:xfrm>
            <a:off x="4715900" y="938100"/>
            <a:ext cx="4257300" cy="3267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n" sz="3640">
                <a:solidFill>
                  <a:schemeClr val="lt1"/>
                </a:solidFill>
              </a:rPr>
              <a:t>Outcomes</a:t>
            </a:r>
            <a:endParaRPr sz="3640">
              <a:solidFill>
                <a:schemeClr val="lt1"/>
              </a:solidFill>
            </a:endParaRPr>
          </a:p>
          <a:p>
            <a:pPr marL="0" lvl="0" indent="0" algn="l" rtl="0">
              <a:spcBef>
                <a:spcPts val="0"/>
              </a:spcBef>
              <a:spcAft>
                <a:spcPts val="0"/>
              </a:spcAft>
              <a:buSzPts val="990"/>
              <a:buNone/>
            </a:pPr>
            <a:r>
              <a:rPr lang="en" sz="3640">
                <a:solidFill>
                  <a:schemeClr val="lt1"/>
                </a:solidFill>
              </a:rPr>
              <a:t>Years 1-5</a:t>
            </a:r>
            <a:endParaRPr sz="3640">
              <a:solidFill>
                <a:schemeClr val="lt1"/>
              </a:solidFill>
            </a:endParaRPr>
          </a:p>
        </p:txBody>
      </p:sp>
      <p:sp>
        <p:nvSpPr>
          <p:cNvPr id="361" name="Google Shape;361;p39"/>
          <p:cNvSpPr txBox="1"/>
          <p:nvPr/>
        </p:nvSpPr>
        <p:spPr>
          <a:xfrm>
            <a:off x="1476500" y="4715225"/>
            <a:ext cx="30669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000">
                <a:solidFill>
                  <a:schemeClr val="lt1"/>
                </a:solidFill>
              </a:rPr>
              <a:t>Belltower image credit: Roger W Winstead</a:t>
            </a:r>
            <a:endParaRPr sz="1000">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57000">
              <a:srgbClr val="F3F3F3"/>
            </a:gs>
            <a:gs pos="100000">
              <a:srgbClr val="B7B7B7"/>
            </a:gs>
          </a:gsLst>
          <a:lin ang="8099331" scaled="0"/>
        </a:gradFill>
        <a:effectLst/>
      </p:bgPr>
    </p:bg>
    <p:spTree>
      <p:nvGrpSpPr>
        <p:cNvPr id="1" name="Shape 365"/>
        <p:cNvGrpSpPr/>
        <p:nvPr/>
      </p:nvGrpSpPr>
      <p:grpSpPr>
        <a:xfrm>
          <a:off x="0" y="0"/>
          <a:ext cx="0" cy="0"/>
          <a:chOff x="0" y="0"/>
          <a:chExt cx="0" cy="0"/>
        </a:xfrm>
      </p:grpSpPr>
      <p:sp>
        <p:nvSpPr>
          <p:cNvPr id="366" name="Google Shape;366;p40"/>
          <p:cNvSpPr txBox="1">
            <a:spLocks noGrp="1"/>
          </p:cNvSpPr>
          <p:nvPr>
            <p:ph type="title"/>
          </p:nvPr>
        </p:nvSpPr>
        <p:spPr>
          <a:xfrm>
            <a:off x="3106300" y="78900"/>
            <a:ext cx="1505400" cy="1039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rPr>
              <a:t>Year 1</a:t>
            </a:r>
            <a:endParaRPr b="1">
              <a:solidFill>
                <a:schemeClr val="dk1"/>
              </a:solidFill>
            </a:endParaRPr>
          </a:p>
        </p:txBody>
      </p:sp>
      <p:sp>
        <p:nvSpPr>
          <p:cNvPr id="367" name="Google Shape;367;p40"/>
          <p:cNvSpPr txBox="1">
            <a:spLocks noGrp="1"/>
          </p:cNvSpPr>
          <p:nvPr>
            <p:ph type="body" idx="1"/>
          </p:nvPr>
        </p:nvSpPr>
        <p:spPr>
          <a:xfrm>
            <a:off x="4611700" y="383700"/>
            <a:ext cx="4266000" cy="1441800"/>
          </a:xfrm>
          <a:prstGeom prst="rect">
            <a:avLst/>
          </a:prstGeom>
          <a:noFill/>
          <a:ln>
            <a:noFill/>
          </a:ln>
        </p:spPr>
        <p:txBody>
          <a:bodyPr spcFirstLastPara="1" wrap="square" lIns="182875" tIns="91425" rIns="91425" bIns="91425" anchor="ctr" anchorCtr="0">
            <a:noAutofit/>
          </a:bodyPr>
          <a:lstStyle/>
          <a:p>
            <a:pPr marL="0" lvl="0" indent="0" algn="l" rtl="0">
              <a:spcBef>
                <a:spcPts val="0"/>
              </a:spcBef>
              <a:spcAft>
                <a:spcPts val="1000"/>
              </a:spcAft>
              <a:buNone/>
            </a:pPr>
            <a:r>
              <a:rPr lang="en" sz="2000">
                <a:solidFill>
                  <a:schemeClr val="dk1"/>
                </a:solidFill>
              </a:rPr>
              <a:t>Launch of semester-long course improvement program to help faculty prepare for QM review.</a:t>
            </a:r>
            <a:endParaRPr sz="2000">
              <a:solidFill>
                <a:schemeClr val="dk1"/>
              </a:solidFill>
            </a:endParaRPr>
          </a:p>
        </p:txBody>
      </p:sp>
      <p:graphicFrame>
        <p:nvGraphicFramePr>
          <p:cNvPr id="368" name="Google Shape;368;p40" descr="Year 1 cumulative totals for QM professional development completions, certified courses and number of students enrolled in a QM certified course annually."/>
          <p:cNvGraphicFramePr/>
          <p:nvPr/>
        </p:nvGraphicFramePr>
        <p:xfrm>
          <a:off x="3106300" y="2270350"/>
          <a:ext cx="5771400" cy="2316370"/>
        </p:xfrm>
        <a:graphic>
          <a:graphicData uri="http://schemas.openxmlformats.org/drawingml/2006/table">
            <a:tbl>
              <a:tblPr>
                <a:noFill/>
                <a:tableStyleId>{980F8FE3-29EA-4CB8-AD24-D08BE27D00ED}</a:tableStyleId>
              </a:tblPr>
              <a:tblGrid>
                <a:gridCol w="1505475">
                  <a:extLst>
                    <a:ext uri="{9D8B030D-6E8A-4147-A177-3AD203B41FA5}">
                      <a16:colId xmlns:a16="http://schemas.microsoft.com/office/drawing/2014/main" val="20000"/>
                    </a:ext>
                  </a:extLst>
                </a:gridCol>
                <a:gridCol w="4265925">
                  <a:extLst>
                    <a:ext uri="{9D8B030D-6E8A-4147-A177-3AD203B41FA5}">
                      <a16:colId xmlns:a16="http://schemas.microsoft.com/office/drawing/2014/main" val="20001"/>
                    </a:ext>
                  </a:extLst>
                </a:gridCol>
              </a:tblGrid>
              <a:tr h="426700">
                <a:tc>
                  <a:txBody>
                    <a:bodyPr/>
                    <a:lstStyle/>
                    <a:p>
                      <a:pPr marL="0" lvl="0" indent="0" algn="r" rtl="0">
                        <a:spcBef>
                          <a:spcPts val="960"/>
                        </a:spcBef>
                        <a:spcAft>
                          <a:spcPts val="0"/>
                        </a:spcAft>
                        <a:buNone/>
                      </a:pPr>
                      <a:r>
                        <a:rPr lang="en" sz="1600">
                          <a:latin typeface="Roboto"/>
                          <a:ea typeface="Roboto"/>
                          <a:cs typeface="Roboto"/>
                          <a:sym typeface="Roboto"/>
                        </a:rPr>
                        <a:t>Number</a:t>
                      </a:r>
                      <a:endParaRPr sz="1600">
                        <a:latin typeface="Roboto"/>
                        <a:ea typeface="Roboto"/>
                        <a:cs typeface="Roboto"/>
                        <a:sym typeface="Roboto"/>
                      </a:endParaRPr>
                    </a:p>
                  </a:txBody>
                  <a:tcPr marL="91425" marR="91425" marT="91425" marB="91425" anchor="ctr">
                    <a:solidFill>
                      <a:srgbClr val="EFEFEF"/>
                    </a:solidFill>
                  </a:tcPr>
                </a:tc>
                <a:tc>
                  <a:txBody>
                    <a:bodyPr/>
                    <a:lstStyle/>
                    <a:p>
                      <a:pPr marL="0" lvl="0" indent="0" algn="l" rtl="0">
                        <a:spcBef>
                          <a:spcPts val="960"/>
                        </a:spcBef>
                        <a:spcAft>
                          <a:spcPts val="0"/>
                        </a:spcAft>
                        <a:buNone/>
                      </a:pPr>
                      <a:r>
                        <a:rPr lang="en" sz="1600">
                          <a:latin typeface="Roboto"/>
                          <a:ea typeface="Roboto"/>
                          <a:cs typeface="Roboto"/>
                          <a:sym typeface="Roboto"/>
                        </a:rPr>
                        <a:t>Success measure</a:t>
                      </a:r>
                      <a:endParaRPr sz="1600">
                        <a:latin typeface="Roboto"/>
                        <a:ea typeface="Roboto"/>
                        <a:cs typeface="Roboto"/>
                        <a:sym typeface="Roboto"/>
                      </a:endParaRPr>
                    </a:p>
                  </a:txBody>
                  <a:tcPr marL="91425" marR="91425" marT="91425" marB="91425" anchor="ctr">
                    <a:solidFill>
                      <a:srgbClr val="EFEFEF"/>
                    </a:solidFill>
                  </a:tcPr>
                </a:tc>
                <a:extLst>
                  <a:ext uri="{0D108BD9-81ED-4DB2-BD59-A6C34878D82A}">
                    <a16:rowId xmlns:a16="http://schemas.microsoft.com/office/drawing/2014/main" val="10000"/>
                  </a:ext>
                </a:extLst>
              </a:tr>
              <a:tr h="670525">
                <a:tc>
                  <a:txBody>
                    <a:bodyPr/>
                    <a:lstStyle/>
                    <a:p>
                      <a:pPr marL="0" lvl="0" indent="0" algn="r" rtl="0">
                        <a:spcBef>
                          <a:spcPts val="960"/>
                        </a:spcBef>
                        <a:spcAft>
                          <a:spcPts val="0"/>
                        </a:spcAft>
                        <a:buNone/>
                      </a:pPr>
                      <a:r>
                        <a:rPr lang="en" sz="2400" b="1">
                          <a:solidFill>
                            <a:srgbClr val="427E93"/>
                          </a:solidFill>
                          <a:latin typeface="Roboto"/>
                          <a:ea typeface="Roboto"/>
                          <a:cs typeface="Roboto"/>
                          <a:sym typeface="Roboto"/>
                        </a:rPr>
                        <a:t>9</a:t>
                      </a:r>
                      <a:endParaRPr sz="2400" b="1">
                        <a:solidFill>
                          <a:srgbClr val="427E93"/>
                        </a:solidFill>
                        <a:latin typeface="Roboto"/>
                        <a:ea typeface="Roboto"/>
                        <a:cs typeface="Roboto"/>
                        <a:sym typeface="Roboto"/>
                      </a:endParaRPr>
                    </a:p>
                  </a:txBody>
                  <a:tcPr marL="91425" marR="91425" marT="91425" marB="91425" anchor="ctr">
                    <a:solidFill>
                      <a:schemeClr val="lt1"/>
                    </a:solidFill>
                  </a:tcPr>
                </a:tc>
                <a:tc>
                  <a:txBody>
                    <a:bodyPr/>
                    <a:lstStyle/>
                    <a:p>
                      <a:pPr marL="0" lvl="0" indent="0" algn="l" rtl="0">
                        <a:spcBef>
                          <a:spcPts val="960"/>
                        </a:spcBef>
                        <a:spcAft>
                          <a:spcPts val="0"/>
                        </a:spcAft>
                        <a:buClr>
                          <a:schemeClr val="dk1"/>
                        </a:buClr>
                        <a:buSzPts val="1100"/>
                        <a:buFont typeface="Arial"/>
                        <a:buNone/>
                      </a:pPr>
                      <a:r>
                        <a:rPr lang="en" sz="1600">
                          <a:solidFill>
                            <a:schemeClr val="dk1"/>
                          </a:solidFill>
                          <a:latin typeface="Roboto"/>
                          <a:ea typeface="Roboto"/>
                          <a:cs typeface="Roboto"/>
                          <a:sym typeface="Roboto"/>
                        </a:rPr>
                        <a:t>QM professional development completions by faculty and staff</a:t>
                      </a:r>
                      <a:endParaRPr sz="1600"/>
                    </a:p>
                  </a:txBody>
                  <a:tcPr marL="91425" marR="91425" marT="91425" marB="91425" anchor="ctr">
                    <a:solidFill>
                      <a:schemeClr val="lt1"/>
                    </a:solidFill>
                  </a:tcPr>
                </a:tc>
                <a:extLst>
                  <a:ext uri="{0D108BD9-81ED-4DB2-BD59-A6C34878D82A}">
                    <a16:rowId xmlns:a16="http://schemas.microsoft.com/office/drawing/2014/main" val="10001"/>
                  </a:ext>
                </a:extLst>
              </a:tr>
              <a:tr h="548600">
                <a:tc>
                  <a:txBody>
                    <a:bodyPr/>
                    <a:lstStyle/>
                    <a:p>
                      <a:pPr marL="0" lvl="0" indent="0" algn="r" rtl="0">
                        <a:spcBef>
                          <a:spcPts val="960"/>
                        </a:spcBef>
                        <a:spcAft>
                          <a:spcPts val="0"/>
                        </a:spcAft>
                        <a:buClr>
                          <a:schemeClr val="dk1"/>
                        </a:buClr>
                        <a:buSzPts val="1100"/>
                        <a:buFont typeface="Arial"/>
                        <a:buNone/>
                      </a:pPr>
                      <a:r>
                        <a:rPr lang="en" sz="2400" b="1">
                          <a:solidFill>
                            <a:srgbClr val="D14905"/>
                          </a:solidFill>
                          <a:latin typeface="Roboto"/>
                          <a:ea typeface="Roboto"/>
                          <a:cs typeface="Roboto"/>
                          <a:sym typeface="Roboto"/>
                        </a:rPr>
                        <a:t>1</a:t>
                      </a:r>
                      <a:endParaRPr sz="2400" b="1">
                        <a:solidFill>
                          <a:srgbClr val="D14905"/>
                        </a:solidFill>
                        <a:latin typeface="Roboto"/>
                        <a:ea typeface="Roboto"/>
                        <a:cs typeface="Roboto"/>
                        <a:sym typeface="Roboto"/>
                      </a:endParaRPr>
                    </a:p>
                  </a:txBody>
                  <a:tcPr marL="91425" marR="91425" marT="91425" marB="91425" anchor="ctr">
                    <a:solidFill>
                      <a:schemeClr val="lt1"/>
                    </a:solidFill>
                  </a:tcPr>
                </a:tc>
                <a:tc>
                  <a:txBody>
                    <a:bodyPr/>
                    <a:lstStyle/>
                    <a:p>
                      <a:pPr marL="0" lvl="0" indent="0" algn="l" rtl="0">
                        <a:spcBef>
                          <a:spcPts val="960"/>
                        </a:spcBef>
                        <a:spcAft>
                          <a:spcPts val="0"/>
                        </a:spcAft>
                        <a:buClr>
                          <a:schemeClr val="dk1"/>
                        </a:buClr>
                        <a:buSzPts val="1100"/>
                        <a:buFont typeface="Arial"/>
                        <a:buNone/>
                      </a:pPr>
                      <a:r>
                        <a:rPr lang="en" sz="1600">
                          <a:solidFill>
                            <a:schemeClr val="dk1"/>
                          </a:solidFill>
                          <a:latin typeface="Roboto"/>
                          <a:ea typeface="Roboto"/>
                          <a:cs typeface="Roboto"/>
                          <a:sym typeface="Roboto"/>
                        </a:rPr>
                        <a:t>Certified course</a:t>
                      </a:r>
                      <a:endParaRPr sz="1600"/>
                    </a:p>
                  </a:txBody>
                  <a:tcPr marL="91425" marR="91425" marT="91425" marB="91425" anchor="ctr">
                    <a:solidFill>
                      <a:schemeClr val="lt1"/>
                    </a:solidFill>
                  </a:tcPr>
                </a:tc>
                <a:extLst>
                  <a:ext uri="{0D108BD9-81ED-4DB2-BD59-A6C34878D82A}">
                    <a16:rowId xmlns:a16="http://schemas.microsoft.com/office/drawing/2014/main" val="10002"/>
                  </a:ext>
                </a:extLst>
              </a:tr>
              <a:tr h="670525">
                <a:tc>
                  <a:txBody>
                    <a:bodyPr/>
                    <a:lstStyle/>
                    <a:p>
                      <a:pPr marL="0" lvl="0" indent="0" algn="r" rtl="0">
                        <a:spcBef>
                          <a:spcPts val="960"/>
                        </a:spcBef>
                        <a:spcAft>
                          <a:spcPts val="0"/>
                        </a:spcAft>
                        <a:buClr>
                          <a:srgbClr val="4156A1"/>
                        </a:buClr>
                        <a:buSzPts val="4800"/>
                        <a:buFont typeface="Arial"/>
                        <a:buNone/>
                      </a:pPr>
                      <a:r>
                        <a:rPr lang="en" sz="2400" b="1">
                          <a:solidFill>
                            <a:srgbClr val="4156A1"/>
                          </a:solidFill>
                          <a:latin typeface="Roboto"/>
                          <a:ea typeface="Roboto"/>
                          <a:cs typeface="Roboto"/>
                          <a:sym typeface="Roboto"/>
                        </a:rPr>
                        <a:t>125</a:t>
                      </a:r>
                      <a:endParaRPr sz="2400" b="1">
                        <a:solidFill>
                          <a:srgbClr val="4156A1"/>
                        </a:solidFill>
                        <a:latin typeface="Roboto"/>
                        <a:ea typeface="Roboto"/>
                        <a:cs typeface="Roboto"/>
                        <a:sym typeface="Roboto"/>
                      </a:endParaRPr>
                    </a:p>
                  </a:txBody>
                  <a:tcPr marL="91425" marR="91425" marT="91425" marB="91425" anchor="ctr">
                    <a:solidFill>
                      <a:schemeClr val="lt1"/>
                    </a:solidFill>
                  </a:tcPr>
                </a:tc>
                <a:tc>
                  <a:txBody>
                    <a:bodyPr/>
                    <a:lstStyle/>
                    <a:p>
                      <a:pPr marL="0" lvl="0" indent="0" algn="l" rtl="0">
                        <a:spcBef>
                          <a:spcPts val="960"/>
                        </a:spcBef>
                        <a:spcAft>
                          <a:spcPts val="0"/>
                        </a:spcAft>
                        <a:buClr>
                          <a:srgbClr val="4156A1"/>
                        </a:buClr>
                        <a:buSzPts val="4800"/>
                        <a:buFont typeface="Arial"/>
                        <a:buNone/>
                      </a:pPr>
                      <a:r>
                        <a:rPr lang="en" sz="1600">
                          <a:solidFill>
                            <a:schemeClr val="dk1"/>
                          </a:solidFill>
                          <a:latin typeface="Roboto"/>
                          <a:ea typeface="Roboto"/>
                          <a:cs typeface="Roboto"/>
                          <a:sym typeface="Roboto"/>
                        </a:rPr>
                        <a:t>Students enrolled annually in a QM-certified or recognized course</a:t>
                      </a:r>
                      <a:endParaRPr sz="1600"/>
                    </a:p>
                  </a:txBody>
                  <a:tcPr marL="91425" marR="91425" marT="91425" marB="91425" anchor="ctr">
                    <a:solidFill>
                      <a:schemeClr val="lt1"/>
                    </a:solidFill>
                  </a:tcPr>
                </a:tc>
                <a:extLst>
                  <a:ext uri="{0D108BD9-81ED-4DB2-BD59-A6C34878D82A}">
                    <a16:rowId xmlns:a16="http://schemas.microsoft.com/office/drawing/2014/main" val="10003"/>
                  </a:ext>
                </a:extLst>
              </a:tr>
            </a:tbl>
          </a:graphicData>
        </a:graphic>
      </p:graphicFrame>
      <p:cxnSp>
        <p:nvCxnSpPr>
          <p:cNvPr id="369" name="Google Shape;369;p40" descr="&quot;&quot;"/>
          <p:cNvCxnSpPr>
            <a:endCxn id="366" idx="1"/>
          </p:cNvCxnSpPr>
          <p:nvPr/>
        </p:nvCxnSpPr>
        <p:spPr>
          <a:xfrm rot="-5400000">
            <a:off x="614950" y="1718250"/>
            <a:ext cx="3610800" cy="1371900"/>
          </a:xfrm>
          <a:prstGeom prst="bentConnector2">
            <a:avLst/>
          </a:prstGeom>
          <a:noFill/>
          <a:ln w="28575" cap="flat" cmpd="sng">
            <a:solidFill>
              <a:srgbClr val="CC0000"/>
            </a:solidFill>
            <a:prstDash val="solid"/>
            <a:round/>
            <a:headEnd type="none" w="med" len="med"/>
            <a:tailEnd type="oval" w="med" len="med"/>
          </a:ln>
        </p:spPr>
      </p:cxnSp>
      <p:grpSp>
        <p:nvGrpSpPr>
          <p:cNvPr id="370" name="Google Shape;370;p40"/>
          <p:cNvGrpSpPr/>
          <p:nvPr/>
        </p:nvGrpSpPr>
        <p:grpSpPr>
          <a:xfrm>
            <a:off x="1" y="3998975"/>
            <a:ext cx="1726210" cy="1144585"/>
            <a:chOff x="3686225" y="973686"/>
            <a:chExt cx="1577600" cy="966221"/>
          </a:xfrm>
        </p:grpSpPr>
        <p:sp>
          <p:nvSpPr>
            <p:cNvPr id="371" name="Google Shape;371;p40"/>
            <p:cNvSpPr txBox="1"/>
            <p:nvPr/>
          </p:nvSpPr>
          <p:spPr>
            <a:xfrm>
              <a:off x="3686225" y="973686"/>
              <a:ext cx="1050900" cy="3468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b="1">
                  <a:solidFill>
                    <a:srgbClr val="CC0000"/>
                  </a:solidFill>
                  <a:latin typeface="Roboto"/>
                  <a:ea typeface="Roboto"/>
                  <a:cs typeface="Roboto"/>
                  <a:sym typeface="Roboto"/>
                </a:rPr>
                <a:t>2017-2018</a:t>
              </a:r>
              <a:endParaRPr b="1">
                <a:solidFill>
                  <a:srgbClr val="CC0000"/>
                </a:solidFill>
                <a:latin typeface="Roboto"/>
                <a:ea typeface="Roboto"/>
                <a:cs typeface="Roboto"/>
                <a:sym typeface="Roboto"/>
              </a:endParaRPr>
            </a:p>
          </p:txBody>
        </p:sp>
        <p:grpSp>
          <p:nvGrpSpPr>
            <p:cNvPr id="372" name="Google Shape;372;p40"/>
            <p:cNvGrpSpPr/>
            <p:nvPr/>
          </p:nvGrpSpPr>
          <p:grpSpPr>
            <a:xfrm>
              <a:off x="4734025" y="1140951"/>
              <a:ext cx="529800" cy="798956"/>
              <a:chOff x="4318975" y="1083450"/>
              <a:chExt cx="529800" cy="591250"/>
            </a:xfrm>
          </p:grpSpPr>
          <p:sp>
            <p:nvSpPr>
              <p:cNvPr id="373" name="Google Shape;373;p40" descr="&quot;&quot;"/>
              <p:cNvSpPr/>
              <p:nvPr/>
            </p:nvSpPr>
            <p:spPr>
              <a:xfrm>
                <a:off x="4517125" y="1086100"/>
                <a:ext cx="133500" cy="588600"/>
              </a:xfrm>
              <a:prstGeom prst="rect">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4" name="Google Shape;374;p40"/>
              <p:cNvCxnSpPr/>
              <p:nvPr/>
            </p:nvCxnSpPr>
            <p:spPr>
              <a:xfrm rot="10800000">
                <a:off x="4318975" y="1083450"/>
                <a:ext cx="529800" cy="0"/>
              </a:xfrm>
              <a:prstGeom prst="straightConnector1">
                <a:avLst/>
              </a:prstGeom>
              <a:noFill/>
              <a:ln w="28575" cap="flat" cmpd="sng">
                <a:solidFill>
                  <a:srgbClr val="CC0000"/>
                </a:solidFill>
                <a:prstDash val="solid"/>
                <a:round/>
                <a:headEnd type="none" w="sm" len="sm"/>
                <a:tailEnd type="none" w="sm" len="sm"/>
              </a:ln>
            </p:spPr>
          </p:cxn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57000">
              <a:srgbClr val="F3F3F3"/>
            </a:gs>
            <a:gs pos="100000">
              <a:srgbClr val="B7B7B7"/>
            </a:gs>
          </a:gsLst>
          <a:lin ang="8099331" scaled="0"/>
        </a:gradFill>
        <a:effectLst/>
      </p:bgPr>
    </p:bg>
    <p:spTree>
      <p:nvGrpSpPr>
        <p:cNvPr id="1" name="Shape 378"/>
        <p:cNvGrpSpPr/>
        <p:nvPr/>
      </p:nvGrpSpPr>
      <p:grpSpPr>
        <a:xfrm>
          <a:off x="0" y="0"/>
          <a:ext cx="0" cy="0"/>
          <a:chOff x="0" y="0"/>
          <a:chExt cx="0" cy="0"/>
        </a:xfrm>
      </p:grpSpPr>
      <p:sp>
        <p:nvSpPr>
          <p:cNvPr id="379" name="Google Shape;379;p41"/>
          <p:cNvSpPr txBox="1">
            <a:spLocks noGrp="1"/>
          </p:cNvSpPr>
          <p:nvPr>
            <p:ph type="title"/>
          </p:nvPr>
        </p:nvSpPr>
        <p:spPr>
          <a:xfrm>
            <a:off x="3106300" y="78900"/>
            <a:ext cx="1505400" cy="1039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rPr>
              <a:t>Year 2</a:t>
            </a:r>
            <a:endParaRPr b="1">
              <a:solidFill>
                <a:schemeClr val="dk1"/>
              </a:solidFill>
            </a:endParaRPr>
          </a:p>
        </p:txBody>
      </p:sp>
      <p:sp>
        <p:nvSpPr>
          <p:cNvPr id="380" name="Google Shape;380;p41"/>
          <p:cNvSpPr txBox="1">
            <a:spLocks noGrp="1"/>
          </p:cNvSpPr>
          <p:nvPr>
            <p:ph type="body" idx="1"/>
          </p:nvPr>
        </p:nvSpPr>
        <p:spPr>
          <a:xfrm>
            <a:off x="4611700" y="231300"/>
            <a:ext cx="4266000" cy="1354800"/>
          </a:xfrm>
          <a:prstGeom prst="rect">
            <a:avLst/>
          </a:prstGeom>
          <a:noFill/>
          <a:ln>
            <a:noFill/>
          </a:ln>
        </p:spPr>
        <p:txBody>
          <a:bodyPr spcFirstLastPara="1" wrap="square" lIns="182875" tIns="91425" rIns="91425" bIns="91425" anchor="ctr" anchorCtr="0">
            <a:noAutofit/>
          </a:bodyPr>
          <a:lstStyle/>
          <a:p>
            <a:pPr marL="0" lvl="0" indent="0" algn="l" rtl="0">
              <a:spcBef>
                <a:spcPts val="0"/>
              </a:spcBef>
              <a:spcAft>
                <a:spcPts val="1000"/>
              </a:spcAft>
              <a:buNone/>
            </a:pPr>
            <a:r>
              <a:rPr lang="en" sz="2000">
                <a:solidFill>
                  <a:schemeClr val="dk1"/>
                </a:solidFill>
              </a:rPr>
              <a:t>Certification of APPQMR facilitators and Peer Reviewer training for staff.</a:t>
            </a:r>
            <a:endParaRPr sz="2000">
              <a:solidFill>
                <a:schemeClr val="dk1"/>
              </a:solidFill>
            </a:endParaRPr>
          </a:p>
        </p:txBody>
      </p:sp>
      <p:graphicFrame>
        <p:nvGraphicFramePr>
          <p:cNvPr id="381" name="Google Shape;381;p41" descr="Year 1-2 cumulative totals for QM professional development completions, certified courses and number of students enrolled in a QM certified course annually."/>
          <p:cNvGraphicFramePr/>
          <p:nvPr/>
        </p:nvGraphicFramePr>
        <p:xfrm>
          <a:off x="3106300" y="2270350"/>
          <a:ext cx="5771400" cy="2316360"/>
        </p:xfrm>
        <a:graphic>
          <a:graphicData uri="http://schemas.openxmlformats.org/drawingml/2006/table">
            <a:tbl>
              <a:tblPr>
                <a:noFill/>
                <a:tableStyleId>{980F8FE3-29EA-4CB8-AD24-D08BE27D00ED}</a:tableStyleId>
              </a:tblPr>
              <a:tblGrid>
                <a:gridCol w="1505475">
                  <a:extLst>
                    <a:ext uri="{9D8B030D-6E8A-4147-A177-3AD203B41FA5}">
                      <a16:colId xmlns:a16="http://schemas.microsoft.com/office/drawing/2014/main" val="20000"/>
                    </a:ext>
                  </a:extLst>
                </a:gridCol>
                <a:gridCol w="4265925">
                  <a:extLst>
                    <a:ext uri="{9D8B030D-6E8A-4147-A177-3AD203B41FA5}">
                      <a16:colId xmlns:a16="http://schemas.microsoft.com/office/drawing/2014/main" val="20001"/>
                    </a:ext>
                  </a:extLst>
                </a:gridCol>
              </a:tblGrid>
              <a:tr h="381000">
                <a:tc>
                  <a:txBody>
                    <a:bodyPr/>
                    <a:lstStyle/>
                    <a:p>
                      <a:pPr marL="0" lvl="0" indent="0" algn="r" rtl="0">
                        <a:spcBef>
                          <a:spcPts val="960"/>
                        </a:spcBef>
                        <a:spcAft>
                          <a:spcPts val="0"/>
                        </a:spcAft>
                        <a:buNone/>
                      </a:pPr>
                      <a:r>
                        <a:rPr lang="en" sz="1600">
                          <a:latin typeface="Roboto"/>
                          <a:ea typeface="Roboto"/>
                          <a:cs typeface="Roboto"/>
                          <a:sym typeface="Roboto"/>
                        </a:rPr>
                        <a:t>Number</a:t>
                      </a:r>
                      <a:endParaRPr sz="1600" b="1">
                        <a:solidFill>
                          <a:srgbClr val="427E93"/>
                        </a:solidFill>
                        <a:latin typeface="Roboto"/>
                        <a:ea typeface="Roboto"/>
                        <a:cs typeface="Roboto"/>
                        <a:sym typeface="Roboto"/>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FEFEF"/>
                    </a:solidFill>
                  </a:tcPr>
                </a:tc>
                <a:tc>
                  <a:txBody>
                    <a:bodyPr/>
                    <a:lstStyle/>
                    <a:p>
                      <a:pPr marL="0" lvl="0" indent="0" algn="l" rtl="0">
                        <a:spcBef>
                          <a:spcPts val="960"/>
                        </a:spcBef>
                        <a:spcAft>
                          <a:spcPts val="0"/>
                        </a:spcAft>
                        <a:buNone/>
                      </a:pPr>
                      <a:r>
                        <a:rPr lang="en" sz="1600">
                          <a:latin typeface="Roboto"/>
                          <a:ea typeface="Roboto"/>
                          <a:cs typeface="Roboto"/>
                          <a:sym typeface="Roboto"/>
                        </a:rPr>
                        <a:t>Success measure</a:t>
                      </a:r>
                      <a:endParaRPr sz="1600">
                        <a:solidFill>
                          <a:schemeClr val="dk1"/>
                        </a:solidFill>
                        <a:latin typeface="Roboto"/>
                        <a:ea typeface="Roboto"/>
                        <a:cs typeface="Roboto"/>
                        <a:sym typeface="Roboto"/>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FEFEF"/>
                    </a:solidFill>
                  </a:tcPr>
                </a:tc>
                <a:extLst>
                  <a:ext uri="{0D108BD9-81ED-4DB2-BD59-A6C34878D82A}">
                    <a16:rowId xmlns:a16="http://schemas.microsoft.com/office/drawing/2014/main" val="10000"/>
                  </a:ext>
                </a:extLst>
              </a:tr>
              <a:tr h="381000">
                <a:tc>
                  <a:txBody>
                    <a:bodyPr/>
                    <a:lstStyle/>
                    <a:p>
                      <a:pPr marL="0" lvl="0" indent="0" algn="r" rtl="0">
                        <a:spcBef>
                          <a:spcPts val="960"/>
                        </a:spcBef>
                        <a:spcAft>
                          <a:spcPts val="0"/>
                        </a:spcAft>
                        <a:buNone/>
                      </a:pPr>
                      <a:r>
                        <a:rPr lang="en" sz="2400" b="1">
                          <a:solidFill>
                            <a:srgbClr val="427E93"/>
                          </a:solidFill>
                          <a:latin typeface="Roboto"/>
                          <a:ea typeface="Roboto"/>
                          <a:cs typeface="Roboto"/>
                          <a:sym typeface="Roboto"/>
                        </a:rPr>
                        <a:t>53</a:t>
                      </a:r>
                      <a:endParaRPr sz="2400" b="1">
                        <a:solidFill>
                          <a:srgbClr val="427E93"/>
                        </a:solidFill>
                        <a:latin typeface="Roboto"/>
                        <a:ea typeface="Roboto"/>
                        <a:cs typeface="Roboto"/>
                        <a:sym typeface="Roboto"/>
                      </a:endParaRPr>
                    </a:p>
                  </a:txBody>
                  <a:tcPr marL="91425" marR="91425" marT="91425" marB="91425" anchor="ctr">
                    <a:lnT w="9525" cap="flat" cmpd="sng">
                      <a:solidFill>
                        <a:srgbClr val="9E9E9E"/>
                      </a:solidFill>
                      <a:prstDash val="solid"/>
                      <a:round/>
                      <a:headEnd type="none" w="sm" len="sm"/>
                      <a:tailEnd type="none" w="sm" len="sm"/>
                    </a:lnT>
                    <a:solidFill>
                      <a:schemeClr val="lt1"/>
                    </a:solidFill>
                  </a:tcPr>
                </a:tc>
                <a:tc>
                  <a:txBody>
                    <a:bodyPr/>
                    <a:lstStyle/>
                    <a:p>
                      <a:pPr marL="0" lvl="0" indent="0" algn="l" rtl="0">
                        <a:spcBef>
                          <a:spcPts val="960"/>
                        </a:spcBef>
                        <a:spcAft>
                          <a:spcPts val="0"/>
                        </a:spcAft>
                        <a:buClr>
                          <a:schemeClr val="dk1"/>
                        </a:buClr>
                        <a:buSzPts val="1100"/>
                        <a:buFont typeface="Arial"/>
                        <a:buNone/>
                      </a:pPr>
                      <a:r>
                        <a:rPr lang="en" sz="1600">
                          <a:solidFill>
                            <a:schemeClr val="dk1"/>
                          </a:solidFill>
                          <a:latin typeface="Roboto"/>
                          <a:ea typeface="Roboto"/>
                          <a:cs typeface="Roboto"/>
                          <a:sym typeface="Roboto"/>
                        </a:rPr>
                        <a:t>QM professional development completions by faculty and staff</a:t>
                      </a:r>
                      <a:endParaRPr sz="1600"/>
                    </a:p>
                  </a:txBody>
                  <a:tcPr marL="91425" marR="91425" marT="91425" marB="91425" anchor="ctr">
                    <a:lnT w="9525" cap="flat" cmpd="sng">
                      <a:solidFill>
                        <a:srgbClr val="9E9E9E"/>
                      </a:solidFill>
                      <a:prstDash val="solid"/>
                      <a:round/>
                      <a:headEnd type="none" w="sm" len="sm"/>
                      <a:tailEnd type="none" w="sm" len="sm"/>
                    </a:lnT>
                    <a:solidFill>
                      <a:schemeClr val="lt1"/>
                    </a:solidFill>
                  </a:tcPr>
                </a:tc>
                <a:extLst>
                  <a:ext uri="{0D108BD9-81ED-4DB2-BD59-A6C34878D82A}">
                    <a16:rowId xmlns:a16="http://schemas.microsoft.com/office/drawing/2014/main" val="10001"/>
                  </a:ext>
                </a:extLst>
              </a:tr>
              <a:tr h="381000">
                <a:tc>
                  <a:txBody>
                    <a:bodyPr/>
                    <a:lstStyle/>
                    <a:p>
                      <a:pPr marL="0" lvl="0" indent="0" algn="r" rtl="0">
                        <a:spcBef>
                          <a:spcPts val="960"/>
                        </a:spcBef>
                        <a:spcAft>
                          <a:spcPts val="0"/>
                        </a:spcAft>
                        <a:buClr>
                          <a:schemeClr val="dk1"/>
                        </a:buClr>
                        <a:buSzPts val="1100"/>
                        <a:buFont typeface="Arial"/>
                        <a:buNone/>
                      </a:pPr>
                      <a:r>
                        <a:rPr lang="en" sz="2400" b="1">
                          <a:solidFill>
                            <a:srgbClr val="D14905"/>
                          </a:solidFill>
                          <a:latin typeface="Roboto"/>
                          <a:ea typeface="Roboto"/>
                          <a:cs typeface="Roboto"/>
                          <a:sym typeface="Roboto"/>
                        </a:rPr>
                        <a:t>12</a:t>
                      </a:r>
                      <a:endParaRPr sz="2400" b="1">
                        <a:latin typeface="Roboto"/>
                        <a:ea typeface="Roboto"/>
                        <a:cs typeface="Roboto"/>
                        <a:sym typeface="Roboto"/>
                      </a:endParaRPr>
                    </a:p>
                  </a:txBody>
                  <a:tcPr marL="91425" marR="91425" marT="91425" marB="91425" anchor="ctr">
                    <a:solidFill>
                      <a:schemeClr val="lt1"/>
                    </a:solidFill>
                  </a:tcPr>
                </a:tc>
                <a:tc>
                  <a:txBody>
                    <a:bodyPr/>
                    <a:lstStyle/>
                    <a:p>
                      <a:pPr marL="0" lvl="0" indent="0" algn="l" rtl="0">
                        <a:spcBef>
                          <a:spcPts val="960"/>
                        </a:spcBef>
                        <a:spcAft>
                          <a:spcPts val="0"/>
                        </a:spcAft>
                        <a:buClr>
                          <a:schemeClr val="dk1"/>
                        </a:buClr>
                        <a:buSzPts val="1100"/>
                        <a:buFont typeface="Arial"/>
                        <a:buNone/>
                      </a:pPr>
                      <a:r>
                        <a:rPr lang="en" sz="1600">
                          <a:solidFill>
                            <a:schemeClr val="dk1"/>
                          </a:solidFill>
                          <a:latin typeface="Roboto"/>
                          <a:ea typeface="Roboto"/>
                          <a:cs typeface="Roboto"/>
                          <a:sym typeface="Roboto"/>
                        </a:rPr>
                        <a:t>Certified courses</a:t>
                      </a:r>
                      <a:endParaRPr sz="1600"/>
                    </a:p>
                  </a:txBody>
                  <a:tcPr marL="91425" marR="91425" marT="91425" marB="91425" anchor="ctr">
                    <a:solidFill>
                      <a:schemeClr val="lt1"/>
                    </a:solidFill>
                  </a:tcPr>
                </a:tc>
                <a:extLst>
                  <a:ext uri="{0D108BD9-81ED-4DB2-BD59-A6C34878D82A}">
                    <a16:rowId xmlns:a16="http://schemas.microsoft.com/office/drawing/2014/main" val="10002"/>
                  </a:ext>
                </a:extLst>
              </a:tr>
              <a:tr h="381000">
                <a:tc>
                  <a:txBody>
                    <a:bodyPr/>
                    <a:lstStyle/>
                    <a:p>
                      <a:pPr marL="0" lvl="0" indent="0" algn="r" rtl="0">
                        <a:spcBef>
                          <a:spcPts val="960"/>
                        </a:spcBef>
                        <a:spcAft>
                          <a:spcPts val="0"/>
                        </a:spcAft>
                        <a:buClr>
                          <a:srgbClr val="4156A1"/>
                        </a:buClr>
                        <a:buSzPts val="4800"/>
                        <a:buFont typeface="Arial"/>
                        <a:buNone/>
                      </a:pPr>
                      <a:r>
                        <a:rPr lang="en" sz="2400" b="1">
                          <a:solidFill>
                            <a:srgbClr val="4156A1"/>
                          </a:solidFill>
                          <a:latin typeface="Roboto"/>
                          <a:ea typeface="Roboto"/>
                          <a:cs typeface="Roboto"/>
                          <a:sym typeface="Roboto"/>
                        </a:rPr>
                        <a:t>1,212</a:t>
                      </a:r>
                      <a:endParaRPr sz="2400" b="1">
                        <a:solidFill>
                          <a:srgbClr val="4156A1"/>
                        </a:solidFill>
                        <a:latin typeface="Roboto"/>
                        <a:ea typeface="Roboto"/>
                        <a:cs typeface="Roboto"/>
                        <a:sym typeface="Roboto"/>
                      </a:endParaRPr>
                    </a:p>
                  </a:txBody>
                  <a:tcPr marL="91425" marR="91425" marT="91425" marB="91425" anchor="ctr">
                    <a:solidFill>
                      <a:schemeClr val="lt1"/>
                    </a:solidFill>
                  </a:tcPr>
                </a:tc>
                <a:tc>
                  <a:txBody>
                    <a:bodyPr/>
                    <a:lstStyle/>
                    <a:p>
                      <a:pPr marL="0" lvl="0" indent="0" algn="l" rtl="0">
                        <a:spcBef>
                          <a:spcPts val="960"/>
                        </a:spcBef>
                        <a:spcAft>
                          <a:spcPts val="0"/>
                        </a:spcAft>
                        <a:buClr>
                          <a:srgbClr val="4156A1"/>
                        </a:buClr>
                        <a:buSzPts val="4800"/>
                        <a:buFont typeface="Arial"/>
                        <a:buNone/>
                      </a:pPr>
                      <a:r>
                        <a:rPr lang="en" sz="1600">
                          <a:solidFill>
                            <a:schemeClr val="dk1"/>
                          </a:solidFill>
                          <a:latin typeface="Roboto"/>
                          <a:ea typeface="Roboto"/>
                          <a:cs typeface="Roboto"/>
                          <a:sym typeface="Roboto"/>
                        </a:rPr>
                        <a:t>Students enrolled annually in a QM-certified or recognized course</a:t>
                      </a:r>
                      <a:endParaRPr sz="1600"/>
                    </a:p>
                  </a:txBody>
                  <a:tcPr marL="91425" marR="91425" marT="91425" marB="91425" anchor="ctr">
                    <a:solidFill>
                      <a:schemeClr val="lt1"/>
                    </a:solidFill>
                  </a:tcPr>
                </a:tc>
                <a:extLst>
                  <a:ext uri="{0D108BD9-81ED-4DB2-BD59-A6C34878D82A}">
                    <a16:rowId xmlns:a16="http://schemas.microsoft.com/office/drawing/2014/main" val="10003"/>
                  </a:ext>
                </a:extLst>
              </a:tr>
            </a:tbl>
          </a:graphicData>
        </a:graphic>
      </p:graphicFrame>
      <p:grpSp>
        <p:nvGrpSpPr>
          <p:cNvPr id="382" name="Google Shape;382;p41"/>
          <p:cNvGrpSpPr/>
          <p:nvPr/>
        </p:nvGrpSpPr>
        <p:grpSpPr>
          <a:xfrm>
            <a:off x="0" y="3049825"/>
            <a:ext cx="1726211" cy="1144572"/>
            <a:chOff x="3686224" y="973697"/>
            <a:chExt cx="1577601" cy="966210"/>
          </a:xfrm>
        </p:grpSpPr>
        <p:grpSp>
          <p:nvGrpSpPr>
            <p:cNvPr id="383" name="Google Shape;383;p41"/>
            <p:cNvGrpSpPr/>
            <p:nvPr/>
          </p:nvGrpSpPr>
          <p:grpSpPr>
            <a:xfrm>
              <a:off x="4734025" y="1140951"/>
              <a:ext cx="529800" cy="798956"/>
              <a:chOff x="4318975" y="1083450"/>
              <a:chExt cx="529800" cy="591250"/>
            </a:xfrm>
          </p:grpSpPr>
          <p:sp>
            <p:nvSpPr>
              <p:cNvPr id="384" name="Google Shape;384;p41" descr="&quot;&quot;"/>
              <p:cNvSpPr/>
              <p:nvPr/>
            </p:nvSpPr>
            <p:spPr>
              <a:xfrm>
                <a:off x="4517125" y="1086100"/>
                <a:ext cx="133500" cy="588600"/>
              </a:xfrm>
              <a:prstGeom prst="rect">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5" name="Google Shape;385;p41"/>
              <p:cNvCxnSpPr/>
              <p:nvPr/>
            </p:nvCxnSpPr>
            <p:spPr>
              <a:xfrm rot="10800000">
                <a:off x="4318975" y="1083450"/>
                <a:ext cx="529800" cy="0"/>
              </a:xfrm>
              <a:prstGeom prst="straightConnector1">
                <a:avLst/>
              </a:prstGeom>
              <a:noFill/>
              <a:ln w="28575" cap="flat" cmpd="sng">
                <a:solidFill>
                  <a:srgbClr val="CC0000"/>
                </a:solidFill>
                <a:prstDash val="solid"/>
                <a:round/>
                <a:headEnd type="none" w="sm" len="sm"/>
                <a:tailEnd type="none" w="sm" len="sm"/>
              </a:ln>
            </p:spPr>
          </p:cxnSp>
        </p:grpSp>
        <p:sp>
          <p:nvSpPr>
            <p:cNvPr id="386" name="Google Shape;386;p41"/>
            <p:cNvSpPr txBox="1"/>
            <p:nvPr/>
          </p:nvSpPr>
          <p:spPr>
            <a:xfrm>
              <a:off x="3686224" y="973697"/>
              <a:ext cx="1050600" cy="3468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Clr>
                  <a:schemeClr val="dk1"/>
                </a:buClr>
                <a:buSzPts val="1100"/>
                <a:buFont typeface="Arial"/>
                <a:buNone/>
              </a:pPr>
              <a:r>
                <a:rPr lang="en" b="1">
                  <a:solidFill>
                    <a:srgbClr val="CC0000"/>
                  </a:solidFill>
                  <a:latin typeface="Roboto"/>
                  <a:ea typeface="Roboto"/>
                  <a:cs typeface="Roboto"/>
                  <a:sym typeface="Roboto"/>
                </a:rPr>
                <a:t>2018-2019</a:t>
              </a:r>
              <a:endParaRPr sz="1200">
                <a:solidFill>
                  <a:srgbClr val="858585"/>
                </a:solidFill>
                <a:latin typeface="Roboto"/>
                <a:ea typeface="Roboto"/>
                <a:cs typeface="Roboto"/>
                <a:sym typeface="Roboto"/>
              </a:endParaRPr>
            </a:p>
          </p:txBody>
        </p:sp>
      </p:grpSp>
      <p:grpSp>
        <p:nvGrpSpPr>
          <p:cNvPr id="387" name="Google Shape;387;p41"/>
          <p:cNvGrpSpPr/>
          <p:nvPr/>
        </p:nvGrpSpPr>
        <p:grpSpPr>
          <a:xfrm>
            <a:off x="1" y="3998975"/>
            <a:ext cx="1726210" cy="1144585"/>
            <a:chOff x="3686225" y="973686"/>
            <a:chExt cx="1577600" cy="966221"/>
          </a:xfrm>
        </p:grpSpPr>
        <p:grpSp>
          <p:nvGrpSpPr>
            <p:cNvPr id="388" name="Google Shape;388;p41"/>
            <p:cNvGrpSpPr/>
            <p:nvPr/>
          </p:nvGrpSpPr>
          <p:grpSpPr>
            <a:xfrm>
              <a:off x="4734025" y="1140951"/>
              <a:ext cx="529800" cy="798956"/>
              <a:chOff x="4318975" y="1083450"/>
              <a:chExt cx="529800" cy="591250"/>
            </a:xfrm>
          </p:grpSpPr>
          <p:sp>
            <p:nvSpPr>
              <p:cNvPr id="389" name="Google Shape;389;p41" descr="&quot;&quot;"/>
              <p:cNvSpPr/>
              <p:nvPr/>
            </p:nvSpPr>
            <p:spPr>
              <a:xfrm>
                <a:off x="4517125" y="1086100"/>
                <a:ext cx="133500" cy="588600"/>
              </a:xfrm>
              <a:prstGeom prst="rect">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0" name="Google Shape;390;p41"/>
              <p:cNvCxnSpPr/>
              <p:nvPr/>
            </p:nvCxnSpPr>
            <p:spPr>
              <a:xfrm rot="10800000">
                <a:off x="4318975" y="1083450"/>
                <a:ext cx="529800" cy="0"/>
              </a:xfrm>
              <a:prstGeom prst="straightConnector1">
                <a:avLst/>
              </a:prstGeom>
              <a:noFill/>
              <a:ln w="19050" cap="flat" cmpd="sng">
                <a:solidFill>
                  <a:srgbClr val="CC0000"/>
                </a:solidFill>
                <a:prstDash val="solid"/>
                <a:round/>
                <a:headEnd type="none" w="sm" len="sm"/>
                <a:tailEnd type="none" w="sm" len="sm"/>
              </a:ln>
            </p:spPr>
          </p:cxnSp>
        </p:grpSp>
        <p:sp>
          <p:nvSpPr>
            <p:cNvPr id="391" name="Google Shape;391;p41"/>
            <p:cNvSpPr txBox="1"/>
            <p:nvPr/>
          </p:nvSpPr>
          <p:spPr>
            <a:xfrm>
              <a:off x="3686225" y="973686"/>
              <a:ext cx="1050900" cy="3468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b="1">
                  <a:solidFill>
                    <a:srgbClr val="CC0000"/>
                  </a:solidFill>
                  <a:latin typeface="Roboto"/>
                  <a:ea typeface="Roboto"/>
                  <a:cs typeface="Roboto"/>
                  <a:sym typeface="Roboto"/>
                </a:rPr>
                <a:t>2017-2018</a:t>
              </a:r>
              <a:endParaRPr b="1">
                <a:solidFill>
                  <a:srgbClr val="CC0000"/>
                </a:solidFill>
                <a:latin typeface="Roboto"/>
                <a:ea typeface="Roboto"/>
                <a:cs typeface="Roboto"/>
                <a:sym typeface="Roboto"/>
              </a:endParaRPr>
            </a:p>
          </p:txBody>
        </p:sp>
      </p:grpSp>
      <p:cxnSp>
        <p:nvCxnSpPr>
          <p:cNvPr id="392" name="Google Shape;392;p41" descr="&quot;&quot;"/>
          <p:cNvCxnSpPr>
            <a:endCxn id="379" idx="1"/>
          </p:cNvCxnSpPr>
          <p:nvPr/>
        </p:nvCxnSpPr>
        <p:spPr>
          <a:xfrm rot="-5400000">
            <a:off x="1089400" y="1245900"/>
            <a:ext cx="2664000" cy="1369800"/>
          </a:xfrm>
          <a:prstGeom prst="bentConnector2">
            <a:avLst/>
          </a:prstGeom>
          <a:noFill/>
          <a:ln w="28575" cap="flat" cmpd="sng">
            <a:solidFill>
              <a:srgbClr val="CC0000"/>
            </a:solidFill>
            <a:prstDash val="solid"/>
            <a:round/>
            <a:headEnd type="none" w="med" len="med"/>
            <a:tailEnd type="oval"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57000">
              <a:srgbClr val="F3F3F3"/>
            </a:gs>
            <a:gs pos="100000">
              <a:srgbClr val="B7B7B7"/>
            </a:gs>
          </a:gsLst>
          <a:lin ang="8099331" scaled="0"/>
        </a:gradFill>
        <a:effectLst/>
      </p:bgPr>
    </p:bg>
    <p:spTree>
      <p:nvGrpSpPr>
        <p:cNvPr id="1" name="Shape 396"/>
        <p:cNvGrpSpPr/>
        <p:nvPr/>
      </p:nvGrpSpPr>
      <p:grpSpPr>
        <a:xfrm>
          <a:off x="0" y="0"/>
          <a:ext cx="0" cy="0"/>
          <a:chOff x="0" y="0"/>
          <a:chExt cx="0" cy="0"/>
        </a:xfrm>
      </p:grpSpPr>
      <p:sp>
        <p:nvSpPr>
          <p:cNvPr id="397" name="Google Shape;397;p42"/>
          <p:cNvSpPr txBox="1">
            <a:spLocks noGrp="1"/>
          </p:cNvSpPr>
          <p:nvPr>
            <p:ph type="title"/>
          </p:nvPr>
        </p:nvSpPr>
        <p:spPr>
          <a:xfrm>
            <a:off x="3106300" y="78900"/>
            <a:ext cx="1505400" cy="1039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rPr>
              <a:t>Year 3</a:t>
            </a:r>
            <a:endParaRPr b="1">
              <a:solidFill>
                <a:schemeClr val="dk1"/>
              </a:solidFill>
            </a:endParaRPr>
          </a:p>
        </p:txBody>
      </p:sp>
      <p:sp>
        <p:nvSpPr>
          <p:cNvPr id="398" name="Google Shape;398;p42"/>
          <p:cNvSpPr txBox="1">
            <a:spLocks noGrp="1"/>
          </p:cNvSpPr>
          <p:nvPr>
            <p:ph type="body" idx="1"/>
          </p:nvPr>
        </p:nvSpPr>
        <p:spPr>
          <a:xfrm>
            <a:off x="4611700" y="307500"/>
            <a:ext cx="4266000" cy="1580400"/>
          </a:xfrm>
          <a:prstGeom prst="rect">
            <a:avLst/>
          </a:prstGeom>
          <a:noFill/>
          <a:ln>
            <a:noFill/>
          </a:ln>
        </p:spPr>
        <p:txBody>
          <a:bodyPr spcFirstLastPara="1" wrap="square" lIns="182875" tIns="91425" rIns="91425" bIns="91425" anchor="ctr" anchorCtr="0">
            <a:noAutofit/>
          </a:bodyPr>
          <a:lstStyle/>
          <a:p>
            <a:pPr marL="0" lvl="0" indent="0" algn="l" rtl="0">
              <a:spcBef>
                <a:spcPts val="0"/>
              </a:spcBef>
              <a:spcAft>
                <a:spcPts val="1000"/>
              </a:spcAft>
              <a:buNone/>
            </a:pPr>
            <a:r>
              <a:rPr lang="en" sz="2100">
                <a:solidFill>
                  <a:schemeClr val="dk1"/>
                </a:solidFill>
              </a:rPr>
              <a:t>Launch of second professional development course for QM essentials. Create internal review process.</a:t>
            </a:r>
            <a:endParaRPr sz="2100">
              <a:solidFill>
                <a:schemeClr val="dk1"/>
              </a:solidFill>
            </a:endParaRPr>
          </a:p>
        </p:txBody>
      </p:sp>
      <p:graphicFrame>
        <p:nvGraphicFramePr>
          <p:cNvPr id="399" name="Google Shape;399;p42" descr="Year 1-3 cumulative totals for QM professional development completions, certified courses and number of students enrolled in a QM certified course annually."/>
          <p:cNvGraphicFramePr/>
          <p:nvPr/>
        </p:nvGraphicFramePr>
        <p:xfrm>
          <a:off x="3106300" y="2270350"/>
          <a:ext cx="5771400" cy="2316360"/>
        </p:xfrm>
        <a:graphic>
          <a:graphicData uri="http://schemas.openxmlformats.org/drawingml/2006/table">
            <a:tbl>
              <a:tblPr>
                <a:noFill/>
                <a:tableStyleId>{980F8FE3-29EA-4CB8-AD24-D08BE27D00ED}</a:tableStyleId>
              </a:tblPr>
              <a:tblGrid>
                <a:gridCol w="1505475">
                  <a:extLst>
                    <a:ext uri="{9D8B030D-6E8A-4147-A177-3AD203B41FA5}">
                      <a16:colId xmlns:a16="http://schemas.microsoft.com/office/drawing/2014/main" val="20000"/>
                    </a:ext>
                  </a:extLst>
                </a:gridCol>
                <a:gridCol w="4265925">
                  <a:extLst>
                    <a:ext uri="{9D8B030D-6E8A-4147-A177-3AD203B41FA5}">
                      <a16:colId xmlns:a16="http://schemas.microsoft.com/office/drawing/2014/main" val="20001"/>
                    </a:ext>
                  </a:extLst>
                </a:gridCol>
              </a:tblGrid>
              <a:tr h="381000">
                <a:tc>
                  <a:txBody>
                    <a:bodyPr/>
                    <a:lstStyle/>
                    <a:p>
                      <a:pPr marL="0" lvl="0" indent="0" algn="r" rtl="0">
                        <a:spcBef>
                          <a:spcPts val="960"/>
                        </a:spcBef>
                        <a:spcAft>
                          <a:spcPts val="0"/>
                        </a:spcAft>
                        <a:buNone/>
                      </a:pPr>
                      <a:r>
                        <a:rPr lang="en" sz="1600">
                          <a:latin typeface="Roboto"/>
                          <a:ea typeface="Roboto"/>
                          <a:cs typeface="Roboto"/>
                          <a:sym typeface="Roboto"/>
                        </a:rPr>
                        <a:t>Number</a:t>
                      </a:r>
                      <a:endParaRPr sz="1600" b="1">
                        <a:solidFill>
                          <a:srgbClr val="427E93"/>
                        </a:solidFill>
                        <a:latin typeface="Roboto"/>
                        <a:ea typeface="Roboto"/>
                        <a:cs typeface="Roboto"/>
                        <a:sym typeface="Roboto"/>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FEFEF"/>
                    </a:solidFill>
                  </a:tcPr>
                </a:tc>
                <a:tc>
                  <a:txBody>
                    <a:bodyPr/>
                    <a:lstStyle/>
                    <a:p>
                      <a:pPr marL="0" lvl="0" indent="0" algn="l" rtl="0">
                        <a:spcBef>
                          <a:spcPts val="960"/>
                        </a:spcBef>
                        <a:spcAft>
                          <a:spcPts val="0"/>
                        </a:spcAft>
                        <a:buNone/>
                      </a:pPr>
                      <a:r>
                        <a:rPr lang="en" sz="1600">
                          <a:latin typeface="Roboto"/>
                          <a:ea typeface="Roboto"/>
                          <a:cs typeface="Roboto"/>
                          <a:sym typeface="Roboto"/>
                        </a:rPr>
                        <a:t>Success measure</a:t>
                      </a:r>
                      <a:endParaRPr sz="1600">
                        <a:solidFill>
                          <a:schemeClr val="dk1"/>
                        </a:solidFill>
                        <a:latin typeface="Roboto"/>
                        <a:ea typeface="Roboto"/>
                        <a:cs typeface="Roboto"/>
                        <a:sym typeface="Roboto"/>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FEFEF"/>
                    </a:solidFill>
                  </a:tcPr>
                </a:tc>
                <a:extLst>
                  <a:ext uri="{0D108BD9-81ED-4DB2-BD59-A6C34878D82A}">
                    <a16:rowId xmlns:a16="http://schemas.microsoft.com/office/drawing/2014/main" val="10000"/>
                  </a:ext>
                </a:extLst>
              </a:tr>
              <a:tr h="381000">
                <a:tc>
                  <a:txBody>
                    <a:bodyPr/>
                    <a:lstStyle/>
                    <a:p>
                      <a:pPr marL="0" lvl="0" indent="0" algn="r" rtl="0">
                        <a:spcBef>
                          <a:spcPts val="960"/>
                        </a:spcBef>
                        <a:spcAft>
                          <a:spcPts val="0"/>
                        </a:spcAft>
                        <a:buNone/>
                      </a:pPr>
                      <a:r>
                        <a:rPr lang="en" sz="2400" b="1">
                          <a:solidFill>
                            <a:srgbClr val="427E93"/>
                          </a:solidFill>
                          <a:latin typeface="Roboto"/>
                          <a:ea typeface="Roboto"/>
                          <a:cs typeface="Roboto"/>
                          <a:sym typeface="Roboto"/>
                        </a:rPr>
                        <a:t>121</a:t>
                      </a:r>
                      <a:endParaRPr sz="2400" b="1">
                        <a:solidFill>
                          <a:srgbClr val="427E93"/>
                        </a:solidFill>
                        <a:latin typeface="Roboto"/>
                        <a:ea typeface="Roboto"/>
                        <a:cs typeface="Roboto"/>
                        <a:sym typeface="Roboto"/>
                      </a:endParaRPr>
                    </a:p>
                  </a:txBody>
                  <a:tcPr marL="91425" marR="91425" marT="91425" marB="91425" anchor="ctr">
                    <a:lnT w="9525" cap="flat" cmpd="sng">
                      <a:solidFill>
                        <a:srgbClr val="9E9E9E"/>
                      </a:solidFill>
                      <a:prstDash val="solid"/>
                      <a:round/>
                      <a:headEnd type="none" w="sm" len="sm"/>
                      <a:tailEnd type="none" w="sm" len="sm"/>
                    </a:lnT>
                    <a:solidFill>
                      <a:schemeClr val="lt1"/>
                    </a:solidFill>
                  </a:tcPr>
                </a:tc>
                <a:tc>
                  <a:txBody>
                    <a:bodyPr/>
                    <a:lstStyle/>
                    <a:p>
                      <a:pPr marL="0" lvl="0" indent="0" algn="l" rtl="0">
                        <a:spcBef>
                          <a:spcPts val="960"/>
                        </a:spcBef>
                        <a:spcAft>
                          <a:spcPts val="0"/>
                        </a:spcAft>
                        <a:buClr>
                          <a:schemeClr val="dk1"/>
                        </a:buClr>
                        <a:buSzPts val="1100"/>
                        <a:buFont typeface="Arial"/>
                        <a:buNone/>
                      </a:pPr>
                      <a:r>
                        <a:rPr lang="en" sz="1600">
                          <a:solidFill>
                            <a:schemeClr val="dk1"/>
                          </a:solidFill>
                          <a:latin typeface="Roboto"/>
                          <a:ea typeface="Roboto"/>
                          <a:cs typeface="Roboto"/>
                          <a:sym typeface="Roboto"/>
                        </a:rPr>
                        <a:t>QM professional development completions by faculty and staff</a:t>
                      </a:r>
                      <a:endParaRPr sz="1600"/>
                    </a:p>
                  </a:txBody>
                  <a:tcPr marL="91425" marR="91425" marT="91425" marB="91425" anchor="ctr">
                    <a:lnT w="9525" cap="flat" cmpd="sng">
                      <a:solidFill>
                        <a:srgbClr val="9E9E9E"/>
                      </a:solidFill>
                      <a:prstDash val="solid"/>
                      <a:round/>
                      <a:headEnd type="none" w="sm" len="sm"/>
                      <a:tailEnd type="none" w="sm" len="sm"/>
                    </a:lnT>
                    <a:solidFill>
                      <a:schemeClr val="lt1"/>
                    </a:solidFill>
                  </a:tcPr>
                </a:tc>
                <a:extLst>
                  <a:ext uri="{0D108BD9-81ED-4DB2-BD59-A6C34878D82A}">
                    <a16:rowId xmlns:a16="http://schemas.microsoft.com/office/drawing/2014/main" val="10001"/>
                  </a:ext>
                </a:extLst>
              </a:tr>
              <a:tr h="381000">
                <a:tc>
                  <a:txBody>
                    <a:bodyPr/>
                    <a:lstStyle/>
                    <a:p>
                      <a:pPr marL="0" lvl="0" indent="0" algn="r" rtl="0">
                        <a:spcBef>
                          <a:spcPts val="960"/>
                        </a:spcBef>
                        <a:spcAft>
                          <a:spcPts val="0"/>
                        </a:spcAft>
                        <a:buClr>
                          <a:schemeClr val="dk1"/>
                        </a:buClr>
                        <a:buSzPts val="1100"/>
                        <a:buFont typeface="Arial"/>
                        <a:buNone/>
                      </a:pPr>
                      <a:r>
                        <a:rPr lang="en" sz="2400" b="1">
                          <a:solidFill>
                            <a:srgbClr val="D14905"/>
                          </a:solidFill>
                          <a:latin typeface="Roboto"/>
                          <a:ea typeface="Roboto"/>
                          <a:cs typeface="Roboto"/>
                          <a:sym typeface="Roboto"/>
                        </a:rPr>
                        <a:t>21</a:t>
                      </a:r>
                      <a:endParaRPr sz="2400">
                        <a:latin typeface="Roboto"/>
                        <a:ea typeface="Roboto"/>
                        <a:cs typeface="Roboto"/>
                        <a:sym typeface="Roboto"/>
                      </a:endParaRPr>
                    </a:p>
                  </a:txBody>
                  <a:tcPr marL="91425" marR="91425" marT="91425" marB="91425" anchor="ctr">
                    <a:solidFill>
                      <a:schemeClr val="lt1"/>
                    </a:solidFill>
                  </a:tcPr>
                </a:tc>
                <a:tc>
                  <a:txBody>
                    <a:bodyPr/>
                    <a:lstStyle/>
                    <a:p>
                      <a:pPr marL="0" lvl="0" indent="0" algn="l" rtl="0">
                        <a:spcBef>
                          <a:spcPts val="960"/>
                        </a:spcBef>
                        <a:spcAft>
                          <a:spcPts val="0"/>
                        </a:spcAft>
                        <a:buClr>
                          <a:schemeClr val="dk1"/>
                        </a:buClr>
                        <a:buSzPts val="1100"/>
                        <a:buFont typeface="Arial"/>
                        <a:buNone/>
                      </a:pPr>
                      <a:r>
                        <a:rPr lang="en" sz="1600">
                          <a:solidFill>
                            <a:schemeClr val="dk1"/>
                          </a:solidFill>
                          <a:latin typeface="Roboto"/>
                          <a:ea typeface="Roboto"/>
                          <a:cs typeface="Roboto"/>
                          <a:sym typeface="Roboto"/>
                        </a:rPr>
                        <a:t>Certified courses</a:t>
                      </a:r>
                      <a:endParaRPr sz="1600"/>
                    </a:p>
                  </a:txBody>
                  <a:tcPr marL="91425" marR="91425" marT="91425" marB="91425" anchor="ctr">
                    <a:solidFill>
                      <a:schemeClr val="lt1"/>
                    </a:solidFill>
                  </a:tcPr>
                </a:tc>
                <a:extLst>
                  <a:ext uri="{0D108BD9-81ED-4DB2-BD59-A6C34878D82A}">
                    <a16:rowId xmlns:a16="http://schemas.microsoft.com/office/drawing/2014/main" val="10002"/>
                  </a:ext>
                </a:extLst>
              </a:tr>
              <a:tr h="381000">
                <a:tc>
                  <a:txBody>
                    <a:bodyPr/>
                    <a:lstStyle/>
                    <a:p>
                      <a:pPr marL="0" lvl="0" indent="0" algn="r" rtl="0">
                        <a:spcBef>
                          <a:spcPts val="960"/>
                        </a:spcBef>
                        <a:spcAft>
                          <a:spcPts val="0"/>
                        </a:spcAft>
                        <a:buClr>
                          <a:srgbClr val="4156A1"/>
                        </a:buClr>
                        <a:buSzPts val="4800"/>
                        <a:buFont typeface="Arial"/>
                        <a:buNone/>
                      </a:pPr>
                      <a:r>
                        <a:rPr lang="en" sz="2400" b="1">
                          <a:solidFill>
                            <a:srgbClr val="4156A1"/>
                          </a:solidFill>
                          <a:latin typeface="Roboto"/>
                          <a:ea typeface="Roboto"/>
                          <a:cs typeface="Roboto"/>
                          <a:sym typeface="Roboto"/>
                        </a:rPr>
                        <a:t>2,886</a:t>
                      </a:r>
                      <a:endParaRPr sz="2400" b="1">
                        <a:solidFill>
                          <a:srgbClr val="4156A1"/>
                        </a:solidFill>
                        <a:latin typeface="Roboto"/>
                        <a:ea typeface="Roboto"/>
                        <a:cs typeface="Roboto"/>
                        <a:sym typeface="Roboto"/>
                      </a:endParaRPr>
                    </a:p>
                  </a:txBody>
                  <a:tcPr marL="91425" marR="91425" marT="91425" marB="91425" anchor="ctr">
                    <a:solidFill>
                      <a:schemeClr val="lt1"/>
                    </a:solidFill>
                  </a:tcPr>
                </a:tc>
                <a:tc>
                  <a:txBody>
                    <a:bodyPr/>
                    <a:lstStyle/>
                    <a:p>
                      <a:pPr marL="0" lvl="0" indent="0" algn="l" rtl="0">
                        <a:spcBef>
                          <a:spcPts val="960"/>
                        </a:spcBef>
                        <a:spcAft>
                          <a:spcPts val="0"/>
                        </a:spcAft>
                        <a:buClr>
                          <a:srgbClr val="4156A1"/>
                        </a:buClr>
                        <a:buSzPts val="4800"/>
                        <a:buFont typeface="Arial"/>
                        <a:buNone/>
                      </a:pPr>
                      <a:r>
                        <a:rPr lang="en" sz="1600">
                          <a:solidFill>
                            <a:schemeClr val="dk1"/>
                          </a:solidFill>
                          <a:latin typeface="Roboto"/>
                          <a:ea typeface="Roboto"/>
                          <a:cs typeface="Roboto"/>
                          <a:sym typeface="Roboto"/>
                        </a:rPr>
                        <a:t>Students enrolled annually in a QM-certified or recognized course</a:t>
                      </a:r>
                      <a:endParaRPr sz="1600"/>
                    </a:p>
                  </a:txBody>
                  <a:tcPr marL="91425" marR="91425" marT="91425" marB="91425" anchor="ctr">
                    <a:solidFill>
                      <a:schemeClr val="lt1"/>
                    </a:solidFill>
                  </a:tcPr>
                </a:tc>
                <a:extLst>
                  <a:ext uri="{0D108BD9-81ED-4DB2-BD59-A6C34878D82A}">
                    <a16:rowId xmlns:a16="http://schemas.microsoft.com/office/drawing/2014/main" val="10003"/>
                  </a:ext>
                </a:extLst>
              </a:tr>
            </a:tbl>
          </a:graphicData>
        </a:graphic>
      </p:graphicFrame>
      <p:grpSp>
        <p:nvGrpSpPr>
          <p:cNvPr id="400" name="Google Shape;400;p42"/>
          <p:cNvGrpSpPr/>
          <p:nvPr/>
        </p:nvGrpSpPr>
        <p:grpSpPr>
          <a:xfrm>
            <a:off x="0" y="2100650"/>
            <a:ext cx="1726211" cy="1144584"/>
            <a:chOff x="3686224" y="973687"/>
            <a:chExt cx="1577601" cy="966220"/>
          </a:xfrm>
        </p:grpSpPr>
        <p:grpSp>
          <p:nvGrpSpPr>
            <p:cNvPr id="401" name="Google Shape;401;p42"/>
            <p:cNvGrpSpPr/>
            <p:nvPr/>
          </p:nvGrpSpPr>
          <p:grpSpPr>
            <a:xfrm>
              <a:off x="4734025" y="1140951"/>
              <a:ext cx="529800" cy="798956"/>
              <a:chOff x="4318975" y="1083450"/>
              <a:chExt cx="529800" cy="591250"/>
            </a:xfrm>
          </p:grpSpPr>
          <p:sp>
            <p:nvSpPr>
              <p:cNvPr id="402" name="Google Shape;402;p42" descr="&quot;&quot;"/>
              <p:cNvSpPr/>
              <p:nvPr/>
            </p:nvSpPr>
            <p:spPr>
              <a:xfrm>
                <a:off x="4517125" y="1086100"/>
                <a:ext cx="133500" cy="588600"/>
              </a:xfrm>
              <a:prstGeom prst="rect">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3" name="Google Shape;403;p42"/>
              <p:cNvCxnSpPr/>
              <p:nvPr/>
            </p:nvCxnSpPr>
            <p:spPr>
              <a:xfrm rot="10800000">
                <a:off x="4318975" y="1083450"/>
                <a:ext cx="529800" cy="0"/>
              </a:xfrm>
              <a:prstGeom prst="straightConnector1">
                <a:avLst/>
              </a:prstGeom>
              <a:noFill/>
              <a:ln w="19050" cap="flat" cmpd="sng">
                <a:solidFill>
                  <a:srgbClr val="CC0000"/>
                </a:solidFill>
                <a:prstDash val="solid"/>
                <a:round/>
                <a:headEnd type="none" w="sm" len="sm"/>
                <a:tailEnd type="none" w="sm" len="sm"/>
              </a:ln>
            </p:spPr>
          </p:cxnSp>
        </p:grpSp>
        <p:sp>
          <p:nvSpPr>
            <p:cNvPr id="404" name="Google Shape;404;p42"/>
            <p:cNvSpPr txBox="1"/>
            <p:nvPr/>
          </p:nvSpPr>
          <p:spPr>
            <a:xfrm>
              <a:off x="3686224" y="973687"/>
              <a:ext cx="1050600" cy="3468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Clr>
                  <a:schemeClr val="dk1"/>
                </a:buClr>
                <a:buSzPts val="1100"/>
                <a:buFont typeface="Arial"/>
                <a:buNone/>
              </a:pPr>
              <a:r>
                <a:rPr lang="en" b="1">
                  <a:solidFill>
                    <a:srgbClr val="CC0000"/>
                  </a:solidFill>
                  <a:latin typeface="Roboto"/>
                  <a:ea typeface="Roboto"/>
                  <a:cs typeface="Roboto"/>
                  <a:sym typeface="Roboto"/>
                </a:rPr>
                <a:t>2019-2020</a:t>
              </a:r>
              <a:endParaRPr sz="1200">
                <a:solidFill>
                  <a:srgbClr val="858585"/>
                </a:solidFill>
                <a:latin typeface="Roboto"/>
                <a:ea typeface="Roboto"/>
                <a:cs typeface="Roboto"/>
                <a:sym typeface="Roboto"/>
              </a:endParaRPr>
            </a:p>
          </p:txBody>
        </p:sp>
      </p:grpSp>
      <p:grpSp>
        <p:nvGrpSpPr>
          <p:cNvPr id="405" name="Google Shape;405;p42"/>
          <p:cNvGrpSpPr/>
          <p:nvPr/>
        </p:nvGrpSpPr>
        <p:grpSpPr>
          <a:xfrm>
            <a:off x="0" y="3049825"/>
            <a:ext cx="1726211" cy="1144572"/>
            <a:chOff x="3686224" y="973697"/>
            <a:chExt cx="1577601" cy="966210"/>
          </a:xfrm>
        </p:grpSpPr>
        <p:grpSp>
          <p:nvGrpSpPr>
            <p:cNvPr id="406" name="Google Shape;406;p42"/>
            <p:cNvGrpSpPr/>
            <p:nvPr/>
          </p:nvGrpSpPr>
          <p:grpSpPr>
            <a:xfrm>
              <a:off x="4734025" y="1140951"/>
              <a:ext cx="529800" cy="798956"/>
              <a:chOff x="4318975" y="1083450"/>
              <a:chExt cx="529800" cy="591250"/>
            </a:xfrm>
          </p:grpSpPr>
          <p:sp>
            <p:nvSpPr>
              <p:cNvPr id="407" name="Google Shape;407;p42" descr="&quot;&quot;"/>
              <p:cNvSpPr/>
              <p:nvPr/>
            </p:nvSpPr>
            <p:spPr>
              <a:xfrm>
                <a:off x="4517125" y="1086100"/>
                <a:ext cx="133500" cy="588600"/>
              </a:xfrm>
              <a:prstGeom prst="rect">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8" name="Google Shape;408;p42"/>
              <p:cNvCxnSpPr/>
              <p:nvPr/>
            </p:nvCxnSpPr>
            <p:spPr>
              <a:xfrm rot="10800000">
                <a:off x="4318975" y="1083450"/>
                <a:ext cx="529800" cy="0"/>
              </a:xfrm>
              <a:prstGeom prst="straightConnector1">
                <a:avLst/>
              </a:prstGeom>
              <a:noFill/>
              <a:ln w="19050" cap="flat" cmpd="sng">
                <a:solidFill>
                  <a:srgbClr val="CC0000"/>
                </a:solidFill>
                <a:prstDash val="solid"/>
                <a:round/>
                <a:headEnd type="none" w="sm" len="sm"/>
                <a:tailEnd type="none" w="sm" len="sm"/>
              </a:ln>
            </p:spPr>
          </p:cxnSp>
        </p:grpSp>
        <p:sp>
          <p:nvSpPr>
            <p:cNvPr id="409" name="Google Shape;409;p42"/>
            <p:cNvSpPr txBox="1"/>
            <p:nvPr/>
          </p:nvSpPr>
          <p:spPr>
            <a:xfrm>
              <a:off x="3686224" y="973697"/>
              <a:ext cx="1050600" cy="3468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Clr>
                  <a:schemeClr val="dk1"/>
                </a:buClr>
                <a:buSzPts val="1100"/>
                <a:buFont typeface="Arial"/>
                <a:buNone/>
              </a:pPr>
              <a:r>
                <a:rPr lang="en" b="1">
                  <a:solidFill>
                    <a:srgbClr val="CC0000"/>
                  </a:solidFill>
                  <a:latin typeface="Roboto"/>
                  <a:ea typeface="Roboto"/>
                  <a:cs typeface="Roboto"/>
                  <a:sym typeface="Roboto"/>
                </a:rPr>
                <a:t>2018-2019</a:t>
              </a:r>
              <a:endParaRPr sz="1200">
                <a:solidFill>
                  <a:srgbClr val="858585"/>
                </a:solidFill>
                <a:latin typeface="Roboto"/>
                <a:ea typeface="Roboto"/>
                <a:cs typeface="Roboto"/>
                <a:sym typeface="Roboto"/>
              </a:endParaRPr>
            </a:p>
          </p:txBody>
        </p:sp>
      </p:grpSp>
      <p:grpSp>
        <p:nvGrpSpPr>
          <p:cNvPr id="410" name="Google Shape;410;p42"/>
          <p:cNvGrpSpPr/>
          <p:nvPr/>
        </p:nvGrpSpPr>
        <p:grpSpPr>
          <a:xfrm>
            <a:off x="1" y="3998975"/>
            <a:ext cx="1726210" cy="1144585"/>
            <a:chOff x="3686225" y="973686"/>
            <a:chExt cx="1577600" cy="966221"/>
          </a:xfrm>
        </p:grpSpPr>
        <p:grpSp>
          <p:nvGrpSpPr>
            <p:cNvPr id="411" name="Google Shape;411;p42"/>
            <p:cNvGrpSpPr/>
            <p:nvPr/>
          </p:nvGrpSpPr>
          <p:grpSpPr>
            <a:xfrm>
              <a:off x="4734025" y="1140951"/>
              <a:ext cx="529800" cy="798956"/>
              <a:chOff x="4318975" y="1083450"/>
              <a:chExt cx="529800" cy="591250"/>
            </a:xfrm>
          </p:grpSpPr>
          <p:sp>
            <p:nvSpPr>
              <p:cNvPr id="412" name="Google Shape;412;p42" descr="&quot;&quot;"/>
              <p:cNvSpPr/>
              <p:nvPr/>
            </p:nvSpPr>
            <p:spPr>
              <a:xfrm>
                <a:off x="4517125" y="1086100"/>
                <a:ext cx="133500" cy="588600"/>
              </a:xfrm>
              <a:prstGeom prst="rect">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3" name="Google Shape;413;p42"/>
              <p:cNvCxnSpPr/>
              <p:nvPr/>
            </p:nvCxnSpPr>
            <p:spPr>
              <a:xfrm rot="10800000">
                <a:off x="4318975" y="1083450"/>
                <a:ext cx="529800" cy="0"/>
              </a:xfrm>
              <a:prstGeom prst="straightConnector1">
                <a:avLst/>
              </a:prstGeom>
              <a:noFill/>
              <a:ln w="19050" cap="flat" cmpd="sng">
                <a:solidFill>
                  <a:srgbClr val="CC0000"/>
                </a:solidFill>
                <a:prstDash val="solid"/>
                <a:round/>
                <a:headEnd type="none" w="sm" len="sm"/>
                <a:tailEnd type="none" w="sm" len="sm"/>
              </a:ln>
            </p:spPr>
          </p:cxnSp>
        </p:grpSp>
        <p:sp>
          <p:nvSpPr>
            <p:cNvPr id="414" name="Google Shape;414;p42"/>
            <p:cNvSpPr txBox="1"/>
            <p:nvPr/>
          </p:nvSpPr>
          <p:spPr>
            <a:xfrm>
              <a:off x="3686225" y="973686"/>
              <a:ext cx="1050900" cy="3468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b="1">
                  <a:solidFill>
                    <a:srgbClr val="CC0000"/>
                  </a:solidFill>
                  <a:latin typeface="Roboto"/>
                  <a:ea typeface="Roboto"/>
                  <a:cs typeface="Roboto"/>
                  <a:sym typeface="Roboto"/>
                </a:rPr>
                <a:t>2017-2018</a:t>
              </a:r>
              <a:endParaRPr b="1">
                <a:solidFill>
                  <a:srgbClr val="CC0000"/>
                </a:solidFill>
                <a:latin typeface="Roboto"/>
                <a:ea typeface="Roboto"/>
                <a:cs typeface="Roboto"/>
                <a:sym typeface="Roboto"/>
              </a:endParaRPr>
            </a:p>
          </p:txBody>
        </p:sp>
      </p:grpSp>
      <p:cxnSp>
        <p:nvCxnSpPr>
          <p:cNvPr id="415" name="Google Shape;415;p42" descr="&quot;&quot;"/>
          <p:cNvCxnSpPr>
            <a:stCxn id="404" idx="3"/>
          </p:cNvCxnSpPr>
          <p:nvPr/>
        </p:nvCxnSpPr>
        <p:spPr>
          <a:xfrm rot="10800000" flipH="1">
            <a:off x="1149567" y="629660"/>
            <a:ext cx="1956600" cy="1676400"/>
          </a:xfrm>
          <a:prstGeom prst="bentConnector3">
            <a:avLst>
              <a:gd name="adj1" fmla="val 50000"/>
            </a:avLst>
          </a:prstGeom>
          <a:noFill/>
          <a:ln w="28575" cap="flat" cmpd="sng">
            <a:solidFill>
              <a:srgbClr val="CC0000"/>
            </a:solidFill>
            <a:prstDash val="solid"/>
            <a:round/>
            <a:headEnd type="none" w="med" len="med"/>
            <a:tailEnd type="oval"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57000">
              <a:srgbClr val="F3F3F3"/>
            </a:gs>
            <a:gs pos="100000">
              <a:srgbClr val="B7B7B7"/>
            </a:gs>
          </a:gsLst>
          <a:lin ang="8099331" scaled="0"/>
        </a:gradFill>
        <a:effectLst/>
      </p:bgPr>
    </p:bg>
    <p:spTree>
      <p:nvGrpSpPr>
        <p:cNvPr id="1" name="Shape 419"/>
        <p:cNvGrpSpPr/>
        <p:nvPr/>
      </p:nvGrpSpPr>
      <p:grpSpPr>
        <a:xfrm>
          <a:off x="0" y="0"/>
          <a:ext cx="0" cy="0"/>
          <a:chOff x="0" y="0"/>
          <a:chExt cx="0" cy="0"/>
        </a:xfrm>
      </p:grpSpPr>
      <p:sp>
        <p:nvSpPr>
          <p:cNvPr id="420" name="Google Shape;420;p43"/>
          <p:cNvSpPr txBox="1">
            <a:spLocks noGrp="1"/>
          </p:cNvSpPr>
          <p:nvPr>
            <p:ph type="title"/>
          </p:nvPr>
        </p:nvSpPr>
        <p:spPr>
          <a:xfrm>
            <a:off x="3106300" y="78900"/>
            <a:ext cx="1505400" cy="1039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rPr>
              <a:t>Year 4</a:t>
            </a:r>
            <a:endParaRPr b="1">
              <a:solidFill>
                <a:schemeClr val="dk1"/>
              </a:solidFill>
            </a:endParaRPr>
          </a:p>
        </p:txBody>
      </p:sp>
      <p:sp>
        <p:nvSpPr>
          <p:cNvPr id="421" name="Google Shape;421;p43"/>
          <p:cNvSpPr txBox="1">
            <a:spLocks noGrp="1"/>
          </p:cNvSpPr>
          <p:nvPr>
            <p:ph type="body" idx="1"/>
          </p:nvPr>
        </p:nvSpPr>
        <p:spPr>
          <a:xfrm>
            <a:off x="4611700" y="231300"/>
            <a:ext cx="4266000" cy="1629600"/>
          </a:xfrm>
          <a:prstGeom prst="rect">
            <a:avLst/>
          </a:prstGeom>
          <a:noFill/>
          <a:ln>
            <a:noFill/>
          </a:ln>
        </p:spPr>
        <p:txBody>
          <a:bodyPr spcFirstLastPara="1" wrap="square" lIns="182875" tIns="91425" rIns="91425" bIns="91425" anchor="ctr" anchorCtr="0">
            <a:noAutofit/>
          </a:bodyPr>
          <a:lstStyle/>
          <a:p>
            <a:pPr marL="0" lvl="0" indent="0" algn="l" rtl="0">
              <a:spcBef>
                <a:spcPts val="0"/>
              </a:spcBef>
              <a:spcAft>
                <a:spcPts val="1000"/>
              </a:spcAft>
              <a:buNone/>
            </a:pPr>
            <a:r>
              <a:rPr lang="en" sz="2000">
                <a:solidFill>
                  <a:schemeClr val="dk1"/>
                </a:solidFill>
              </a:rPr>
              <a:t>Creation of more pathways for instructors with limited experience. Begin Teaching Online Certification (TOC) cohort training.</a:t>
            </a:r>
            <a:endParaRPr sz="2000">
              <a:solidFill>
                <a:schemeClr val="dk1"/>
              </a:solidFill>
            </a:endParaRPr>
          </a:p>
        </p:txBody>
      </p:sp>
      <p:graphicFrame>
        <p:nvGraphicFramePr>
          <p:cNvPr id="422" name="Google Shape;422;p43" descr="Year 1-4 cumulative totals for QM professional development completions, certified courses and number of students enrolled in a QM certified course annually."/>
          <p:cNvGraphicFramePr/>
          <p:nvPr/>
        </p:nvGraphicFramePr>
        <p:xfrm>
          <a:off x="3106300" y="2270350"/>
          <a:ext cx="5771400" cy="2316360"/>
        </p:xfrm>
        <a:graphic>
          <a:graphicData uri="http://schemas.openxmlformats.org/drawingml/2006/table">
            <a:tbl>
              <a:tblPr>
                <a:noFill/>
                <a:tableStyleId>{980F8FE3-29EA-4CB8-AD24-D08BE27D00ED}</a:tableStyleId>
              </a:tblPr>
              <a:tblGrid>
                <a:gridCol w="1505475">
                  <a:extLst>
                    <a:ext uri="{9D8B030D-6E8A-4147-A177-3AD203B41FA5}">
                      <a16:colId xmlns:a16="http://schemas.microsoft.com/office/drawing/2014/main" val="20000"/>
                    </a:ext>
                  </a:extLst>
                </a:gridCol>
                <a:gridCol w="4265925">
                  <a:extLst>
                    <a:ext uri="{9D8B030D-6E8A-4147-A177-3AD203B41FA5}">
                      <a16:colId xmlns:a16="http://schemas.microsoft.com/office/drawing/2014/main" val="20001"/>
                    </a:ext>
                  </a:extLst>
                </a:gridCol>
              </a:tblGrid>
              <a:tr h="381000">
                <a:tc>
                  <a:txBody>
                    <a:bodyPr/>
                    <a:lstStyle/>
                    <a:p>
                      <a:pPr marL="0" lvl="0" indent="0" algn="r" rtl="0">
                        <a:spcBef>
                          <a:spcPts val="960"/>
                        </a:spcBef>
                        <a:spcAft>
                          <a:spcPts val="0"/>
                        </a:spcAft>
                        <a:buNone/>
                      </a:pPr>
                      <a:r>
                        <a:rPr lang="en" sz="1600">
                          <a:latin typeface="Roboto"/>
                          <a:ea typeface="Roboto"/>
                          <a:cs typeface="Roboto"/>
                          <a:sym typeface="Roboto"/>
                        </a:rPr>
                        <a:t>Number</a:t>
                      </a:r>
                      <a:endParaRPr sz="1600" b="1">
                        <a:solidFill>
                          <a:srgbClr val="427E93"/>
                        </a:solidFill>
                        <a:latin typeface="Roboto"/>
                        <a:ea typeface="Roboto"/>
                        <a:cs typeface="Roboto"/>
                        <a:sym typeface="Roboto"/>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FEFEF"/>
                    </a:solidFill>
                  </a:tcPr>
                </a:tc>
                <a:tc>
                  <a:txBody>
                    <a:bodyPr/>
                    <a:lstStyle/>
                    <a:p>
                      <a:pPr marL="0" lvl="0" indent="0" algn="l" rtl="0">
                        <a:spcBef>
                          <a:spcPts val="960"/>
                        </a:spcBef>
                        <a:spcAft>
                          <a:spcPts val="0"/>
                        </a:spcAft>
                        <a:buNone/>
                      </a:pPr>
                      <a:r>
                        <a:rPr lang="en" sz="1600">
                          <a:latin typeface="Roboto"/>
                          <a:ea typeface="Roboto"/>
                          <a:cs typeface="Roboto"/>
                          <a:sym typeface="Roboto"/>
                        </a:rPr>
                        <a:t>Success measure</a:t>
                      </a:r>
                      <a:endParaRPr sz="1600">
                        <a:solidFill>
                          <a:schemeClr val="dk1"/>
                        </a:solidFill>
                        <a:latin typeface="Roboto"/>
                        <a:ea typeface="Roboto"/>
                        <a:cs typeface="Roboto"/>
                        <a:sym typeface="Roboto"/>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FEFEF"/>
                    </a:solidFill>
                  </a:tcPr>
                </a:tc>
                <a:extLst>
                  <a:ext uri="{0D108BD9-81ED-4DB2-BD59-A6C34878D82A}">
                    <a16:rowId xmlns:a16="http://schemas.microsoft.com/office/drawing/2014/main" val="10000"/>
                  </a:ext>
                </a:extLst>
              </a:tr>
              <a:tr h="381000">
                <a:tc>
                  <a:txBody>
                    <a:bodyPr/>
                    <a:lstStyle/>
                    <a:p>
                      <a:pPr marL="0" lvl="0" indent="0" algn="r" rtl="0">
                        <a:spcBef>
                          <a:spcPts val="960"/>
                        </a:spcBef>
                        <a:spcAft>
                          <a:spcPts val="0"/>
                        </a:spcAft>
                        <a:buNone/>
                      </a:pPr>
                      <a:r>
                        <a:rPr lang="en" sz="2400" b="1">
                          <a:solidFill>
                            <a:srgbClr val="427E93"/>
                          </a:solidFill>
                          <a:latin typeface="Roboto"/>
                          <a:ea typeface="Roboto"/>
                          <a:cs typeface="Roboto"/>
                          <a:sym typeface="Roboto"/>
                        </a:rPr>
                        <a:t>238</a:t>
                      </a:r>
                      <a:endParaRPr sz="2400" b="1">
                        <a:solidFill>
                          <a:srgbClr val="427E93"/>
                        </a:solidFill>
                        <a:latin typeface="Roboto"/>
                        <a:ea typeface="Roboto"/>
                        <a:cs typeface="Roboto"/>
                        <a:sym typeface="Roboto"/>
                      </a:endParaRPr>
                    </a:p>
                  </a:txBody>
                  <a:tcPr marL="91425" marR="91425" marT="91425" marB="91425" anchor="ctr">
                    <a:lnT w="9525" cap="flat" cmpd="sng">
                      <a:solidFill>
                        <a:srgbClr val="9E9E9E"/>
                      </a:solidFill>
                      <a:prstDash val="solid"/>
                      <a:round/>
                      <a:headEnd type="none" w="sm" len="sm"/>
                      <a:tailEnd type="none" w="sm" len="sm"/>
                    </a:lnT>
                    <a:solidFill>
                      <a:schemeClr val="lt1"/>
                    </a:solidFill>
                  </a:tcPr>
                </a:tc>
                <a:tc>
                  <a:txBody>
                    <a:bodyPr/>
                    <a:lstStyle/>
                    <a:p>
                      <a:pPr marL="0" lvl="0" indent="0" algn="l" rtl="0">
                        <a:spcBef>
                          <a:spcPts val="960"/>
                        </a:spcBef>
                        <a:spcAft>
                          <a:spcPts val="0"/>
                        </a:spcAft>
                        <a:buClr>
                          <a:schemeClr val="dk1"/>
                        </a:buClr>
                        <a:buSzPts val="1100"/>
                        <a:buFont typeface="Arial"/>
                        <a:buNone/>
                      </a:pPr>
                      <a:r>
                        <a:rPr lang="en" sz="1600">
                          <a:solidFill>
                            <a:schemeClr val="dk1"/>
                          </a:solidFill>
                          <a:latin typeface="Roboto"/>
                          <a:ea typeface="Roboto"/>
                          <a:cs typeface="Roboto"/>
                          <a:sym typeface="Roboto"/>
                        </a:rPr>
                        <a:t>QM professional development completions by faculty and staff</a:t>
                      </a:r>
                      <a:endParaRPr sz="1600"/>
                    </a:p>
                  </a:txBody>
                  <a:tcPr marL="91425" marR="91425" marT="91425" marB="91425" anchor="ctr">
                    <a:lnT w="9525" cap="flat" cmpd="sng">
                      <a:solidFill>
                        <a:srgbClr val="9E9E9E"/>
                      </a:solidFill>
                      <a:prstDash val="solid"/>
                      <a:round/>
                      <a:headEnd type="none" w="sm" len="sm"/>
                      <a:tailEnd type="none" w="sm" len="sm"/>
                    </a:lnT>
                    <a:solidFill>
                      <a:schemeClr val="lt1"/>
                    </a:solidFill>
                  </a:tcPr>
                </a:tc>
                <a:extLst>
                  <a:ext uri="{0D108BD9-81ED-4DB2-BD59-A6C34878D82A}">
                    <a16:rowId xmlns:a16="http://schemas.microsoft.com/office/drawing/2014/main" val="10001"/>
                  </a:ext>
                </a:extLst>
              </a:tr>
              <a:tr h="381000">
                <a:tc>
                  <a:txBody>
                    <a:bodyPr/>
                    <a:lstStyle/>
                    <a:p>
                      <a:pPr marL="0" lvl="0" indent="0" algn="r" rtl="0">
                        <a:spcBef>
                          <a:spcPts val="960"/>
                        </a:spcBef>
                        <a:spcAft>
                          <a:spcPts val="0"/>
                        </a:spcAft>
                        <a:buClr>
                          <a:schemeClr val="dk1"/>
                        </a:buClr>
                        <a:buSzPts val="1100"/>
                        <a:buFont typeface="Arial"/>
                        <a:buNone/>
                      </a:pPr>
                      <a:r>
                        <a:rPr lang="en" sz="2400" b="1">
                          <a:solidFill>
                            <a:srgbClr val="D14905"/>
                          </a:solidFill>
                          <a:latin typeface="Roboto"/>
                          <a:ea typeface="Roboto"/>
                          <a:cs typeface="Roboto"/>
                          <a:sym typeface="Roboto"/>
                        </a:rPr>
                        <a:t>38</a:t>
                      </a:r>
                      <a:endParaRPr sz="2400">
                        <a:latin typeface="Roboto"/>
                        <a:ea typeface="Roboto"/>
                        <a:cs typeface="Roboto"/>
                        <a:sym typeface="Roboto"/>
                      </a:endParaRPr>
                    </a:p>
                  </a:txBody>
                  <a:tcPr marL="91425" marR="91425" marT="91425" marB="91425" anchor="ctr">
                    <a:solidFill>
                      <a:schemeClr val="lt1"/>
                    </a:solidFill>
                  </a:tcPr>
                </a:tc>
                <a:tc>
                  <a:txBody>
                    <a:bodyPr/>
                    <a:lstStyle/>
                    <a:p>
                      <a:pPr marL="0" lvl="0" indent="0" algn="l" rtl="0">
                        <a:spcBef>
                          <a:spcPts val="960"/>
                        </a:spcBef>
                        <a:spcAft>
                          <a:spcPts val="0"/>
                        </a:spcAft>
                        <a:buClr>
                          <a:schemeClr val="dk1"/>
                        </a:buClr>
                        <a:buSzPts val="1100"/>
                        <a:buFont typeface="Arial"/>
                        <a:buNone/>
                      </a:pPr>
                      <a:r>
                        <a:rPr lang="en" sz="1600">
                          <a:solidFill>
                            <a:schemeClr val="dk1"/>
                          </a:solidFill>
                          <a:latin typeface="Roboto"/>
                          <a:ea typeface="Roboto"/>
                          <a:cs typeface="Roboto"/>
                          <a:sym typeface="Roboto"/>
                        </a:rPr>
                        <a:t>Certified courses</a:t>
                      </a:r>
                      <a:endParaRPr sz="1600"/>
                    </a:p>
                  </a:txBody>
                  <a:tcPr marL="91425" marR="91425" marT="91425" marB="91425" anchor="ctr">
                    <a:solidFill>
                      <a:schemeClr val="lt1"/>
                    </a:solidFill>
                  </a:tcPr>
                </a:tc>
                <a:extLst>
                  <a:ext uri="{0D108BD9-81ED-4DB2-BD59-A6C34878D82A}">
                    <a16:rowId xmlns:a16="http://schemas.microsoft.com/office/drawing/2014/main" val="10002"/>
                  </a:ext>
                </a:extLst>
              </a:tr>
              <a:tr h="381000">
                <a:tc>
                  <a:txBody>
                    <a:bodyPr/>
                    <a:lstStyle/>
                    <a:p>
                      <a:pPr marL="0" lvl="0" indent="0" algn="r" rtl="0">
                        <a:spcBef>
                          <a:spcPts val="960"/>
                        </a:spcBef>
                        <a:spcAft>
                          <a:spcPts val="0"/>
                        </a:spcAft>
                        <a:buClr>
                          <a:srgbClr val="4156A1"/>
                        </a:buClr>
                        <a:buSzPts val="4800"/>
                        <a:buFont typeface="Arial"/>
                        <a:buNone/>
                      </a:pPr>
                      <a:r>
                        <a:rPr lang="en" sz="2400" b="1">
                          <a:solidFill>
                            <a:srgbClr val="4156A1"/>
                          </a:solidFill>
                          <a:latin typeface="Roboto"/>
                          <a:ea typeface="Roboto"/>
                          <a:cs typeface="Roboto"/>
                          <a:sym typeface="Roboto"/>
                        </a:rPr>
                        <a:t>5,040</a:t>
                      </a:r>
                      <a:endParaRPr sz="2400" b="1">
                        <a:solidFill>
                          <a:srgbClr val="4156A1"/>
                        </a:solidFill>
                        <a:latin typeface="Roboto"/>
                        <a:ea typeface="Roboto"/>
                        <a:cs typeface="Roboto"/>
                        <a:sym typeface="Roboto"/>
                      </a:endParaRPr>
                    </a:p>
                  </a:txBody>
                  <a:tcPr marL="91425" marR="91425" marT="91425" marB="91425" anchor="ctr">
                    <a:solidFill>
                      <a:schemeClr val="lt1"/>
                    </a:solidFill>
                  </a:tcPr>
                </a:tc>
                <a:tc>
                  <a:txBody>
                    <a:bodyPr/>
                    <a:lstStyle/>
                    <a:p>
                      <a:pPr marL="0" lvl="0" indent="0" algn="l" rtl="0">
                        <a:spcBef>
                          <a:spcPts val="960"/>
                        </a:spcBef>
                        <a:spcAft>
                          <a:spcPts val="0"/>
                        </a:spcAft>
                        <a:buClr>
                          <a:srgbClr val="4156A1"/>
                        </a:buClr>
                        <a:buSzPts val="4800"/>
                        <a:buFont typeface="Arial"/>
                        <a:buNone/>
                      </a:pPr>
                      <a:r>
                        <a:rPr lang="en" sz="1600">
                          <a:solidFill>
                            <a:schemeClr val="dk1"/>
                          </a:solidFill>
                          <a:latin typeface="Roboto"/>
                          <a:ea typeface="Roboto"/>
                          <a:cs typeface="Roboto"/>
                          <a:sym typeface="Roboto"/>
                        </a:rPr>
                        <a:t>Students enrolled annually in a QM-certified or recognized course</a:t>
                      </a:r>
                      <a:endParaRPr sz="1600"/>
                    </a:p>
                  </a:txBody>
                  <a:tcPr marL="91425" marR="91425" marT="91425" marB="91425" anchor="ctr">
                    <a:solidFill>
                      <a:schemeClr val="lt1"/>
                    </a:solidFill>
                  </a:tcPr>
                </a:tc>
                <a:extLst>
                  <a:ext uri="{0D108BD9-81ED-4DB2-BD59-A6C34878D82A}">
                    <a16:rowId xmlns:a16="http://schemas.microsoft.com/office/drawing/2014/main" val="10003"/>
                  </a:ext>
                </a:extLst>
              </a:tr>
            </a:tbl>
          </a:graphicData>
        </a:graphic>
      </p:graphicFrame>
      <p:grpSp>
        <p:nvGrpSpPr>
          <p:cNvPr id="423" name="Google Shape;423;p43"/>
          <p:cNvGrpSpPr/>
          <p:nvPr/>
        </p:nvGrpSpPr>
        <p:grpSpPr>
          <a:xfrm>
            <a:off x="0" y="1151500"/>
            <a:ext cx="1726211" cy="1144570"/>
            <a:chOff x="3686224" y="973698"/>
            <a:chExt cx="1577601" cy="966208"/>
          </a:xfrm>
        </p:grpSpPr>
        <p:grpSp>
          <p:nvGrpSpPr>
            <p:cNvPr id="424" name="Google Shape;424;p43"/>
            <p:cNvGrpSpPr/>
            <p:nvPr/>
          </p:nvGrpSpPr>
          <p:grpSpPr>
            <a:xfrm>
              <a:off x="4734025" y="1140951"/>
              <a:ext cx="529800" cy="798956"/>
              <a:chOff x="4318975" y="1083450"/>
              <a:chExt cx="529800" cy="591250"/>
            </a:xfrm>
          </p:grpSpPr>
          <p:sp>
            <p:nvSpPr>
              <p:cNvPr id="425" name="Google Shape;425;p43" descr="&quot;&quot;"/>
              <p:cNvSpPr/>
              <p:nvPr/>
            </p:nvSpPr>
            <p:spPr>
              <a:xfrm>
                <a:off x="4517125" y="1086100"/>
                <a:ext cx="133500" cy="588600"/>
              </a:xfrm>
              <a:prstGeom prst="rect">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6" name="Google Shape;426;p43"/>
              <p:cNvCxnSpPr/>
              <p:nvPr/>
            </p:nvCxnSpPr>
            <p:spPr>
              <a:xfrm rot="10800000">
                <a:off x="4318975" y="1083450"/>
                <a:ext cx="529800" cy="0"/>
              </a:xfrm>
              <a:prstGeom prst="straightConnector1">
                <a:avLst/>
              </a:prstGeom>
              <a:noFill/>
              <a:ln w="19050" cap="flat" cmpd="sng">
                <a:solidFill>
                  <a:srgbClr val="CC0000"/>
                </a:solidFill>
                <a:prstDash val="solid"/>
                <a:round/>
                <a:headEnd type="none" w="sm" len="sm"/>
                <a:tailEnd type="none" w="sm" len="sm"/>
              </a:ln>
            </p:spPr>
          </p:cxnSp>
        </p:grpSp>
        <p:sp>
          <p:nvSpPr>
            <p:cNvPr id="427" name="Google Shape;427;p43"/>
            <p:cNvSpPr txBox="1"/>
            <p:nvPr/>
          </p:nvSpPr>
          <p:spPr>
            <a:xfrm>
              <a:off x="3686224" y="973698"/>
              <a:ext cx="1050600" cy="3468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Clr>
                  <a:schemeClr val="dk1"/>
                </a:buClr>
                <a:buSzPts val="1100"/>
                <a:buFont typeface="Arial"/>
                <a:buNone/>
              </a:pPr>
              <a:r>
                <a:rPr lang="en" b="1">
                  <a:solidFill>
                    <a:srgbClr val="CC0000"/>
                  </a:solidFill>
                  <a:latin typeface="Roboto"/>
                  <a:ea typeface="Roboto"/>
                  <a:cs typeface="Roboto"/>
                  <a:sym typeface="Roboto"/>
                </a:rPr>
                <a:t>2020-2021</a:t>
              </a:r>
              <a:endParaRPr sz="1200">
                <a:solidFill>
                  <a:srgbClr val="858585"/>
                </a:solidFill>
                <a:latin typeface="Roboto"/>
                <a:ea typeface="Roboto"/>
                <a:cs typeface="Roboto"/>
                <a:sym typeface="Roboto"/>
              </a:endParaRPr>
            </a:p>
          </p:txBody>
        </p:sp>
      </p:grpSp>
      <p:grpSp>
        <p:nvGrpSpPr>
          <p:cNvPr id="428" name="Google Shape;428;p43"/>
          <p:cNvGrpSpPr/>
          <p:nvPr/>
        </p:nvGrpSpPr>
        <p:grpSpPr>
          <a:xfrm>
            <a:off x="0" y="2100650"/>
            <a:ext cx="1726211" cy="1144584"/>
            <a:chOff x="3686224" y="973687"/>
            <a:chExt cx="1577601" cy="966220"/>
          </a:xfrm>
        </p:grpSpPr>
        <p:grpSp>
          <p:nvGrpSpPr>
            <p:cNvPr id="429" name="Google Shape;429;p43"/>
            <p:cNvGrpSpPr/>
            <p:nvPr/>
          </p:nvGrpSpPr>
          <p:grpSpPr>
            <a:xfrm>
              <a:off x="4734025" y="1140951"/>
              <a:ext cx="529800" cy="798956"/>
              <a:chOff x="4318975" y="1083450"/>
              <a:chExt cx="529800" cy="591250"/>
            </a:xfrm>
          </p:grpSpPr>
          <p:sp>
            <p:nvSpPr>
              <p:cNvPr id="430" name="Google Shape;430;p43" descr="&quot;&quot;"/>
              <p:cNvSpPr/>
              <p:nvPr/>
            </p:nvSpPr>
            <p:spPr>
              <a:xfrm>
                <a:off x="4517125" y="1086100"/>
                <a:ext cx="133500" cy="588600"/>
              </a:xfrm>
              <a:prstGeom prst="rect">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1" name="Google Shape;431;p43"/>
              <p:cNvCxnSpPr/>
              <p:nvPr/>
            </p:nvCxnSpPr>
            <p:spPr>
              <a:xfrm rot="10800000">
                <a:off x="4318975" y="1083450"/>
                <a:ext cx="529800" cy="0"/>
              </a:xfrm>
              <a:prstGeom prst="straightConnector1">
                <a:avLst/>
              </a:prstGeom>
              <a:noFill/>
              <a:ln w="19050" cap="flat" cmpd="sng">
                <a:solidFill>
                  <a:srgbClr val="CC0000"/>
                </a:solidFill>
                <a:prstDash val="solid"/>
                <a:round/>
                <a:headEnd type="none" w="sm" len="sm"/>
                <a:tailEnd type="none" w="sm" len="sm"/>
              </a:ln>
            </p:spPr>
          </p:cxnSp>
        </p:grpSp>
        <p:sp>
          <p:nvSpPr>
            <p:cNvPr id="432" name="Google Shape;432;p43"/>
            <p:cNvSpPr txBox="1"/>
            <p:nvPr/>
          </p:nvSpPr>
          <p:spPr>
            <a:xfrm>
              <a:off x="3686224" y="973687"/>
              <a:ext cx="1050600" cy="3468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Clr>
                  <a:schemeClr val="dk1"/>
                </a:buClr>
                <a:buSzPts val="1100"/>
                <a:buFont typeface="Arial"/>
                <a:buNone/>
              </a:pPr>
              <a:r>
                <a:rPr lang="en" b="1">
                  <a:solidFill>
                    <a:srgbClr val="CC0000"/>
                  </a:solidFill>
                  <a:latin typeface="Roboto"/>
                  <a:ea typeface="Roboto"/>
                  <a:cs typeface="Roboto"/>
                  <a:sym typeface="Roboto"/>
                </a:rPr>
                <a:t>2019-2020</a:t>
              </a:r>
              <a:endParaRPr sz="1200">
                <a:solidFill>
                  <a:srgbClr val="858585"/>
                </a:solidFill>
                <a:latin typeface="Roboto"/>
                <a:ea typeface="Roboto"/>
                <a:cs typeface="Roboto"/>
                <a:sym typeface="Roboto"/>
              </a:endParaRPr>
            </a:p>
          </p:txBody>
        </p:sp>
      </p:grpSp>
      <p:grpSp>
        <p:nvGrpSpPr>
          <p:cNvPr id="433" name="Google Shape;433;p43"/>
          <p:cNvGrpSpPr/>
          <p:nvPr/>
        </p:nvGrpSpPr>
        <p:grpSpPr>
          <a:xfrm>
            <a:off x="0" y="3049825"/>
            <a:ext cx="1726211" cy="1144572"/>
            <a:chOff x="3686224" y="973697"/>
            <a:chExt cx="1577601" cy="966210"/>
          </a:xfrm>
        </p:grpSpPr>
        <p:grpSp>
          <p:nvGrpSpPr>
            <p:cNvPr id="434" name="Google Shape;434;p43"/>
            <p:cNvGrpSpPr/>
            <p:nvPr/>
          </p:nvGrpSpPr>
          <p:grpSpPr>
            <a:xfrm>
              <a:off x="4734025" y="1140951"/>
              <a:ext cx="529800" cy="798956"/>
              <a:chOff x="4318975" y="1083450"/>
              <a:chExt cx="529800" cy="591250"/>
            </a:xfrm>
          </p:grpSpPr>
          <p:sp>
            <p:nvSpPr>
              <p:cNvPr id="435" name="Google Shape;435;p43" descr="&quot;&quot;"/>
              <p:cNvSpPr/>
              <p:nvPr/>
            </p:nvSpPr>
            <p:spPr>
              <a:xfrm>
                <a:off x="4517125" y="1086100"/>
                <a:ext cx="133500" cy="588600"/>
              </a:xfrm>
              <a:prstGeom prst="rect">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6" name="Google Shape;436;p43"/>
              <p:cNvCxnSpPr/>
              <p:nvPr/>
            </p:nvCxnSpPr>
            <p:spPr>
              <a:xfrm rot="10800000">
                <a:off x="4318975" y="1083450"/>
                <a:ext cx="529800" cy="0"/>
              </a:xfrm>
              <a:prstGeom prst="straightConnector1">
                <a:avLst/>
              </a:prstGeom>
              <a:noFill/>
              <a:ln w="19050" cap="flat" cmpd="sng">
                <a:solidFill>
                  <a:srgbClr val="CC0000"/>
                </a:solidFill>
                <a:prstDash val="solid"/>
                <a:round/>
                <a:headEnd type="none" w="sm" len="sm"/>
                <a:tailEnd type="none" w="sm" len="sm"/>
              </a:ln>
            </p:spPr>
          </p:cxnSp>
        </p:grpSp>
        <p:sp>
          <p:nvSpPr>
            <p:cNvPr id="437" name="Google Shape;437;p43"/>
            <p:cNvSpPr txBox="1"/>
            <p:nvPr/>
          </p:nvSpPr>
          <p:spPr>
            <a:xfrm>
              <a:off x="3686224" y="973697"/>
              <a:ext cx="1050600" cy="3468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Clr>
                  <a:schemeClr val="dk1"/>
                </a:buClr>
                <a:buSzPts val="1100"/>
                <a:buFont typeface="Arial"/>
                <a:buNone/>
              </a:pPr>
              <a:r>
                <a:rPr lang="en" b="1">
                  <a:solidFill>
                    <a:srgbClr val="CC0000"/>
                  </a:solidFill>
                  <a:latin typeface="Roboto"/>
                  <a:ea typeface="Roboto"/>
                  <a:cs typeface="Roboto"/>
                  <a:sym typeface="Roboto"/>
                </a:rPr>
                <a:t>2018-2019</a:t>
              </a:r>
              <a:endParaRPr sz="1200">
                <a:solidFill>
                  <a:srgbClr val="858585"/>
                </a:solidFill>
                <a:latin typeface="Roboto"/>
                <a:ea typeface="Roboto"/>
                <a:cs typeface="Roboto"/>
                <a:sym typeface="Roboto"/>
              </a:endParaRPr>
            </a:p>
          </p:txBody>
        </p:sp>
      </p:grpSp>
      <p:grpSp>
        <p:nvGrpSpPr>
          <p:cNvPr id="438" name="Google Shape;438;p43"/>
          <p:cNvGrpSpPr/>
          <p:nvPr/>
        </p:nvGrpSpPr>
        <p:grpSpPr>
          <a:xfrm>
            <a:off x="1" y="3998975"/>
            <a:ext cx="1726210" cy="1144585"/>
            <a:chOff x="3686225" y="973686"/>
            <a:chExt cx="1577600" cy="966221"/>
          </a:xfrm>
        </p:grpSpPr>
        <p:grpSp>
          <p:nvGrpSpPr>
            <p:cNvPr id="439" name="Google Shape;439;p43"/>
            <p:cNvGrpSpPr/>
            <p:nvPr/>
          </p:nvGrpSpPr>
          <p:grpSpPr>
            <a:xfrm>
              <a:off x="4734025" y="1140951"/>
              <a:ext cx="529800" cy="798956"/>
              <a:chOff x="4318975" y="1083450"/>
              <a:chExt cx="529800" cy="591250"/>
            </a:xfrm>
          </p:grpSpPr>
          <p:sp>
            <p:nvSpPr>
              <p:cNvPr id="440" name="Google Shape;440;p43" descr="&quot;&quot;"/>
              <p:cNvSpPr/>
              <p:nvPr/>
            </p:nvSpPr>
            <p:spPr>
              <a:xfrm>
                <a:off x="4517125" y="1086100"/>
                <a:ext cx="133500" cy="588600"/>
              </a:xfrm>
              <a:prstGeom prst="rect">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1" name="Google Shape;441;p43"/>
              <p:cNvCxnSpPr/>
              <p:nvPr/>
            </p:nvCxnSpPr>
            <p:spPr>
              <a:xfrm rot="10800000">
                <a:off x="4318975" y="1083450"/>
                <a:ext cx="529800" cy="0"/>
              </a:xfrm>
              <a:prstGeom prst="straightConnector1">
                <a:avLst/>
              </a:prstGeom>
              <a:noFill/>
              <a:ln w="19050" cap="flat" cmpd="sng">
                <a:solidFill>
                  <a:srgbClr val="CC0000"/>
                </a:solidFill>
                <a:prstDash val="solid"/>
                <a:round/>
                <a:headEnd type="none" w="sm" len="sm"/>
                <a:tailEnd type="none" w="sm" len="sm"/>
              </a:ln>
            </p:spPr>
          </p:cxnSp>
        </p:grpSp>
        <p:sp>
          <p:nvSpPr>
            <p:cNvPr id="442" name="Google Shape;442;p43"/>
            <p:cNvSpPr txBox="1"/>
            <p:nvPr/>
          </p:nvSpPr>
          <p:spPr>
            <a:xfrm>
              <a:off x="3686225" y="973686"/>
              <a:ext cx="1050900" cy="3468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b="1">
                  <a:solidFill>
                    <a:srgbClr val="CC0000"/>
                  </a:solidFill>
                  <a:latin typeface="Roboto"/>
                  <a:ea typeface="Roboto"/>
                  <a:cs typeface="Roboto"/>
                  <a:sym typeface="Roboto"/>
                </a:rPr>
                <a:t>2017-2018</a:t>
              </a:r>
              <a:endParaRPr b="1">
                <a:solidFill>
                  <a:srgbClr val="CC0000"/>
                </a:solidFill>
                <a:latin typeface="Roboto"/>
                <a:ea typeface="Roboto"/>
                <a:cs typeface="Roboto"/>
                <a:sym typeface="Roboto"/>
              </a:endParaRPr>
            </a:p>
          </p:txBody>
        </p:sp>
      </p:grpSp>
      <p:cxnSp>
        <p:nvCxnSpPr>
          <p:cNvPr id="443" name="Google Shape;443;p43" descr="&quot;&quot;"/>
          <p:cNvCxnSpPr>
            <a:stCxn id="427" idx="3"/>
          </p:cNvCxnSpPr>
          <p:nvPr/>
        </p:nvCxnSpPr>
        <p:spPr>
          <a:xfrm rot="10800000" flipH="1">
            <a:off x="1149567" y="629710"/>
            <a:ext cx="1956600" cy="727200"/>
          </a:xfrm>
          <a:prstGeom prst="bentConnector3">
            <a:avLst>
              <a:gd name="adj1" fmla="val 50000"/>
            </a:avLst>
          </a:prstGeom>
          <a:noFill/>
          <a:ln w="28575" cap="flat" cmpd="sng">
            <a:solidFill>
              <a:srgbClr val="CC0000"/>
            </a:solidFill>
            <a:prstDash val="solid"/>
            <a:round/>
            <a:headEnd type="none" w="med" len="med"/>
            <a:tailEnd type="oval"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57000">
              <a:srgbClr val="F3F3F3"/>
            </a:gs>
            <a:gs pos="100000">
              <a:srgbClr val="B7B7B7"/>
            </a:gs>
          </a:gsLst>
          <a:lin ang="8099331" scaled="0"/>
        </a:gradFill>
        <a:effectLst/>
      </p:bgPr>
    </p:bg>
    <p:spTree>
      <p:nvGrpSpPr>
        <p:cNvPr id="1" name="Shape 447"/>
        <p:cNvGrpSpPr/>
        <p:nvPr/>
      </p:nvGrpSpPr>
      <p:grpSpPr>
        <a:xfrm>
          <a:off x="0" y="0"/>
          <a:ext cx="0" cy="0"/>
          <a:chOff x="0" y="0"/>
          <a:chExt cx="0" cy="0"/>
        </a:xfrm>
      </p:grpSpPr>
      <p:sp>
        <p:nvSpPr>
          <p:cNvPr id="448" name="Google Shape;448;p44"/>
          <p:cNvSpPr txBox="1">
            <a:spLocks noGrp="1"/>
          </p:cNvSpPr>
          <p:nvPr>
            <p:ph type="title"/>
          </p:nvPr>
        </p:nvSpPr>
        <p:spPr>
          <a:xfrm>
            <a:off x="3106300" y="78900"/>
            <a:ext cx="1505400" cy="1039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dk1"/>
                </a:solidFill>
              </a:rPr>
              <a:t>Year 5</a:t>
            </a:r>
            <a:endParaRPr b="1">
              <a:solidFill>
                <a:schemeClr val="dk1"/>
              </a:solidFill>
            </a:endParaRPr>
          </a:p>
        </p:txBody>
      </p:sp>
      <p:sp>
        <p:nvSpPr>
          <p:cNvPr id="449" name="Google Shape;449;p44"/>
          <p:cNvSpPr txBox="1">
            <a:spLocks noGrp="1"/>
          </p:cNvSpPr>
          <p:nvPr>
            <p:ph type="body" idx="1"/>
          </p:nvPr>
        </p:nvSpPr>
        <p:spPr>
          <a:xfrm>
            <a:off x="4611700" y="307500"/>
            <a:ext cx="4266000" cy="1558200"/>
          </a:xfrm>
          <a:prstGeom prst="rect">
            <a:avLst/>
          </a:prstGeom>
          <a:noFill/>
          <a:ln>
            <a:noFill/>
          </a:ln>
        </p:spPr>
        <p:txBody>
          <a:bodyPr spcFirstLastPara="1" wrap="square" lIns="182875" tIns="91425" rIns="91425" bIns="91425" anchor="ctr" anchorCtr="0">
            <a:noAutofit/>
          </a:bodyPr>
          <a:lstStyle/>
          <a:p>
            <a:pPr marL="0" lvl="0" indent="0" algn="l" rtl="0">
              <a:spcBef>
                <a:spcPts val="0"/>
              </a:spcBef>
              <a:spcAft>
                <a:spcPts val="1200"/>
              </a:spcAft>
              <a:buNone/>
            </a:pPr>
            <a:r>
              <a:rPr lang="en" sz="2000">
                <a:solidFill>
                  <a:schemeClr val="dk1"/>
                </a:solidFill>
              </a:rPr>
              <a:t>Develop short, asynchronous, just-in-time training modules based on the eight QM General Standards.</a:t>
            </a:r>
            <a:endParaRPr sz="2000">
              <a:solidFill>
                <a:schemeClr val="dk1"/>
              </a:solidFill>
            </a:endParaRPr>
          </a:p>
        </p:txBody>
      </p:sp>
      <p:graphicFrame>
        <p:nvGraphicFramePr>
          <p:cNvPr id="450" name="Google Shape;450;p44" descr="Year 1-5 cumulative totals for QM professional development completions, certified courses and number of students enrolled in a QM certified course annually."/>
          <p:cNvGraphicFramePr/>
          <p:nvPr/>
        </p:nvGraphicFramePr>
        <p:xfrm>
          <a:off x="3106300" y="2270350"/>
          <a:ext cx="5771400" cy="2316360"/>
        </p:xfrm>
        <a:graphic>
          <a:graphicData uri="http://schemas.openxmlformats.org/drawingml/2006/table">
            <a:tbl>
              <a:tblPr>
                <a:noFill/>
                <a:tableStyleId>{980F8FE3-29EA-4CB8-AD24-D08BE27D00ED}</a:tableStyleId>
              </a:tblPr>
              <a:tblGrid>
                <a:gridCol w="1505475">
                  <a:extLst>
                    <a:ext uri="{9D8B030D-6E8A-4147-A177-3AD203B41FA5}">
                      <a16:colId xmlns:a16="http://schemas.microsoft.com/office/drawing/2014/main" val="20000"/>
                    </a:ext>
                  </a:extLst>
                </a:gridCol>
                <a:gridCol w="4265925">
                  <a:extLst>
                    <a:ext uri="{9D8B030D-6E8A-4147-A177-3AD203B41FA5}">
                      <a16:colId xmlns:a16="http://schemas.microsoft.com/office/drawing/2014/main" val="20001"/>
                    </a:ext>
                  </a:extLst>
                </a:gridCol>
              </a:tblGrid>
              <a:tr h="381000">
                <a:tc>
                  <a:txBody>
                    <a:bodyPr/>
                    <a:lstStyle/>
                    <a:p>
                      <a:pPr marL="0" lvl="0" indent="0" algn="r" rtl="0">
                        <a:spcBef>
                          <a:spcPts val="960"/>
                        </a:spcBef>
                        <a:spcAft>
                          <a:spcPts val="0"/>
                        </a:spcAft>
                        <a:buNone/>
                      </a:pPr>
                      <a:r>
                        <a:rPr lang="en" sz="1600">
                          <a:latin typeface="Roboto"/>
                          <a:ea typeface="Roboto"/>
                          <a:cs typeface="Roboto"/>
                          <a:sym typeface="Roboto"/>
                        </a:rPr>
                        <a:t>Number</a:t>
                      </a:r>
                      <a:endParaRPr sz="1600" b="1">
                        <a:solidFill>
                          <a:srgbClr val="427E93"/>
                        </a:solidFill>
                        <a:latin typeface="Roboto"/>
                        <a:ea typeface="Roboto"/>
                        <a:cs typeface="Roboto"/>
                        <a:sym typeface="Roboto"/>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FEFEF"/>
                    </a:solidFill>
                  </a:tcPr>
                </a:tc>
                <a:tc>
                  <a:txBody>
                    <a:bodyPr/>
                    <a:lstStyle/>
                    <a:p>
                      <a:pPr marL="0" lvl="0" indent="0" algn="l" rtl="0">
                        <a:spcBef>
                          <a:spcPts val="960"/>
                        </a:spcBef>
                        <a:spcAft>
                          <a:spcPts val="0"/>
                        </a:spcAft>
                        <a:buNone/>
                      </a:pPr>
                      <a:r>
                        <a:rPr lang="en" sz="1600">
                          <a:latin typeface="Roboto"/>
                          <a:ea typeface="Roboto"/>
                          <a:cs typeface="Roboto"/>
                          <a:sym typeface="Roboto"/>
                        </a:rPr>
                        <a:t>Success measure</a:t>
                      </a:r>
                      <a:endParaRPr sz="1600">
                        <a:solidFill>
                          <a:schemeClr val="dk1"/>
                        </a:solidFill>
                        <a:latin typeface="Roboto"/>
                        <a:ea typeface="Roboto"/>
                        <a:cs typeface="Roboto"/>
                        <a:sym typeface="Roboto"/>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FEFEF"/>
                    </a:solidFill>
                  </a:tcPr>
                </a:tc>
                <a:extLst>
                  <a:ext uri="{0D108BD9-81ED-4DB2-BD59-A6C34878D82A}">
                    <a16:rowId xmlns:a16="http://schemas.microsoft.com/office/drawing/2014/main" val="10000"/>
                  </a:ext>
                </a:extLst>
              </a:tr>
              <a:tr h="381000">
                <a:tc>
                  <a:txBody>
                    <a:bodyPr/>
                    <a:lstStyle/>
                    <a:p>
                      <a:pPr marL="0" lvl="0" indent="0" algn="r" rtl="0">
                        <a:spcBef>
                          <a:spcPts val="960"/>
                        </a:spcBef>
                        <a:spcAft>
                          <a:spcPts val="0"/>
                        </a:spcAft>
                        <a:buNone/>
                      </a:pPr>
                      <a:r>
                        <a:rPr lang="en" sz="2400" b="1">
                          <a:solidFill>
                            <a:srgbClr val="427E93"/>
                          </a:solidFill>
                          <a:latin typeface="Roboto"/>
                          <a:ea typeface="Roboto"/>
                          <a:cs typeface="Roboto"/>
                          <a:sym typeface="Roboto"/>
                        </a:rPr>
                        <a:t>356</a:t>
                      </a:r>
                      <a:endParaRPr sz="2400" b="1">
                        <a:solidFill>
                          <a:srgbClr val="427E93"/>
                        </a:solidFill>
                        <a:latin typeface="Roboto"/>
                        <a:ea typeface="Roboto"/>
                        <a:cs typeface="Roboto"/>
                        <a:sym typeface="Roboto"/>
                      </a:endParaRPr>
                    </a:p>
                  </a:txBody>
                  <a:tcPr marL="91425" marR="91425" marT="91425" marB="91425" anchor="ctr">
                    <a:lnT w="9525" cap="flat" cmpd="sng">
                      <a:solidFill>
                        <a:srgbClr val="9E9E9E"/>
                      </a:solidFill>
                      <a:prstDash val="solid"/>
                      <a:round/>
                      <a:headEnd type="none" w="sm" len="sm"/>
                      <a:tailEnd type="none" w="sm" len="sm"/>
                    </a:lnT>
                    <a:solidFill>
                      <a:schemeClr val="lt1"/>
                    </a:solidFill>
                  </a:tcPr>
                </a:tc>
                <a:tc>
                  <a:txBody>
                    <a:bodyPr/>
                    <a:lstStyle/>
                    <a:p>
                      <a:pPr marL="0" lvl="0" indent="0" algn="l" rtl="0">
                        <a:spcBef>
                          <a:spcPts val="960"/>
                        </a:spcBef>
                        <a:spcAft>
                          <a:spcPts val="0"/>
                        </a:spcAft>
                        <a:buNone/>
                      </a:pPr>
                      <a:r>
                        <a:rPr lang="en" sz="1600">
                          <a:solidFill>
                            <a:schemeClr val="dk1"/>
                          </a:solidFill>
                          <a:latin typeface="Roboto"/>
                          <a:ea typeface="Roboto"/>
                          <a:cs typeface="Roboto"/>
                          <a:sym typeface="Roboto"/>
                        </a:rPr>
                        <a:t>QM professional development completions by faculty and staff</a:t>
                      </a:r>
                      <a:endParaRPr sz="1600"/>
                    </a:p>
                  </a:txBody>
                  <a:tcPr marL="91425" marR="91425" marT="91425" marB="91425" anchor="ctr">
                    <a:lnT w="9525" cap="flat" cmpd="sng">
                      <a:solidFill>
                        <a:srgbClr val="9E9E9E"/>
                      </a:solidFill>
                      <a:prstDash val="solid"/>
                      <a:round/>
                      <a:headEnd type="none" w="sm" len="sm"/>
                      <a:tailEnd type="none" w="sm" len="sm"/>
                    </a:lnT>
                    <a:solidFill>
                      <a:schemeClr val="lt1"/>
                    </a:solidFill>
                  </a:tcPr>
                </a:tc>
                <a:extLst>
                  <a:ext uri="{0D108BD9-81ED-4DB2-BD59-A6C34878D82A}">
                    <a16:rowId xmlns:a16="http://schemas.microsoft.com/office/drawing/2014/main" val="10001"/>
                  </a:ext>
                </a:extLst>
              </a:tr>
              <a:tr h="381000">
                <a:tc>
                  <a:txBody>
                    <a:bodyPr/>
                    <a:lstStyle/>
                    <a:p>
                      <a:pPr marL="0" lvl="0" indent="0" algn="r" rtl="0">
                        <a:spcBef>
                          <a:spcPts val="960"/>
                        </a:spcBef>
                        <a:spcAft>
                          <a:spcPts val="0"/>
                        </a:spcAft>
                        <a:buNone/>
                      </a:pPr>
                      <a:r>
                        <a:rPr lang="en" sz="2400" b="1">
                          <a:solidFill>
                            <a:srgbClr val="D14905"/>
                          </a:solidFill>
                          <a:latin typeface="Roboto"/>
                          <a:ea typeface="Roboto"/>
                          <a:cs typeface="Roboto"/>
                          <a:sym typeface="Roboto"/>
                        </a:rPr>
                        <a:t>54</a:t>
                      </a:r>
                      <a:endParaRPr sz="2400">
                        <a:latin typeface="Roboto"/>
                        <a:ea typeface="Roboto"/>
                        <a:cs typeface="Roboto"/>
                        <a:sym typeface="Roboto"/>
                      </a:endParaRPr>
                    </a:p>
                  </a:txBody>
                  <a:tcPr marL="91425" marR="91425" marT="91425" marB="91425" anchor="ctr">
                    <a:solidFill>
                      <a:schemeClr val="lt1"/>
                    </a:solidFill>
                  </a:tcPr>
                </a:tc>
                <a:tc>
                  <a:txBody>
                    <a:bodyPr/>
                    <a:lstStyle/>
                    <a:p>
                      <a:pPr marL="0" lvl="0" indent="0" algn="l" rtl="0">
                        <a:spcBef>
                          <a:spcPts val="960"/>
                        </a:spcBef>
                        <a:spcAft>
                          <a:spcPts val="0"/>
                        </a:spcAft>
                        <a:buNone/>
                      </a:pPr>
                      <a:r>
                        <a:rPr lang="en" sz="1600">
                          <a:solidFill>
                            <a:schemeClr val="dk1"/>
                          </a:solidFill>
                          <a:latin typeface="Roboto"/>
                          <a:ea typeface="Roboto"/>
                          <a:cs typeface="Roboto"/>
                          <a:sym typeface="Roboto"/>
                        </a:rPr>
                        <a:t>Certified courses</a:t>
                      </a:r>
                      <a:endParaRPr sz="1600"/>
                    </a:p>
                  </a:txBody>
                  <a:tcPr marL="91425" marR="91425" marT="91425" marB="91425" anchor="ctr">
                    <a:solidFill>
                      <a:schemeClr val="lt1"/>
                    </a:solidFill>
                  </a:tcPr>
                </a:tc>
                <a:extLst>
                  <a:ext uri="{0D108BD9-81ED-4DB2-BD59-A6C34878D82A}">
                    <a16:rowId xmlns:a16="http://schemas.microsoft.com/office/drawing/2014/main" val="10002"/>
                  </a:ext>
                </a:extLst>
              </a:tr>
              <a:tr h="381000">
                <a:tc>
                  <a:txBody>
                    <a:bodyPr/>
                    <a:lstStyle/>
                    <a:p>
                      <a:pPr marL="0" lvl="0" indent="0" algn="r" rtl="0">
                        <a:spcBef>
                          <a:spcPts val="960"/>
                        </a:spcBef>
                        <a:spcAft>
                          <a:spcPts val="0"/>
                        </a:spcAft>
                        <a:buNone/>
                      </a:pPr>
                      <a:r>
                        <a:rPr lang="en" sz="2400" b="1">
                          <a:solidFill>
                            <a:srgbClr val="4156A1"/>
                          </a:solidFill>
                          <a:latin typeface="Roboto"/>
                          <a:ea typeface="Roboto"/>
                          <a:cs typeface="Roboto"/>
                          <a:sym typeface="Roboto"/>
                        </a:rPr>
                        <a:t>9,619</a:t>
                      </a:r>
                      <a:endParaRPr sz="2400" b="1">
                        <a:solidFill>
                          <a:srgbClr val="4156A1"/>
                        </a:solidFill>
                        <a:latin typeface="Roboto"/>
                        <a:ea typeface="Roboto"/>
                        <a:cs typeface="Roboto"/>
                        <a:sym typeface="Roboto"/>
                      </a:endParaRPr>
                    </a:p>
                  </a:txBody>
                  <a:tcPr marL="91425" marR="91425" marT="91425" marB="91425" anchor="ctr">
                    <a:solidFill>
                      <a:schemeClr val="lt1"/>
                    </a:solidFill>
                  </a:tcPr>
                </a:tc>
                <a:tc>
                  <a:txBody>
                    <a:bodyPr/>
                    <a:lstStyle/>
                    <a:p>
                      <a:pPr marL="0" lvl="0" indent="0" algn="l" rtl="0">
                        <a:spcBef>
                          <a:spcPts val="960"/>
                        </a:spcBef>
                        <a:spcAft>
                          <a:spcPts val="0"/>
                        </a:spcAft>
                        <a:buClr>
                          <a:srgbClr val="4156A1"/>
                        </a:buClr>
                        <a:buSzPts val="4800"/>
                        <a:buFont typeface="Arial"/>
                        <a:buNone/>
                      </a:pPr>
                      <a:r>
                        <a:rPr lang="en" sz="1600">
                          <a:solidFill>
                            <a:schemeClr val="dk1"/>
                          </a:solidFill>
                          <a:latin typeface="Roboto"/>
                          <a:ea typeface="Roboto"/>
                          <a:cs typeface="Roboto"/>
                          <a:sym typeface="Roboto"/>
                        </a:rPr>
                        <a:t>Students enrolled annually in a QM-certified or recognized course</a:t>
                      </a:r>
                      <a:endParaRPr sz="1600"/>
                    </a:p>
                  </a:txBody>
                  <a:tcPr marL="91425" marR="91425" marT="91425" marB="91425" anchor="ctr">
                    <a:solidFill>
                      <a:schemeClr val="lt1"/>
                    </a:solidFill>
                  </a:tcPr>
                </a:tc>
                <a:extLst>
                  <a:ext uri="{0D108BD9-81ED-4DB2-BD59-A6C34878D82A}">
                    <a16:rowId xmlns:a16="http://schemas.microsoft.com/office/drawing/2014/main" val="10003"/>
                  </a:ext>
                </a:extLst>
              </a:tr>
            </a:tbl>
          </a:graphicData>
        </a:graphic>
      </p:graphicFrame>
      <p:grpSp>
        <p:nvGrpSpPr>
          <p:cNvPr id="451" name="Google Shape;451;p44"/>
          <p:cNvGrpSpPr/>
          <p:nvPr/>
        </p:nvGrpSpPr>
        <p:grpSpPr>
          <a:xfrm>
            <a:off x="0" y="202325"/>
            <a:ext cx="1726211" cy="1144582"/>
            <a:chOff x="3686224" y="973688"/>
            <a:chExt cx="1577601" cy="966218"/>
          </a:xfrm>
        </p:grpSpPr>
        <p:grpSp>
          <p:nvGrpSpPr>
            <p:cNvPr id="452" name="Google Shape;452;p44"/>
            <p:cNvGrpSpPr/>
            <p:nvPr/>
          </p:nvGrpSpPr>
          <p:grpSpPr>
            <a:xfrm>
              <a:off x="4734025" y="1140951"/>
              <a:ext cx="529800" cy="798956"/>
              <a:chOff x="4318975" y="1083450"/>
              <a:chExt cx="529800" cy="591250"/>
            </a:xfrm>
          </p:grpSpPr>
          <p:sp>
            <p:nvSpPr>
              <p:cNvPr id="453" name="Google Shape;453;p44" descr="&quot;&quot;"/>
              <p:cNvSpPr/>
              <p:nvPr/>
            </p:nvSpPr>
            <p:spPr>
              <a:xfrm>
                <a:off x="4517125" y="1086100"/>
                <a:ext cx="133500" cy="588600"/>
              </a:xfrm>
              <a:prstGeom prst="rect">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54" name="Google Shape;454;p44"/>
              <p:cNvCxnSpPr/>
              <p:nvPr/>
            </p:nvCxnSpPr>
            <p:spPr>
              <a:xfrm rot="10800000">
                <a:off x="4318975" y="1083450"/>
                <a:ext cx="529800" cy="0"/>
              </a:xfrm>
              <a:prstGeom prst="straightConnector1">
                <a:avLst/>
              </a:prstGeom>
              <a:noFill/>
              <a:ln w="19050" cap="flat" cmpd="sng">
                <a:solidFill>
                  <a:srgbClr val="CC0000"/>
                </a:solidFill>
                <a:prstDash val="solid"/>
                <a:round/>
                <a:headEnd type="none" w="sm" len="sm"/>
                <a:tailEnd type="none" w="sm" len="sm"/>
              </a:ln>
            </p:spPr>
          </p:cxnSp>
        </p:grpSp>
        <p:sp>
          <p:nvSpPr>
            <p:cNvPr id="455" name="Google Shape;455;p44"/>
            <p:cNvSpPr txBox="1"/>
            <p:nvPr/>
          </p:nvSpPr>
          <p:spPr>
            <a:xfrm>
              <a:off x="3686224" y="973688"/>
              <a:ext cx="1050600" cy="3468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b="1">
                  <a:solidFill>
                    <a:srgbClr val="CC0000"/>
                  </a:solidFill>
                  <a:latin typeface="Roboto"/>
                  <a:ea typeface="Roboto"/>
                  <a:cs typeface="Roboto"/>
                  <a:sym typeface="Roboto"/>
                </a:rPr>
                <a:t>2021-2022</a:t>
              </a:r>
              <a:endParaRPr sz="1200">
                <a:solidFill>
                  <a:srgbClr val="858585"/>
                </a:solidFill>
                <a:latin typeface="Roboto"/>
                <a:ea typeface="Roboto"/>
                <a:cs typeface="Roboto"/>
                <a:sym typeface="Roboto"/>
              </a:endParaRPr>
            </a:p>
          </p:txBody>
        </p:sp>
      </p:grpSp>
      <p:grpSp>
        <p:nvGrpSpPr>
          <p:cNvPr id="456" name="Google Shape;456;p44"/>
          <p:cNvGrpSpPr/>
          <p:nvPr/>
        </p:nvGrpSpPr>
        <p:grpSpPr>
          <a:xfrm>
            <a:off x="0" y="1151500"/>
            <a:ext cx="1726211" cy="1144570"/>
            <a:chOff x="3686224" y="973698"/>
            <a:chExt cx="1577601" cy="966208"/>
          </a:xfrm>
        </p:grpSpPr>
        <p:grpSp>
          <p:nvGrpSpPr>
            <p:cNvPr id="457" name="Google Shape;457;p44"/>
            <p:cNvGrpSpPr/>
            <p:nvPr/>
          </p:nvGrpSpPr>
          <p:grpSpPr>
            <a:xfrm>
              <a:off x="4734025" y="1140951"/>
              <a:ext cx="529800" cy="798956"/>
              <a:chOff x="4318975" y="1083450"/>
              <a:chExt cx="529800" cy="591250"/>
            </a:xfrm>
          </p:grpSpPr>
          <p:sp>
            <p:nvSpPr>
              <p:cNvPr id="458" name="Google Shape;458;p44" descr="&quot;&quot;"/>
              <p:cNvSpPr/>
              <p:nvPr/>
            </p:nvSpPr>
            <p:spPr>
              <a:xfrm>
                <a:off x="4517125" y="1086100"/>
                <a:ext cx="133500" cy="588600"/>
              </a:xfrm>
              <a:prstGeom prst="rect">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59" name="Google Shape;459;p44"/>
              <p:cNvCxnSpPr/>
              <p:nvPr/>
            </p:nvCxnSpPr>
            <p:spPr>
              <a:xfrm rot="10800000">
                <a:off x="4318975" y="1083450"/>
                <a:ext cx="529800" cy="0"/>
              </a:xfrm>
              <a:prstGeom prst="straightConnector1">
                <a:avLst/>
              </a:prstGeom>
              <a:noFill/>
              <a:ln w="19050" cap="flat" cmpd="sng">
                <a:solidFill>
                  <a:srgbClr val="CC0000"/>
                </a:solidFill>
                <a:prstDash val="solid"/>
                <a:round/>
                <a:headEnd type="none" w="sm" len="sm"/>
                <a:tailEnd type="none" w="sm" len="sm"/>
              </a:ln>
            </p:spPr>
          </p:cxnSp>
        </p:grpSp>
        <p:sp>
          <p:nvSpPr>
            <p:cNvPr id="460" name="Google Shape;460;p44"/>
            <p:cNvSpPr txBox="1"/>
            <p:nvPr/>
          </p:nvSpPr>
          <p:spPr>
            <a:xfrm>
              <a:off x="3686224" y="973698"/>
              <a:ext cx="1050600" cy="3468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b="1">
                  <a:solidFill>
                    <a:srgbClr val="CC0000"/>
                  </a:solidFill>
                  <a:latin typeface="Roboto"/>
                  <a:ea typeface="Roboto"/>
                  <a:cs typeface="Roboto"/>
                  <a:sym typeface="Roboto"/>
                </a:rPr>
                <a:t>2020-2021</a:t>
              </a:r>
              <a:endParaRPr sz="1200">
                <a:solidFill>
                  <a:srgbClr val="858585"/>
                </a:solidFill>
                <a:latin typeface="Roboto"/>
                <a:ea typeface="Roboto"/>
                <a:cs typeface="Roboto"/>
                <a:sym typeface="Roboto"/>
              </a:endParaRPr>
            </a:p>
          </p:txBody>
        </p:sp>
      </p:grpSp>
      <p:grpSp>
        <p:nvGrpSpPr>
          <p:cNvPr id="461" name="Google Shape;461;p44"/>
          <p:cNvGrpSpPr/>
          <p:nvPr/>
        </p:nvGrpSpPr>
        <p:grpSpPr>
          <a:xfrm>
            <a:off x="0" y="2100650"/>
            <a:ext cx="1726211" cy="1144584"/>
            <a:chOff x="3686224" y="973687"/>
            <a:chExt cx="1577601" cy="966220"/>
          </a:xfrm>
        </p:grpSpPr>
        <p:grpSp>
          <p:nvGrpSpPr>
            <p:cNvPr id="462" name="Google Shape;462;p44"/>
            <p:cNvGrpSpPr/>
            <p:nvPr/>
          </p:nvGrpSpPr>
          <p:grpSpPr>
            <a:xfrm>
              <a:off x="4734025" y="1140951"/>
              <a:ext cx="529800" cy="798956"/>
              <a:chOff x="4318975" y="1083450"/>
              <a:chExt cx="529800" cy="591250"/>
            </a:xfrm>
          </p:grpSpPr>
          <p:sp>
            <p:nvSpPr>
              <p:cNvPr id="463" name="Google Shape;463;p44" descr="&quot;"/>
              <p:cNvSpPr/>
              <p:nvPr/>
            </p:nvSpPr>
            <p:spPr>
              <a:xfrm>
                <a:off x="4517125" y="1086100"/>
                <a:ext cx="133500" cy="588600"/>
              </a:xfrm>
              <a:prstGeom prst="rect">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64" name="Google Shape;464;p44"/>
              <p:cNvCxnSpPr/>
              <p:nvPr/>
            </p:nvCxnSpPr>
            <p:spPr>
              <a:xfrm rot="10800000">
                <a:off x="4318975" y="1083450"/>
                <a:ext cx="529800" cy="0"/>
              </a:xfrm>
              <a:prstGeom prst="straightConnector1">
                <a:avLst/>
              </a:prstGeom>
              <a:noFill/>
              <a:ln w="19050" cap="flat" cmpd="sng">
                <a:solidFill>
                  <a:srgbClr val="CC0000"/>
                </a:solidFill>
                <a:prstDash val="solid"/>
                <a:round/>
                <a:headEnd type="none" w="sm" len="sm"/>
                <a:tailEnd type="none" w="sm" len="sm"/>
              </a:ln>
            </p:spPr>
          </p:cxnSp>
        </p:grpSp>
        <p:sp>
          <p:nvSpPr>
            <p:cNvPr id="465" name="Google Shape;465;p44"/>
            <p:cNvSpPr txBox="1"/>
            <p:nvPr/>
          </p:nvSpPr>
          <p:spPr>
            <a:xfrm>
              <a:off x="3686224" y="973687"/>
              <a:ext cx="1050600" cy="3468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b="1">
                  <a:solidFill>
                    <a:srgbClr val="CC0000"/>
                  </a:solidFill>
                  <a:latin typeface="Roboto"/>
                  <a:ea typeface="Roboto"/>
                  <a:cs typeface="Roboto"/>
                  <a:sym typeface="Roboto"/>
                </a:rPr>
                <a:t>2019-2020</a:t>
              </a:r>
              <a:endParaRPr sz="1200">
                <a:solidFill>
                  <a:srgbClr val="858585"/>
                </a:solidFill>
                <a:latin typeface="Roboto"/>
                <a:ea typeface="Roboto"/>
                <a:cs typeface="Roboto"/>
                <a:sym typeface="Roboto"/>
              </a:endParaRPr>
            </a:p>
          </p:txBody>
        </p:sp>
      </p:grpSp>
      <p:grpSp>
        <p:nvGrpSpPr>
          <p:cNvPr id="466" name="Google Shape;466;p44"/>
          <p:cNvGrpSpPr/>
          <p:nvPr/>
        </p:nvGrpSpPr>
        <p:grpSpPr>
          <a:xfrm>
            <a:off x="0" y="3049825"/>
            <a:ext cx="1726211" cy="1144572"/>
            <a:chOff x="3686224" y="973697"/>
            <a:chExt cx="1577601" cy="966210"/>
          </a:xfrm>
        </p:grpSpPr>
        <p:grpSp>
          <p:nvGrpSpPr>
            <p:cNvPr id="467" name="Google Shape;467;p44"/>
            <p:cNvGrpSpPr/>
            <p:nvPr/>
          </p:nvGrpSpPr>
          <p:grpSpPr>
            <a:xfrm>
              <a:off x="4734025" y="1140951"/>
              <a:ext cx="529800" cy="798956"/>
              <a:chOff x="4318975" y="1083450"/>
              <a:chExt cx="529800" cy="591250"/>
            </a:xfrm>
          </p:grpSpPr>
          <p:sp>
            <p:nvSpPr>
              <p:cNvPr id="468" name="Google Shape;468;p44" descr="&quot;&quot;"/>
              <p:cNvSpPr/>
              <p:nvPr/>
            </p:nvSpPr>
            <p:spPr>
              <a:xfrm>
                <a:off x="4517125" y="1086100"/>
                <a:ext cx="133500" cy="588600"/>
              </a:xfrm>
              <a:prstGeom prst="rect">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69" name="Google Shape;469;p44"/>
              <p:cNvCxnSpPr/>
              <p:nvPr/>
            </p:nvCxnSpPr>
            <p:spPr>
              <a:xfrm rot="10800000">
                <a:off x="4318975" y="1083450"/>
                <a:ext cx="529800" cy="0"/>
              </a:xfrm>
              <a:prstGeom prst="straightConnector1">
                <a:avLst/>
              </a:prstGeom>
              <a:noFill/>
              <a:ln w="19050" cap="flat" cmpd="sng">
                <a:solidFill>
                  <a:srgbClr val="CC0000"/>
                </a:solidFill>
                <a:prstDash val="solid"/>
                <a:round/>
                <a:headEnd type="none" w="sm" len="sm"/>
                <a:tailEnd type="none" w="sm" len="sm"/>
              </a:ln>
            </p:spPr>
          </p:cxnSp>
        </p:grpSp>
        <p:sp>
          <p:nvSpPr>
            <p:cNvPr id="470" name="Google Shape;470;p44"/>
            <p:cNvSpPr txBox="1"/>
            <p:nvPr/>
          </p:nvSpPr>
          <p:spPr>
            <a:xfrm>
              <a:off x="3686224" y="973697"/>
              <a:ext cx="1050600" cy="3468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b="1">
                  <a:solidFill>
                    <a:srgbClr val="CC0000"/>
                  </a:solidFill>
                  <a:latin typeface="Roboto"/>
                  <a:ea typeface="Roboto"/>
                  <a:cs typeface="Roboto"/>
                  <a:sym typeface="Roboto"/>
                </a:rPr>
                <a:t>2018-2019</a:t>
              </a:r>
              <a:endParaRPr sz="1200">
                <a:solidFill>
                  <a:srgbClr val="858585"/>
                </a:solidFill>
                <a:latin typeface="Roboto"/>
                <a:ea typeface="Roboto"/>
                <a:cs typeface="Roboto"/>
                <a:sym typeface="Roboto"/>
              </a:endParaRPr>
            </a:p>
          </p:txBody>
        </p:sp>
      </p:grpSp>
      <p:grpSp>
        <p:nvGrpSpPr>
          <p:cNvPr id="471" name="Google Shape;471;p44"/>
          <p:cNvGrpSpPr/>
          <p:nvPr/>
        </p:nvGrpSpPr>
        <p:grpSpPr>
          <a:xfrm>
            <a:off x="1" y="3998975"/>
            <a:ext cx="1726210" cy="1144585"/>
            <a:chOff x="3686225" y="973686"/>
            <a:chExt cx="1577600" cy="966221"/>
          </a:xfrm>
        </p:grpSpPr>
        <p:grpSp>
          <p:nvGrpSpPr>
            <p:cNvPr id="472" name="Google Shape;472;p44"/>
            <p:cNvGrpSpPr/>
            <p:nvPr/>
          </p:nvGrpSpPr>
          <p:grpSpPr>
            <a:xfrm>
              <a:off x="4734025" y="1140951"/>
              <a:ext cx="529800" cy="798956"/>
              <a:chOff x="4318975" y="1083450"/>
              <a:chExt cx="529800" cy="591250"/>
            </a:xfrm>
          </p:grpSpPr>
          <p:sp>
            <p:nvSpPr>
              <p:cNvPr id="473" name="Google Shape;473;p44" descr="&quot;&quot;"/>
              <p:cNvSpPr/>
              <p:nvPr/>
            </p:nvSpPr>
            <p:spPr>
              <a:xfrm>
                <a:off x="4517125" y="1086100"/>
                <a:ext cx="133500" cy="588600"/>
              </a:xfrm>
              <a:prstGeom prst="rect">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4" name="Google Shape;474;p44"/>
              <p:cNvCxnSpPr/>
              <p:nvPr/>
            </p:nvCxnSpPr>
            <p:spPr>
              <a:xfrm rot="10800000">
                <a:off x="4318975" y="1083450"/>
                <a:ext cx="529800" cy="0"/>
              </a:xfrm>
              <a:prstGeom prst="straightConnector1">
                <a:avLst/>
              </a:prstGeom>
              <a:noFill/>
              <a:ln w="19050" cap="flat" cmpd="sng">
                <a:solidFill>
                  <a:srgbClr val="CC0000"/>
                </a:solidFill>
                <a:prstDash val="solid"/>
                <a:round/>
                <a:headEnd type="none" w="sm" len="sm"/>
                <a:tailEnd type="none" w="sm" len="sm"/>
              </a:ln>
            </p:spPr>
          </p:cxnSp>
        </p:grpSp>
        <p:sp>
          <p:nvSpPr>
            <p:cNvPr id="475" name="Google Shape;475;p44"/>
            <p:cNvSpPr txBox="1"/>
            <p:nvPr/>
          </p:nvSpPr>
          <p:spPr>
            <a:xfrm>
              <a:off x="3686225" y="973686"/>
              <a:ext cx="1050900" cy="3468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b="1">
                  <a:solidFill>
                    <a:srgbClr val="CC0000"/>
                  </a:solidFill>
                  <a:latin typeface="Roboto"/>
                  <a:ea typeface="Roboto"/>
                  <a:cs typeface="Roboto"/>
                  <a:sym typeface="Roboto"/>
                </a:rPr>
                <a:t>2017-2018</a:t>
              </a:r>
              <a:endParaRPr b="1">
                <a:solidFill>
                  <a:srgbClr val="CC0000"/>
                </a:solidFill>
                <a:latin typeface="Roboto"/>
                <a:ea typeface="Roboto"/>
                <a:cs typeface="Roboto"/>
                <a:sym typeface="Roboto"/>
              </a:endParaRPr>
            </a:p>
          </p:txBody>
        </p:sp>
      </p:grpSp>
      <p:cxnSp>
        <p:nvCxnSpPr>
          <p:cNvPr id="476" name="Google Shape;476;p44" descr="&quot;&quot;"/>
          <p:cNvCxnSpPr>
            <a:stCxn id="455" idx="3"/>
          </p:cNvCxnSpPr>
          <p:nvPr/>
        </p:nvCxnSpPr>
        <p:spPr>
          <a:xfrm>
            <a:off x="1149567" y="407735"/>
            <a:ext cx="1956600" cy="222000"/>
          </a:xfrm>
          <a:prstGeom prst="bentConnector3">
            <a:avLst>
              <a:gd name="adj1" fmla="val 50000"/>
            </a:avLst>
          </a:prstGeom>
          <a:noFill/>
          <a:ln w="28575" cap="flat" cmpd="sng">
            <a:solidFill>
              <a:srgbClr val="CC0000"/>
            </a:solidFill>
            <a:prstDash val="solid"/>
            <a:round/>
            <a:headEnd type="none" w="med" len="med"/>
            <a:tailEnd type="oval"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80"/>
        <p:cNvGrpSpPr/>
        <p:nvPr/>
      </p:nvGrpSpPr>
      <p:grpSpPr>
        <a:xfrm>
          <a:off x="0" y="0"/>
          <a:ext cx="0" cy="0"/>
          <a:chOff x="0" y="0"/>
          <a:chExt cx="0" cy="0"/>
        </a:xfrm>
      </p:grpSpPr>
      <p:sp>
        <p:nvSpPr>
          <p:cNvPr id="481" name="Google Shape;481;p45"/>
          <p:cNvSpPr/>
          <p:nvPr/>
        </p:nvSpPr>
        <p:spPr>
          <a:xfrm>
            <a:off x="-26950" y="-25"/>
            <a:ext cx="4599000" cy="5143500"/>
          </a:xfrm>
          <a:prstGeom prst="rect">
            <a:avLst/>
          </a:prstGeom>
          <a:solidFill>
            <a:srgbClr val="990000">
              <a:alpha val="7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5"/>
          <p:cNvSpPr txBox="1">
            <a:spLocks noGrp="1"/>
          </p:cNvSpPr>
          <p:nvPr>
            <p:ph type="title"/>
          </p:nvPr>
        </p:nvSpPr>
        <p:spPr>
          <a:xfrm>
            <a:off x="143900" y="938100"/>
            <a:ext cx="4257300" cy="3267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SzPts val="990"/>
              <a:buNone/>
            </a:pPr>
            <a:r>
              <a:rPr lang="en" sz="3640">
                <a:solidFill>
                  <a:schemeClr val="lt1"/>
                </a:solidFill>
              </a:rPr>
              <a:t>Designing QM-based professional development</a:t>
            </a:r>
            <a:endParaRPr sz="3640">
              <a:solidFill>
                <a:schemeClr val="lt1"/>
              </a:solidFill>
            </a:endParaRPr>
          </a:p>
        </p:txBody>
      </p:sp>
      <p:sp>
        <p:nvSpPr>
          <p:cNvPr id="483" name="Google Shape;483;p45"/>
          <p:cNvSpPr txBox="1"/>
          <p:nvPr/>
        </p:nvSpPr>
        <p:spPr>
          <a:xfrm>
            <a:off x="4143500" y="4715225"/>
            <a:ext cx="30669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000">
                <a:solidFill>
                  <a:schemeClr val="lt1"/>
                </a:solidFill>
              </a:rPr>
              <a:t>Belltower image credit: Roger W Winstead</a:t>
            </a:r>
            <a:endParaRPr sz="10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50000">
              <a:srgbClr val="EFEFEF"/>
            </a:gs>
            <a:gs pos="100000">
              <a:srgbClr val="999999"/>
            </a:gs>
          </a:gsLst>
          <a:lin ang="8100019" scaled="0"/>
        </a:gradFill>
        <a:effectLst/>
      </p:bgPr>
    </p:bg>
    <p:spTree>
      <p:nvGrpSpPr>
        <p:cNvPr id="1" name="Shape 156"/>
        <p:cNvGrpSpPr/>
        <p:nvPr/>
      </p:nvGrpSpPr>
      <p:grpSpPr>
        <a:xfrm>
          <a:off x="0" y="0"/>
          <a:ext cx="0" cy="0"/>
          <a:chOff x="0" y="0"/>
          <a:chExt cx="0" cy="0"/>
        </a:xfrm>
      </p:grpSpPr>
      <p:pic>
        <p:nvPicPr>
          <p:cNvPr id="157" name="Google Shape;157;p27" descr="NC State belltower"/>
          <p:cNvPicPr preferRelativeResize="0"/>
          <p:nvPr/>
        </p:nvPicPr>
        <p:blipFill rotWithShape="1">
          <a:blip r:embed="rId3">
            <a:alphaModFix/>
          </a:blip>
          <a:srcRect l="6638" r="33819"/>
          <a:stretch/>
        </p:blipFill>
        <p:spPr>
          <a:xfrm>
            <a:off x="0" y="0"/>
            <a:ext cx="2111052" cy="5143500"/>
          </a:xfrm>
          <a:prstGeom prst="rect">
            <a:avLst/>
          </a:prstGeom>
          <a:noFill/>
          <a:ln>
            <a:noFill/>
          </a:ln>
        </p:spPr>
      </p:pic>
      <p:pic>
        <p:nvPicPr>
          <p:cNvPr id="158" name="Google Shape;158;p27" descr="Headshot of Arlene Mendoza-Moran"/>
          <p:cNvPicPr preferRelativeResize="0"/>
          <p:nvPr/>
        </p:nvPicPr>
        <p:blipFill rotWithShape="1">
          <a:blip r:embed="rId4">
            <a:alphaModFix/>
          </a:blip>
          <a:srcRect l="14259" r="19480"/>
          <a:stretch/>
        </p:blipFill>
        <p:spPr>
          <a:xfrm>
            <a:off x="2919650" y="197275"/>
            <a:ext cx="1278403" cy="1285949"/>
          </a:xfrm>
          <a:prstGeom prst="rect">
            <a:avLst/>
          </a:prstGeom>
          <a:noFill/>
          <a:ln w="9525" cap="flat" cmpd="sng">
            <a:solidFill>
              <a:srgbClr val="434343"/>
            </a:solidFill>
            <a:prstDash val="solid"/>
            <a:round/>
            <a:headEnd type="none" w="sm" len="sm"/>
            <a:tailEnd type="none" w="sm" len="sm"/>
          </a:ln>
        </p:spPr>
      </p:pic>
      <p:sp>
        <p:nvSpPr>
          <p:cNvPr id="159" name="Google Shape;159;p27"/>
          <p:cNvSpPr txBox="1">
            <a:spLocks noGrp="1"/>
          </p:cNvSpPr>
          <p:nvPr>
            <p:ph type="subTitle" idx="4294967295"/>
          </p:nvPr>
        </p:nvSpPr>
        <p:spPr>
          <a:xfrm>
            <a:off x="4350450" y="197200"/>
            <a:ext cx="4592100" cy="1286100"/>
          </a:xfrm>
          <a:prstGeom prst="rect">
            <a:avLst/>
          </a:prstGeom>
          <a:noFill/>
          <a:ln>
            <a:noFill/>
          </a:ln>
        </p:spPr>
        <p:txBody>
          <a:bodyPr spcFirstLastPara="1" wrap="square" lIns="91425" tIns="91425" rIns="91425" bIns="91425" anchor="ctr" anchorCtr="0">
            <a:normAutofit/>
          </a:bodyPr>
          <a:lstStyle/>
          <a:p>
            <a:pPr marL="0" lvl="0" indent="0" algn="l" rtl="0">
              <a:lnSpc>
                <a:spcPct val="90000"/>
              </a:lnSpc>
              <a:spcBef>
                <a:spcPts val="0"/>
              </a:spcBef>
              <a:spcAft>
                <a:spcPts val="0"/>
              </a:spcAft>
              <a:buNone/>
            </a:pPr>
            <a:r>
              <a:rPr lang="en">
                <a:solidFill>
                  <a:schemeClr val="dk1"/>
                </a:solidFill>
              </a:rPr>
              <a:t>Arlene Mendoza-Moran</a:t>
            </a:r>
            <a:endParaRPr>
              <a:solidFill>
                <a:schemeClr val="dk1"/>
              </a:solidFill>
            </a:endParaRPr>
          </a:p>
          <a:p>
            <a:pPr marL="0" lvl="0" indent="0" algn="l" rtl="0">
              <a:lnSpc>
                <a:spcPct val="105000"/>
              </a:lnSpc>
              <a:spcBef>
                <a:spcPts val="1000"/>
              </a:spcBef>
              <a:spcAft>
                <a:spcPts val="0"/>
              </a:spcAft>
              <a:buNone/>
            </a:pPr>
            <a:r>
              <a:rPr lang="en" sz="1400" b="0">
                <a:solidFill>
                  <a:schemeClr val="dk1"/>
                </a:solidFill>
              </a:rPr>
              <a:t>Lead Instructional Technologist</a:t>
            </a:r>
            <a:endParaRPr sz="1400" b="0">
              <a:solidFill>
                <a:schemeClr val="dk1"/>
              </a:solidFill>
            </a:endParaRPr>
          </a:p>
          <a:p>
            <a:pPr marL="0" lvl="0" indent="0" algn="l" rtl="0">
              <a:lnSpc>
                <a:spcPct val="105000"/>
              </a:lnSpc>
              <a:spcBef>
                <a:spcPts val="1000"/>
              </a:spcBef>
              <a:spcAft>
                <a:spcPts val="1200"/>
              </a:spcAft>
              <a:buNone/>
            </a:pPr>
            <a:r>
              <a:rPr lang="en" sz="1200" b="0">
                <a:solidFill>
                  <a:schemeClr val="dk1"/>
                </a:solidFill>
              </a:rPr>
              <a:t>Digital Education and Learning Technology Applications (DELTA)</a:t>
            </a:r>
            <a:endParaRPr sz="1200" b="0">
              <a:solidFill>
                <a:schemeClr val="dk1"/>
              </a:solidFill>
            </a:endParaRPr>
          </a:p>
        </p:txBody>
      </p:sp>
      <p:sp>
        <p:nvSpPr>
          <p:cNvPr id="160" name="Google Shape;160;p27"/>
          <p:cNvSpPr txBox="1">
            <a:spLocks noGrp="1"/>
          </p:cNvSpPr>
          <p:nvPr>
            <p:ph type="subTitle" idx="4294967295"/>
          </p:nvPr>
        </p:nvSpPr>
        <p:spPr>
          <a:xfrm>
            <a:off x="4350450" y="1626625"/>
            <a:ext cx="4592100" cy="1447200"/>
          </a:xfrm>
          <a:prstGeom prst="rect">
            <a:avLst/>
          </a:prstGeom>
          <a:noFill/>
        </p:spPr>
        <p:txBody>
          <a:bodyPr spcFirstLastPara="1" wrap="square" lIns="91425" tIns="91425" rIns="91425" bIns="91425" anchor="ctr" anchorCtr="0">
            <a:normAutofit/>
          </a:bodyPr>
          <a:lstStyle/>
          <a:p>
            <a:pPr marL="0" lvl="0" indent="0" algn="l" rtl="0">
              <a:lnSpc>
                <a:spcPct val="90000"/>
              </a:lnSpc>
              <a:spcBef>
                <a:spcPts val="0"/>
              </a:spcBef>
              <a:spcAft>
                <a:spcPts val="0"/>
              </a:spcAft>
              <a:buNone/>
            </a:pPr>
            <a:r>
              <a:rPr lang="en">
                <a:solidFill>
                  <a:schemeClr val="dk1"/>
                </a:solidFill>
              </a:rPr>
              <a:t>Dr. Shweta Trivedi</a:t>
            </a:r>
            <a:endParaRPr>
              <a:solidFill>
                <a:schemeClr val="dk1"/>
              </a:solidFill>
            </a:endParaRPr>
          </a:p>
          <a:p>
            <a:pPr marL="0" lvl="0" indent="0" algn="l" rtl="0">
              <a:lnSpc>
                <a:spcPct val="105000"/>
              </a:lnSpc>
              <a:spcBef>
                <a:spcPts val="1000"/>
              </a:spcBef>
              <a:spcAft>
                <a:spcPts val="0"/>
              </a:spcAft>
              <a:buNone/>
            </a:pPr>
            <a:r>
              <a:rPr lang="en" sz="1400" b="0">
                <a:solidFill>
                  <a:schemeClr val="dk1"/>
                </a:solidFill>
              </a:rPr>
              <a:t>Professor and VetPAC Director</a:t>
            </a:r>
            <a:endParaRPr sz="1400" b="0">
              <a:solidFill>
                <a:schemeClr val="dk1"/>
              </a:solidFill>
            </a:endParaRPr>
          </a:p>
          <a:p>
            <a:pPr marL="0" lvl="0" indent="0" algn="l" rtl="0">
              <a:lnSpc>
                <a:spcPct val="105000"/>
              </a:lnSpc>
              <a:spcBef>
                <a:spcPts val="1000"/>
              </a:spcBef>
              <a:spcAft>
                <a:spcPts val="1200"/>
              </a:spcAft>
              <a:buNone/>
            </a:pPr>
            <a:r>
              <a:rPr lang="en" sz="1200" b="0">
                <a:solidFill>
                  <a:schemeClr val="dk1"/>
                </a:solidFill>
              </a:rPr>
              <a:t>Department of Animal Science</a:t>
            </a:r>
            <a:br>
              <a:rPr lang="en" sz="1200" b="0">
                <a:solidFill>
                  <a:schemeClr val="dk1"/>
                </a:solidFill>
              </a:rPr>
            </a:br>
            <a:r>
              <a:rPr lang="en" sz="1200" b="0">
                <a:solidFill>
                  <a:schemeClr val="dk1"/>
                </a:solidFill>
              </a:rPr>
              <a:t>College of Agriculture and Life Sciences</a:t>
            </a:r>
            <a:endParaRPr sz="1200" b="0">
              <a:solidFill>
                <a:schemeClr val="dk1"/>
              </a:solidFill>
            </a:endParaRPr>
          </a:p>
        </p:txBody>
      </p:sp>
      <p:sp>
        <p:nvSpPr>
          <p:cNvPr id="161" name="Google Shape;161;p27"/>
          <p:cNvSpPr txBox="1">
            <a:spLocks noGrp="1"/>
          </p:cNvSpPr>
          <p:nvPr>
            <p:ph type="title"/>
          </p:nvPr>
        </p:nvSpPr>
        <p:spPr>
          <a:xfrm>
            <a:off x="-25" y="0"/>
            <a:ext cx="2111100" cy="724800"/>
          </a:xfrm>
          <a:prstGeom prst="rect">
            <a:avLst/>
          </a:prstGeom>
          <a:solidFill>
            <a:srgbClr val="061737">
              <a:alpha val="60120"/>
            </a:srgbClr>
          </a:solidFill>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lt1"/>
                </a:solidFill>
              </a:rPr>
              <a:t>About Us</a:t>
            </a:r>
            <a:endParaRPr>
              <a:solidFill>
                <a:schemeClr val="lt1"/>
              </a:solidFill>
            </a:endParaRPr>
          </a:p>
        </p:txBody>
      </p:sp>
      <p:pic>
        <p:nvPicPr>
          <p:cNvPr id="162" name="Google Shape;162;p27" descr="NC State University Digital Education and Learning Technology Applications"/>
          <p:cNvPicPr preferRelativeResize="0"/>
          <p:nvPr/>
        </p:nvPicPr>
        <p:blipFill rotWithShape="1">
          <a:blip r:embed="rId5">
            <a:alphaModFix/>
          </a:blip>
          <a:srcRect t="1700" b="1700"/>
          <a:stretch/>
        </p:blipFill>
        <p:spPr>
          <a:xfrm>
            <a:off x="-16500" y="4684650"/>
            <a:ext cx="9176996" cy="458850"/>
          </a:xfrm>
          <a:prstGeom prst="rect">
            <a:avLst/>
          </a:prstGeom>
          <a:noFill/>
          <a:ln>
            <a:noFill/>
          </a:ln>
        </p:spPr>
      </p:pic>
      <p:pic>
        <p:nvPicPr>
          <p:cNvPr id="163" name="Google Shape;163;p27" descr="Headshot of Bethanne Winzeler"/>
          <p:cNvPicPr preferRelativeResize="0"/>
          <p:nvPr/>
        </p:nvPicPr>
        <p:blipFill>
          <a:blip r:embed="rId6">
            <a:alphaModFix/>
          </a:blip>
          <a:stretch>
            <a:fillRect/>
          </a:stretch>
        </p:blipFill>
        <p:spPr>
          <a:xfrm>
            <a:off x="2919648" y="3217275"/>
            <a:ext cx="1278403" cy="1239072"/>
          </a:xfrm>
          <a:prstGeom prst="rect">
            <a:avLst/>
          </a:prstGeom>
          <a:noFill/>
          <a:ln w="9525" cap="flat" cmpd="sng">
            <a:solidFill>
              <a:srgbClr val="666666"/>
            </a:solidFill>
            <a:prstDash val="solid"/>
            <a:round/>
            <a:headEnd type="none" w="sm" len="sm"/>
            <a:tailEnd type="none" w="sm" len="sm"/>
          </a:ln>
        </p:spPr>
      </p:pic>
      <p:sp>
        <p:nvSpPr>
          <p:cNvPr id="164" name="Google Shape;164;p27"/>
          <p:cNvSpPr txBox="1">
            <a:spLocks noGrp="1"/>
          </p:cNvSpPr>
          <p:nvPr>
            <p:ph type="subTitle" idx="4294967295"/>
          </p:nvPr>
        </p:nvSpPr>
        <p:spPr>
          <a:xfrm>
            <a:off x="4350450" y="3217150"/>
            <a:ext cx="4592100" cy="1239000"/>
          </a:xfrm>
          <a:prstGeom prst="rect">
            <a:avLst/>
          </a:prstGeom>
          <a:noFill/>
        </p:spPr>
        <p:txBody>
          <a:bodyPr spcFirstLastPara="1" wrap="square" lIns="91425" tIns="91425" rIns="91425" bIns="91425" anchor="ctr" anchorCtr="0">
            <a:normAutofit/>
          </a:bodyPr>
          <a:lstStyle/>
          <a:p>
            <a:pPr marL="0" lvl="0" indent="0" algn="l" rtl="0">
              <a:lnSpc>
                <a:spcPct val="90000"/>
              </a:lnSpc>
              <a:spcBef>
                <a:spcPts val="0"/>
              </a:spcBef>
              <a:spcAft>
                <a:spcPts val="0"/>
              </a:spcAft>
              <a:buNone/>
            </a:pPr>
            <a:r>
              <a:rPr lang="en">
                <a:solidFill>
                  <a:schemeClr val="dk1"/>
                </a:solidFill>
              </a:rPr>
              <a:t>Bethanne Winzeler</a:t>
            </a:r>
            <a:endParaRPr>
              <a:solidFill>
                <a:schemeClr val="dk1"/>
              </a:solidFill>
            </a:endParaRPr>
          </a:p>
          <a:p>
            <a:pPr marL="0" lvl="0" indent="0" algn="l" rtl="0">
              <a:lnSpc>
                <a:spcPct val="105000"/>
              </a:lnSpc>
              <a:spcBef>
                <a:spcPts val="1000"/>
              </a:spcBef>
              <a:spcAft>
                <a:spcPts val="0"/>
              </a:spcAft>
              <a:buNone/>
            </a:pPr>
            <a:r>
              <a:rPr lang="en" sz="1400">
                <a:solidFill>
                  <a:schemeClr val="dk1"/>
                </a:solidFill>
              </a:rPr>
              <a:t>Assistant Director of Course Quality</a:t>
            </a:r>
            <a:endParaRPr sz="1400" b="0">
              <a:solidFill>
                <a:schemeClr val="dk1"/>
              </a:solidFill>
            </a:endParaRPr>
          </a:p>
          <a:p>
            <a:pPr marL="0" lvl="0" indent="0" algn="l" rtl="0">
              <a:lnSpc>
                <a:spcPct val="105000"/>
              </a:lnSpc>
              <a:spcBef>
                <a:spcPts val="1000"/>
              </a:spcBef>
              <a:spcAft>
                <a:spcPts val="1200"/>
              </a:spcAft>
              <a:buClr>
                <a:schemeClr val="dk1"/>
              </a:buClr>
              <a:buSzPts val="1100"/>
              <a:buFont typeface="Arial"/>
              <a:buNone/>
            </a:pPr>
            <a:r>
              <a:rPr lang="en" sz="1200">
                <a:solidFill>
                  <a:schemeClr val="dk1"/>
                </a:solidFill>
              </a:rPr>
              <a:t>Digital Education and Learning Technology Applications (DELTA)</a:t>
            </a:r>
            <a:endParaRPr sz="1200" b="0">
              <a:solidFill>
                <a:schemeClr val="dk1"/>
              </a:solidFill>
            </a:endParaRPr>
          </a:p>
        </p:txBody>
      </p:sp>
      <p:pic>
        <p:nvPicPr>
          <p:cNvPr id="165" name="Google Shape;165;p27" descr="Headshot of Shweta Trivedi"/>
          <p:cNvPicPr preferRelativeResize="0"/>
          <p:nvPr/>
        </p:nvPicPr>
        <p:blipFill rotWithShape="1">
          <a:blip r:embed="rId7">
            <a:alphaModFix/>
          </a:blip>
          <a:srcRect l="19687" t="21970" r="21436" b="32969"/>
          <a:stretch/>
        </p:blipFill>
        <p:spPr>
          <a:xfrm>
            <a:off x="2919650" y="1707200"/>
            <a:ext cx="1278401" cy="1286098"/>
          </a:xfrm>
          <a:prstGeom prst="rect">
            <a:avLst/>
          </a:prstGeom>
          <a:noFill/>
          <a:ln w="9525" cap="flat" cmpd="sng">
            <a:solidFill>
              <a:srgbClr val="666666"/>
            </a:solidFill>
            <a:prstDash val="solid"/>
            <a:round/>
            <a:headEnd type="none" w="sm" len="sm"/>
            <a:tailEnd type="none" w="sm" len="sm"/>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46"/>
          <p:cNvSpPr txBox="1">
            <a:spLocks noGrp="1"/>
          </p:cNvSpPr>
          <p:nvPr>
            <p:ph type="title" idx="4294967295"/>
          </p:nvPr>
        </p:nvSpPr>
        <p:spPr>
          <a:xfrm>
            <a:off x="4061900" y="726850"/>
            <a:ext cx="4702500" cy="1298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600">
                <a:solidFill>
                  <a:srgbClr val="333333"/>
                </a:solidFill>
                <a:latin typeface="Roboto"/>
                <a:ea typeface="Roboto"/>
                <a:cs typeface="Roboto"/>
                <a:sym typeface="Roboto"/>
              </a:rPr>
              <a:t>Poll #2: </a:t>
            </a:r>
            <a:endParaRPr sz="3600">
              <a:solidFill>
                <a:srgbClr val="333333"/>
              </a:solidFill>
              <a:latin typeface="Roboto"/>
              <a:ea typeface="Roboto"/>
              <a:cs typeface="Roboto"/>
              <a:sym typeface="Roboto"/>
            </a:endParaRPr>
          </a:p>
          <a:p>
            <a:pPr marL="0" lvl="0" indent="0" algn="ctr" rtl="0">
              <a:spcBef>
                <a:spcPts val="0"/>
              </a:spcBef>
              <a:spcAft>
                <a:spcPts val="0"/>
              </a:spcAft>
              <a:buNone/>
            </a:pPr>
            <a:r>
              <a:rPr lang="en" sz="3600">
                <a:solidFill>
                  <a:srgbClr val="CC0000"/>
                </a:solidFill>
                <a:latin typeface="Roboto"/>
                <a:ea typeface="Roboto"/>
                <a:cs typeface="Roboto"/>
                <a:sym typeface="Roboto"/>
              </a:rPr>
              <a:t>Course prep methods</a:t>
            </a:r>
            <a:endParaRPr sz="3600">
              <a:solidFill>
                <a:srgbClr val="CC0000"/>
              </a:solidFill>
              <a:latin typeface="Roboto"/>
              <a:ea typeface="Roboto"/>
              <a:cs typeface="Roboto"/>
              <a:sym typeface="Roboto"/>
            </a:endParaRPr>
          </a:p>
        </p:txBody>
      </p:sp>
      <p:pic>
        <p:nvPicPr>
          <p:cNvPr id="489" name="Google Shape;489;p46" descr="QR code for Mentimeter poll"/>
          <p:cNvPicPr preferRelativeResize="0"/>
          <p:nvPr/>
        </p:nvPicPr>
        <p:blipFill>
          <a:blip r:embed="rId3">
            <a:alphaModFix/>
          </a:blip>
          <a:stretch>
            <a:fillRect/>
          </a:stretch>
        </p:blipFill>
        <p:spPr>
          <a:xfrm>
            <a:off x="151725" y="756200"/>
            <a:ext cx="3719500" cy="3719500"/>
          </a:xfrm>
          <a:prstGeom prst="rect">
            <a:avLst/>
          </a:prstGeom>
          <a:noFill/>
          <a:ln>
            <a:noFill/>
          </a:ln>
        </p:spPr>
      </p:pic>
      <p:sp>
        <p:nvSpPr>
          <p:cNvPr id="490" name="Google Shape;490;p46"/>
          <p:cNvSpPr txBox="1"/>
          <p:nvPr/>
        </p:nvSpPr>
        <p:spPr>
          <a:xfrm>
            <a:off x="3937250" y="2409550"/>
            <a:ext cx="4951800" cy="1174800"/>
          </a:xfrm>
          <a:prstGeom prst="rect">
            <a:avLst/>
          </a:prstGeom>
          <a:solidFill>
            <a:srgbClr val="F3F3F3"/>
          </a:solidFill>
          <a:ln w="9525" cap="flat" cmpd="sng">
            <a:solidFill>
              <a:srgbClr val="9E9E9E"/>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Roboto"/>
                <a:ea typeface="Roboto"/>
                <a:cs typeface="Roboto"/>
                <a:sym typeface="Roboto"/>
              </a:rPr>
              <a:t>Scan the code or go to the URL:</a:t>
            </a:r>
            <a:endParaRPr sz="2600">
              <a:latin typeface="Roboto"/>
              <a:ea typeface="Roboto"/>
              <a:cs typeface="Roboto"/>
              <a:sym typeface="Roboto"/>
            </a:endParaRPr>
          </a:p>
          <a:p>
            <a:pPr marL="0" lvl="0" indent="0" algn="ctr" rtl="0">
              <a:spcBef>
                <a:spcPts val="1000"/>
              </a:spcBef>
              <a:spcAft>
                <a:spcPts val="0"/>
              </a:spcAft>
              <a:buNone/>
            </a:pPr>
            <a:r>
              <a:rPr lang="en" sz="3200">
                <a:solidFill>
                  <a:schemeClr val="dk1"/>
                </a:solidFill>
                <a:latin typeface="Roboto"/>
                <a:ea typeface="Roboto"/>
                <a:cs typeface="Roboto"/>
                <a:sym typeface="Roboto"/>
              </a:rPr>
              <a:t>menti.com/</a:t>
            </a:r>
            <a:r>
              <a:rPr lang="en" sz="3200" b="1">
                <a:solidFill>
                  <a:srgbClr val="0000FF"/>
                </a:solidFill>
                <a:latin typeface="Roboto"/>
                <a:ea typeface="Roboto"/>
                <a:cs typeface="Roboto"/>
                <a:sym typeface="Roboto"/>
              </a:rPr>
              <a:t>albpky21wp1j</a:t>
            </a:r>
            <a:endParaRPr sz="3200" b="1">
              <a:solidFill>
                <a:srgbClr val="0000FF"/>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4"/>
        <p:cNvGrpSpPr/>
        <p:nvPr/>
      </p:nvGrpSpPr>
      <p:grpSpPr>
        <a:xfrm>
          <a:off x="0" y="0"/>
          <a:ext cx="0" cy="0"/>
          <a:chOff x="0" y="0"/>
          <a:chExt cx="0" cy="0"/>
        </a:xfrm>
      </p:grpSpPr>
      <p:sp>
        <p:nvSpPr>
          <p:cNvPr id="495" name="Google Shape;495;p47"/>
          <p:cNvSpPr txBox="1">
            <a:spLocks noGrp="1"/>
          </p:cNvSpPr>
          <p:nvPr>
            <p:ph type="body" idx="1"/>
          </p:nvPr>
        </p:nvSpPr>
        <p:spPr>
          <a:xfrm>
            <a:off x="1627325" y="1152475"/>
            <a:ext cx="62187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Professional Development and Resources</a:t>
            </a:r>
            <a:endParaRPr/>
          </a:p>
          <a:p>
            <a:pPr marL="457200" lvl="0" indent="-342900" algn="l" rtl="0">
              <a:spcBef>
                <a:spcPts val="1200"/>
              </a:spcBef>
              <a:spcAft>
                <a:spcPts val="0"/>
              </a:spcAft>
              <a:buSzPts val="1800"/>
              <a:buChar char="●"/>
            </a:pPr>
            <a:r>
              <a:rPr lang="en"/>
              <a:t>Course Design Templates</a:t>
            </a:r>
            <a:endParaRPr/>
          </a:p>
          <a:p>
            <a:pPr marL="457200" lvl="0" indent="-342900" algn="l" rtl="0">
              <a:spcBef>
                <a:spcPts val="0"/>
              </a:spcBef>
              <a:spcAft>
                <a:spcPts val="0"/>
              </a:spcAft>
              <a:buSzPts val="1800"/>
              <a:buChar char="●"/>
            </a:pPr>
            <a:r>
              <a:rPr lang="en"/>
              <a:t>Course Improvement Grant</a:t>
            </a:r>
            <a:endParaRPr/>
          </a:p>
          <a:p>
            <a:pPr marL="457200" lvl="0" indent="-342900" algn="l" rtl="0">
              <a:spcBef>
                <a:spcPts val="0"/>
              </a:spcBef>
              <a:spcAft>
                <a:spcPts val="0"/>
              </a:spcAft>
              <a:buSzPts val="1800"/>
              <a:buChar char="●"/>
            </a:pPr>
            <a:r>
              <a:rPr lang="en"/>
              <a:t>Internalt Course Reviews</a:t>
            </a:r>
            <a:endParaRPr/>
          </a:p>
          <a:p>
            <a:pPr marL="457200" lvl="0" indent="-342900" algn="l" rtl="0">
              <a:spcBef>
                <a:spcPts val="0"/>
              </a:spcBef>
              <a:spcAft>
                <a:spcPts val="0"/>
              </a:spcAft>
              <a:buSzPts val="1800"/>
              <a:buChar char="●"/>
            </a:pPr>
            <a:r>
              <a:rPr lang="en"/>
              <a:t>Wolfpack Peer Reviewers</a:t>
            </a:r>
            <a:endParaRPr/>
          </a:p>
          <a:p>
            <a:pPr marL="457200" lvl="0" indent="-342900" algn="l" rtl="0">
              <a:spcBef>
                <a:spcPts val="0"/>
              </a:spcBef>
              <a:spcAft>
                <a:spcPts val="0"/>
              </a:spcAft>
              <a:buSzPts val="1800"/>
              <a:buChar char="●"/>
            </a:pPr>
            <a:r>
              <a:rPr lang="en"/>
              <a:t>Course Essentials Express Grant</a:t>
            </a:r>
            <a:endParaRPr/>
          </a:p>
          <a:p>
            <a:pPr marL="457200" lvl="0" indent="-342900" algn="l" rtl="0">
              <a:spcBef>
                <a:spcPts val="0"/>
              </a:spcBef>
              <a:spcAft>
                <a:spcPts val="0"/>
              </a:spcAft>
              <a:buSzPts val="1800"/>
              <a:buChar char="●"/>
            </a:pPr>
            <a:r>
              <a:rPr lang="en"/>
              <a:t>Faculty Leads</a:t>
            </a:r>
            <a:endParaRPr/>
          </a:p>
          <a:p>
            <a:pPr marL="457200" lvl="0" indent="-342900" algn="l" rtl="0">
              <a:spcBef>
                <a:spcPts val="0"/>
              </a:spcBef>
              <a:spcAft>
                <a:spcPts val="0"/>
              </a:spcAft>
              <a:buSzPts val="1800"/>
              <a:buChar char="●"/>
            </a:pPr>
            <a:r>
              <a:rPr lang="en"/>
              <a:t>WolfSNAPS Trainings</a:t>
            </a:r>
            <a:endParaRPr/>
          </a:p>
          <a:p>
            <a:pPr marL="457200" lvl="0" indent="-342900" algn="l" rtl="0">
              <a:spcBef>
                <a:spcPts val="0"/>
              </a:spcBef>
              <a:spcAft>
                <a:spcPts val="0"/>
              </a:spcAft>
              <a:buSzPts val="1800"/>
              <a:buChar char="●"/>
            </a:pPr>
            <a:r>
              <a:rPr lang="en"/>
              <a:t>Quality Matters Workshops</a:t>
            </a:r>
            <a:endParaRPr/>
          </a:p>
          <a:p>
            <a:pPr marL="457200" lvl="0" indent="-342900" algn="l" rtl="0">
              <a:spcBef>
                <a:spcPts val="0"/>
              </a:spcBef>
              <a:spcAft>
                <a:spcPts val="0"/>
              </a:spcAft>
              <a:buSzPts val="1800"/>
              <a:buChar char="●"/>
            </a:pPr>
            <a:r>
              <a:rPr lang="en"/>
              <a:t>DELTA Workshops</a:t>
            </a:r>
            <a:endParaRPr/>
          </a:p>
        </p:txBody>
      </p:sp>
      <p:sp>
        <p:nvSpPr>
          <p:cNvPr id="496" name="Google Shape;496;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The Course Quality Program at NC State</a:t>
            </a:r>
            <a:endParaRPr/>
          </a:p>
        </p:txBody>
      </p:sp>
      <p:pic>
        <p:nvPicPr>
          <p:cNvPr id="497" name="Google Shape;497;p47" descr="The Course Quality Program at NC State includes a variety of professional development opportunities"/>
          <p:cNvPicPr preferRelativeResize="0"/>
          <p:nvPr/>
        </p:nvPicPr>
        <p:blipFill>
          <a:blip r:embed="rId3">
            <a:alphaModFix/>
          </a:blip>
          <a:stretch>
            <a:fillRect/>
          </a:stretch>
        </p:blipFill>
        <p:spPr>
          <a:xfrm>
            <a:off x="444" y="0"/>
            <a:ext cx="9143112" cy="5143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D4B61"/>
        </a:solidFill>
        <a:effectLst/>
      </p:bgPr>
    </p:bg>
    <p:spTree>
      <p:nvGrpSpPr>
        <p:cNvPr id="1" name="Shape 501"/>
        <p:cNvGrpSpPr/>
        <p:nvPr/>
      </p:nvGrpSpPr>
      <p:grpSpPr>
        <a:xfrm>
          <a:off x="0" y="0"/>
          <a:ext cx="0" cy="0"/>
          <a:chOff x="0" y="0"/>
          <a:chExt cx="0" cy="0"/>
        </a:xfrm>
      </p:grpSpPr>
      <p:sp>
        <p:nvSpPr>
          <p:cNvPr id="502" name="Google Shape;502;p48"/>
          <p:cNvSpPr txBox="1">
            <a:spLocks noGrp="1"/>
          </p:cNvSpPr>
          <p:nvPr>
            <p:ph type="title"/>
          </p:nvPr>
        </p:nvSpPr>
        <p:spPr>
          <a:xfrm>
            <a:off x="341700" y="2572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020" b="1">
                <a:solidFill>
                  <a:schemeClr val="lt1"/>
                </a:solidFill>
              </a:rPr>
              <a:t>Faculty Participation in Quality Matters</a:t>
            </a:r>
            <a:endParaRPr sz="3020" b="1">
              <a:solidFill>
                <a:schemeClr val="lt1"/>
              </a:solidFill>
            </a:endParaRPr>
          </a:p>
        </p:txBody>
      </p:sp>
      <p:pic>
        <p:nvPicPr>
          <p:cNvPr id="503" name="Google Shape;503;p48" descr="DELTA workshops"/>
          <p:cNvPicPr preferRelativeResize="0"/>
          <p:nvPr/>
        </p:nvPicPr>
        <p:blipFill>
          <a:blip r:embed="rId3">
            <a:alphaModFix/>
          </a:blip>
          <a:stretch>
            <a:fillRect/>
          </a:stretch>
        </p:blipFill>
        <p:spPr>
          <a:xfrm>
            <a:off x="152400" y="1170125"/>
            <a:ext cx="2864331" cy="2864333"/>
          </a:xfrm>
          <a:prstGeom prst="rect">
            <a:avLst/>
          </a:prstGeom>
          <a:noFill/>
          <a:ln>
            <a:noFill/>
          </a:ln>
        </p:spPr>
      </p:pic>
      <p:sp>
        <p:nvSpPr>
          <p:cNvPr id="504" name="Google Shape;504;p48"/>
          <p:cNvSpPr/>
          <p:nvPr/>
        </p:nvSpPr>
        <p:spPr>
          <a:xfrm>
            <a:off x="2853925" y="2539500"/>
            <a:ext cx="580500" cy="3063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8"/>
          <p:cNvSpPr/>
          <p:nvPr/>
        </p:nvSpPr>
        <p:spPr>
          <a:xfrm>
            <a:off x="5844125" y="2539500"/>
            <a:ext cx="580500" cy="3063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8"/>
          <p:cNvSpPr/>
          <p:nvPr/>
        </p:nvSpPr>
        <p:spPr>
          <a:xfrm>
            <a:off x="1063425" y="4135750"/>
            <a:ext cx="976200" cy="494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990000"/>
                </a:solidFill>
              </a:rPr>
              <a:t>2020</a:t>
            </a:r>
            <a:endParaRPr b="1">
              <a:solidFill>
                <a:srgbClr val="990000"/>
              </a:solidFill>
            </a:endParaRPr>
          </a:p>
        </p:txBody>
      </p:sp>
      <p:sp>
        <p:nvSpPr>
          <p:cNvPr id="507" name="Google Shape;507;p48"/>
          <p:cNvSpPr/>
          <p:nvPr/>
        </p:nvSpPr>
        <p:spPr>
          <a:xfrm>
            <a:off x="4109025" y="4135750"/>
            <a:ext cx="884100" cy="494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990000"/>
                </a:solidFill>
              </a:rPr>
              <a:t>2020</a:t>
            </a:r>
            <a:endParaRPr b="1">
              <a:solidFill>
                <a:srgbClr val="990000"/>
              </a:solidFill>
            </a:endParaRPr>
          </a:p>
        </p:txBody>
      </p:sp>
      <p:sp>
        <p:nvSpPr>
          <p:cNvPr id="508" name="Google Shape;508;p48"/>
          <p:cNvSpPr/>
          <p:nvPr/>
        </p:nvSpPr>
        <p:spPr>
          <a:xfrm>
            <a:off x="7125252" y="4135750"/>
            <a:ext cx="884100" cy="458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990000"/>
                </a:solidFill>
              </a:rPr>
              <a:t>2021</a:t>
            </a:r>
            <a:endParaRPr b="1">
              <a:solidFill>
                <a:srgbClr val="990000"/>
              </a:solidFill>
            </a:endParaRPr>
          </a:p>
        </p:txBody>
      </p:sp>
      <p:pic>
        <p:nvPicPr>
          <p:cNvPr id="509" name="Google Shape;509;p48" descr="Course Essentials Express Grant"/>
          <p:cNvPicPr preferRelativeResize="0"/>
          <p:nvPr/>
        </p:nvPicPr>
        <p:blipFill>
          <a:blip r:embed="rId4">
            <a:alphaModFix/>
          </a:blip>
          <a:stretch>
            <a:fillRect/>
          </a:stretch>
        </p:blipFill>
        <p:spPr>
          <a:xfrm>
            <a:off x="3140974" y="1229325"/>
            <a:ext cx="2862074" cy="2862070"/>
          </a:xfrm>
          <a:prstGeom prst="rect">
            <a:avLst/>
          </a:prstGeom>
          <a:noFill/>
          <a:ln>
            <a:noFill/>
          </a:ln>
        </p:spPr>
      </p:pic>
      <p:pic>
        <p:nvPicPr>
          <p:cNvPr id="510" name="Google Shape;510;p48" descr="Internal Course Reviews"/>
          <p:cNvPicPr preferRelativeResize="0"/>
          <p:nvPr/>
        </p:nvPicPr>
        <p:blipFill>
          <a:blip r:embed="rId5">
            <a:alphaModFix/>
          </a:blip>
          <a:stretch>
            <a:fillRect/>
          </a:stretch>
        </p:blipFill>
        <p:spPr>
          <a:xfrm>
            <a:off x="6127300" y="1228200"/>
            <a:ext cx="2864331" cy="286433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D4B61"/>
        </a:solidFill>
        <a:effectLst/>
      </p:bgPr>
    </p:bg>
    <p:spTree>
      <p:nvGrpSpPr>
        <p:cNvPr id="1" name="Shape 514"/>
        <p:cNvGrpSpPr/>
        <p:nvPr/>
      </p:nvGrpSpPr>
      <p:grpSpPr>
        <a:xfrm>
          <a:off x="0" y="0"/>
          <a:ext cx="0" cy="0"/>
          <a:chOff x="0" y="0"/>
          <a:chExt cx="0" cy="0"/>
        </a:xfrm>
      </p:grpSpPr>
      <p:pic>
        <p:nvPicPr>
          <p:cNvPr id="515" name="Google Shape;515;p49" descr="Wolfpack Peer Reviewer"/>
          <p:cNvPicPr preferRelativeResize="0"/>
          <p:nvPr/>
        </p:nvPicPr>
        <p:blipFill>
          <a:blip r:embed="rId3">
            <a:alphaModFix/>
          </a:blip>
          <a:stretch>
            <a:fillRect/>
          </a:stretch>
        </p:blipFill>
        <p:spPr>
          <a:xfrm>
            <a:off x="2525975" y="1606498"/>
            <a:ext cx="1963774" cy="1930527"/>
          </a:xfrm>
          <a:prstGeom prst="rect">
            <a:avLst/>
          </a:prstGeom>
          <a:noFill/>
          <a:ln>
            <a:noFill/>
          </a:ln>
        </p:spPr>
      </p:pic>
      <p:sp>
        <p:nvSpPr>
          <p:cNvPr id="516" name="Google Shape;516;p49"/>
          <p:cNvSpPr txBox="1">
            <a:spLocks noGrp="1"/>
          </p:cNvSpPr>
          <p:nvPr>
            <p:ph type="title"/>
          </p:nvPr>
        </p:nvSpPr>
        <p:spPr>
          <a:xfrm>
            <a:off x="221850" y="447925"/>
            <a:ext cx="86424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SzPct val="39285"/>
              <a:buNone/>
            </a:pPr>
            <a:r>
              <a:rPr lang="en" b="1">
                <a:solidFill>
                  <a:schemeClr val="lt1"/>
                </a:solidFill>
              </a:rPr>
              <a:t>Professional Development through Quality Matters</a:t>
            </a:r>
            <a:endParaRPr b="1">
              <a:solidFill>
                <a:schemeClr val="lt1"/>
              </a:solidFill>
            </a:endParaRPr>
          </a:p>
          <a:p>
            <a:pPr marL="0" lvl="0" indent="0" algn="ctr" rtl="0">
              <a:spcBef>
                <a:spcPts val="0"/>
              </a:spcBef>
              <a:spcAft>
                <a:spcPts val="0"/>
              </a:spcAft>
              <a:buSzPct val="40909"/>
              <a:buNone/>
            </a:pPr>
            <a:endParaRPr sz="2420">
              <a:solidFill>
                <a:schemeClr val="lt1"/>
              </a:solidFill>
            </a:endParaRPr>
          </a:p>
        </p:txBody>
      </p:sp>
      <p:pic>
        <p:nvPicPr>
          <p:cNvPr id="517" name="Google Shape;517;p49" descr="Faculty Leads"/>
          <p:cNvPicPr preferRelativeResize="0"/>
          <p:nvPr/>
        </p:nvPicPr>
        <p:blipFill>
          <a:blip r:embed="rId3">
            <a:alphaModFix/>
          </a:blip>
          <a:stretch>
            <a:fillRect/>
          </a:stretch>
        </p:blipFill>
        <p:spPr>
          <a:xfrm>
            <a:off x="752937" y="1606488"/>
            <a:ext cx="1930526" cy="1930527"/>
          </a:xfrm>
          <a:prstGeom prst="rect">
            <a:avLst/>
          </a:prstGeom>
          <a:noFill/>
          <a:ln>
            <a:noFill/>
          </a:ln>
        </p:spPr>
      </p:pic>
      <p:sp>
        <p:nvSpPr>
          <p:cNvPr id="518" name="Google Shape;518;p49"/>
          <p:cNvSpPr/>
          <p:nvPr/>
        </p:nvSpPr>
        <p:spPr>
          <a:xfrm>
            <a:off x="2897875" y="2196150"/>
            <a:ext cx="1245300" cy="751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rgbClr val="990000"/>
                </a:solidFill>
              </a:rPr>
              <a:t>Wolfpack Peer Reviewer</a:t>
            </a:r>
            <a:endParaRPr sz="1600">
              <a:solidFill>
                <a:srgbClr val="990000"/>
              </a:solidFill>
            </a:endParaRPr>
          </a:p>
        </p:txBody>
      </p:sp>
      <p:grpSp>
        <p:nvGrpSpPr>
          <p:cNvPr id="519" name="Google Shape;519;p49"/>
          <p:cNvGrpSpPr/>
          <p:nvPr/>
        </p:nvGrpSpPr>
        <p:grpSpPr>
          <a:xfrm>
            <a:off x="6195925" y="1606523"/>
            <a:ext cx="1963774" cy="1930527"/>
            <a:chOff x="5409625" y="2861798"/>
            <a:chExt cx="1963774" cy="1930527"/>
          </a:xfrm>
        </p:grpSpPr>
        <p:pic>
          <p:nvPicPr>
            <p:cNvPr id="520" name="Google Shape;520;p49" descr="Course Quality Research Fellow"/>
            <p:cNvPicPr preferRelativeResize="0"/>
            <p:nvPr/>
          </p:nvPicPr>
          <p:blipFill>
            <a:blip r:embed="rId3">
              <a:alphaModFix/>
            </a:blip>
            <a:stretch>
              <a:fillRect/>
            </a:stretch>
          </p:blipFill>
          <p:spPr>
            <a:xfrm>
              <a:off x="5409625" y="2861798"/>
              <a:ext cx="1963774" cy="1930527"/>
            </a:xfrm>
            <a:prstGeom prst="rect">
              <a:avLst/>
            </a:prstGeom>
            <a:noFill/>
            <a:ln>
              <a:noFill/>
            </a:ln>
          </p:spPr>
        </p:pic>
        <p:sp>
          <p:nvSpPr>
            <p:cNvPr id="521" name="Google Shape;521;p49"/>
            <p:cNvSpPr/>
            <p:nvPr/>
          </p:nvSpPr>
          <p:spPr>
            <a:xfrm>
              <a:off x="5849375" y="3468938"/>
              <a:ext cx="1117500" cy="751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rgbClr val="990000"/>
                  </a:solidFill>
                </a:rPr>
                <a:t>Course Quality </a:t>
              </a:r>
              <a:endParaRPr sz="1600">
                <a:solidFill>
                  <a:srgbClr val="990000"/>
                </a:solidFill>
              </a:endParaRPr>
            </a:p>
            <a:p>
              <a:pPr marL="0" lvl="0" indent="0" algn="ctr" rtl="0">
                <a:spcBef>
                  <a:spcPts val="0"/>
                </a:spcBef>
                <a:spcAft>
                  <a:spcPts val="0"/>
                </a:spcAft>
                <a:buNone/>
              </a:pPr>
              <a:r>
                <a:rPr lang="en" sz="1600">
                  <a:solidFill>
                    <a:srgbClr val="990000"/>
                  </a:solidFill>
                </a:rPr>
                <a:t>Research Fellow</a:t>
              </a:r>
              <a:endParaRPr sz="1600">
                <a:solidFill>
                  <a:srgbClr val="990000"/>
                </a:solidFill>
              </a:endParaRPr>
            </a:p>
          </p:txBody>
        </p:sp>
      </p:grpSp>
      <p:grpSp>
        <p:nvGrpSpPr>
          <p:cNvPr id="522" name="Google Shape;522;p49"/>
          <p:cNvGrpSpPr/>
          <p:nvPr/>
        </p:nvGrpSpPr>
        <p:grpSpPr>
          <a:xfrm>
            <a:off x="4332225" y="1606523"/>
            <a:ext cx="1963774" cy="1930527"/>
            <a:chOff x="1551587" y="2704385"/>
            <a:chExt cx="1963774" cy="1930527"/>
          </a:xfrm>
        </p:grpSpPr>
        <p:pic>
          <p:nvPicPr>
            <p:cNvPr id="523" name="Google Shape;523;p49" descr="Manuscripts and Abstracts"/>
            <p:cNvPicPr preferRelativeResize="0"/>
            <p:nvPr/>
          </p:nvPicPr>
          <p:blipFill>
            <a:blip r:embed="rId3">
              <a:alphaModFix/>
            </a:blip>
            <a:stretch>
              <a:fillRect/>
            </a:stretch>
          </p:blipFill>
          <p:spPr>
            <a:xfrm>
              <a:off x="1551587" y="2704385"/>
              <a:ext cx="1963774" cy="1930527"/>
            </a:xfrm>
            <a:prstGeom prst="rect">
              <a:avLst/>
            </a:prstGeom>
            <a:noFill/>
            <a:ln>
              <a:noFill/>
            </a:ln>
          </p:spPr>
        </p:pic>
        <p:sp>
          <p:nvSpPr>
            <p:cNvPr id="524" name="Google Shape;524;p49"/>
            <p:cNvSpPr/>
            <p:nvPr/>
          </p:nvSpPr>
          <p:spPr>
            <a:xfrm>
              <a:off x="1936913" y="3344287"/>
              <a:ext cx="1193100" cy="700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rgbClr val="990000"/>
                  </a:solidFill>
                </a:rPr>
                <a:t>Manuscript and Abstracts</a:t>
              </a:r>
              <a:endParaRPr sz="1600">
                <a:solidFill>
                  <a:srgbClr val="990000"/>
                </a:solidFill>
              </a:endParaRPr>
            </a:p>
          </p:txBody>
        </p:sp>
      </p:grpSp>
      <p:sp>
        <p:nvSpPr>
          <p:cNvPr id="525" name="Google Shape;525;p49"/>
          <p:cNvSpPr/>
          <p:nvPr/>
        </p:nvSpPr>
        <p:spPr>
          <a:xfrm>
            <a:off x="1222312" y="3604863"/>
            <a:ext cx="991800" cy="3546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rgbClr val="990000"/>
                </a:solidFill>
              </a:rPr>
              <a:t>2021-2022</a:t>
            </a:r>
            <a:endParaRPr sz="1300">
              <a:solidFill>
                <a:srgbClr val="990000"/>
              </a:solidFill>
            </a:endParaRPr>
          </a:p>
        </p:txBody>
      </p:sp>
      <p:sp>
        <p:nvSpPr>
          <p:cNvPr id="526" name="Google Shape;526;p49"/>
          <p:cNvSpPr/>
          <p:nvPr/>
        </p:nvSpPr>
        <p:spPr>
          <a:xfrm>
            <a:off x="3020262" y="3604875"/>
            <a:ext cx="991800" cy="3546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rgbClr val="990000"/>
                </a:solidFill>
              </a:rPr>
              <a:t>2021</a:t>
            </a:r>
            <a:endParaRPr sz="1300">
              <a:solidFill>
                <a:srgbClr val="990000"/>
              </a:solidFill>
            </a:endParaRPr>
          </a:p>
        </p:txBody>
      </p:sp>
      <p:sp>
        <p:nvSpPr>
          <p:cNvPr id="527" name="Google Shape;527;p49"/>
          <p:cNvSpPr/>
          <p:nvPr/>
        </p:nvSpPr>
        <p:spPr>
          <a:xfrm>
            <a:off x="4818225" y="3604875"/>
            <a:ext cx="991800" cy="3546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rgbClr val="990000"/>
                </a:solidFill>
              </a:rPr>
              <a:t>2022</a:t>
            </a:r>
            <a:endParaRPr sz="1300">
              <a:solidFill>
                <a:srgbClr val="990000"/>
              </a:solidFill>
            </a:endParaRPr>
          </a:p>
        </p:txBody>
      </p:sp>
      <p:sp>
        <p:nvSpPr>
          <p:cNvPr id="528" name="Google Shape;528;p49"/>
          <p:cNvSpPr/>
          <p:nvPr/>
        </p:nvSpPr>
        <p:spPr>
          <a:xfrm>
            <a:off x="6681912" y="3604875"/>
            <a:ext cx="991800" cy="3546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rgbClr val="990000"/>
                </a:solidFill>
              </a:rPr>
              <a:t>2022-23</a:t>
            </a:r>
            <a:endParaRPr sz="1300">
              <a:solidFill>
                <a:srgbClr val="99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57000">
              <a:srgbClr val="F3F3F3"/>
            </a:gs>
            <a:gs pos="100000">
              <a:srgbClr val="B7B7B7"/>
            </a:gs>
          </a:gsLst>
          <a:lin ang="8100019" scaled="0"/>
        </a:gradFill>
        <a:effectLst/>
      </p:bgPr>
    </p:bg>
    <p:spTree>
      <p:nvGrpSpPr>
        <p:cNvPr id="1" name="Shape 532"/>
        <p:cNvGrpSpPr/>
        <p:nvPr/>
      </p:nvGrpSpPr>
      <p:grpSpPr>
        <a:xfrm>
          <a:off x="0" y="0"/>
          <a:ext cx="0" cy="0"/>
          <a:chOff x="0" y="0"/>
          <a:chExt cx="0" cy="0"/>
        </a:xfrm>
      </p:grpSpPr>
      <p:sp>
        <p:nvSpPr>
          <p:cNvPr id="533" name="Google Shape;533;p50"/>
          <p:cNvSpPr txBox="1">
            <a:spLocks noGrp="1"/>
          </p:cNvSpPr>
          <p:nvPr>
            <p:ph type="title"/>
          </p:nvPr>
        </p:nvSpPr>
        <p:spPr>
          <a:xfrm>
            <a:off x="0" y="4570800"/>
            <a:ext cx="9144000" cy="572700"/>
          </a:xfrm>
          <a:prstGeom prst="rect">
            <a:avLst/>
          </a:prstGeom>
          <a:solidFill>
            <a:srgbClr val="1D4B61"/>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rPr>
              <a:t>Considerations for designing QM-based professional development</a:t>
            </a:r>
            <a:endParaRPr sz="1800">
              <a:solidFill>
                <a:schemeClr val="lt1"/>
              </a:solidFill>
            </a:endParaRPr>
          </a:p>
        </p:txBody>
      </p:sp>
      <p:grpSp>
        <p:nvGrpSpPr>
          <p:cNvPr id="534" name="Google Shape;534;p50"/>
          <p:cNvGrpSpPr/>
          <p:nvPr/>
        </p:nvGrpSpPr>
        <p:grpSpPr>
          <a:xfrm>
            <a:off x="387900" y="420250"/>
            <a:ext cx="8649275" cy="857400"/>
            <a:chOff x="311700" y="1487050"/>
            <a:chExt cx="8649275" cy="857400"/>
          </a:xfrm>
        </p:grpSpPr>
        <p:cxnSp>
          <p:nvCxnSpPr>
            <p:cNvPr id="535" name="Google Shape;535;p50" descr="Double-sided arrow indicating a range from &quot;beginner&quot; to &quot;experienced&quot;"/>
            <p:cNvCxnSpPr/>
            <p:nvPr/>
          </p:nvCxnSpPr>
          <p:spPr>
            <a:xfrm rot="10800000" flipH="1">
              <a:off x="1526975" y="2054800"/>
              <a:ext cx="5907000" cy="26700"/>
            </a:xfrm>
            <a:prstGeom prst="straightConnector1">
              <a:avLst/>
            </a:prstGeom>
            <a:noFill/>
            <a:ln w="38100" cap="flat" cmpd="sng">
              <a:solidFill>
                <a:srgbClr val="CC0000"/>
              </a:solidFill>
              <a:prstDash val="solid"/>
              <a:round/>
              <a:headEnd type="triangle" w="med" len="med"/>
              <a:tailEnd type="triangle" w="med" len="med"/>
            </a:ln>
          </p:spPr>
        </p:cxnSp>
        <p:sp>
          <p:nvSpPr>
            <p:cNvPr id="536" name="Google Shape;536;p50"/>
            <p:cNvSpPr txBox="1"/>
            <p:nvPr/>
          </p:nvSpPr>
          <p:spPr>
            <a:xfrm>
              <a:off x="2782050" y="1487050"/>
              <a:ext cx="3579900" cy="85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t>Course design experience</a:t>
              </a:r>
              <a:endParaRPr sz="2200"/>
            </a:p>
          </p:txBody>
        </p:sp>
        <p:sp>
          <p:nvSpPr>
            <p:cNvPr id="537" name="Google Shape;537;p50"/>
            <p:cNvSpPr txBox="1"/>
            <p:nvPr/>
          </p:nvSpPr>
          <p:spPr>
            <a:xfrm>
              <a:off x="311700" y="1833550"/>
              <a:ext cx="1215300" cy="469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800">
                  <a:solidFill>
                    <a:schemeClr val="dk1"/>
                  </a:solidFill>
                </a:rPr>
                <a:t>Very little</a:t>
              </a:r>
              <a:endParaRPr sz="1800">
                <a:solidFill>
                  <a:schemeClr val="dk1"/>
                </a:solidFill>
              </a:endParaRPr>
            </a:p>
          </p:txBody>
        </p:sp>
        <p:sp>
          <p:nvSpPr>
            <p:cNvPr id="538" name="Google Shape;538;p50"/>
            <p:cNvSpPr txBox="1"/>
            <p:nvPr/>
          </p:nvSpPr>
          <p:spPr>
            <a:xfrm>
              <a:off x="7433975" y="1833550"/>
              <a:ext cx="1527000" cy="46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rPr>
                <a:t>A lot</a:t>
              </a:r>
              <a:endParaRPr sz="1800">
                <a:solidFill>
                  <a:schemeClr val="dk1"/>
                </a:solidFill>
              </a:endParaRPr>
            </a:p>
          </p:txBody>
        </p:sp>
      </p:grpSp>
      <p:grpSp>
        <p:nvGrpSpPr>
          <p:cNvPr id="539" name="Google Shape;539;p50"/>
          <p:cNvGrpSpPr/>
          <p:nvPr/>
        </p:nvGrpSpPr>
        <p:grpSpPr>
          <a:xfrm>
            <a:off x="76200" y="1396783"/>
            <a:ext cx="8960950" cy="857400"/>
            <a:chOff x="0" y="3506950"/>
            <a:chExt cx="8960950" cy="857400"/>
          </a:xfrm>
        </p:grpSpPr>
        <p:cxnSp>
          <p:nvCxnSpPr>
            <p:cNvPr id="540" name="Google Shape;540;p50" descr="Double-sided arrow indicating a range from &quot;awareness&quot; to &quot;QM review&quot;"/>
            <p:cNvCxnSpPr/>
            <p:nvPr/>
          </p:nvCxnSpPr>
          <p:spPr>
            <a:xfrm rot="10800000" flipH="1">
              <a:off x="1526975" y="4117425"/>
              <a:ext cx="5907000" cy="14100"/>
            </a:xfrm>
            <a:prstGeom prst="straightConnector1">
              <a:avLst/>
            </a:prstGeom>
            <a:noFill/>
            <a:ln w="38100" cap="flat" cmpd="sng">
              <a:solidFill>
                <a:srgbClr val="CC0000"/>
              </a:solidFill>
              <a:prstDash val="solid"/>
              <a:round/>
              <a:headEnd type="triangle" w="med" len="med"/>
              <a:tailEnd type="triangle" w="med" len="med"/>
            </a:ln>
          </p:spPr>
        </p:cxnSp>
        <p:sp>
          <p:nvSpPr>
            <p:cNvPr id="541" name="Google Shape;541;p50"/>
            <p:cNvSpPr txBox="1"/>
            <p:nvPr/>
          </p:nvSpPr>
          <p:spPr>
            <a:xfrm>
              <a:off x="2782050" y="3506950"/>
              <a:ext cx="3579900" cy="85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t>Course improvement goal</a:t>
              </a:r>
              <a:endParaRPr sz="2200"/>
            </a:p>
          </p:txBody>
        </p:sp>
        <p:sp>
          <p:nvSpPr>
            <p:cNvPr id="542" name="Google Shape;542;p50"/>
            <p:cNvSpPr txBox="1"/>
            <p:nvPr/>
          </p:nvSpPr>
          <p:spPr>
            <a:xfrm>
              <a:off x="0" y="3890025"/>
              <a:ext cx="1463400" cy="469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800">
                  <a:solidFill>
                    <a:schemeClr val="dk1"/>
                  </a:solidFill>
                </a:rPr>
                <a:t>Awareness</a:t>
              </a:r>
              <a:endParaRPr sz="1800">
                <a:solidFill>
                  <a:schemeClr val="dk1"/>
                </a:solidFill>
              </a:endParaRPr>
            </a:p>
          </p:txBody>
        </p:sp>
        <p:sp>
          <p:nvSpPr>
            <p:cNvPr id="543" name="Google Shape;543;p50"/>
            <p:cNvSpPr txBox="1"/>
            <p:nvPr/>
          </p:nvSpPr>
          <p:spPr>
            <a:xfrm>
              <a:off x="7497550" y="3889875"/>
              <a:ext cx="1463400" cy="46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rPr>
                <a:t>QM Review</a:t>
              </a:r>
              <a:endParaRPr sz="1800">
                <a:solidFill>
                  <a:schemeClr val="dk1"/>
                </a:solidFill>
              </a:endParaRPr>
            </a:p>
          </p:txBody>
        </p:sp>
      </p:grpSp>
      <p:grpSp>
        <p:nvGrpSpPr>
          <p:cNvPr id="544" name="Google Shape;544;p50"/>
          <p:cNvGrpSpPr/>
          <p:nvPr/>
        </p:nvGrpSpPr>
        <p:grpSpPr>
          <a:xfrm>
            <a:off x="483275" y="2373317"/>
            <a:ext cx="8490300" cy="975800"/>
            <a:chOff x="407075" y="2442150"/>
            <a:chExt cx="8490300" cy="975800"/>
          </a:xfrm>
        </p:grpSpPr>
        <p:cxnSp>
          <p:nvCxnSpPr>
            <p:cNvPr id="545" name="Google Shape;545;p50" descr="Double-sided arrow indicating a range from &quot;self-check&quot; to &quot;self, peer, staff&quot;"/>
            <p:cNvCxnSpPr/>
            <p:nvPr/>
          </p:nvCxnSpPr>
          <p:spPr>
            <a:xfrm rot="10800000" flipH="1">
              <a:off x="1526975" y="3032600"/>
              <a:ext cx="5907000" cy="26700"/>
            </a:xfrm>
            <a:prstGeom prst="straightConnector1">
              <a:avLst/>
            </a:prstGeom>
            <a:noFill/>
            <a:ln w="38100" cap="flat" cmpd="sng">
              <a:solidFill>
                <a:srgbClr val="CC0000"/>
              </a:solidFill>
              <a:prstDash val="solid"/>
              <a:round/>
              <a:headEnd type="triangle" w="med" len="med"/>
              <a:tailEnd type="triangle" w="med" len="med"/>
            </a:ln>
          </p:spPr>
        </p:cxnSp>
        <p:sp>
          <p:nvSpPr>
            <p:cNvPr id="546" name="Google Shape;546;p50"/>
            <p:cNvSpPr txBox="1"/>
            <p:nvPr/>
          </p:nvSpPr>
          <p:spPr>
            <a:xfrm>
              <a:off x="2782050" y="2442150"/>
              <a:ext cx="3579900" cy="85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t>Feedback</a:t>
              </a:r>
              <a:endParaRPr sz="2200"/>
            </a:p>
          </p:txBody>
        </p:sp>
        <p:sp>
          <p:nvSpPr>
            <p:cNvPr id="547" name="Google Shape;547;p50"/>
            <p:cNvSpPr txBox="1"/>
            <p:nvPr/>
          </p:nvSpPr>
          <p:spPr>
            <a:xfrm>
              <a:off x="407075" y="2673950"/>
              <a:ext cx="1119900" cy="744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800">
                  <a:solidFill>
                    <a:schemeClr val="dk1"/>
                  </a:solidFill>
                </a:rPr>
                <a:t>Self-</a:t>
              </a:r>
              <a:br>
                <a:rPr lang="en" sz="1800">
                  <a:solidFill>
                    <a:schemeClr val="dk1"/>
                  </a:solidFill>
                </a:rPr>
              </a:br>
              <a:r>
                <a:rPr lang="en" sz="1800">
                  <a:solidFill>
                    <a:schemeClr val="dk1"/>
                  </a:solidFill>
                </a:rPr>
                <a:t>Checks</a:t>
              </a:r>
              <a:endParaRPr sz="1800">
                <a:solidFill>
                  <a:schemeClr val="dk1"/>
                </a:solidFill>
              </a:endParaRPr>
            </a:p>
          </p:txBody>
        </p:sp>
        <p:sp>
          <p:nvSpPr>
            <p:cNvPr id="548" name="Google Shape;548;p50"/>
            <p:cNvSpPr txBox="1"/>
            <p:nvPr/>
          </p:nvSpPr>
          <p:spPr>
            <a:xfrm>
              <a:off x="7433975" y="2687850"/>
              <a:ext cx="1463400" cy="67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rPr>
                <a:t>Self, Peer &amp; Staff</a:t>
              </a:r>
              <a:endParaRPr sz="1800">
                <a:solidFill>
                  <a:schemeClr val="dk1"/>
                </a:solidFill>
              </a:endParaRPr>
            </a:p>
          </p:txBody>
        </p:sp>
      </p:grpSp>
      <p:grpSp>
        <p:nvGrpSpPr>
          <p:cNvPr id="549" name="Google Shape;549;p50"/>
          <p:cNvGrpSpPr/>
          <p:nvPr/>
        </p:nvGrpSpPr>
        <p:grpSpPr>
          <a:xfrm>
            <a:off x="646775" y="3468250"/>
            <a:ext cx="7819800" cy="857400"/>
            <a:chOff x="570575" y="1487050"/>
            <a:chExt cx="7819800" cy="857400"/>
          </a:xfrm>
        </p:grpSpPr>
        <p:cxnSp>
          <p:nvCxnSpPr>
            <p:cNvPr id="550" name="Google Shape;550;p50" descr="Double-sided arrow indicating a range from &quot;low&quot; to &quot;high&quot;"/>
            <p:cNvCxnSpPr/>
            <p:nvPr/>
          </p:nvCxnSpPr>
          <p:spPr>
            <a:xfrm rot="10800000" flipH="1">
              <a:off x="1526975" y="2054800"/>
              <a:ext cx="5907000" cy="26700"/>
            </a:xfrm>
            <a:prstGeom prst="straightConnector1">
              <a:avLst/>
            </a:prstGeom>
            <a:noFill/>
            <a:ln w="38100" cap="flat" cmpd="sng">
              <a:solidFill>
                <a:srgbClr val="CC0000"/>
              </a:solidFill>
              <a:prstDash val="solid"/>
              <a:round/>
              <a:headEnd type="triangle" w="med" len="med"/>
              <a:tailEnd type="triangle" w="med" len="med"/>
            </a:ln>
          </p:spPr>
        </p:cxnSp>
        <p:sp>
          <p:nvSpPr>
            <p:cNvPr id="551" name="Google Shape;551;p50"/>
            <p:cNvSpPr txBox="1"/>
            <p:nvPr/>
          </p:nvSpPr>
          <p:spPr>
            <a:xfrm>
              <a:off x="2782050" y="1487050"/>
              <a:ext cx="3579900" cy="85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t>Staff load</a:t>
              </a:r>
              <a:endParaRPr sz="2200"/>
            </a:p>
          </p:txBody>
        </p:sp>
        <p:sp>
          <p:nvSpPr>
            <p:cNvPr id="552" name="Google Shape;552;p50"/>
            <p:cNvSpPr txBox="1"/>
            <p:nvPr/>
          </p:nvSpPr>
          <p:spPr>
            <a:xfrm>
              <a:off x="570575" y="1833550"/>
              <a:ext cx="956400" cy="469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800">
                  <a:solidFill>
                    <a:schemeClr val="dk1"/>
                  </a:solidFill>
                </a:rPr>
                <a:t>Low</a:t>
              </a:r>
              <a:endParaRPr sz="1800">
                <a:solidFill>
                  <a:schemeClr val="dk1"/>
                </a:solidFill>
              </a:endParaRPr>
            </a:p>
          </p:txBody>
        </p:sp>
        <p:sp>
          <p:nvSpPr>
            <p:cNvPr id="553" name="Google Shape;553;p50"/>
            <p:cNvSpPr txBox="1"/>
            <p:nvPr/>
          </p:nvSpPr>
          <p:spPr>
            <a:xfrm>
              <a:off x="7433975" y="1833550"/>
              <a:ext cx="956400" cy="46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rPr>
                <a:t>High</a:t>
              </a:r>
              <a:endParaRPr sz="1800">
                <a:solidFill>
                  <a:schemeClr val="dk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4"/>
                                        </p:tgtEl>
                                        <p:attrNameLst>
                                          <p:attrName>style.visibility</p:attrName>
                                        </p:attrNameLst>
                                      </p:cBhvr>
                                      <p:to>
                                        <p:strVal val="visible"/>
                                      </p:to>
                                    </p:set>
                                    <p:animEffect transition="in" filter="fade">
                                      <p:cBhvr>
                                        <p:cTn id="7" dur="300"/>
                                        <p:tgtEl>
                                          <p:spTgt spid="5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9"/>
                                        </p:tgtEl>
                                        <p:attrNameLst>
                                          <p:attrName>style.visibility</p:attrName>
                                        </p:attrNameLst>
                                      </p:cBhvr>
                                      <p:to>
                                        <p:strVal val="visible"/>
                                      </p:to>
                                    </p:set>
                                    <p:animEffect transition="in" filter="fade">
                                      <p:cBhvr>
                                        <p:cTn id="12" dur="300"/>
                                        <p:tgtEl>
                                          <p:spTgt spid="5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44"/>
                                        </p:tgtEl>
                                        <p:attrNameLst>
                                          <p:attrName>style.visibility</p:attrName>
                                        </p:attrNameLst>
                                      </p:cBhvr>
                                      <p:to>
                                        <p:strVal val="visible"/>
                                      </p:to>
                                    </p:set>
                                    <p:animEffect transition="in" filter="fade">
                                      <p:cBhvr>
                                        <p:cTn id="17" dur="300"/>
                                        <p:tgtEl>
                                          <p:spTgt spid="54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49"/>
                                        </p:tgtEl>
                                        <p:attrNameLst>
                                          <p:attrName>style.visibility</p:attrName>
                                        </p:attrNameLst>
                                      </p:cBhvr>
                                      <p:to>
                                        <p:strVal val="visible"/>
                                      </p:to>
                                    </p:set>
                                    <p:animEffect transition="in" filter="fade">
                                      <p:cBhvr>
                                        <p:cTn id="22" dur="300"/>
                                        <p:tgtEl>
                                          <p:spTgt spid="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57000">
              <a:srgbClr val="F3F3F3"/>
            </a:gs>
            <a:gs pos="100000">
              <a:srgbClr val="B7B7B7"/>
            </a:gs>
          </a:gsLst>
          <a:lin ang="8099331" scaled="0"/>
        </a:gradFill>
        <a:effectLst/>
      </p:bgPr>
    </p:bg>
    <p:spTree>
      <p:nvGrpSpPr>
        <p:cNvPr id="1" name="Shape 557"/>
        <p:cNvGrpSpPr/>
        <p:nvPr/>
      </p:nvGrpSpPr>
      <p:grpSpPr>
        <a:xfrm>
          <a:off x="0" y="0"/>
          <a:ext cx="0" cy="0"/>
          <a:chOff x="0" y="0"/>
          <a:chExt cx="0" cy="0"/>
        </a:xfrm>
      </p:grpSpPr>
      <p:sp>
        <p:nvSpPr>
          <p:cNvPr id="558" name="Google Shape;558;p51" descr="&quot;&quot;"/>
          <p:cNvSpPr/>
          <p:nvPr/>
        </p:nvSpPr>
        <p:spPr>
          <a:xfrm>
            <a:off x="0" y="-12125"/>
            <a:ext cx="2729400" cy="5155500"/>
          </a:xfrm>
          <a:prstGeom prst="rect">
            <a:avLst/>
          </a:prstGeom>
          <a:solidFill>
            <a:srgbClr val="1D4B6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51"/>
          <p:cNvSpPr txBox="1">
            <a:spLocks noGrp="1"/>
          </p:cNvSpPr>
          <p:nvPr>
            <p:ph type="title"/>
          </p:nvPr>
        </p:nvSpPr>
        <p:spPr>
          <a:xfrm>
            <a:off x="281250" y="680900"/>
            <a:ext cx="2339400" cy="130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400">
                <a:solidFill>
                  <a:srgbClr val="990000"/>
                </a:solidFill>
                <a:latin typeface="Roboto Condensed"/>
                <a:ea typeface="Roboto Condensed"/>
                <a:cs typeface="Roboto Condensed"/>
                <a:sym typeface="Roboto Condensed"/>
              </a:rPr>
              <a:t>Course Improvement Grant</a:t>
            </a:r>
            <a:endParaRPr sz="2400">
              <a:solidFill>
                <a:srgbClr val="990000"/>
              </a:solidFill>
              <a:latin typeface="Roboto Condensed"/>
              <a:ea typeface="Roboto Condensed"/>
              <a:cs typeface="Roboto Condensed"/>
              <a:sym typeface="Roboto Condensed"/>
            </a:endParaRPr>
          </a:p>
        </p:txBody>
      </p:sp>
      <p:pic>
        <p:nvPicPr>
          <p:cNvPr id="560" name="Google Shape;560;p51" descr="Course Improvement Grant"/>
          <p:cNvPicPr preferRelativeResize="0"/>
          <p:nvPr/>
        </p:nvPicPr>
        <p:blipFill>
          <a:blip r:embed="rId3">
            <a:alphaModFix/>
          </a:blip>
          <a:stretch>
            <a:fillRect/>
          </a:stretch>
        </p:blipFill>
        <p:spPr>
          <a:xfrm>
            <a:off x="-68156" y="-12125"/>
            <a:ext cx="2865731" cy="2865731"/>
          </a:xfrm>
          <a:prstGeom prst="rect">
            <a:avLst/>
          </a:prstGeom>
          <a:noFill/>
          <a:ln>
            <a:noFill/>
          </a:ln>
        </p:spPr>
      </p:pic>
      <p:grpSp>
        <p:nvGrpSpPr>
          <p:cNvPr id="561" name="Google Shape;561;p51"/>
          <p:cNvGrpSpPr/>
          <p:nvPr/>
        </p:nvGrpSpPr>
        <p:grpSpPr>
          <a:xfrm>
            <a:off x="2773788" y="1588650"/>
            <a:ext cx="6254979" cy="857400"/>
            <a:chOff x="2773788" y="1588650"/>
            <a:chExt cx="6254979" cy="857400"/>
          </a:xfrm>
        </p:grpSpPr>
        <p:grpSp>
          <p:nvGrpSpPr>
            <p:cNvPr id="562" name="Google Shape;562;p51"/>
            <p:cNvGrpSpPr/>
            <p:nvPr/>
          </p:nvGrpSpPr>
          <p:grpSpPr>
            <a:xfrm>
              <a:off x="2773788" y="1588650"/>
              <a:ext cx="6254979" cy="857400"/>
              <a:chOff x="-349179" y="3506950"/>
              <a:chExt cx="9661692" cy="857400"/>
            </a:xfrm>
          </p:grpSpPr>
          <p:cxnSp>
            <p:nvCxnSpPr>
              <p:cNvPr id="563" name="Google Shape;563;p51" descr="Double-sided arrow indicating a range from &quot;awareness&quot; to &quot;QM review&quot;"/>
              <p:cNvCxnSpPr/>
              <p:nvPr/>
            </p:nvCxnSpPr>
            <p:spPr>
              <a:xfrm rot="10800000" flipH="1">
                <a:off x="1526975" y="4117425"/>
                <a:ext cx="5907000" cy="14100"/>
              </a:xfrm>
              <a:prstGeom prst="straightConnector1">
                <a:avLst/>
              </a:prstGeom>
              <a:noFill/>
              <a:ln w="28575" cap="flat" cmpd="sng">
                <a:solidFill>
                  <a:srgbClr val="CC0000"/>
                </a:solidFill>
                <a:prstDash val="solid"/>
                <a:round/>
                <a:headEnd type="triangle" w="med" len="med"/>
                <a:tailEnd type="triangle" w="med" len="med"/>
              </a:ln>
            </p:spPr>
          </p:cxnSp>
          <p:sp>
            <p:nvSpPr>
              <p:cNvPr id="564" name="Google Shape;564;p51"/>
              <p:cNvSpPr txBox="1"/>
              <p:nvPr/>
            </p:nvSpPr>
            <p:spPr>
              <a:xfrm>
                <a:off x="1883220" y="3506950"/>
                <a:ext cx="5196900" cy="85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t>Goal</a:t>
                </a:r>
                <a:endParaRPr sz="1800" b="1"/>
              </a:p>
            </p:txBody>
          </p:sp>
          <p:sp>
            <p:nvSpPr>
              <p:cNvPr id="565" name="Google Shape;565;p51"/>
              <p:cNvSpPr txBox="1"/>
              <p:nvPr/>
            </p:nvSpPr>
            <p:spPr>
              <a:xfrm>
                <a:off x="-349179" y="3889875"/>
                <a:ext cx="1901700" cy="469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a:solidFill>
                      <a:schemeClr val="dk1"/>
                    </a:solidFill>
                  </a:rPr>
                  <a:t>Awareness</a:t>
                </a:r>
                <a:endParaRPr sz="1600">
                  <a:solidFill>
                    <a:schemeClr val="dk1"/>
                  </a:solidFill>
                </a:endParaRPr>
              </a:p>
            </p:txBody>
          </p:sp>
          <p:sp>
            <p:nvSpPr>
              <p:cNvPr id="566" name="Google Shape;566;p51"/>
              <p:cNvSpPr txBox="1"/>
              <p:nvPr/>
            </p:nvSpPr>
            <p:spPr>
              <a:xfrm>
                <a:off x="7410813" y="3889875"/>
                <a:ext cx="1901700" cy="46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rPr>
                  <a:t>QM Review</a:t>
                </a:r>
                <a:endParaRPr sz="1600">
                  <a:solidFill>
                    <a:schemeClr val="dk1"/>
                  </a:solidFill>
                </a:endParaRPr>
              </a:p>
            </p:txBody>
          </p:sp>
        </p:grpSp>
        <p:sp>
          <p:nvSpPr>
            <p:cNvPr id="567" name="Google Shape;567;p51" descr="Goal indicator 100% toward &quot;QM Review&quot;"/>
            <p:cNvSpPr/>
            <p:nvPr/>
          </p:nvSpPr>
          <p:spPr>
            <a:xfrm>
              <a:off x="7387487" y="2076825"/>
              <a:ext cx="228534" cy="236700"/>
            </a:xfrm>
            <a:prstGeom prst="ellipse">
              <a:avLst/>
            </a:prstGeom>
            <a:solidFill>
              <a:srgbClr val="FDD72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8" name="Google Shape;568;p51"/>
          <p:cNvGrpSpPr/>
          <p:nvPr/>
        </p:nvGrpSpPr>
        <p:grpSpPr>
          <a:xfrm>
            <a:off x="2999848" y="420250"/>
            <a:ext cx="5424331" cy="857400"/>
            <a:chOff x="2999848" y="420250"/>
            <a:chExt cx="5424331" cy="857400"/>
          </a:xfrm>
        </p:grpSpPr>
        <p:cxnSp>
          <p:nvCxnSpPr>
            <p:cNvPr id="569" name="Google Shape;569;p51" descr="Double-sided arrow indicating a range from &quot;beginner&quot; to &quot;experienced&quot;"/>
            <p:cNvCxnSpPr/>
            <p:nvPr/>
          </p:nvCxnSpPr>
          <p:spPr>
            <a:xfrm rot="10800000" flipH="1">
              <a:off x="3988361" y="988000"/>
              <a:ext cx="3824100" cy="26700"/>
            </a:xfrm>
            <a:prstGeom prst="straightConnector1">
              <a:avLst/>
            </a:prstGeom>
            <a:noFill/>
            <a:ln w="28575" cap="flat" cmpd="sng">
              <a:solidFill>
                <a:srgbClr val="CC0000"/>
              </a:solidFill>
              <a:prstDash val="solid"/>
              <a:round/>
              <a:headEnd type="triangle" w="med" len="med"/>
              <a:tailEnd type="triangle" w="med" len="med"/>
            </a:ln>
          </p:spPr>
        </p:cxnSp>
        <p:sp>
          <p:nvSpPr>
            <p:cNvPr id="570" name="Google Shape;570;p51"/>
            <p:cNvSpPr txBox="1"/>
            <p:nvPr/>
          </p:nvSpPr>
          <p:spPr>
            <a:xfrm>
              <a:off x="4234093" y="420250"/>
              <a:ext cx="3330000" cy="85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t>Experience</a:t>
              </a:r>
              <a:endParaRPr sz="1800" b="1"/>
            </a:p>
          </p:txBody>
        </p:sp>
        <p:sp>
          <p:nvSpPr>
            <p:cNvPr id="571" name="Google Shape;571;p51"/>
            <p:cNvSpPr txBox="1"/>
            <p:nvPr/>
          </p:nvSpPr>
          <p:spPr>
            <a:xfrm>
              <a:off x="2999848" y="766750"/>
              <a:ext cx="1029900" cy="469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a:solidFill>
                    <a:schemeClr val="dk1"/>
                  </a:solidFill>
                </a:rPr>
                <a:t>Very little</a:t>
              </a:r>
              <a:endParaRPr sz="1600">
                <a:solidFill>
                  <a:schemeClr val="dk1"/>
                </a:solidFill>
              </a:endParaRPr>
            </a:p>
          </p:txBody>
        </p:sp>
        <p:sp>
          <p:nvSpPr>
            <p:cNvPr id="572" name="Google Shape;572;p51" descr="Experience indicator about 75% toward &quot;a lot&quot;"/>
            <p:cNvSpPr/>
            <p:nvPr/>
          </p:nvSpPr>
          <p:spPr>
            <a:xfrm>
              <a:off x="6569107" y="883000"/>
              <a:ext cx="228534" cy="236700"/>
            </a:xfrm>
            <a:prstGeom prst="ellipse">
              <a:avLst/>
            </a:prstGeom>
            <a:solidFill>
              <a:srgbClr val="FDD72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51"/>
            <p:cNvSpPr txBox="1"/>
            <p:nvPr/>
          </p:nvSpPr>
          <p:spPr>
            <a:xfrm>
              <a:off x="7768379" y="766750"/>
              <a:ext cx="655800" cy="46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rPr>
                <a:t>A lot</a:t>
              </a:r>
              <a:endParaRPr sz="1600">
                <a:solidFill>
                  <a:schemeClr val="dk1"/>
                </a:solidFill>
              </a:endParaRPr>
            </a:p>
          </p:txBody>
        </p:sp>
      </p:grpSp>
      <p:grpSp>
        <p:nvGrpSpPr>
          <p:cNvPr id="574" name="Google Shape;574;p51"/>
          <p:cNvGrpSpPr/>
          <p:nvPr/>
        </p:nvGrpSpPr>
        <p:grpSpPr>
          <a:xfrm>
            <a:off x="2718776" y="2757050"/>
            <a:ext cx="6161659" cy="857400"/>
            <a:chOff x="2718776" y="2757050"/>
            <a:chExt cx="6161659" cy="857400"/>
          </a:xfrm>
        </p:grpSpPr>
        <p:grpSp>
          <p:nvGrpSpPr>
            <p:cNvPr id="575" name="Google Shape;575;p51"/>
            <p:cNvGrpSpPr/>
            <p:nvPr/>
          </p:nvGrpSpPr>
          <p:grpSpPr>
            <a:xfrm>
              <a:off x="2718776" y="2757050"/>
              <a:ext cx="6161659" cy="857400"/>
              <a:chOff x="-434153" y="2442150"/>
              <a:chExt cx="9517545" cy="857400"/>
            </a:xfrm>
          </p:grpSpPr>
          <p:cxnSp>
            <p:nvCxnSpPr>
              <p:cNvPr id="576" name="Google Shape;576;p51" descr="Double-sided arrow indicating a range from &quot;self-check&quot; to &quot;self, peer, staff&quot;"/>
              <p:cNvCxnSpPr/>
              <p:nvPr/>
            </p:nvCxnSpPr>
            <p:spPr>
              <a:xfrm rot="10800000" flipH="1">
                <a:off x="1526975" y="3032600"/>
                <a:ext cx="5907000" cy="26700"/>
              </a:xfrm>
              <a:prstGeom prst="straightConnector1">
                <a:avLst/>
              </a:prstGeom>
              <a:noFill/>
              <a:ln w="28575" cap="flat" cmpd="sng">
                <a:solidFill>
                  <a:srgbClr val="CC0000"/>
                </a:solidFill>
                <a:prstDash val="solid"/>
                <a:round/>
                <a:headEnd type="triangle" w="med" len="med"/>
                <a:tailEnd type="triangle" w="med" len="med"/>
              </a:ln>
            </p:spPr>
          </p:cxnSp>
          <p:sp>
            <p:nvSpPr>
              <p:cNvPr id="577" name="Google Shape;577;p51"/>
              <p:cNvSpPr txBox="1"/>
              <p:nvPr/>
            </p:nvSpPr>
            <p:spPr>
              <a:xfrm>
                <a:off x="1883221" y="2442150"/>
                <a:ext cx="5177100" cy="85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t>Feedback</a:t>
                </a:r>
                <a:endParaRPr sz="1800" b="1"/>
              </a:p>
            </p:txBody>
          </p:sp>
          <p:sp>
            <p:nvSpPr>
              <p:cNvPr id="578" name="Google Shape;578;p51"/>
              <p:cNvSpPr txBox="1"/>
              <p:nvPr/>
            </p:nvSpPr>
            <p:spPr>
              <a:xfrm>
                <a:off x="-434153" y="2831300"/>
                <a:ext cx="1961100" cy="429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a:solidFill>
                      <a:schemeClr val="dk1"/>
                    </a:solidFill>
                  </a:rPr>
                  <a:t>Self-check</a:t>
                </a:r>
                <a:endParaRPr sz="1600">
                  <a:solidFill>
                    <a:schemeClr val="dk1"/>
                  </a:solidFill>
                </a:endParaRPr>
              </a:p>
            </p:txBody>
          </p:sp>
          <p:sp>
            <p:nvSpPr>
              <p:cNvPr id="579" name="Google Shape;579;p51"/>
              <p:cNvSpPr txBox="1"/>
              <p:nvPr/>
            </p:nvSpPr>
            <p:spPr>
              <a:xfrm>
                <a:off x="7416592" y="2831300"/>
                <a:ext cx="1666800" cy="429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a:solidFill>
                      <a:schemeClr val="dk1"/>
                    </a:solidFill>
                  </a:rPr>
                  <a:t>Self, Peer &amp; Staff</a:t>
                </a:r>
                <a:endParaRPr sz="1600">
                  <a:solidFill>
                    <a:schemeClr val="dk1"/>
                  </a:solidFill>
                </a:endParaRPr>
              </a:p>
            </p:txBody>
          </p:sp>
        </p:grpSp>
        <p:sp>
          <p:nvSpPr>
            <p:cNvPr id="580" name="Google Shape;580;p51"/>
            <p:cNvSpPr/>
            <p:nvPr/>
          </p:nvSpPr>
          <p:spPr>
            <a:xfrm>
              <a:off x="7387487" y="3215825"/>
              <a:ext cx="228534" cy="236700"/>
            </a:xfrm>
            <a:prstGeom prst="ellipse">
              <a:avLst/>
            </a:prstGeom>
            <a:solidFill>
              <a:srgbClr val="FDD72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1" name="Google Shape;581;p51"/>
          <p:cNvSpPr txBox="1"/>
          <p:nvPr/>
        </p:nvSpPr>
        <p:spPr>
          <a:xfrm>
            <a:off x="218350" y="2941850"/>
            <a:ext cx="2232300" cy="1677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800" b="1">
                <a:solidFill>
                  <a:schemeClr val="lt1"/>
                </a:solidFill>
              </a:rPr>
              <a:t>All QM standards</a:t>
            </a:r>
            <a:endParaRPr sz="1800" b="1">
              <a:solidFill>
                <a:schemeClr val="lt1"/>
              </a:solidFill>
            </a:endParaRPr>
          </a:p>
          <a:p>
            <a:pPr marL="0" lvl="0" indent="0" algn="l" rtl="0">
              <a:spcBef>
                <a:spcPts val="1000"/>
              </a:spcBef>
              <a:spcAft>
                <a:spcPts val="0"/>
              </a:spcAft>
              <a:buNone/>
            </a:pPr>
            <a:r>
              <a:rPr lang="en" sz="1800" b="1">
                <a:solidFill>
                  <a:schemeClr val="lt1"/>
                </a:solidFill>
              </a:rPr>
              <a:t>September-April</a:t>
            </a:r>
            <a:endParaRPr sz="1800" b="1">
              <a:solidFill>
                <a:schemeClr val="lt1"/>
              </a:solidFill>
            </a:endParaRPr>
          </a:p>
          <a:p>
            <a:pPr marL="0" lvl="0" indent="0" algn="l" rtl="0">
              <a:spcBef>
                <a:spcPts val="1000"/>
              </a:spcBef>
              <a:spcAft>
                <a:spcPts val="0"/>
              </a:spcAft>
              <a:buNone/>
            </a:pPr>
            <a:r>
              <a:rPr lang="en" sz="1800" b="1">
                <a:solidFill>
                  <a:schemeClr val="lt1"/>
                </a:solidFill>
              </a:rPr>
              <a:t>Cohort model</a:t>
            </a:r>
            <a:endParaRPr sz="1800" b="1">
              <a:solidFill>
                <a:schemeClr val="lt1"/>
              </a:solidFill>
            </a:endParaRPr>
          </a:p>
          <a:p>
            <a:pPr marL="0" lvl="0" indent="0" algn="l" rtl="0">
              <a:spcBef>
                <a:spcPts val="1000"/>
              </a:spcBef>
              <a:spcAft>
                <a:spcPts val="1000"/>
              </a:spcAft>
              <a:buNone/>
            </a:pPr>
            <a:r>
              <a:rPr lang="en" sz="1800" b="1">
                <a:solidFill>
                  <a:schemeClr val="lt1"/>
                </a:solidFill>
              </a:rPr>
              <a:t>Blended delivery</a:t>
            </a:r>
            <a:endParaRPr sz="1800" b="1">
              <a:solidFill>
                <a:schemeClr val="lt1"/>
              </a:solidFill>
            </a:endParaRPr>
          </a:p>
        </p:txBody>
      </p:sp>
      <p:grpSp>
        <p:nvGrpSpPr>
          <p:cNvPr id="582" name="Google Shape;582;p51"/>
          <p:cNvGrpSpPr/>
          <p:nvPr/>
        </p:nvGrpSpPr>
        <p:grpSpPr>
          <a:xfrm>
            <a:off x="3369219" y="3925450"/>
            <a:ext cx="5390536" cy="815700"/>
            <a:chOff x="3369219" y="3925450"/>
            <a:chExt cx="5390536" cy="815700"/>
          </a:xfrm>
        </p:grpSpPr>
        <p:cxnSp>
          <p:nvCxnSpPr>
            <p:cNvPr id="583" name="Google Shape;583;p51" descr="Double-sided arrow indicating a range from &quot;low&quot; to &quot;high&quot;"/>
            <p:cNvCxnSpPr/>
            <p:nvPr/>
          </p:nvCxnSpPr>
          <p:spPr>
            <a:xfrm rot="10800000" flipH="1">
              <a:off x="3988361" y="4493200"/>
              <a:ext cx="3824100" cy="26700"/>
            </a:xfrm>
            <a:prstGeom prst="straightConnector1">
              <a:avLst/>
            </a:prstGeom>
            <a:noFill/>
            <a:ln w="28575" cap="flat" cmpd="sng">
              <a:solidFill>
                <a:srgbClr val="CC0000"/>
              </a:solidFill>
              <a:prstDash val="solid"/>
              <a:round/>
              <a:headEnd type="triangle" w="med" len="med"/>
              <a:tailEnd type="triangle" w="med" len="med"/>
            </a:ln>
          </p:spPr>
        </p:cxnSp>
        <p:sp>
          <p:nvSpPr>
            <p:cNvPr id="584" name="Google Shape;584;p51"/>
            <p:cNvSpPr txBox="1"/>
            <p:nvPr/>
          </p:nvSpPr>
          <p:spPr>
            <a:xfrm>
              <a:off x="4218983" y="3925450"/>
              <a:ext cx="3345300" cy="46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t>Staff load</a:t>
              </a:r>
              <a:endParaRPr sz="1800" b="1"/>
            </a:p>
          </p:txBody>
        </p:sp>
        <p:sp>
          <p:nvSpPr>
            <p:cNvPr id="585" name="Google Shape;585;p51"/>
            <p:cNvSpPr txBox="1"/>
            <p:nvPr/>
          </p:nvSpPr>
          <p:spPr>
            <a:xfrm>
              <a:off x="3369219" y="4271950"/>
              <a:ext cx="619200" cy="469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a:solidFill>
                    <a:schemeClr val="dk1"/>
                  </a:solidFill>
                </a:rPr>
                <a:t>Low</a:t>
              </a:r>
              <a:endParaRPr sz="1600">
                <a:solidFill>
                  <a:schemeClr val="dk1"/>
                </a:solidFill>
              </a:endParaRPr>
            </a:p>
          </p:txBody>
        </p:sp>
        <p:sp>
          <p:nvSpPr>
            <p:cNvPr id="586" name="Google Shape;586;p51"/>
            <p:cNvSpPr/>
            <p:nvPr/>
          </p:nvSpPr>
          <p:spPr>
            <a:xfrm>
              <a:off x="7387487" y="4388200"/>
              <a:ext cx="228534" cy="236700"/>
            </a:xfrm>
            <a:prstGeom prst="ellipse">
              <a:avLst/>
            </a:prstGeom>
            <a:solidFill>
              <a:srgbClr val="FDD72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51"/>
            <p:cNvSpPr txBox="1"/>
            <p:nvPr/>
          </p:nvSpPr>
          <p:spPr>
            <a:xfrm>
              <a:off x="7812355" y="4271950"/>
              <a:ext cx="947400" cy="46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rPr>
                <a:t>High</a:t>
              </a:r>
              <a:endParaRPr sz="1600">
                <a:solidFill>
                  <a:schemeClr val="dk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8"/>
                                        </p:tgtEl>
                                        <p:attrNameLst>
                                          <p:attrName>style.visibility</p:attrName>
                                        </p:attrNameLst>
                                      </p:cBhvr>
                                      <p:to>
                                        <p:strVal val="visible"/>
                                      </p:to>
                                    </p:set>
                                    <p:animEffect transition="in" filter="fade">
                                      <p:cBhvr>
                                        <p:cTn id="7" dur="300"/>
                                        <p:tgtEl>
                                          <p:spTgt spid="568"/>
                                        </p:tgtEl>
                                      </p:cBhvr>
                                    </p:animEffect>
                                  </p:childTnLst>
                                </p:cTn>
                              </p:par>
                              <p:par>
                                <p:cTn id="8" presetID="10" presetClass="entr" presetSubtype="0" fill="hold" nodeType="withEffect">
                                  <p:stCondLst>
                                    <p:cond delay="0"/>
                                  </p:stCondLst>
                                  <p:childTnLst>
                                    <p:set>
                                      <p:cBhvr>
                                        <p:cTn id="9" dur="1" fill="hold">
                                          <p:stCondLst>
                                            <p:cond delay="0"/>
                                          </p:stCondLst>
                                        </p:cTn>
                                        <p:tgtEl>
                                          <p:spTgt spid="561"/>
                                        </p:tgtEl>
                                        <p:attrNameLst>
                                          <p:attrName>style.visibility</p:attrName>
                                        </p:attrNameLst>
                                      </p:cBhvr>
                                      <p:to>
                                        <p:strVal val="visible"/>
                                      </p:to>
                                    </p:set>
                                    <p:animEffect transition="in" filter="fade">
                                      <p:cBhvr>
                                        <p:cTn id="10" dur="300"/>
                                        <p:tgtEl>
                                          <p:spTgt spid="561"/>
                                        </p:tgtEl>
                                      </p:cBhvr>
                                    </p:animEffect>
                                  </p:childTnLst>
                                </p:cTn>
                              </p:par>
                              <p:par>
                                <p:cTn id="11" presetID="10" presetClass="entr" presetSubtype="0" fill="hold" nodeType="withEffect">
                                  <p:stCondLst>
                                    <p:cond delay="0"/>
                                  </p:stCondLst>
                                  <p:childTnLst>
                                    <p:set>
                                      <p:cBhvr>
                                        <p:cTn id="12" dur="1" fill="hold">
                                          <p:stCondLst>
                                            <p:cond delay="0"/>
                                          </p:stCondLst>
                                        </p:cTn>
                                        <p:tgtEl>
                                          <p:spTgt spid="574"/>
                                        </p:tgtEl>
                                        <p:attrNameLst>
                                          <p:attrName>style.visibility</p:attrName>
                                        </p:attrNameLst>
                                      </p:cBhvr>
                                      <p:to>
                                        <p:strVal val="visible"/>
                                      </p:to>
                                    </p:set>
                                    <p:animEffect transition="in" filter="fade">
                                      <p:cBhvr>
                                        <p:cTn id="13" dur="300"/>
                                        <p:tgtEl>
                                          <p:spTgt spid="574"/>
                                        </p:tgtEl>
                                      </p:cBhvr>
                                    </p:animEffect>
                                  </p:childTnLst>
                                </p:cTn>
                              </p:par>
                              <p:par>
                                <p:cTn id="14" presetID="10" presetClass="entr" presetSubtype="0" fill="hold" nodeType="withEffect">
                                  <p:stCondLst>
                                    <p:cond delay="0"/>
                                  </p:stCondLst>
                                  <p:childTnLst>
                                    <p:set>
                                      <p:cBhvr>
                                        <p:cTn id="15" dur="1" fill="hold">
                                          <p:stCondLst>
                                            <p:cond delay="0"/>
                                          </p:stCondLst>
                                        </p:cTn>
                                        <p:tgtEl>
                                          <p:spTgt spid="582"/>
                                        </p:tgtEl>
                                        <p:attrNameLst>
                                          <p:attrName>style.visibility</p:attrName>
                                        </p:attrNameLst>
                                      </p:cBhvr>
                                      <p:to>
                                        <p:strVal val="visible"/>
                                      </p:to>
                                    </p:set>
                                    <p:animEffect transition="in" filter="fade">
                                      <p:cBhvr>
                                        <p:cTn id="16" dur="300"/>
                                        <p:tgtEl>
                                          <p:spTgt spid="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57000">
              <a:srgbClr val="F3F3F3"/>
            </a:gs>
            <a:gs pos="100000">
              <a:srgbClr val="B7B7B7"/>
            </a:gs>
          </a:gsLst>
          <a:lin ang="8100019" scaled="0"/>
        </a:gradFill>
        <a:effectLst/>
      </p:bgPr>
    </p:bg>
    <p:spTree>
      <p:nvGrpSpPr>
        <p:cNvPr id="1" name="Shape 591"/>
        <p:cNvGrpSpPr/>
        <p:nvPr/>
      </p:nvGrpSpPr>
      <p:grpSpPr>
        <a:xfrm>
          <a:off x="0" y="0"/>
          <a:ext cx="0" cy="0"/>
          <a:chOff x="0" y="0"/>
          <a:chExt cx="0" cy="0"/>
        </a:xfrm>
      </p:grpSpPr>
      <p:sp>
        <p:nvSpPr>
          <p:cNvPr id="592" name="Google Shape;592;p52"/>
          <p:cNvSpPr txBox="1">
            <a:spLocks noGrp="1"/>
          </p:cNvSpPr>
          <p:nvPr>
            <p:ph type="title"/>
          </p:nvPr>
        </p:nvSpPr>
        <p:spPr>
          <a:xfrm>
            <a:off x="311700" y="445025"/>
            <a:ext cx="2396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Course Essentials Express Grant</a:t>
            </a:r>
            <a:endParaRPr/>
          </a:p>
        </p:txBody>
      </p:sp>
      <p:sp>
        <p:nvSpPr>
          <p:cNvPr id="593" name="Google Shape;593;p52" descr="&quot;&quot;"/>
          <p:cNvSpPr/>
          <p:nvPr/>
        </p:nvSpPr>
        <p:spPr>
          <a:xfrm>
            <a:off x="0" y="-12125"/>
            <a:ext cx="2729400" cy="5155500"/>
          </a:xfrm>
          <a:prstGeom prst="rect">
            <a:avLst/>
          </a:prstGeom>
          <a:solidFill>
            <a:srgbClr val="1D4B6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52"/>
          <p:cNvSpPr txBox="1"/>
          <p:nvPr/>
        </p:nvSpPr>
        <p:spPr>
          <a:xfrm>
            <a:off x="186675" y="2865650"/>
            <a:ext cx="2396700" cy="195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b="1">
                <a:solidFill>
                  <a:schemeClr val="lt1"/>
                </a:solidFill>
              </a:rPr>
              <a:t>Essential standards</a:t>
            </a:r>
            <a:endParaRPr sz="1800" b="1">
              <a:solidFill>
                <a:schemeClr val="lt1"/>
              </a:solidFill>
            </a:endParaRPr>
          </a:p>
          <a:p>
            <a:pPr marL="0" lvl="0" indent="0" algn="l" rtl="0">
              <a:spcBef>
                <a:spcPts val="1000"/>
              </a:spcBef>
              <a:spcAft>
                <a:spcPts val="0"/>
              </a:spcAft>
              <a:buNone/>
            </a:pPr>
            <a:r>
              <a:rPr lang="en" sz="1800" b="1">
                <a:solidFill>
                  <a:schemeClr val="lt1"/>
                </a:solidFill>
              </a:rPr>
              <a:t>January-June</a:t>
            </a:r>
            <a:endParaRPr sz="1800" b="1">
              <a:solidFill>
                <a:schemeClr val="lt1"/>
              </a:solidFill>
            </a:endParaRPr>
          </a:p>
          <a:p>
            <a:pPr marL="0" lvl="0" indent="0" algn="l" rtl="0">
              <a:spcBef>
                <a:spcPts val="1000"/>
              </a:spcBef>
              <a:spcAft>
                <a:spcPts val="0"/>
              </a:spcAft>
              <a:buNone/>
            </a:pPr>
            <a:r>
              <a:rPr lang="en" sz="1800" b="1">
                <a:solidFill>
                  <a:schemeClr val="lt1"/>
                </a:solidFill>
              </a:rPr>
              <a:t>Individual</a:t>
            </a:r>
            <a:endParaRPr sz="1800" b="1">
              <a:solidFill>
                <a:schemeClr val="lt1"/>
              </a:solidFill>
            </a:endParaRPr>
          </a:p>
          <a:p>
            <a:pPr marL="0" lvl="0" indent="0" algn="l" rtl="0">
              <a:spcBef>
                <a:spcPts val="1000"/>
              </a:spcBef>
              <a:spcAft>
                <a:spcPts val="1000"/>
              </a:spcAft>
              <a:buNone/>
            </a:pPr>
            <a:r>
              <a:rPr lang="en" sz="1800" b="1">
                <a:solidFill>
                  <a:schemeClr val="lt1"/>
                </a:solidFill>
              </a:rPr>
              <a:t>Asynchronous delivery</a:t>
            </a:r>
            <a:endParaRPr sz="1800" b="1">
              <a:solidFill>
                <a:schemeClr val="lt1"/>
              </a:solidFill>
            </a:endParaRPr>
          </a:p>
        </p:txBody>
      </p:sp>
      <p:pic>
        <p:nvPicPr>
          <p:cNvPr id="595" name="Google Shape;595;p52" descr="Course Essentials Express Grant"/>
          <p:cNvPicPr preferRelativeResize="0"/>
          <p:nvPr/>
        </p:nvPicPr>
        <p:blipFill>
          <a:blip r:embed="rId3">
            <a:alphaModFix/>
          </a:blip>
          <a:stretch>
            <a:fillRect/>
          </a:stretch>
        </p:blipFill>
        <p:spPr>
          <a:xfrm>
            <a:off x="-108863" y="0"/>
            <a:ext cx="2862074" cy="2862070"/>
          </a:xfrm>
          <a:prstGeom prst="rect">
            <a:avLst/>
          </a:prstGeom>
          <a:noFill/>
          <a:ln>
            <a:noFill/>
          </a:ln>
        </p:spPr>
      </p:pic>
      <p:grpSp>
        <p:nvGrpSpPr>
          <p:cNvPr id="596" name="Google Shape;596;p52"/>
          <p:cNvGrpSpPr/>
          <p:nvPr/>
        </p:nvGrpSpPr>
        <p:grpSpPr>
          <a:xfrm>
            <a:off x="2999848" y="420250"/>
            <a:ext cx="5424331" cy="857400"/>
            <a:chOff x="2999848" y="420250"/>
            <a:chExt cx="5424331" cy="857400"/>
          </a:xfrm>
        </p:grpSpPr>
        <p:cxnSp>
          <p:nvCxnSpPr>
            <p:cNvPr id="597" name="Google Shape;597;p52" descr="Double-sided arrow indicating a range from &quot;beginner&quot; to &quot;experienced&quot;"/>
            <p:cNvCxnSpPr/>
            <p:nvPr/>
          </p:nvCxnSpPr>
          <p:spPr>
            <a:xfrm rot="10800000" flipH="1">
              <a:off x="3988361" y="988000"/>
              <a:ext cx="3824100" cy="26700"/>
            </a:xfrm>
            <a:prstGeom prst="straightConnector1">
              <a:avLst/>
            </a:prstGeom>
            <a:noFill/>
            <a:ln w="28575" cap="flat" cmpd="sng">
              <a:solidFill>
                <a:srgbClr val="CC0000"/>
              </a:solidFill>
              <a:prstDash val="solid"/>
              <a:round/>
              <a:headEnd type="triangle" w="med" len="med"/>
              <a:tailEnd type="triangle" w="med" len="med"/>
            </a:ln>
          </p:spPr>
        </p:cxnSp>
        <p:sp>
          <p:nvSpPr>
            <p:cNvPr id="598" name="Google Shape;598;p52"/>
            <p:cNvSpPr txBox="1"/>
            <p:nvPr/>
          </p:nvSpPr>
          <p:spPr>
            <a:xfrm>
              <a:off x="4234093" y="420250"/>
              <a:ext cx="3330000" cy="85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t>Experience</a:t>
              </a:r>
              <a:endParaRPr sz="1800" b="1"/>
            </a:p>
          </p:txBody>
        </p:sp>
        <p:sp>
          <p:nvSpPr>
            <p:cNvPr id="599" name="Google Shape;599;p52"/>
            <p:cNvSpPr txBox="1"/>
            <p:nvPr/>
          </p:nvSpPr>
          <p:spPr>
            <a:xfrm>
              <a:off x="2999848" y="766750"/>
              <a:ext cx="1029900" cy="469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a:solidFill>
                    <a:schemeClr val="dk1"/>
                  </a:solidFill>
                </a:rPr>
                <a:t>Very little</a:t>
              </a:r>
              <a:endParaRPr sz="1600">
                <a:solidFill>
                  <a:schemeClr val="dk1"/>
                </a:solidFill>
              </a:endParaRPr>
            </a:p>
          </p:txBody>
        </p:sp>
        <p:sp>
          <p:nvSpPr>
            <p:cNvPr id="600" name="Google Shape;600;p52"/>
            <p:cNvSpPr txBox="1"/>
            <p:nvPr/>
          </p:nvSpPr>
          <p:spPr>
            <a:xfrm>
              <a:off x="7768379" y="766750"/>
              <a:ext cx="655800" cy="46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rPr>
                <a:t>A lot</a:t>
              </a:r>
              <a:endParaRPr sz="1600">
                <a:solidFill>
                  <a:schemeClr val="dk1"/>
                </a:solidFill>
              </a:endParaRPr>
            </a:p>
          </p:txBody>
        </p:sp>
        <p:sp>
          <p:nvSpPr>
            <p:cNvPr id="601" name="Google Shape;601;p52" descr="Experience indicator about midway between &quot;very little&quot; and &quot;a lot&quot;"/>
            <p:cNvSpPr/>
            <p:nvPr/>
          </p:nvSpPr>
          <p:spPr>
            <a:xfrm>
              <a:off x="6111907" y="883000"/>
              <a:ext cx="228534" cy="236700"/>
            </a:xfrm>
            <a:prstGeom prst="ellipse">
              <a:avLst/>
            </a:prstGeom>
            <a:solidFill>
              <a:srgbClr val="FDD72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2" name="Google Shape;602;p52"/>
          <p:cNvGrpSpPr/>
          <p:nvPr/>
        </p:nvGrpSpPr>
        <p:grpSpPr>
          <a:xfrm>
            <a:off x="2773788" y="1588650"/>
            <a:ext cx="6254979" cy="857400"/>
            <a:chOff x="2773788" y="1588650"/>
            <a:chExt cx="6254979" cy="857400"/>
          </a:xfrm>
        </p:grpSpPr>
        <p:grpSp>
          <p:nvGrpSpPr>
            <p:cNvPr id="603" name="Google Shape;603;p52"/>
            <p:cNvGrpSpPr/>
            <p:nvPr/>
          </p:nvGrpSpPr>
          <p:grpSpPr>
            <a:xfrm>
              <a:off x="2773788" y="1588650"/>
              <a:ext cx="6254979" cy="857400"/>
              <a:chOff x="-349179" y="3506950"/>
              <a:chExt cx="9661692" cy="857400"/>
            </a:xfrm>
          </p:grpSpPr>
          <p:cxnSp>
            <p:nvCxnSpPr>
              <p:cNvPr id="604" name="Google Shape;604;p52" descr="Double-sided arrow indicating a range from &quot;awareness&quot; to &quot;QM review&quot;"/>
              <p:cNvCxnSpPr/>
              <p:nvPr/>
            </p:nvCxnSpPr>
            <p:spPr>
              <a:xfrm rot="10800000" flipH="1">
                <a:off x="1526975" y="4117425"/>
                <a:ext cx="5907000" cy="14100"/>
              </a:xfrm>
              <a:prstGeom prst="straightConnector1">
                <a:avLst/>
              </a:prstGeom>
              <a:noFill/>
              <a:ln w="28575" cap="flat" cmpd="sng">
                <a:solidFill>
                  <a:srgbClr val="CC0000"/>
                </a:solidFill>
                <a:prstDash val="solid"/>
                <a:round/>
                <a:headEnd type="triangle" w="med" len="med"/>
                <a:tailEnd type="triangle" w="med" len="med"/>
              </a:ln>
            </p:spPr>
          </p:cxnSp>
          <p:sp>
            <p:nvSpPr>
              <p:cNvPr id="605" name="Google Shape;605;p52"/>
              <p:cNvSpPr txBox="1"/>
              <p:nvPr/>
            </p:nvSpPr>
            <p:spPr>
              <a:xfrm>
                <a:off x="1883220" y="3506950"/>
                <a:ext cx="5196900" cy="85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t>Goal</a:t>
                </a:r>
                <a:endParaRPr sz="1800" b="1"/>
              </a:p>
            </p:txBody>
          </p:sp>
          <p:sp>
            <p:nvSpPr>
              <p:cNvPr id="606" name="Google Shape;606;p52"/>
              <p:cNvSpPr txBox="1"/>
              <p:nvPr/>
            </p:nvSpPr>
            <p:spPr>
              <a:xfrm>
                <a:off x="-349179" y="3889875"/>
                <a:ext cx="1901700" cy="469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a:solidFill>
                      <a:schemeClr val="dk1"/>
                    </a:solidFill>
                  </a:rPr>
                  <a:t>Awareness</a:t>
                </a:r>
                <a:endParaRPr sz="1600">
                  <a:solidFill>
                    <a:schemeClr val="dk1"/>
                  </a:solidFill>
                </a:endParaRPr>
              </a:p>
            </p:txBody>
          </p:sp>
          <p:sp>
            <p:nvSpPr>
              <p:cNvPr id="607" name="Google Shape;607;p52"/>
              <p:cNvSpPr txBox="1"/>
              <p:nvPr/>
            </p:nvSpPr>
            <p:spPr>
              <a:xfrm>
                <a:off x="7410813" y="3889875"/>
                <a:ext cx="1901700" cy="46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rPr>
                  <a:t>QM Review</a:t>
                </a:r>
                <a:endParaRPr sz="1600">
                  <a:solidFill>
                    <a:schemeClr val="dk1"/>
                  </a:solidFill>
                </a:endParaRPr>
              </a:p>
            </p:txBody>
          </p:sp>
        </p:grpSp>
        <p:sp>
          <p:nvSpPr>
            <p:cNvPr id="608" name="Google Shape;608;p52" descr="Goal indicator 100% towards &quot;QM Review&quot;"/>
            <p:cNvSpPr/>
            <p:nvPr/>
          </p:nvSpPr>
          <p:spPr>
            <a:xfrm>
              <a:off x="7387487" y="2076825"/>
              <a:ext cx="228534" cy="236700"/>
            </a:xfrm>
            <a:prstGeom prst="ellipse">
              <a:avLst/>
            </a:prstGeom>
            <a:solidFill>
              <a:srgbClr val="FDD72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9" name="Google Shape;609;p52"/>
          <p:cNvGrpSpPr/>
          <p:nvPr/>
        </p:nvGrpSpPr>
        <p:grpSpPr>
          <a:xfrm>
            <a:off x="2718776" y="2757050"/>
            <a:ext cx="6161659" cy="857400"/>
            <a:chOff x="2718776" y="2757050"/>
            <a:chExt cx="6161659" cy="857400"/>
          </a:xfrm>
        </p:grpSpPr>
        <p:grpSp>
          <p:nvGrpSpPr>
            <p:cNvPr id="610" name="Google Shape;610;p52"/>
            <p:cNvGrpSpPr/>
            <p:nvPr/>
          </p:nvGrpSpPr>
          <p:grpSpPr>
            <a:xfrm>
              <a:off x="2718776" y="2757050"/>
              <a:ext cx="6161659" cy="857400"/>
              <a:chOff x="-434153" y="2442150"/>
              <a:chExt cx="9517545" cy="857400"/>
            </a:xfrm>
          </p:grpSpPr>
          <p:cxnSp>
            <p:nvCxnSpPr>
              <p:cNvPr id="611" name="Google Shape;611;p52" descr="Double-sided arrow indicating a range from &quot;self-check&quot; to &quot;self, peer, staff&quot;"/>
              <p:cNvCxnSpPr/>
              <p:nvPr/>
            </p:nvCxnSpPr>
            <p:spPr>
              <a:xfrm rot="10800000" flipH="1">
                <a:off x="1526975" y="3032600"/>
                <a:ext cx="5907000" cy="26700"/>
              </a:xfrm>
              <a:prstGeom prst="straightConnector1">
                <a:avLst/>
              </a:prstGeom>
              <a:noFill/>
              <a:ln w="28575" cap="flat" cmpd="sng">
                <a:solidFill>
                  <a:srgbClr val="CC0000"/>
                </a:solidFill>
                <a:prstDash val="solid"/>
                <a:round/>
                <a:headEnd type="triangle" w="med" len="med"/>
                <a:tailEnd type="triangle" w="med" len="med"/>
              </a:ln>
            </p:spPr>
          </p:cxnSp>
          <p:sp>
            <p:nvSpPr>
              <p:cNvPr id="612" name="Google Shape;612;p52"/>
              <p:cNvSpPr txBox="1"/>
              <p:nvPr/>
            </p:nvSpPr>
            <p:spPr>
              <a:xfrm>
                <a:off x="1883221" y="2442150"/>
                <a:ext cx="5177100" cy="85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t>Feedback</a:t>
                </a:r>
                <a:endParaRPr sz="1800" b="1"/>
              </a:p>
            </p:txBody>
          </p:sp>
          <p:sp>
            <p:nvSpPr>
              <p:cNvPr id="613" name="Google Shape;613;p52"/>
              <p:cNvSpPr txBox="1"/>
              <p:nvPr/>
            </p:nvSpPr>
            <p:spPr>
              <a:xfrm>
                <a:off x="-434153" y="2831300"/>
                <a:ext cx="1961100" cy="429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a:solidFill>
                      <a:schemeClr val="dk1"/>
                    </a:solidFill>
                  </a:rPr>
                  <a:t>Self-check</a:t>
                </a:r>
                <a:endParaRPr sz="1600">
                  <a:solidFill>
                    <a:schemeClr val="dk1"/>
                  </a:solidFill>
                </a:endParaRPr>
              </a:p>
            </p:txBody>
          </p:sp>
          <p:sp>
            <p:nvSpPr>
              <p:cNvPr id="614" name="Google Shape;614;p52"/>
              <p:cNvSpPr txBox="1"/>
              <p:nvPr/>
            </p:nvSpPr>
            <p:spPr>
              <a:xfrm>
                <a:off x="7416592" y="2831300"/>
                <a:ext cx="1666800" cy="429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a:solidFill>
                      <a:schemeClr val="dk1"/>
                    </a:solidFill>
                  </a:rPr>
                  <a:t>Self, Peer &amp; Staff</a:t>
                </a:r>
                <a:endParaRPr sz="1600">
                  <a:solidFill>
                    <a:schemeClr val="dk1"/>
                  </a:solidFill>
                </a:endParaRPr>
              </a:p>
            </p:txBody>
          </p:sp>
        </p:grpSp>
        <p:sp>
          <p:nvSpPr>
            <p:cNvPr id="615" name="Google Shape;615;p52" descr="Feedback slider indicator about 55% toward &quot;Self, peer and staff&quot;"/>
            <p:cNvSpPr/>
            <p:nvPr/>
          </p:nvSpPr>
          <p:spPr>
            <a:xfrm>
              <a:off x="6168287" y="3215825"/>
              <a:ext cx="228534" cy="236700"/>
            </a:xfrm>
            <a:prstGeom prst="ellipse">
              <a:avLst/>
            </a:prstGeom>
            <a:solidFill>
              <a:srgbClr val="FDD72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6" name="Google Shape;616;p52"/>
          <p:cNvGrpSpPr/>
          <p:nvPr/>
        </p:nvGrpSpPr>
        <p:grpSpPr>
          <a:xfrm>
            <a:off x="3369219" y="3925450"/>
            <a:ext cx="5390536" cy="815700"/>
            <a:chOff x="3369219" y="3925450"/>
            <a:chExt cx="5390536" cy="815700"/>
          </a:xfrm>
        </p:grpSpPr>
        <p:cxnSp>
          <p:nvCxnSpPr>
            <p:cNvPr id="617" name="Google Shape;617;p52" descr="Double-sided arrow indicating a range from &quot;low&quot; to &quot;high&quot;"/>
            <p:cNvCxnSpPr/>
            <p:nvPr/>
          </p:nvCxnSpPr>
          <p:spPr>
            <a:xfrm rot="10800000" flipH="1">
              <a:off x="3988361" y="4493200"/>
              <a:ext cx="3824100" cy="26700"/>
            </a:xfrm>
            <a:prstGeom prst="straightConnector1">
              <a:avLst/>
            </a:prstGeom>
            <a:noFill/>
            <a:ln w="28575" cap="flat" cmpd="sng">
              <a:solidFill>
                <a:srgbClr val="CC0000"/>
              </a:solidFill>
              <a:prstDash val="solid"/>
              <a:round/>
              <a:headEnd type="triangle" w="med" len="med"/>
              <a:tailEnd type="triangle" w="med" len="med"/>
            </a:ln>
          </p:spPr>
        </p:cxnSp>
        <p:sp>
          <p:nvSpPr>
            <p:cNvPr id="618" name="Google Shape;618;p52"/>
            <p:cNvSpPr txBox="1"/>
            <p:nvPr/>
          </p:nvSpPr>
          <p:spPr>
            <a:xfrm>
              <a:off x="4218983" y="3925450"/>
              <a:ext cx="3345300" cy="46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t>Staff load</a:t>
              </a:r>
              <a:endParaRPr sz="1800" b="1"/>
            </a:p>
          </p:txBody>
        </p:sp>
        <p:sp>
          <p:nvSpPr>
            <p:cNvPr id="619" name="Google Shape;619;p52"/>
            <p:cNvSpPr txBox="1"/>
            <p:nvPr/>
          </p:nvSpPr>
          <p:spPr>
            <a:xfrm>
              <a:off x="3369219" y="4271950"/>
              <a:ext cx="619200" cy="469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a:solidFill>
                    <a:schemeClr val="dk1"/>
                  </a:solidFill>
                </a:rPr>
                <a:t>Low</a:t>
              </a:r>
              <a:endParaRPr sz="1600">
                <a:solidFill>
                  <a:schemeClr val="dk1"/>
                </a:solidFill>
              </a:endParaRPr>
            </a:p>
          </p:txBody>
        </p:sp>
        <p:sp>
          <p:nvSpPr>
            <p:cNvPr id="620" name="Google Shape;620;p52"/>
            <p:cNvSpPr txBox="1"/>
            <p:nvPr/>
          </p:nvSpPr>
          <p:spPr>
            <a:xfrm>
              <a:off x="7812355" y="4271950"/>
              <a:ext cx="947400" cy="46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rPr>
                <a:t>High</a:t>
              </a:r>
              <a:endParaRPr sz="1600">
                <a:solidFill>
                  <a:schemeClr val="dk1"/>
                </a:solidFill>
              </a:endParaRPr>
            </a:p>
          </p:txBody>
        </p:sp>
        <p:sp>
          <p:nvSpPr>
            <p:cNvPr id="621" name="Google Shape;621;p52" descr="Staff load indicator about 25% toward &quot;low&quot;"/>
            <p:cNvSpPr/>
            <p:nvPr/>
          </p:nvSpPr>
          <p:spPr>
            <a:xfrm>
              <a:off x="5253887" y="4388200"/>
              <a:ext cx="228534" cy="236700"/>
            </a:xfrm>
            <a:prstGeom prst="ellipse">
              <a:avLst/>
            </a:prstGeom>
            <a:solidFill>
              <a:srgbClr val="FDD72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6"/>
                                        </p:tgtEl>
                                        <p:attrNameLst>
                                          <p:attrName>style.visibility</p:attrName>
                                        </p:attrNameLst>
                                      </p:cBhvr>
                                      <p:to>
                                        <p:strVal val="visible"/>
                                      </p:to>
                                    </p:set>
                                    <p:animEffect transition="in" filter="fade">
                                      <p:cBhvr>
                                        <p:cTn id="7" dur="300"/>
                                        <p:tgtEl>
                                          <p:spTgt spid="596"/>
                                        </p:tgtEl>
                                      </p:cBhvr>
                                    </p:animEffect>
                                  </p:childTnLst>
                                </p:cTn>
                              </p:par>
                              <p:par>
                                <p:cTn id="8" presetID="10" presetClass="entr" presetSubtype="0" fill="hold" nodeType="withEffect">
                                  <p:stCondLst>
                                    <p:cond delay="0"/>
                                  </p:stCondLst>
                                  <p:childTnLst>
                                    <p:set>
                                      <p:cBhvr>
                                        <p:cTn id="9" dur="1" fill="hold">
                                          <p:stCondLst>
                                            <p:cond delay="0"/>
                                          </p:stCondLst>
                                        </p:cTn>
                                        <p:tgtEl>
                                          <p:spTgt spid="602"/>
                                        </p:tgtEl>
                                        <p:attrNameLst>
                                          <p:attrName>style.visibility</p:attrName>
                                        </p:attrNameLst>
                                      </p:cBhvr>
                                      <p:to>
                                        <p:strVal val="visible"/>
                                      </p:to>
                                    </p:set>
                                    <p:animEffect transition="in" filter="fade">
                                      <p:cBhvr>
                                        <p:cTn id="10" dur="300"/>
                                        <p:tgtEl>
                                          <p:spTgt spid="602"/>
                                        </p:tgtEl>
                                      </p:cBhvr>
                                    </p:animEffect>
                                  </p:childTnLst>
                                </p:cTn>
                              </p:par>
                              <p:par>
                                <p:cTn id="11" presetID="10" presetClass="entr" presetSubtype="0" fill="hold" nodeType="withEffect">
                                  <p:stCondLst>
                                    <p:cond delay="0"/>
                                  </p:stCondLst>
                                  <p:childTnLst>
                                    <p:set>
                                      <p:cBhvr>
                                        <p:cTn id="12" dur="1" fill="hold">
                                          <p:stCondLst>
                                            <p:cond delay="0"/>
                                          </p:stCondLst>
                                        </p:cTn>
                                        <p:tgtEl>
                                          <p:spTgt spid="609"/>
                                        </p:tgtEl>
                                        <p:attrNameLst>
                                          <p:attrName>style.visibility</p:attrName>
                                        </p:attrNameLst>
                                      </p:cBhvr>
                                      <p:to>
                                        <p:strVal val="visible"/>
                                      </p:to>
                                    </p:set>
                                    <p:animEffect transition="in" filter="fade">
                                      <p:cBhvr>
                                        <p:cTn id="13" dur="300"/>
                                        <p:tgtEl>
                                          <p:spTgt spid="609"/>
                                        </p:tgtEl>
                                      </p:cBhvr>
                                    </p:animEffect>
                                  </p:childTnLst>
                                </p:cTn>
                              </p:par>
                              <p:par>
                                <p:cTn id="14" presetID="10" presetClass="entr" presetSubtype="0" fill="hold" nodeType="withEffect">
                                  <p:stCondLst>
                                    <p:cond delay="0"/>
                                  </p:stCondLst>
                                  <p:childTnLst>
                                    <p:set>
                                      <p:cBhvr>
                                        <p:cTn id="15" dur="1" fill="hold">
                                          <p:stCondLst>
                                            <p:cond delay="0"/>
                                          </p:stCondLst>
                                        </p:cTn>
                                        <p:tgtEl>
                                          <p:spTgt spid="616"/>
                                        </p:tgtEl>
                                        <p:attrNameLst>
                                          <p:attrName>style.visibility</p:attrName>
                                        </p:attrNameLst>
                                      </p:cBhvr>
                                      <p:to>
                                        <p:strVal val="visible"/>
                                      </p:to>
                                    </p:set>
                                    <p:animEffect transition="in" filter="fade">
                                      <p:cBhvr>
                                        <p:cTn id="16" dur="300"/>
                                        <p:tgtEl>
                                          <p:spTgt spid="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57000">
              <a:srgbClr val="F3F3F3"/>
            </a:gs>
            <a:gs pos="100000">
              <a:srgbClr val="B7B7B7"/>
            </a:gs>
          </a:gsLst>
          <a:lin ang="8100019" scaled="0"/>
        </a:gradFill>
        <a:effectLst/>
      </p:bgPr>
    </p:bg>
    <p:spTree>
      <p:nvGrpSpPr>
        <p:cNvPr id="1" name="Shape 625"/>
        <p:cNvGrpSpPr/>
        <p:nvPr/>
      </p:nvGrpSpPr>
      <p:grpSpPr>
        <a:xfrm>
          <a:off x="0" y="0"/>
          <a:ext cx="0" cy="0"/>
          <a:chOff x="0" y="0"/>
          <a:chExt cx="0" cy="0"/>
        </a:xfrm>
      </p:grpSpPr>
      <p:sp>
        <p:nvSpPr>
          <p:cNvPr id="626" name="Google Shape;626;p53"/>
          <p:cNvSpPr txBox="1">
            <a:spLocks noGrp="1"/>
          </p:cNvSpPr>
          <p:nvPr>
            <p:ph type="title"/>
          </p:nvPr>
        </p:nvSpPr>
        <p:spPr>
          <a:xfrm>
            <a:off x="376050" y="500700"/>
            <a:ext cx="1869600" cy="150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2400">
                <a:solidFill>
                  <a:schemeClr val="lt1"/>
                </a:solidFill>
                <a:latin typeface="Roboto"/>
                <a:ea typeface="Roboto"/>
                <a:cs typeface="Roboto"/>
                <a:sym typeface="Roboto"/>
              </a:rPr>
              <a:t>WolfSNAPS Trainings</a:t>
            </a:r>
            <a:endParaRPr sz="2400">
              <a:solidFill>
                <a:schemeClr val="lt1"/>
              </a:solidFill>
              <a:latin typeface="Roboto"/>
              <a:ea typeface="Roboto"/>
              <a:cs typeface="Roboto"/>
              <a:sym typeface="Roboto"/>
            </a:endParaRPr>
          </a:p>
        </p:txBody>
      </p:sp>
      <p:sp>
        <p:nvSpPr>
          <p:cNvPr id="627" name="Google Shape;627;p53" descr="&quot;&quot;"/>
          <p:cNvSpPr/>
          <p:nvPr/>
        </p:nvSpPr>
        <p:spPr>
          <a:xfrm>
            <a:off x="0" y="-12125"/>
            <a:ext cx="2729400" cy="5143500"/>
          </a:xfrm>
          <a:prstGeom prst="rect">
            <a:avLst/>
          </a:prstGeom>
          <a:solidFill>
            <a:srgbClr val="1D4B6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8" name="Google Shape;628;p53"/>
          <p:cNvGrpSpPr/>
          <p:nvPr/>
        </p:nvGrpSpPr>
        <p:grpSpPr>
          <a:xfrm>
            <a:off x="2999848" y="420250"/>
            <a:ext cx="5424299" cy="857400"/>
            <a:chOff x="2784001" y="420250"/>
            <a:chExt cx="5618124" cy="857400"/>
          </a:xfrm>
        </p:grpSpPr>
        <p:cxnSp>
          <p:nvCxnSpPr>
            <p:cNvPr id="629" name="Google Shape;629;p53" descr="Double-sided arrow indicating a range from &quot;beginner&quot; to &quot;experienced&quot;"/>
            <p:cNvCxnSpPr/>
            <p:nvPr/>
          </p:nvCxnSpPr>
          <p:spPr>
            <a:xfrm rot="10800000" flipH="1">
              <a:off x="3807837" y="988000"/>
              <a:ext cx="3960600" cy="26700"/>
            </a:xfrm>
            <a:prstGeom prst="straightConnector1">
              <a:avLst/>
            </a:prstGeom>
            <a:noFill/>
            <a:ln w="28575" cap="flat" cmpd="sng">
              <a:solidFill>
                <a:srgbClr val="CC0000"/>
              </a:solidFill>
              <a:prstDash val="solid"/>
              <a:round/>
              <a:headEnd type="triangle" w="med" len="med"/>
              <a:tailEnd type="triangle" w="med" len="med"/>
            </a:ln>
          </p:spPr>
        </p:cxnSp>
        <p:sp>
          <p:nvSpPr>
            <p:cNvPr id="630" name="Google Shape;630;p53"/>
            <p:cNvSpPr txBox="1"/>
            <p:nvPr/>
          </p:nvSpPr>
          <p:spPr>
            <a:xfrm>
              <a:off x="4062350" y="420250"/>
              <a:ext cx="3449100" cy="85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t>Experience</a:t>
              </a:r>
              <a:endParaRPr sz="1800" b="1"/>
            </a:p>
          </p:txBody>
        </p:sp>
        <p:sp>
          <p:nvSpPr>
            <p:cNvPr id="631" name="Google Shape;631;p53"/>
            <p:cNvSpPr txBox="1"/>
            <p:nvPr/>
          </p:nvSpPr>
          <p:spPr>
            <a:xfrm>
              <a:off x="2784001" y="766750"/>
              <a:ext cx="1066800" cy="469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a:solidFill>
                    <a:schemeClr val="dk1"/>
                  </a:solidFill>
                </a:rPr>
                <a:t>Very little</a:t>
              </a:r>
              <a:endParaRPr sz="1600">
                <a:solidFill>
                  <a:schemeClr val="dk1"/>
                </a:solidFill>
              </a:endParaRPr>
            </a:p>
          </p:txBody>
        </p:sp>
        <p:sp>
          <p:nvSpPr>
            <p:cNvPr id="632" name="Google Shape;632;p53"/>
            <p:cNvSpPr txBox="1"/>
            <p:nvPr/>
          </p:nvSpPr>
          <p:spPr>
            <a:xfrm>
              <a:off x="7722925" y="766750"/>
              <a:ext cx="679200" cy="46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rPr>
                <a:t>A lot</a:t>
              </a:r>
              <a:endParaRPr sz="1600">
                <a:solidFill>
                  <a:schemeClr val="dk1"/>
                </a:solidFill>
              </a:endParaRPr>
            </a:p>
          </p:txBody>
        </p:sp>
        <p:sp>
          <p:nvSpPr>
            <p:cNvPr id="633" name="Google Shape;633;p53" descr="Experience indicator 0% toward &quot;very little&quot;"/>
            <p:cNvSpPr/>
            <p:nvPr/>
          </p:nvSpPr>
          <p:spPr>
            <a:xfrm>
              <a:off x="4034192" y="883000"/>
              <a:ext cx="236700" cy="236700"/>
            </a:xfrm>
            <a:prstGeom prst="ellipse">
              <a:avLst/>
            </a:prstGeom>
            <a:solidFill>
              <a:srgbClr val="FDD72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4" name="Google Shape;634;p53"/>
          <p:cNvSpPr txBox="1"/>
          <p:nvPr/>
        </p:nvSpPr>
        <p:spPr>
          <a:xfrm>
            <a:off x="279000" y="2789450"/>
            <a:ext cx="2327700" cy="2103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lt1"/>
                </a:solidFill>
              </a:rPr>
              <a:t>General QM standards</a:t>
            </a:r>
            <a:endParaRPr sz="1800" b="1">
              <a:solidFill>
                <a:schemeClr val="lt1"/>
              </a:solidFill>
            </a:endParaRPr>
          </a:p>
          <a:p>
            <a:pPr marL="0" lvl="0" indent="0" algn="l" rtl="0">
              <a:spcBef>
                <a:spcPts val="1000"/>
              </a:spcBef>
              <a:spcAft>
                <a:spcPts val="0"/>
              </a:spcAft>
              <a:buNone/>
            </a:pPr>
            <a:r>
              <a:rPr lang="en" sz="1800" b="1">
                <a:solidFill>
                  <a:schemeClr val="lt1"/>
                </a:solidFill>
              </a:rPr>
              <a:t>Eight modules, 30-90 minutes each</a:t>
            </a:r>
            <a:endParaRPr sz="1800" b="1">
              <a:solidFill>
                <a:schemeClr val="lt1"/>
              </a:solidFill>
            </a:endParaRPr>
          </a:p>
          <a:p>
            <a:pPr marL="0" lvl="0" indent="0" algn="l" rtl="0">
              <a:spcBef>
                <a:spcPts val="1000"/>
              </a:spcBef>
              <a:spcAft>
                <a:spcPts val="1000"/>
              </a:spcAft>
              <a:buNone/>
            </a:pPr>
            <a:r>
              <a:rPr lang="en" sz="1800" b="1">
                <a:solidFill>
                  <a:schemeClr val="lt1"/>
                </a:solidFill>
              </a:rPr>
              <a:t>Self-paced course delivery</a:t>
            </a:r>
            <a:endParaRPr sz="1800" b="1">
              <a:solidFill>
                <a:schemeClr val="lt1"/>
              </a:solidFill>
            </a:endParaRPr>
          </a:p>
        </p:txBody>
      </p:sp>
      <p:grpSp>
        <p:nvGrpSpPr>
          <p:cNvPr id="635" name="Google Shape;635;p53"/>
          <p:cNvGrpSpPr/>
          <p:nvPr/>
        </p:nvGrpSpPr>
        <p:grpSpPr>
          <a:xfrm>
            <a:off x="2718790" y="2757050"/>
            <a:ext cx="6161352" cy="857400"/>
            <a:chOff x="2718790" y="2757050"/>
            <a:chExt cx="6161352" cy="857400"/>
          </a:xfrm>
        </p:grpSpPr>
        <p:grpSp>
          <p:nvGrpSpPr>
            <p:cNvPr id="636" name="Google Shape;636;p53"/>
            <p:cNvGrpSpPr/>
            <p:nvPr/>
          </p:nvGrpSpPr>
          <p:grpSpPr>
            <a:xfrm>
              <a:off x="2718790" y="2757050"/>
              <a:ext cx="6161352" cy="857400"/>
              <a:chOff x="2492900" y="2757050"/>
              <a:chExt cx="6381514" cy="857400"/>
            </a:xfrm>
          </p:grpSpPr>
          <p:grpSp>
            <p:nvGrpSpPr>
              <p:cNvPr id="637" name="Google Shape;637;p53"/>
              <p:cNvGrpSpPr/>
              <p:nvPr/>
            </p:nvGrpSpPr>
            <p:grpSpPr>
              <a:xfrm>
                <a:off x="2492900" y="2757050"/>
                <a:ext cx="6381514" cy="857400"/>
                <a:chOff x="-434153" y="2442150"/>
                <a:chExt cx="9517545" cy="857400"/>
              </a:xfrm>
            </p:grpSpPr>
            <p:cxnSp>
              <p:nvCxnSpPr>
                <p:cNvPr id="638" name="Google Shape;638;p53" descr="Double-sided arrow indicating a range from &quot;self-check&quot; to &quot;self, peer, staff&quot;"/>
                <p:cNvCxnSpPr/>
                <p:nvPr/>
              </p:nvCxnSpPr>
              <p:spPr>
                <a:xfrm rot="10800000" flipH="1">
                  <a:off x="1526975" y="3032600"/>
                  <a:ext cx="5907000" cy="26700"/>
                </a:xfrm>
                <a:prstGeom prst="straightConnector1">
                  <a:avLst/>
                </a:prstGeom>
                <a:noFill/>
                <a:ln w="28575" cap="flat" cmpd="sng">
                  <a:solidFill>
                    <a:srgbClr val="CC0000"/>
                  </a:solidFill>
                  <a:prstDash val="solid"/>
                  <a:round/>
                  <a:headEnd type="triangle" w="med" len="med"/>
                  <a:tailEnd type="triangle" w="med" len="med"/>
                </a:ln>
              </p:spPr>
            </p:cxnSp>
            <p:sp>
              <p:nvSpPr>
                <p:cNvPr id="639" name="Google Shape;639;p53"/>
                <p:cNvSpPr txBox="1"/>
                <p:nvPr/>
              </p:nvSpPr>
              <p:spPr>
                <a:xfrm>
                  <a:off x="1883221" y="2442150"/>
                  <a:ext cx="5177100" cy="85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t>Feedback</a:t>
                  </a:r>
                  <a:endParaRPr sz="1800" b="1"/>
                </a:p>
              </p:txBody>
            </p:sp>
            <p:sp>
              <p:nvSpPr>
                <p:cNvPr id="640" name="Google Shape;640;p53"/>
                <p:cNvSpPr txBox="1"/>
                <p:nvPr/>
              </p:nvSpPr>
              <p:spPr>
                <a:xfrm>
                  <a:off x="-434153" y="2831300"/>
                  <a:ext cx="1961100" cy="429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a:solidFill>
                        <a:schemeClr val="dk1"/>
                      </a:solidFill>
                    </a:rPr>
                    <a:t>Self-check</a:t>
                  </a:r>
                  <a:endParaRPr sz="1600">
                    <a:solidFill>
                      <a:schemeClr val="dk1"/>
                    </a:solidFill>
                  </a:endParaRPr>
                </a:p>
              </p:txBody>
            </p:sp>
            <p:sp>
              <p:nvSpPr>
                <p:cNvPr id="641" name="Google Shape;641;p53"/>
                <p:cNvSpPr txBox="1"/>
                <p:nvPr/>
              </p:nvSpPr>
              <p:spPr>
                <a:xfrm>
                  <a:off x="7416592" y="2831300"/>
                  <a:ext cx="1666800" cy="429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a:solidFill>
                        <a:schemeClr val="dk1"/>
                      </a:solidFill>
                    </a:rPr>
                    <a:t>Self, Peer &amp; Staff</a:t>
                  </a:r>
                  <a:endParaRPr sz="1600">
                    <a:solidFill>
                      <a:schemeClr val="dk1"/>
                    </a:solidFill>
                  </a:endParaRPr>
                </a:p>
              </p:txBody>
            </p:sp>
          </p:grpSp>
          <p:sp>
            <p:nvSpPr>
              <p:cNvPr id="642" name="Google Shape;642;p53" descr="Feedback indicator 25% toward &quot;self-check&quot;"/>
              <p:cNvSpPr/>
              <p:nvPr/>
            </p:nvSpPr>
            <p:spPr>
              <a:xfrm>
                <a:off x="5027232" y="3242500"/>
                <a:ext cx="236700" cy="236700"/>
              </a:xfrm>
              <a:prstGeom prst="ellipse">
                <a:avLst/>
              </a:prstGeom>
              <a:solidFill>
                <a:srgbClr val="FDD72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3" name="Google Shape;643;p53" descr="Feedback indicator 0% toward &quot;self-check&quot;"/>
            <p:cNvSpPr/>
            <p:nvPr/>
          </p:nvSpPr>
          <p:spPr>
            <a:xfrm>
              <a:off x="4211062" y="3251800"/>
              <a:ext cx="228600" cy="236700"/>
            </a:xfrm>
            <a:prstGeom prst="ellipse">
              <a:avLst/>
            </a:prstGeom>
            <a:solidFill>
              <a:srgbClr val="6FB2C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4" name="Google Shape;644;p53"/>
          <p:cNvGrpSpPr/>
          <p:nvPr/>
        </p:nvGrpSpPr>
        <p:grpSpPr>
          <a:xfrm>
            <a:off x="2773799" y="1588650"/>
            <a:ext cx="6254668" cy="857400"/>
            <a:chOff x="2773799" y="1588650"/>
            <a:chExt cx="6254668" cy="857400"/>
          </a:xfrm>
        </p:grpSpPr>
        <p:grpSp>
          <p:nvGrpSpPr>
            <p:cNvPr id="645" name="Google Shape;645;p53"/>
            <p:cNvGrpSpPr/>
            <p:nvPr/>
          </p:nvGrpSpPr>
          <p:grpSpPr>
            <a:xfrm>
              <a:off x="2773799" y="1588650"/>
              <a:ext cx="6254668" cy="857400"/>
              <a:chOff x="2549875" y="1588650"/>
              <a:chExt cx="6478164" cy="857400"/>
            </a:xfrm>
          </p:grpSpPr>
          <p:grpSp>
            <p:nvGrpSpPr>
              <p:cNvPr id="646" name="Google Shape;646;p53"/>
              <p:cNvGrpSpPr/>
              <p:nvPr/>
            </p:nvGrpSpPr>
            <p:grpSpPr>
              <a:xfrm>
                <a:off x="2549875" y="1588650"/>
                <a:ext cx="6478164" cy="857400"/>
                <a:chOff x="-349179" y="3506950"/>
                <a:chExt cx="9661692" cy="857400"/>
              </a:xfrm>
            </p:grpSpPr>
            <p:cxnSp>
              <p:nvCxnSpPr>
                <p:cNvPr id="647" name="Google Shape;647;p53" descr="Double-sided arrow indicating a range from &quot;awareness&quot; to &quot;QM review&quot;"/>
                <p:cNvCxnSpPr/>
                <p:nvPr/>
              </p:nvCxnSpPr>
              <p:spPr>
                <a:xfrm rot="10800000" flipH="1">
                  <a:off x="1526975" y="4117425"/>
                  <a:ext cx="5907000" cy="14100"/>
                </a:xfrm>
                <a:prstGeom prst="straightConnector1">
                  <a:avLst/>
                </a:prstGeom>
                <a:noFill/>
                <a:ln w="28575" cap="flat" cmpd="sng">
                  <a:solidFill>
                    <a:srgbClr val="CC0000"/>
                  </a:solidFill>
                  <a:prstDash val="solid"/>
                  <a:round/>
                  <a:headEnd type="triangle" w="med" len="med"/>
                  <a:tailEnd type="triangle" w="med" len="med"/>
                </a:ln>
              </p:spPr>
            </p:cxnSp>
            <p:sp>
              <p:nvSpPr>
                <p:cNvPr id="648" name="Google Shape;648;p53"/>
                <p:cNvSpPr txBox="1"/>
                <p:nvPr/>
              </p:nvSpPr>
              <p:spPr>
                <a:xfrm>
                  <a:off x="1883220" y="3506950"/>
                  <a:ext cx="5196900" cy="85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t>Goal</a:t>
                  </a:r>
                  <a:endParaRPr sz="1800" b="1"/>
                </a:p>
              </p:txBody>
            </p:sp>
            <p:sp>
              <p:nvSpPr>
                <p:cNvPr id="649" name="Google Shape;649;p53"/>
                <p:cNvSpPr txBox="1"/>
                <p:nvPr/>
              </p:nvSpPr>
              <p:spPr>
                <a:xfrm>
                  <a:off x="-349179" y="3889875"/>
                  <a:ext cx="1901700" cy="469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a:solidFill>
                        <a:schemeClr val="dk1"/>
                      </a:solidFill>
                    </a:rPr>
                    <a:t>Awareness</a:t>
                  </a:r>
                  <a:endParaRPr sz="1600">
                    <a:solidFill>
                      <a:schemeClr val="dk1"/>
                    </a:solidFill>
                  </a:endParaRPr>
                </a:p>
              </p:txBody>
            </p:sp>
            <p:sp>
              <p:nvSpPr>
                <p:cNvPr id="650" name="Google Shape;650;p53"/>
                <p:cNvSpPr txBox="1"/>
                <p:nvPr/>
              </p:nvSpPr>
              <p:spPr>
                <a:xfrm>
                  <a:off x="7410813" y="3889875"/>
                  <a:ext cx="1901700" cy="46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rPr>
                    <a:t>QM Review</a:t>
                  </a:r>
                  <a:endParaRPr sz="1600">
                    <a:solidFill>
                      <a:schemeClr val="dk1"/>
                    </a:solidFill>
                  </a:endParaRPr>
                </a:p>
              </p:txBody>
            </p:sp>
          </p:grpSp>
          <p:sp>
            <p:nvSpPr>
              <p:cNvPr id="651" name="Google Shape;651;p53" descr="Goal indicator 0% toward &quot;awareness&quot;"/>
              <p:cNvSpPr/>
              <p:nvPr/>
            </p:nvSpPr>
            <p:spPr>
              <a:xfrm>
                <a:off x="4046704" y="2087825"/>
                <a:ext cx="236700" cy="236700"/>
              </a:xfrm>
              <a:prstGeom prst="ellipse">
                <a:avLst/>
              </a:prstGeom>
              <a:solidFill>
                <a:srgbClr val="6FB2C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2" name="Google Shape;652;p53" descr="Goal indicator 0% toward &quot;awareness&quot;"/>
            <p:cNvSpPr/>
            <p:nvPr/>
          </p:nvSpPr>
          <p:spPr>
            <a:xfrm>
              <a:off x="5133387" y="2087825"/>
              <a:ext cx="228600" cy="236700"/>
            </a:xfrm>
            <a:prstGeom prst="ellipse">
              <a:avLst/>
            </a:prstGeom>
            <a:solidFill>
              <a:srgbClr val="FDD72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3" name="Google Shape;653;p53"/>
          <p:cNvGrpSpPr/>
          <p:nvPr/>
        </p:nvGrpSpPr>
        <p:grpSpPr>
          <a:xfrm>
            <a:off x="3369219" y="3925450"/>
            <a:ext cx="5390581" cy="815700"/>
            <a:chOff x="3369219" y="3925450"/>
            <a:chExt cx="5390581" cy="815700"/>
          </a:xfrm>
        </p:grpSpPr>
        <p:grpSp>
          <p:nvGrpSpPr>
            <p:cNvPr id="654" name="Google Shape;654;p53"/>
            <p:cNvGrpSpPr/>
            <p:nvPr/>
          </p:nvGrpSpPr>
          <p:grpSpPr>
            <a:xfrm>
              <a:off x="3369219" y="3925450"/>
              <a:ext cx="5390581" cy="815700"/>
              <a:chOff x="3166571" y="3925450"/>
              <a:chExt cx="5583202" cy="815700"/>
            </a:xfrm>
          </p:grpSpPr>
          <p:cxnSp>
            <p:nvCxnSpPr>
              <p:cNvPr id="655" name="Google Shape;655;p53" descr="Double-sided arrow indicating a range from &quot;low&quot; to &quot;high&quot;"/>
              <p:cNvCxnSpPr/>
              <p:nvPr/>
            </p:nvCxnSpPr>
            <p:spPr>
              <a:xfrm rot="10800000" flipH="1">
                <a:off x="3807837" y="4493200"/>
                <a:ext cx="3960600" cy="26700"/>
              </a:xfrm>
              <a:prstGeom prst="straightConnector1">
                <a:avLst/>
              </a:prstGeom>
              <a:noFill/>
              <a:ln w="28575" cap="flat" cmpd="sng">
                <a:solidFill>
                  <a:srgbClr val="CC0000"/>
                </a:solidFill>
                <a:prstDash val="solid"/>
                <a:round/>
                <a:headEnd type="triangle" w="med" len="med"/>
                <a:tailEnd type="triangle" w="med" len="med"/>
              </a:ln>
            </p:spPr>
          </p:cxnSp>
          <p:sp>
            <p:nvSpPr>
              <p:cNvPr id="656" name="Google Shape;656;p53"/>
              <p:cNvSpPr txBox="1"/>
              <p:nvPr/>
            </p:nvSpPr>
            <p:spPr>
              <a:xfrm>
                <a:off x="4046700" y="3925450"/>
                <a:ext cx="3464700" cy="46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t>Staff load</a:t>
                </a:r>
                <a:endParaRPr sz="1800" b="1"/>
              </a:p>
            </p:txBody>
          </p:sp>
          <p:sp>
            <p:nvSpPr>
              <p:cNvPr id="657" name="Google Shape;657;p53"/>
              <p:cNvSpPr txBox="1"/>
              <p:nvPr/>
            </p:nvSpPr>
            <p:spPr>
              <a:xfrm>
                <a:off x="3166571" y="4271950"/>
                <a:ext cx="641400" cy="469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a:solidFill>
                      <a:schemeClr val="dk1"/>
                    </a:solidFill>
                  </a:rPr>
                  <a:t>Low</a:t>
                </a:r>
                <a:endParaRPr sz="1600">
                  <a:solidFill>
                    <a:schemeClr val="dk1"/>
                  </a:solidFill>
                </a:endParaRPr>
              </a:p>
            </p:txBody>
          </p:sp>
          <p:sp>
            <p:nvSpPr>
              <p:cNvPr id="658" name="Google Shape;658;p53"/>
              <p:cNvSpPr txBox="1"/>
              <p:nvPr/>
            </p:nvSpPr>
            <p:spPr>
              <a:xfrm>
                <a:off x="7768472" y="4271950"/>
                <a:ext cx="981300" cy="46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rPr>
                  <a:t>High</a:t>
                </a:r>
                <a:endParaRPr sz="1600">
                  <a:solidFill>
                    <a:schemeClr val="dk1"/>
                  </a:solidFill>
                </a:endParaRPr>
              </a:p>
            </p:txBody>
          </p:sp>
          <p:sp>
            <p:nvSpPr>
              <p:cNvPr id="659" name="Google Shape;659;p53" descr="Staff load indicator 0% toward &quot;low&quot;"/>
              <p:cNvSpPr/>
              <p:nvPr/>
            </p:nvSpPr>
            <p:spPr>
              <a:xfrm>
                <a:off x="4046704" y="4388200"/>
                <a:ext cx="236700" cy="236700"/>
              </a:xfrm>
              <a:prstGeom prst="ellipse">
                <a:avLst/>
              </a:prstGeom>
              <a:solidFill>
                <a:srgbClr val="6FB2C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0" name="Google Shape;660;p53" descr="Staff load indicator 25% toward &quot;low&quot;"/>
            <p:cNvSpPr/>
            <p:nvPr/>
          </p:nvSpPr>
          <p:spPr>
            <a:xfrm>
              <a:off x="5209587" y="4388200"/>
              <a:ext cx="228600" cy="236700"/>
            </a:xfrm>
            <a:prstGeom prst="ellipse">
              <a:avLst/>
            </a:prstGeom>
            <a:solidFill>
              <a:srgbClr val="FDD72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61" name="Google Shape;661;p53" descr="WolfSNAPS trainings"/>
          <p:cNvPicPr preferRelativeResize="0"/>
          <p:nvPr/>
        </p:nvPicPr>
        <p:blipFill>
          <a:blip r:embed="rId3">
            <a:alphaModFix/>
          </a:blip>
          <a:stretch>
            <a:fillRect/>
          </a:stretch>
        </p:blipFill>
        <p:spPr>
          <a:xfrm>
            <a:off x="-170756" y="23800"/>
            <a:ext cx="2865731" cy="286573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8"/>
                                        </p:tgtEl>
                                        <p:attrNameLst>
                                          <p:attrName>style.visibility</p:attrName>
                                        </p:attrNameLst>
                                      </p:cBhvr>
                                      <p:to>
                                        <p:strVal val="visible"/>
                                      </p:to>
                                    </p:set>
                                    <p:animEffect transition="in" filter="fade">
                                      <p:cBhvr>
                                        <p:cTn id="7" dur="300"/>
                                        <p:tgtEl>
                                          <p:spTgt spid="628"/>
                                        </p:tgtEl>
                                      </p:cBhvr>
                                    </p:animEffect>
                                  </p:childTnLst>
                                </p:cTn>
                              </p:par>
                              <p:par>
                                <p:cTn id="8" presetID="10" presetClass="entr" presetSubtype="0" fill="hold" nodeType="withEffect">
                                  <p:stCondLst>
                                    <p:cond delay="0"/>
                                  </p:stCondLst>
                                  <p:childTnLst>
                                    <p:set>
                                      <p:cBhvr>
                                        <p:cTn id="9" dur="1" fill="hold">
                                          <p:stCondLst>
                                            <p:cond delay="0"/>
                                          </p:stCondLst>
                                        </p:cTn>
                                        <p:tgtEl>
                                          <p:spTgt spid="644"/>
                                        </p:tgtEl>
                                        <p:attrNameLst>
                                          <p:attrName>style.visibility</p:attrName>
                                        </p:attrNameLst>
                                      </p:cBhvr>
                                      <p:to>
                                        <p:strVal val="visible"/>
                                      </p:to>
                                    </p:set>
                                    <p:animEffect transition="in" filter="fade">
                                      <p:cBhvr>
                                        <p:cTn id="10" dur="300"/>
                                        <p:tgtEl>
                                          <p:spTgt spid="644"/>
                                        </p:tgtEl>
                                      </p:cBhvr>
                                    </p:animEffect>
                                  </p:childTnLst>
                                </p:cTn>
                              </p:par>
                              <p:par>
                                <p:cTn id="11" presetID="10" presetClass="entr" presetSubtype="0" fill="hold" nodeType="withEffect">
                                  <p:stCondLst>
                                    <p:cond delay="0"/>
                                  </p:stCondLst>
                                  <p:childTnLst>
                                    <p:set>
                                      <p:cBhvr>
                                        <p:cTn id="12" dur="1" fill="hold">
                                          <p:stCondLst>
                                            <p:cond delay="0"/>
                                          </p:stCondLst>
                                        </p:cTn>
                                        <p:tgtEl>
                                          <p:spTgt spid="635"/>
                                        </p:tgtEl>
                                        <p:attrNameLst>
                                          <p:attrName>style.visibility</p:attrName>
                                        </p:attrNameLst>
                                      </p:cBhvr>
                                      <p:to>
                                        <p:strVal val="visible"/>
                                      </p:to>
                                    </p:set>
                                    <p:animEffect transition="in" filter="fade">
                                      <p:cBhvr>
                                        <p:cTn id="13" dur="300"/>
                                        <p:tgtEl>
                                          <p:spTgt spid="635"/>
                                        </p:tgtEl>
                                      </p:cBhvr>
                                    </p:animEffect>
                                  </p:childTnLst>
                                </p:cTn>
                              </p:par>
                              <p:par>
                                <p:cTn id="14" presetID="10" presetClass="entr" presetSubtype="0" fill="hold" nodeType="withEffect">
                                  <p:stCondLst>
                                    <p:cond delay="0"/>
                                  </p:stCondLst>
                                  <p:childTnLst>
                                    <p:set>
                                      <p:cBhvr>
                                        <p:cTn id="15" dur="1" fill="hold">
                                          <p:stCondLst>
                                            <p:cond delay="0"/>
                                          </p:stCondLst>
                                        </p:cTn>
                                        <p:tgtEl>
                                          <p:spTgt spid="653"/>
                                        </p:tgtEl>
                                        <p:attrNameLst>
                                          <p:attrName>style.visibility</p:attrName>
                                        </p:attrNameLst>
                                      </p:cBhvr>
                                      <p:to>
                                        <p:strVal val="visible"/>
                                      </p:to>
                                    </p:set>
                                    <p:animEffect transition="in" filter="fade">
                                      <p:cBhvr>
                                        <p:cTn id="16" dur="300"/>
                                        <p:tgtEl>
                                          <p:spTgt spid="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57000">
              <a:srgbClr val="F3F3F3"/>
            </a:gs>
            <a:gs pos="100000">
              <a:srgbClr val="B7B7B7"/>
            </a:gs>
          </a:gsLst>
          <a:lin ang="8099331" scaled="0"/>
        </a:gradFill>
        <a:effectLst/>
      </p:bgPr>
    </p:bg>
    <p:spTree>
      <p:nvGrpSpPr>
        <p:cNvPr id="1" name="Shape 665"/>
        <p:cNvGrpSpPr/>
        <p:nvPr/>
      </p:nvGrpSpPr>
      <p:grpSpPr>
        <a:xfrm>
          <a:off x="0" y="0"/>
          <a:ext cx="0" cy="0"/>
          <a:chOff x="0" y="0"/>
          <a:chExt cx="0" cy="0"/>
        </a:xfrm>
      </p:grpSpPr>
      <p:grpSp>
        <p:nvGrpSpPr>
          <p:cNvPr id="666" name="Google Shape;666;p54"/>
          <p:cNvGrpSpPr/>
          <p:nvPr/>
        </p:nvGrpSpPr>
        <p:grpSpPr>
          <a:xfrm>
            <a:off x="719707" y="276127"/>
            <a:ext cx="1285800" cy="1113900"/>
            <a:chOff x="719707" y="428527"/>
            <a:chExt cx="1285800" cy="1113900"/>
          </a:xfrm>
        </p:grpSpPr>
        <p:sp>
          <p:nvSpPr>
            <p:cNvPr id="667" name="Google Shape;667;p54" descr="&quot;&quot;"/>
            <p:cNvSpPr/>
            <p:nvPr/>
          </p:nvSpPr>
          <p:spPr>
            <a:xfrm rot="-802">
              <a:off x="719707" y="428677"/>
              <a:ext cx="1285800" cy="1113600"/>
            </a:xfrm>
            <a:prstGeom prst="hexagon">
              <a:avLst>
                <a:gd name="adj" fmla="val 27572"/>
                <a:gd name="vf" fmla="val 115470"/>
              </a:avLst>
            </a:pr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8" name="Google Shape;668;p54" descr="Pencil icon"/>
            <p:cNvPicPr preferRelativeResize="0"/>
            <p:nvPr/>
          </p:nvPicPr>
          <p:blipFill>
            <a:blip r:embed="rId3">
              <a:alphaModFix/>
            </a:blip>
            <a:stretch>
              <a:fillRect/>
            </a:stretch>
          </p:blipFill>
          <p:spPr>
            <a:xfrm>
              <a:off x="1077411" y="700253"/>
              <a:ext cx="570327" cy="570348"/>
            </a:xfrm>
            <a:prstGeom prst="rect">
              <a:avLst/>
            </a:prstGeom>
            <a:noFill/>
            <a:ln>
              <a:noFill/>
            </a:ln>
          </p:spPr>
        </p:pic>
      </p:grpSp>
      <p:sp>
        <p:nvSpPr>
          <p:cNvPr id="669" name="Google Shape;669;p54"/>
          <p:cNvSpPr txBox="1">
            <a:spLocks noGrp="1"/>
          </p:cNvSpPr>
          <p:nvPr>
            <p:ph type="title" idx="4294967295"/>
          </p:nvPr>
        </p:nvSpPr>
        <p:spPr>
          <a:xfrm>
            <a:off x="838200" y="1952600"/>
            <a:ext cx="2609400" cy="225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200">
                <a:solidFill>
                  <a:srgbClr val="990000"/>
                </a:solidFill>
                <a:latin typeface="Roboto"/>
                <a:ea typeface="Roboto"/>
                <a:cs typeface="Roboto"/>
                <a:sym typeface="Roboto"/>
              </a:rPr>
              <a:t>Planning QM-based Professional Development</a:t>
            </a:r>
            <a:endParaRPr sz="3200">
              <a:solidFill>
                <a:srgbClr val="990000"/>
              </a:solidFill>
              <a:latin typeface="Roboto"/>
              <a:ea typeface="Roboto"/>
              <a:cs typeface="Roboto"/>
              <a:sym typeface="Roboto"/>
            </a:endParaRPr>
          </a:p>
        </p:txBody>
      </p:sp>
      <p:sp>
        <p:nvSpPr>
          <p:cNvPr id="670" name="Google Shape;670;p54"/>
          <p:cNvSpPr txBox="1"/>
          <p:nvPr/>
        </p:nvSpPr>
        <p:spPr>
          <a:xfrm>
            <a:off x="3823800" y="643200"/>
            <a:ext cx="5320200" cy="3875400"/>
          </a:xfrm>
          <a:prstGeom prst="rect">
            <a:avLst/>
          </a:prstGeom>
          <a:solidFill>
            <a:schemeClr val="lt1"/>
          </a:solidFill>
          <a:ln w="9525" cap="flat" cmpd="sng">
            <a:solidFill>
              <a:srgbClr val="CCCCCC"/>
            </a:solidFill>
            <a:prstDash val="solid"/>
            <a:round/>
            <a:headEnd type="none" w="sm" len="sm"/>
            <a:tailEnd type="none" w="sm" len="sm"/>
          </a:ln>
        </p:spPr>
        <p:txBody>
          <a:bodyPr spcFirstLastPara="1" wrap="square" lIns="274300" tIns="274300" rIns="182875" bIns="274300" anchor="t" anchorCtr="0">
            <a:spAutoFit/>
          </a:bodyPr>
          <a:lstStyle/>
          <a:p>
            <a:pPr marL="457200" lvl="0" indent="-368300" algn="l" rtl="0">
              <a:lnSpc>
                <a:spcPct val="115000"/>
              </a:lnSpc>
              <a:spcBef>
                <a:spcPts val="1000"/>
              </a:spcBef>
              <a:spcAft>
                <a:spcPts val="0"/>
              </a:spcAft>
              <a:buSzPts val="2200"/>
              <a:buAutoNum type="arabicPeriod"/>
            </a:pPr>
            <a:r>
              <a:rPr lang="en" sz="2200"/>
              <a:t>On the worksheet, select some parameters for professional development.</a:t>
            </a:r>
            <a:endParaRPr sz="2200"/>
          </a:p>
          <a:p>
            <a:pPr marL="457200" lvl="0" indent="-368300" algn="l" rtl="0">
              <a:lnSpc>
                <a:spcPct val="115000"/>
              </a:lnSpc>
              <a:spcBef>
                <a:spcPts val="1000"/>
              </a:spcBef>
              <a:spcAft>
                <a:spcPts val="0"/>
              </a:spcAft>
              <a:buSzPts val="2200"/>
              <a:buAutoNum type="arabicPeriod"/>
            </a:pPr>
            <a:r>
              <a:rPr lang="en" sz="2200"/>
              <a:t>Brainstorm ideas for designing training or resources to fit your goals.</a:t>
            </a:r>
            <a:endParaRPr sz="2200"/>
          </a:p>
          <a:p>
            <a:pPr marL="457200" lvl="0" indent="-368300" algn="l" rtl="0">
              <a:lnSpc>
                <a:spcPct val="115000"/>
              </a:lnSpc>
              <a:spcBef>
                <a:spcPts val="1000"/>
              </a:spcBef>
              <a:spcAft>
                <a:spcPts val="1000"/>
              </a:spcAft>
              <a:buSzPts val="2200"/>
              <a:buAutoNum type="arabicPeriod"/>
            </a:pPr>
            <a:r>
              <a:rPr lang="en" sz="2200"/>
              <a:t>Select a spokesperson to share one idea out loud.</a:t>
            </a:r>
            <a:endParaRPr sz="2200"/>
          </a:p>
        </p:txBody>
      </p:sp>
      <p:cxnSp>
        <p:nvCxnSpPr>
          <p:cNvPr id="671" name="Google Shape;671;p54" descr="&quot;&quot;"/>
          <p:cNvCxnSpPr>
            <a:stCxn id="667" idx="0"/>
            <a:endCxn id="669" idx="1"/>
          </p:cNvCxnSpPr>
          <p:nvPr/>
        </p:nvCxnSpPr>
        <p:spPr>
          <a:xfrm flipH="1">
            <a:off x="838207" y="832927"/>
            <a:ext cx="1167300" cy="2245200"/>
          </a:xfrm>
          <a:prstGeom prst="bentConnector5">
            <a:avLst>
              <a:gd name="adj1" fmla="val -20400"/>
              <a:gd name="adj2" fmla="val 37340"/>
              <a:gd name="adj3" fmla="val 120400"/>
            </a:avLst>
          </a:prstGeom>
          <a:noFill/>
          <a:ln w="9525" cap="flat" cmpd="sng">
            <a:solidFill>
              <a:srgbClr val="CC0000"/>
            </a:solidFill>
            <a:prstDash val="solid"/>
            <a:round/>
            <a:headEnd type="none" w="med" len="med"/>
            <a:tailEnd type="oval" w="med" len="med"/>
          </a:ln>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55"/>
          <p:cNvSpPr txBox="1">
            <a:spLocks noGrp="1"/>
          </p:cNvSpPr>
          <p:nvPr>
            <p:ph type="title" idx="4294967295"/>
          </p:nvPr>
        </p:nvSpPr>
        <p:spPr>
          <a:xfrm>
            <a:off x="3905950" y="1198950"/>
            <a:ext cx="4702500" cy="862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600">
                <a:solidFill>
                  <a:srgbClr val="333333"/>
                </a:solidFill>
                <a:latin typeface="Roboto"/>
                <a:ea typeface="Roboto"/>
                <a:cs typeface="Roboto"/>
                <a:sym typeface="Roboto"/>
              </a:rPr>
              <a:t>Share out</a:t>
            </a:r>
            <a:endParaRPr sz="3600">
              <a:solidFill>
                <a:srgbClr val="CC0000"/>
              </a:solidFill>
              <a:latin typeface="Roboto"/>
              <a:ea typeface="Roboto"/>
              <a:cs typeface="Roboto"/>
              <a:sym typeface="Roboto"/>
            </a:endParaRPr>
          </a:p>
        </p:txBody>
      </p:sp>
      <p:sp>
        <p:nvSpPr>
          <p:cNvPr id="677" name="Google Shape;677;p55"/>
          <p:cNvSpPr txBox="1"/>
          <p:nvPr/>
        </p:nvSpPr>
        <p:spPr>
          <a:xfrm>
            <a:off x="3732600" y="2409550"/>
            <a:ext cx="5156400" cy="1113300"/>
          </a:xfrm>
          <a:prstGeom prst="rect">
            <a:avLst/>
          </a:prstGeom>
          <a:solidFill>
            <a:srgbClr val="F3F3F3"/>
          </a:solidFill>
          <a:ln w="9525" cap="flat" cmpd="sng">
            <a:solidFill>
              <a:srgbClr val="9E9E9E"/>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Roboto"/>
                <a:ea typeface="Roboto"/>
                <a:cs typeface="Roboto"/>
                <a:sym typeface="Roboto"/>
              </a:rPr>
              <a:t>Scan the code or go to the URL:</a:t>
            </a:r>
            <a:endParaRPr sz="2600">
              <a:latin typeface="Roboto"/>
              <a:ea typeface="Roboto"/>
              <a:cs typeface="Roboto"/>
              <a:sym typeface="Roboto"/>
            </a:endParaRPr>
          </a:p>
          <a:p>
            <a:pPr marL="0" lvl="0" indent="0" algn="ctr" rtl="0">
              <a:spcBef>
                <a:spcPts val="1000"/>
              </a:spcBef>
              <a:spcAft>
                <a:spcPts val="0"/>
              </a:spcAft>
              <a:buNone/>
            </a:pPr>
            <a:r>
              <a:rPr lang="en" sz="2800">
                <a:solidFill>
                  <a:schemeClr val="dk1"/>
                </a:solidFill>
                <a:latin typeface="Roboto"/>
                <a:ea typeface="Roboto"/>
                <a:cs typeface="Roboto"/>
                <a:sym typeface="Roboto"/>
              </a:rPr>
              <a:t>go.ncsu.edu/</a:t>
            </a:r>
            <a:r>
              <a:rPr lang="en" sz="2800" b="1">
                <a:solidFill>
                  <a:srgbClr val="0000FF"/>
                </a:solidFill>
                <a:latin typeface="Roboto"/>
                <a:ea typeface="Roboto"/>
                <a:cs typeface="Roboto"/>
                <a:sym typeface="Roboto"/>
              </a:rPr>
              <a:t>scaleup-handout</a:t>
            </a:r>
            <a:endParaRPr sz="2800" b="1">
              <a:solidFill>
                <a:srgbClr val="0000FF"/>
              </a:solidFill>
              <a:latin typeface="Roboto"/>
              <a:ea typeface="Roboto"/>
              <a:cs typeface="Roboto"/>
              <a:sym typeface="Roboto"/>
            </a:endParaRPr>
          </a:p>
        </p:txBody>
      </p:sp>
      <p:pic>
        <p:nvPicPr>
          <p:cNvPr id="678" name="Google Shape;678;p55" descr="QR code for session handout"/>
          <p:cNvPicPr preferRelativeResize="0"/>
          <p:nvPr/>
        </p:nvPicPr>
        <p:blipFill>
          <a:blip r:embed="rId3">
            <a:alphaModFix/>
          </a:blip>
          <a:stretch>
            <a:fillRect/>
          </a:stretch>
        </p:blipFill>
        <p:spPr>
          <a:xfrm>
            <a:off x="312550" y="911425"/>
            <a:ext cx="3259326" cy="32593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50000">
              <a:srgbClr val="EFEFEF"/>
            </a:gs>
            <a:gs pos="100000">
              <a:srgbClr val="999999"/>
            </a:gs>
          </a:gsLst>
          <a:lin ang="8100019" scaled="0"/>
        </a:gradFill>
        <a:effectLst/>
      </p:bgPr>
    </p:bg>
    <p:spTree>
      <p:nvGrpSpPr>
        <p:cNvPr id="1" name="Shape 169"/>
        <p:cNvGrpSpPr/>
        <p:nvPr/>
      </p:nvGrpSpPr>
      <p:grpSpPr>
        <a:xfrm>
          <a:off x="0" y="0"/>
          <a:ext cx="0" cy="0"/>
          <a:chOff x="0" y="0"/>
          <a:chExt cx="0" cy="0"/>
        </a:xfrm>
      </p:grpSpPr>
      <p:pic>
        <p:nvPicPr>
          <p:cNvPr id="170" name="Google Shape;170;p28" descr="NC State belltower"/>
          <p:cNvPicPr preferRelativeResize="0"/>
          <p:nvPr/>
        </p:nvPicPr>
        <p:blipFill rotWithShape="1">
          <a:blip r:embed="rId3">
            <a:alphaModFix/>
          </a:blip>
          <a:srcRect l="6638" r="33819"/>
          <a:stretch/>
        </p:blipFill>
        <p:spPr>
          <a:xfrm>
            <a:off x="0" y="0"/>
            <a:ext cx="2111052" cy="5143500"/>
          </a:xfrm>
          <a:prstGeom prst="rect">
            <a:avLst/>
          </a:prstGeom>
          <a:noFill/>
          <a:ln>
            <a:noFill/>
          </a:ln>
        </p:spPr>
      </p:pic>
      <p:sp>
        <p:nvSpPr>
          <p:cNvPr id="171" name="Google Shape;171;p28"/>
          <p:cNvSpPr txBox="1">
            <a:spLocks noGrp="1"/>
          </p:cNvSpPr>
          <p:nvPr>
            <p:ph type="title"/>
          </p:nvPr>
        </p:nvSpPr>
        <p:spPr>
          <a:xfrm>
            <a:off x="-25" y="0"/>
            <a:ext cx="2111100" cy="1573500"/>
          </a:xfrm>
          <a:prstGeom prst="rect">
            <a:avLst/>
          </a:prstGeom>
          <a:solidFill>
            <a:srgbClr val="061737">
              <a:alpha val="60120"/>
            </a:srgbClr>
          </a:solidFill>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lt1"/>
                </a:solidFill>
              </a:rPr>
              <a:t>Our Team</a:t>
            </a:r>
            <a:endParaRPr>
              <a:solidFill>
                <a:schemeClr val="lt1"/>
              </a:solidFill>
            </a:endParaRPr>
          </a:p>
        </p:txBody>
      </p:sp>
      <p:pic>
        <p:nvPicPr>
          <p:cNvPr id="172" name="Google Shape;172;p28" descr="The Course Quality Team at NC State includes instructional designers and instructional technologists"/>
          <p:cNvPicPr preferRelativeResize="0"/>
          <p:nvPr/>
        </p:nvPicPr>
        <p:blipFill>
          <a:blip r:embed="rId4">
            <a:alphaModFix/>
          </a:blip>
          <a:stretch>
            <a:fillRect/>
          </a:stretch>
        </p:blipFill>
        <p:spPr>
          <a:xfrm>
            <a:off x="2212739" y="0"/>
            <a:ext cx="6829038" cy="4684651"/>
          </a:xfrm>
          <a:prstGeom prst="rect">
            <a:avLst/>
          </a:prstGeom>
          <a:noFill/>
          <a:ln>
            <a:noFill/>
          </a:ln>
        </p:spPr>
      </p:pic>
      <p:pic>
        <p:nvPicPr>
          <p:cNvPr id="173" name="Google Shape;173;p28" descr="NC State University Digital Education and Learning Technology Applications"/>
          <p:cNvPicPr preferRelativeResize="0"/>
          <p:nvPr/>
        </p:nvPicPr>
        <p:blipFill rotWithShape="1">
          <a:blip r:embed="rId5">
            <a:alphaModFix/>
          </a:blip>
          <a:srcRect t="1700" b="1700"/>
          <a:stretch/>
        </p:blipFill>
        <p:spPr>
          <a:xfrm>
            <a:off x="-16500" y="4684650"/>
            <a:ext cx="9176996" cy="4588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50000">
              <a:srgbClr val="EFEFEF"/>
            </a:gs>
            <a:gs pos="100000">
              <a:srgbClr val="999999"/>
            </a:gs>
          </a:gsLst>
          <a:lin ang="8100019" scaled="0"/>
        </a:gradFill>
        <a:effectLst/>
      </p:bgPr>
    </p:bg>
    <p:spTree>
      <p:nvGrpSpPr>
        <p:cNvPr id="1" name="Shape 682"/>
        <p:cNvGrpSpPr/>
        <p:nvPr/>
      </p:nvGrpSpPr>
      <p:grpSpPr>
        <a:xfrm>
          <a:off x="0" y="0"/>
          <a:ext cx="0" cy="0"/>
          <a:chOff x="0" y="0"/>
          <a:chExt cx="0" cy="0"/>
        </a:xfrm>
      </p:grpSpPr>
      <p:pic>
        <p:nvPicPr>
          <p:cNvPr id="683" name="Google Shape;683;p56" descr="decorative shape"/>
          <p:cNvPicPr preferRelativeResize="0"/>
          <p:nvPr/>
        </p:nvPicPr>
        <p:blipFill rotWithShape="1">
          <a:blip r:embed="rId3">
            <a:alphaModFix/>
          </a:blip>
          <a:srcRect l="6638" r="33819"/>
          <a:stretch/>
        </p:blipFill>
        <p:spPr>
          <a:xfrm>
            <a:off x="0" y="0"/>
            <a:ext cx="2111052" cy="5143500"/>
          </a:xfrm>
          <a:prstGeom prst="rect">
            <a:avLst/>
          </a:prstGeom>
          <a:noFill/>
          <a:ln>
            <a:noFill/>
          </a:ln>
        </p:spPr>
      </p:pic>
      <p:sp>
        <p:nvSpPr>
          <p:cNvPr id="684" name="Google Shape;684;p56" descr="&quot;&quot;"/>
          <p:cNvSpPr txBox="1">
            <a:spLocks noGrp="1"/>
          </p:cNvSpPr>
          <p:nvPr>
            <p:ph type="title"/>
          </p:nvPr>
        </p:nvSpPr>
        <p:spPr>
          <a:xfrm>
            <a:off x="-25" y="0"/>
            <a:ext cx="2111100" cy="4828500"/>
          </a:xfrm>
          <a:prstGeom prst="rect">
            <a:avLst/>
          </a:prstGeom>
          <a:solidFill>
            <a:srgbClr val="061737">
              <a:alpha val="60120"/>
            </a:srgbClr>
          </a:solidFill>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rPr>
              <a:t>Questions?</a:t>
            </a:r>
            <a:endParaRPr>
              <a:solidFill>
                <a:schemeClr val="lt1"/>
              </a:solidFill>
            </a:endParaRPr>
          </a:p>
        </p:txBody>
      </p:sp>
      <p:sp>
        <p:nvSpPr>
          <p:cNvPr id="685" name="Google Shape;685;p56"/>
          <p:cNvSpPr txBox="1"/>
          <p:nvPr/>
        </p:nvSpPr>
        <p:spPr>
          <a:xfrm>
            <a:off x="3527250" y="248950"/>
            <a:ext cx="4200600" cy="95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a:solidFill>
                  <a:srgbClr val="CC0000"/>
                </a:solidFill>
                <a:latin typeface="Roboto Condensed"/>
                <a:ea typeface="Roboto Condensed"/>
                <a:cs typeface="Roboto Condensed"/>
                <a:sym typeface="Roboto Condensed"/>
              </a:rPr>
              <a:t>The Course Quality Program</a:t>
            </a:r>
            <a:endParaRPr sz="2800">
              <a:solidFill>
                <a:srgbClr val="CC0000"/>
              </a:solidFill>
              <a:latin typeface="Roboto Condensed"/>
              <a:ea typeface="Roboto Condensed"/>
              <a:cs typeface="Roboto Condensed"/>
              <a:sym typeface="Roboto Condensed"/>
            </a:endParaRPr>
          </a:p>
          <a:p>
            <a:pPr marL="0" lvl="0" indent="0" algn="ctr" rtl="0">
              <a:spcBef>
                <a:spcPts val="0"/>
              </a:spcBef>
              <a:spcAft>
                <a:spcPts val="0"/>
              </a:spcAft>
              <a:buNone/>
            </a:pPr>
            <a:r>
              <a:rPr lang="en" sz="2200">
                <a:latin typeface="Roboto Condensed"/>
                <a:ea typeface="Roboto Condensed"/>
                <a:cs typeface="Roboto Condensed"/>
                <a:sym typeface="Roboto Condensed"/>
              </a:rPr>
              <a:t>at NC State University</a:t>
            </a:r>
            <a:endParaRPr sz="2200">
              <a:latin typeface="Roboto Condensed"/>
              <a:ea typeface="Roboto Condensed"/>
              <a:cs typeface="Roboto Condensed"/>
              <a:sym typeface="Roboto Condensed"/>
            </a:endParaRPr>
          </a:p>
        </p:txBody>
      </p:sp>
      <p:sp>
        <p:nvSpPr>
          <p:cNvPr id="686" name="Google Shape;686;p56"/>
          <p:cNvSpPr txBox="1"/>
          <p:nvPr/>
        </p:nvSpPr>
        <p:spPr>
          <a:xfrm>
            <a:off x="3527250" y="1211900"/>
            <a:ext cx="4200600" cy="554100"/>
          </a:xfrm>
          <a:prstGeom prst="rect">
            <a:avLst/>
          </a:prstGeom>
          <a:solidFill>
            <a:srgbClr val="1D4B6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chemeClr val="lt1"/>
                </a:solidFill>
              </a:rPr>
              <a:t>go.ncsu.edu/course-quality</a:t>
            </a:r>
            <a:endParaRPr sz="2400" b="1">
              <a:solidFill>
                <a:schemeClr val="lt1"/>
              </a:solidFill>
            </a:endParaRPr>
          </a:p>
        </p:txBody>
      </p:sp>
      <p:sp>
        <p:nvSpPr>
          <p:cNvPr id="687" name="Google Shape;687;p56"/>
          <p:cNvSpPr txBox="1">
            <a:spLocks noGrp="1"/>
          </p:cNvSpPr>
          <p:nvPr>
            <p:ph type="subTitle" idx="4294967295"/>
          </p:nvPr>
        </p:nvSpPr>
        <p:spPr>
          <a:xfrm>
            <a:off x="2351800" y="3574750"/>
            <a:ext cx="2111100" cy="10134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1600">
                <a:solidFill>
                  <a:schemeClr val="dk1"/>
                </a:solidFill>
              </a:rPr>
              <a:t>Arlene Mendoza-Moran</a:t>
            </a:r>
            <a:endParaRPr sz="1600">
              <a:solidFill>
                <a:schemeClr val="dk1"/>
              </a:solidFill>
            </a:endParaRPr>
          </a:p>
          <a:p>
            <a:pPr marL="0" lvl="0" indent="0" algn="ctr" rtl="0">
              <a:lnSpc>
                <a:spcPct val="105000"/>
              </a:lnSpc>
              <a:spcBef>
                <a:spcPts val="1000"/>
              </a:spcBef>
              <a:spcAft>
                <a:spcPts val="1200"/>
              </a:spcAft>
              <a:buNone/>
            </a:pPr>
            <a:r>
              <a:rPr lang="en" sz="1400">
                <a:solidFill>
                  <a:schemeClr val="dk1"/>
                </a:solidFill>
              </a:rPr>
              <a:t>ajmendoz [at] ncsu.edu</a:t>
            </a:r>
            <a:endParaRPr sz="1200" b="0">
              <a:solidFill>
                <a:schemeClr val="dk1"/>
              </a:solidFill>
            </a:endParaRPr>
          </a:p>
        </p:txBody>
      </p:sp>
      <p:pic>
        <p:nvPicPr>
          <p:cNvPr id="688" name="Google Shape;688;p56" descr="Arlene Mendoza-Moran headshot"/>
          <p:cNvPicPr preferRelativeResize="0"/>
          <p:nvPr/>
        </p:nvPicPr>
        <p:blipFill rotWithShape="1">
          <a:blip r:embed="rId4">
            <a:alphaModFix/>
          </a:blip>
          <a:srcRect l="14259" r="19480"/>
          <a:stretch/>
        </p:blipFill>
        <p:spPr>
          <a:xfrm>
            <a:off x="2784325" y="2224849"/>
            <a:ext cx="1246049" cy="1253404"/>
          </a:xfrm>
          <a:prstGeom prst="rect">
            <a:avLst/>
          </a:prstGeom>
          <a:noFill/>
          <a:ln w="9525" cap="flat" cmpd="sng">
            <a:solidFill>
              <a:srgbClr val="999999"/>
            </a:solidFill>
            <a:prstDash val="solid"/>
            <a:round/>
            <a:headEnd type="none" w="sm" len="sm"/>
            <a:tailEnd type="none" w="sm" len="sm"/>
          </a:ln>
        </p:spPr>
      </p:pic>
      <p:sp>
        <p:nvSpPr>
          <p:cNvPr id="689" name="Google Shape;689;p56"/>
          <p:cNvSpPr txBox="1">
            <a:spLocks noGrp="1"/>
          </p:cNvSpPr>
          <p:nvPr>
            <p:ph type="subTitle" idx="4294967295"/>
          </p:nvPr>
        </p:nvSpPr>
        <p:spPr>
          <a:xfrm>
            <a:off x="4571988" y="3574788"/>
            <a:ext cx="2111100" cy="10134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1600">
                <a:solidFill>
                  <a:schemeClr val="dk1"/>
                </a:solidFill>
              </a:rPr>
              <a:t>Shweta</a:t>
            </a:r>
            <a:br>
              <a:rPr lang="en" sz="1600">
                <a:solidFill>
                  <a:schemeClr val="dk1"/>
                </a:solidFill>
              </a:rPr>
            </a:br>
            <a:r>
              <a:rPr lang="en" sz="1600">
                <a:solidFill>
                  <a:schemeClr val="dk1"/>
                </a:solidFill>
              </a:rPr>
              <a:t>Trivedi</a:t>
            </a:r>
            <a:endParaRPr sz="1600">
              <a:solidFill>
                <a:schemeClr val="dk1"/>
              </a:solidFill>
            </a:endParaRPr>
          </a:p>
          <a:p>
            <a:pPr marL="0" lvl="0" indent="0" algn="ctr" rtl="0">
              <a:lnSpc>
                <a:spcPct val="105000"/>
              </a:lnSpc>
              <a:spcBef>
                <a:spcPts val="1000"/>
              </a:spcBef>
              <a:spcAft>
                <a:spcPts val="1200"/>
              </a:spcAft>
              <a:buNone/>
            </a:pPr>
            <a:r>
              <a:rPr lang="en" sz="1400">
                <a:solidFill>
                  <a:schemeClr val="dk1"/>
                </a:solidFill>
              </a:rPr>
              <a:t>strived [at] ncsu.edu</a:t>
            </a:r>
            <a:endParaRPr sz="1200" b="0">
              <a:solidFill>
                <a:schemeClr val="dk1"/>
              </a:solidFill>
            </a:endParaRPr>
          </a:p>
        </p:txBody>
      </p:sp>
      <p:pic>
        <p:nvPicPr>
          <p:cNvPr id="690" name="Google Shape;690;p56" descr="Shweta Trivedi headshot"/>
          <p:cNvPicPr preferRelativeResize="0"/>
          <p:nvPr/>
        </p:nvPicPr>
        <p:blipFill rotWithShape="1">
          <a:blip r:embed="rId5">
            <a:alphaModFix/>
          </a:blip>
          <a:srcRect l="19687" t="21970" r="21436" b="32969"/>
          <a:stretch/>
        </p:blipFill>
        <p:spPr>
          <a:xfrm>
            <a:off x="5004516" y="2242488"/>
            <a:ext cx="1246049" cy="1253550"/>
          </a:xfrm>
          <a:prstGeom prst="rect">
            <a:avLst/>
          </a:prstGeom>
          <a:noFill/>
          <a:ln w="9525" cap="flat" cmpd="sng">
            <a:solidFill>
              <a:srgbClr val="999999"/>
            </a:solidFill>
            <a:prstDash val="solid"/>
            <a:round/>
            <a:headEnd type="none" w="sm" len="sm"/>
            <a:tailEnd type="none" w="sm" len="sm"/>
          </a:ln>
        </p:spPr>
      </p:pic>
      <p:sp>
        <p:nvSpPr>
          <p:cNvPr id="691" name="Google Shape;691;p56"/>
          <p:cNvSpPr txBox="1">
            <a:spLocks noGrp="1"/>
          </p:cNvSpPr>
          <p:nvPr>
            <p:ph type="subTitle" idx="4294967295"/>
          </p:nvPr>
        </p:nvSpPr>
        <p:spPr>
          <a:xfrm>
            <a:off x="6853763" y="3574800"/>
            <a:ext cx="2111100" cy="10134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1600">
                <a:solidFill>
                  <a:schemeClr val="dk1"/>
                </a:solidFill>
              </a:rPr>
              <a:t>Bethanne</a:t>
            </a:r>
            <a:br>
              <a:rPr lang="en" sz="1600">
                <a:solidFill>
                  <a:schemeClr val="dk1"/>
                </a:solidFill>
              </a:rPr>
            </a:br>
            <a:r>
              <a:rPr lang="en" sz="1600">
                <a:solidFill>
                  <a:schemeClr val="dk1"/>
                </a:solidFill>
              </a:rPr>
              <a:t>Winzeler</a:t>
            </a:r>
            <a:endParaRPr sz="1600">
              <a:solidFill>
                <a:schemeClr val="dk1"/>
              </a:solidFill>
            </a:endParaRPr>
          </a:p>
          <a:p>
            <a:pPr marL="0" lvl="0" indent="0" algn="ctr" rtl="0">
              <a:lnSpc>
                <a:spcPct val="105000"/>
              </a:lnSpc>
              <a:spcBef>
                <a:spcPts val="1000"/>
              </a:spcBef>
              <a:spcAft>
                <a:spcPts val="1200"/>
              </a:spcAft>
              <a:buNone/>
            </a:pPr>
            <a:r>
              <a:rPr lang="en" sz="1400">
                <a:solidFill>
                  <a:schemeClr val="dk1"/>
                </a:solidFill>
              </a:rPr>
              <a:t>bwtobey [at] ncsu.edu</a:t>
            </a:r>
            <a:endParaRPr sz="1200" b="0">
              <a:solidFill>
                <a:schemeClr val="dk1"/>
              </a:solidFill>
            </a:endParaRPr>
          </a:p>
        </p:txBody>
      </p:sp>
      <p:pic>
        <p:nvPicPr>
          <p:cNvPr id="692" name="Google Shape;692;p56" descr="Bethanne Winzeler headshot"/>
          <p:cNvPicPr preferRelativeResize="0"/>
          <p:nvPr/>
        </p:nvPicPr>
        <p:blipFill>
          <a:blip r:embed="rId6">
            <a:alphaModFix/>
          </a:blip>
          <a:stretch>
            <a:fillRect/>
          </a:stretch>
        </p:blipFill>
        <p:spPr>
          <a:xfrm>
            <a:off x="7286306" y="2265400"/>
            <a:ext cx="1246049" cy="1207714"/>
          </a:xfrm>
          <a:prstGeom prst="rect">
            <a:avLst/>
          </a:prstGeom>
          <a:noFill/>
          <a:ln w="9525" cap="flat" cmpd="sng">
            <a:solidFill>
              <a:srgbClr val="666666"/>
            </a:solidFill>
            <a:prstDash val="solid"/>
            <a:round/>
            <a:headEnd type="none" w="sm" len="sm"/>
            <a:tailEnd type="none" w="sm" len="sm"/>
          </a:ln>
        </p:spPr>
      </p:pic>
      <p:pic>
        <p:nvPicPr>
          <p:cNvPr id="693" name="Google Shape;693;p56" descr="NC State University Digital Education and Learning Technology Applications"/>
          <p:cNvPicPr preferRelativeResize="0"/>
          <p:nvPr/>
        </p:nvPicPr>
        <p:blipFill rotWithShape="1">
          <a:blip r:embed="rId7">
            <a:alphaModFix/>
          </a:blip>
          <a:srcRect t="1700" b="1700"/>
          <a:stretch/>
        </p:blipFill>
        <p:spPr>
          <a:xfrm>
            <a:off x="-16500" y="4684650"/>
            <a:ext cx="9176996" cy="458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9"/>
          <p:cNvSpPr txBox="1">
            <a:spLocks noGrp="1"/>
          </p:cNvSpPr>
          <p:nvPr>
            <p:ph type="title" idx="4294967295"/>
          </p:nvPr>
        </p:nvSpPr>
        <p:spPr>
          <a:xfrm>
            <a:off x="4093125" y="558275"/>
            <a:ext cx="4702500" cy="1298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600">
                <a:solidFill>
                  <a:srgbClr val="333333"/>
                </a:solidFill>
                <a:latin typeface="Roboto"/>
                <a:ea typeface="Roboto"/>
                <a:cs typeface="Roboto"/>
                <a:sym typeface="Roboto"/>
              </a:rPr>
              <a:t>Poll #1: </a:t>
            </a:r>
            <a:endParaRPr sz="3600">
              <a:solidFill>
                <a:srgbClr val="333333"/>
              </a:solidFill>
              <a:latin typeface="Roboto"/>
              <a:ea typeface="Roboto"/>
              <a:cs typeface="Roboto"/>
              <a:sym typeface="Roboto"/>
            </a:endParaRPr>
          </a:p>
          <a:p>
            <a:pPr marL="0" lvl="0" indent="0" algn="ctr" rtl="0">
              <a:spcBef>
                <a:spcPts val="0"/>
              </a:spcBef>
              <a:spcAft>
                <a:spcPts val="0"/>
              </a:spcAft>
              <a:buNone/>
            </a:pPr>
            <a:r>
              <a:rPr lang="en" sz="3600">
                <a:solidFill>
                  <a:srgbClr val="CC0000"/>
                </a:solidFill>
                <a:latin typeface="Roboto"/>
                <a:ea typeface="Roboto"/>
                <a:cs typeface="Roboto"/>
                <a:sym typeface="Roboto"/>
              </a:rPr>
              <a:t>Who’s in the Room?</a:t>
            </a:r>
            <a:endParaRPr sz="3600">
              <a:solidFill>
                <a:srgbClr val="CC0000"/>
              </a:solidFill>
              <a:latin typeface="Roboto"/>
              <a:ea typeface="Roboto"/>
              <a:cs typeface="Roboto"/>
              <a:sym typeface="Roboto"/>
            </a:endParaRPr>
          </a:p>
        </p:txBody>
      </p:sp>
      <p:sp>
        <p:nvSpPr>
          <p:cNvPr id="179" name="Google Shape;179;p29"/>
          <p:cNvSpPr txBox="1"/>
          <p:nvPr/>
        </p:nvSpPr>
        <p:spPr>
          <a:xfrm>
            <a:off x="4152075" y="2409550"/>
            <a:ext cx="4584600" cy="1174800"/>
          </a:xfrm>
          <a:prstGeom prst="rect">
            <a:avLst/>
          </a:prstGeom>
          <a:solidFill>
            <a:srgbClr val="F3F3F3"/>
          </a:solidFill>
          <a:ln w="9525" cap="flat" cmpd="sng">
            <a:solidFill>
              <a:srgbClr val="9E9E9E"/>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Roboto"/>
                <a:ea typeface="Roboto"/>
                <a:cs typeface="Roboto"/>
                <a:sym typeface="Roboto"/>
              </a:rPr>
              <a:t>Scan the code or go to the URL:</a:t>
            </a:r>
            <a:endParaRPr sz="2600">
              <a:latin typeface="Roboto"/>
              <a:ea typeface="Roboto"/>
              <a:cs typeface="Roboto"/>
              <a:sym typeface="Roboto"/>
            </a:endParaRPr>
          </a:p>
          <a:p>
            <a:pPr marL="0" lvl="0" indent="0" algn="ctr" rtl="0">
              <a:spcBef>
                <a:spcPts val="1000"/>
              </a:spcBef>
              <a:spcAft>
                <a:spcPts val="0"/>
              </a:spcAft>
              <a:buNone/>
            </a:pPr>
            <a:r>
              <a:rPr lang="en" sz="3200">
                <a:solidFill>
                  <a:schemeClr val="dk1"/>
                </a:solidFill>
                <a:latin typeface="Roboto"/>
                <a:ea typeface="Roboto"/>
                <a:cs typeface="Roboto"/>
                <a:sym typeface="Roboto"/>
              </a:rPr>
              <a:t>menti.com/</a:t>
            </a:r>
            <a:r>
              <a:rPr lang="en" sz="3200" b="1">
                <a:solidFill>
                  <a:srgbClr val="0000FF"/>
                </a:solidFill>
                <a:latin typeface="Roboto"/>
                <a:ea typeface="Roboto"/>
                <a:cs typeface="Roboto"/>
                <a:sym typeface="Roboto"/>
              </a:rPr>
              <a:t>c5prxnvurc</a:t>
            </a:r>
            <a:endParaRPr sz="3200" b="1">
              <a:solidFill>
                <a:srgbClr val="0000FF"/>
              </a:solidFill>
              <a:latin typeface="Roboto"/>
              <a:ea typeface="Roboto"/>
              <a:cs typeface="Roboto"/>
              <a:sym typeface="Roboto"/>
            </a:endParaRPr>
          </a:p>
        </p:txBody>
      </p:sp>
      <p:pic>
        <p:nvPicPr>
          <p:cNvPr id="180" name="Google Shape;180;p29" descr="QR code for Mentimeter poll"/>
          <p:cNvPicPr preferRelativeResize="0"/>
          <p:nvPr/>
        </p:nvPicPr>
        <p:blipFill>
          <a:blip r:embed="rId3">
            <a:alphaModFix/>
          </a:blip>
          <a:stretch>
            <a:fillRect/>
          </a:stretch>
        </p:blipFill>
        <p:spPr>
          <a:xfrm>
            <a:off x="128100" y="589238"/>
            <a:ext cx="3965025" cy="3965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57000">
              <a:srgbClr val="F3F3F3"/>
            </a:gs>
            <a:gs pos="100000">
              <a:srgbClr val="B7B7B7"/>
            </a:gs>
          </a:gsLst>
          <a:lin ang="8100019" scaled="0"/>
        </a:gradFill>
        <a:effectLst/>
      </p:bgPr>
    </p:bg>
    <p:spTree>
      <p:nvGrpSpPr>
        <p:cNvPr id="1" name="Shape 184"/>
        <p:cNvGrpSpPr/>
        <p:nvPr/>
      </p:nvGrpSpPr>
      <p:grpSpPr>
        <a:xfrm>
          <a:off x="0" y="0"/>
          <a:ext cx="0" cy="0"/>
          <a:chOff x="0" y="0"/>
          <a:chExt cx="0" cy="0"/>
        </a:xfrm>
      </p:grpSpPr>
      <p:pic>
        <p:nvPicPr>
          <p:cNvPr id="185" name="Google Shape;185;p30" descr="NC State belltower"/>
          <p:cNvPicPr preferRelativeResize="0"/>
          <p:nvPr/>
        </p:nvPicPr>
        <p:blipFill rotWithShape="1">
          <a:blip r:embed="rId3">
            <a:alphaModFix/>
          </a:blip>
          <a:srcRect l="6638" r="33819"/>
          <a:stretch/>
        </p:blipFill>
        <p:spPr>
          <a:xfrm>
            <a:off x="0" y="0"/>
            <a:ext cx="2111052" cy="5143500"/>
          </a:xfrm>
          <a:prstGeom prst="rect">
            <a:avLst/>
          </a:prstGeom>
          <a:noFill/>
          <a:ln>
            <a:noFill/>
          </a:ln>
        </p:spPr>
      </p:pic>
      <p:sp>
        <p:nvSpPr>
          <p:cNvPr id="186" name="Google Shape;186;p30"/>
          <p:cNvSpPr txBox="1"/>
          <p:nvPr/>
        </p:nvSpPr>
        <p:spPr>
          <a:xfrm>
            <a:off x="2579025" y="669250"/>
            <a:ext cx="522300" cy="55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000" b="1">
                <a:solidFill>
                  <a:srgbClr val="CC0000"/>
                </a:solidFill>
              </a:rPr>
              <a:t>1</a:t>
            </a:r>
            <a:endParaRPr sz="5000" b="1">
              <a:solidFill>
                <a:srgbClr val="CC0000"/>
              </a:solidFill>
            </a:endParaRPr>
          </a:p>
        </p:txBody>
      </p:sp>
      <p:sp>
        <p:nvSpPr>
          <p:cNvPr id="187" name="Google Shape;187;p30"/>
          <p:cNvSpPr txBox="1"/>
          <p:nvPr/>
        </p:nvSpPr>
        <p:spPr>
          <a:xfrm>
            <a:off x="3177525" y="513700"/>
            <a:ext cx="5638500" cy="861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2200">
                <a:solidFill>
                  <a:schemeClr val="dk1"/>
                </a:solidFill>
              </a:rPr>
              <a:t>Identify components of a quality assurance plan for increasing QM impact</a:t>
            </a:r>
            <a:endParaRPr sz="2200"/>
          </a:p>
        </p:txBody>
      </p:sp>
      <p:sp>
        <p:nvSpPr>
          <p:cNvPr id="188" name="Google Shape;188;p30"/>
          <p:cNvSpPr txBox="1"/>
          <p:nvPr/>
        </p:nvSpPr>
        <p:spPr>
          <a:xfrm>
            <a:off x="2579025" y="2171875"/>
            <a:ext cx="522300" cy="55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000" b="1">
                <a:solidFill>
                  <a:srgbClr val="CC0000"/>
                </a:solidFill>
              </a:rPr>
              <a:t>2</a:t>
            </a:r>
            <a:endParaRPr sz="5000" b="1">
              <a:solidFill>
                <a:srgbClr val="CC0000"/>
              </a:solidFill>
            </a:endParaRPr>
          </a:p>
        </p:txBody>
      </p:sp>
      <p:sp>
        <p:nvSpPr>
          <p:cNvPr id="189" name="Google Shape;189;p30"/>
          <p:cNvSpPr txBox="1"/>
          <p:nvPr/>
        </p:nvSpPr>
        <p:spPr>
          <a:xfrm>
            <a:off x="3177525" y="2016325"/>
            <a:ext cx="5638500" cy="861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200">
                <a:solidFill>
                  <a:schemeClr val="dk1"/>
                </a:solidFill>
              </a:rPr>
              <a:t>Discuss goals for creating QM-based professional development</a:t>
            </a:r>
            <a:endParaRPr sz="2200"/>
          </a:p>
        </p:txBody>
      </p:sp>
      <p:sp>
        <p:nvSpPr>
          <p:cNvPr id="190" name="Google Shape;190;p30"/>
          <p:cNvSpPr txBox="1"/>
          <p:nvPr/>
        </p:nvSpPr>
        <p:spPr>
          <a:xfrm>
            <a:off x="2579025" y="3685000"/>
            <a:ext cx="522300" cy="55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000" b="1">
                <a:solidFill>
                  <a:srgbClr val="CC0000"/>
                </a:solidFill>
              </a:rPr>
              <a:t>3</a:t>
            </a:r>
            <a:endParaRPr sz="5000" b="1">
              <a:solidFill>
                <a:srgbClr val="CC0000"/>
              </a:solidFill>
            </a:endParaRPr>
          </a:p>
        </p:txBody>
      </p:sp>
      <p:sp>
        <p:nvSpPr>
          <p:cNvPr id="191" name="Google Shape;191;p30"/>
          <p:cNvSpPr txBox="1"/>
          <p:nvPr/>
        </p:nvSpPr>
        <p:spPr>
          <a:xfrm>
            <a:off x="3177525" y="3529450"/>
            <a:ext cx="5638500" cy="861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200">
                <a:solidFill>
                  <a:schemeClr val="dk1"/>
                </a:solidFill>
              </a:rPr>
              <a:t>Develop an action plan for professional development goals</a:t>
            </a:r>
            <a:endParaRPr sz="2200"/>
          </a:p>
        </p:txBody>
      </p:sp>
      <p:cxnSp>
        <p:nvCxnSpPr>
          <p:cNvPr id="192" name="Google Shape;192;p30" descr="&quot;&quot;"/>
          <p:cNvCxnSpPr>
            <a:endCxn id="187" idx="2"/>
          </p:cNvCxnSpPr>
          <p:nvPr/>
        </p:nvCxnSpPr>
        <p:spPr>
          <a:xfrm>
            <a:off x="2916375" y="1219900"/>
            <a:ext cx="3080400" cy="155700"/>
          </a:xfrm>
          <a:prstGeom prst="bentConnector4">
            <a:avLst>
              <a:gd name="adj1" fmla="val 4239"/>
              <a:gd name="adj2" fmla="val 252938"/>
            </a:avLst>
          </a:prstGeom>
          <a:noFill/>
          <a:ln w="9525" cap="flat" cmpd="sng">
            <a:solidFill>
              <a:srgbClr val="CC0000"/>
            </a:solidFill>
            <a:prstDash val="solid"/>
            <a:round/>
            <a:headEnd type="none" w="med" len="med"/>
            <a:tailEnd type="none" w="med" len="med"/>
          </a:ln>
        </p:spPr>
      </p:cxnSp>
      <p:cxnSp>
        <p:nvCxnSpPr>
          <p:cNvPr id="193" name="Google Shape;193;p30" descr="&quot;&quot;"/>
          <p:cNvCxnSpPr/>
          <p:nvPr/>
        </p:nvCxnSpPr>
        <p:spPr>
          <a:xfrm>
            <a:off x="2840125" y="2744050"/>
            <a:ext cx="3236700" cy="108900"/>
          </a:xfrm>
          <a:prstGeom prst="bentConnector4">
            <a:avLst>
              <a:gd name="adj1" fmla="val 5378"/>
              <a:gd name="adj2" fmla="val 318664"/>
            </a:avLst>
          </a:prstGeom>
          <a:noFill/>
          <a:ln w="9525" cap="flat" cmpd="sng">
            <a:solidFill>
              <a:srgbClr val="CC0000"/>
            </a:solidFill>
            <a:prstDash val="solid"/>
            <a:round/>
            <a:headEnd type="none" w="med" len="med"/>
            <a:tailEnd type="none" w="med" len="med"/>
          </a:ln>
        </p:spPr>
      </p:cxnSp>
      <p:cxnSp>
        <p:nvCxnSpPr>
          <p:cNvPr id="194" name="Google Shape;194;p30" descr="&quot;&quot;"/>
          <p:cNvCxnSpPr/>
          <p:nvPr/>
        </p:nvCxnSpPr>
        <p:spPr>
          <a:xfrm>
            <a:off x="2840125" y="4268050"/>
            <a:ext cx="3236700" cy="108900"/>
          </a:xfrm>
          <a:prstGeom prst="bentConnector4">
            <a:avLst>
              <a:gd name="adj1" fmla="val 5378"/>
              <a:gd name="adj2" fmla="val 318664"/>
            </a:avLst>
          </a:prstGeom>
          <a:noFill/>
          <a:ln w="9525" cap="flat" cmpd="sng">
            <a:solidFill>
              <a:srgbClr val="CC0000"/>
            </a:solidFill>
            <a:prstDash val="solid"/>
            <a:round/>
            <a:headEnd type="none" w="med" len="med"/>
            <a:tailEnd type="none" w="med" len="med"/>
          </a:ln>
        </p:spPr>
      </p:cxnSp>
      <p:sp>
        <p:nvSpPr>
          <p:cNvPr id="195" name="Google Shape;195;p30"/>
          <p:cNvSpPr txBox="1">
            <a:spLocks noGrp="1"/>
          </p:cNvSpPr>
          <p:nvPr>
            <p:ph type="title"/>
          </p:nvPr>
        </p:nvSpPr>
        <p:spPr>
          <a:xfrm>
            <a:off x="50" y="0"/>
            <a:ext cx="2111100" cy="1017600"/>
          </a:xfrm>
          <a:prstGeom prst="rect">
            <a:avLst/>
          </a:prstGeom>
          <a:solidFill>
            <a:srgbClr val="061737">
              <a:alpha val="60120"/>
            </a:srgbClr>
          </a:solidFill>
        </p:spPr>
        <p:txBody>
          <a:bodyPr spcFirstLastPara="1" wrap="square" lIns="91425" tIns="91425" rIns="91425" bIns="91425" anchor="t" anchorCtr="0">
            <a:normAutofit fontScale="90000"/>
          </a:bodyPr>
          <a:lstStyle/>
          <a:p>
            <a:pPr marL="0" lvl="0" indent="0" algn="r" rtl="0">
              <a:spcBef>
                <a:spcPts val="0"/>
              </a:spcBef>
              <a:spcAft>
                <a:spcPts val="0"/>
              </a:spcAft>
              <a:buNone/>
            </a:pPr>
            <a:r>
              <a:rPr lang="en">
                <a:solidFill>
                  <a:schemeClr val="lt1"/>
                </a:solidFill>
              </a:rPr>
              <a:t>Learning Objectives</a:t>
            </a:r>
            <a:endParaRPr>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9"/>
        <p:cNvGrpSpPr/>
        <p:nvPr/>
      </p:nvGrpSpPr>
      <p:grpSpPr>
        <a:xfrm>
          <a:off x="0" y="0"/>
          <a:ext cx="0" cy="0"/>
          <a:chOff x="0" y="0"/>
          <a:chExt cx="0" cy="0"/>
        </a:xfrm>
      </p:grpSpPr>
      <p:sp>
        <p:nvSpPr>
          <p:cNvPr id="200" name="Google Shape;200;p31" descr="&quot;&quot;"/>
          <p:cNvSpPr/>
          <p:nvPr/>
        </p:nvSpPr>
        <p:spPr>
          <a:xfrm>
            <a:off x="-6750" y="0"/>
            <a:ext cx="4623600" cy="5143500"/>
          </a:xfrm>
          <a:prstGeom prst="rect">
            <a:avLst/>
          </a:prstGeom>
          <a:solidFill>
            <a:srgbClr val="990000">
              <a:alpha val="7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1"/>
          <p:cNvSpPr txBox="1">
            <a:spLocks noGrp="1"/>
          </p:cNvSpPr>
          <p:nvPr>
            <p:ph type="title"/>
          </p:nvPr>
        </p:nvSpPr>
        <p:spPr>
          <a:xfrm>
            <a:off x="253075" y="1319650"/>
            <a:ext cx="4182900" cy="2716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SzPts val="990"/>
              <a:buNone/>
            </a:pPr>
            <a:r>
              <a:rPr lang="en" sz="3640">
                <a:solidFill>
                  <a:schemeClr val="lt1"/>
                </a:solidFill>
              </a:rPr>
              <a:t>What’s in a</a:t>
            </a:r>
            <a:endParaRPr sz="3640">
              <a:solidFill>
                <a:schemeClr val="lt1"/>
              </a:solidFill>
            </a:endParaRPr>
          </a:p>
          <a:p>
            <a:pPr marL="0" lvl="0" indent="0" algn="r" rtl="0">
              <a:spcBef>
                <a:spcPts val="1000"/>
              </a:spcBef>
              <a:spcAft>
                <a:spcPts val="0"/>
              </a:spcAft>
              <a:buSzPts val="990"/>
              <a:buNone/>
            </a:pPr>
            <a:r>
              <a:rPr lang="en" sz="4240" b="1">
                <a:solidFill>
                  <a:schemeClr val="lt1"/>
                </a:solidFill>
              </a:rPr>
              <a:t>Five-Year-Plan</a:t>
            </a:r>
            <a:endParaRPr sz="4240" b="1">
              <a:solidFill>
                <a:schemeClr val="lt1"/>
              </a:solidFill>
            </a:endParaRPr>
          </a:p>
          <a:p>
            <a:pPr marL="0" lvl="0" indent="0" algn="r" rtl="0">
              <a:spcBef>
                <a:spcPts val="1000"/>
              </a:spcBef>
              <a:spcAft>
                <a:spcPts val="0"/>
              </a:spcAft>
              <a:buSzPts val="990"/>
              <a:buNone/>
            </a:pPr>
            <a:r>
              <a:rPr lang="en" sz="3640">
                <a:solidFill>
                  <a:schemeClr val="lt1"/>
                </a:solidFill>
              </a:rPr>
              <a:t>For Course Quality Assurance?</a:t>
            </a:r>
            <a:endParaRPr sz="3640">
              <a:solidFill>
                <a:schemeClr val="lt1"/>
              </a:solidFill>
            </a:endParaRPr>
          </a:p>
        </p:txBody>
      </p:sp>
      <p:sp>
        <p:nvSpPr>
          <p:cNvPr id="202" name="Google Shape;202;p31"/>
          <p:cNvSpPr txBox="1"/>
          <p:nvPr/>
        </p:nvSpPr>
        <p:spPr>
          <a:xfrm>
            <a:off x="4753100" y="4715225"/>
            <a:ext cx="3066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lt1"/>
                </a:solidFill>
              </a:rPr>
              <a:t>Belltower image credit: Roger W Winstead</a:t>
            </a:r>
            <a:endParaRPr sz="1000">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57000">
              <a:srgbClr val="F3F3F3"/>
            </a:gs>
            <a:gs pos="100000">
              <a:srgbClr val="B7B7B7"/>
            </a:gs>
          </a:gsLst>
          <a:lin ang="8100019" scaled="0"/>
        </a:gradFill>
        <a:effectLst/>
      </p:bgPr>
    </p:bg>
    <p:spTree>
      <p:nvGrpSpPr>
        <p:cNvPr id="1" name="Shape 213"/>
        <p:cNvGrpSpPr/>
        <p:nvPr/>
      </p:nvGrpSpPr>
      <p:grpSpPr>
        <a:xfrm>
          <a:off x="0" y="0"/>
          <a:ext cx="0" cy="0"/>
          <a:chOff x="0" y="0"/>
          <a:chExt cx="0" cy="0"/>
        </a:xfrm>
      </p:grpSpPr>
      <p:sp>
        <p:nvSpPr>
          <p:cNvPr id="214" name="Google Shape;214;p33"/>
          <p:cNvSpPr txBox="1">
            <a:spLocks noGrp="1"/>
          </p:cNvSpPr>
          <p:nvPr>
            <p:ph type="title"/>
          </p:nvPr>
        </p:nvSpPr>
        <p:spPr>
          <a:xfrm>
            <a:off x="6562150" y="4716600"/>
            <a:ext cx="2594400" cy="426900"/>
          </a:xfrm>
          <a:prstGeom prst="rect">
            <a:avLst/>
          </a:prstGeom>
          <a:solidFill>
            <a:srgbClr val="990000">
              <a:alpha val="78570"/>
            </a:srgbClr>
          </a:solidFill>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1620">
                <a:solidFill>
                  <a:schemeClr val="lt1"/>
                </a:solidFill>
              </a:rPr>
              <a:t>5-Year-Plan Components</a:t>
            </a:r>
            <a:endParaRPr sz="1620">
              <a:solidFill>
                <a:schemeClr val="lt1"/>
              </a:solidFill>
            </a:endParaRPr>
          </a:p>
        </p:txBody>
      </p:sp>
      <p:grpSp>
        <p:nvGrpSpPr>
          <p:cNvPr id="215" name="Google Shape;215;p33"/>
          <p:cNvGrpSpPr/>
          <p:nvPr/>
        </p:nvGrpSpPr>
        <p:grpSpPr>
          <a:xfrm>
            <a:off x="2296588" y="2016686"/>
            <a:ext cx="1668440" cy="1445285"/>
            <a:chOff x="2144188" y="2016686"/>
            <a:chExt cx="1668440" cy="1445285"/>
          </a:xfrm>
        </p:grpSpPr>
        <p:sp>
          <p:nvSpPr>
            <p:cNvPr id="216" name="Google Shape;216;p33" descr="&quot;&quot;"/>
            <p:cNvSpPr/>
            <p:nvPr/>
          </p:nvSpPr>
          <p:spPr>
            <a:xfrm>
              <a:off x="2144188" y="2016686"/>
              <a:ext cx="1668440" cy="1445285"/>
            </a:xfrm>
            <a:prstGeom prst="hexagon">
              <a:avLst>
                <a:gd name="adj" fmla="val 25000"/>
                <a:gd name="vf" fmla="val 115470"/>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7" name="Google Shape;217;p33" descr="A lightbulb represents describing ideas"/>
            <p:cNvPicPr preferRelativeResize="0"/>
            <p:nvPr/>
          </p:nvPicPr>
          <p:blipFill>
            <a:blip r:embed="rId3">
              <a:alphaModFix/>
            </a:blip>
            <a:stretch>
              <a:fillRect/>
            </a:stretch>
          </p:blipFill>
          <p:spPr>
            <a:xfrm>
              <a:off x="2585086" y="2322754"/>
              <a:ext cx="786662" cy="787036"/>
            </a:xfrm>
            <a:prstGeom prst="rect">
              <a:avLst/>
            </a:prstGeom>
            <a:noFill/>
            <a:ln>
              <a:noFill/>
            </a:ln>
          </p:spPr>
        </p:pic>
      </p:grpSp>
      <p:grpSp>
        <p:nvGrpSpPr>
          <p:cNvPr id="218" name="Google Shape;218;p33"/>
          <p:cNvGrpSpPr/>
          <p:nvPr/>
        </p:nvGrpSpPr>
        <p:grpSpPr>
          <a:xfrm>
            <a:off x="3736066" y="1202310"/>
            <a:ext cx="1668440" cy="1445285"/>
            <a:chOff x="3583666" y="1202310"/>
            <a:chExt cx="1668440" cy="1445285"/>
          </a:xfrm>
        </p:grpSpPr>
        <p:sp>
          <p:nvSpPr>
            <p:cNvPr id="219" name="Google Shape;219;p33" descr="&quot;&quot;"/>
            <p:cNvSpPr/>
            <p:nvPr/>
          </p:nvSpPr>
          <p:spPr>
            <a:xfrm>
              <a:off x="3583666" y="1202310"/>
              <a:ext cx="1668440" cy="1445285"/>
            </a:xfrm>
            <a:prstGeom prst="hexagon">
              <a:avLst>
                <a:gd name="adj" fmla="val 25000"/>
                <a:gd name="vf" fmla="val 115470"/>
              </a:avLst>
            </a:prstGeom>
            <a:solidFill>
              <a:srgbClr val="4156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0" name="Google Shape;220;p33" descr="A line graph with an arrow pointing up and to the right represents impact"/>
            <p:cNvPicPr preferRelativeResize="0"/>
            <p:nvPr/>
          </p:nvPicPr>
          <p:blipFill>
            <a:blip r:embed="rId4">
              <a:alphaModFix/>
            </a:blip>
            <a:stretch>
              <a:fillRect/>
            </a:stretch>
          </p:blipFill>
          <p:spPr>
            <a:xfrm>
              <a:off x="4096289" y="1603340"/>
              <a:ext cx="643200" cy="643220"/>
            </a:xfrm>
            <a:prstGeom prst="rect">
              <a:avLst/>
            </a:prstGeom>
            <a:noFill/>
            <a:ln>
              <a:noFill/>
            </a:ln>
          </p:spPr>
        </p:pic>
      </p:grpSp>
      <p:grpSp>
        <p:nvGrpSpPr>
          <p:cNvPr id="221" name="Google Shape;221;p33"/>
          <p:cNvGrpSpPr/>
          <p:nvPr/>
        </p:nvGrpSpPr>
        <p:grpSpPr>
          <a:xfrm>
            <a:off x="3736084" y="2784956"/>
            <a:ext cx="1668440" cy="1445285"/>
            <a:chOff x="3884588" y="3259275"/>
            <a:chExt cx="1388400" cy="1202700"/>
          </a:xfrm>
        </p:grpSpPr>
        <p:sp>
          <p:nvSpPr>
            <p:cNvPr id="222" name="Google Shape;222;p33" descr="&quot;&quot;"/>
            <p:cNvSpPr/>
            <p:nvPr/>
          </p:nvSpPr>
          <p:spPr>
            <a:xfrm>
              <a:off x="3884588" y="3259275"/>
              <a:ext cx="1388400" cy="1202700"/>
            </a:xfrm>
            <a:prstGeom prst="hexagon">
              <a:avLst>
                <a:gd name="adj" fmla="val 25000"/>
                <a:gd name="vf" fmla="val 115470"/>
              </a:avLst>
            </a:prstGeom>
            <a:solidFill>
              <a:srgbClr val="42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3" name="Google Shape;223;p33" descr="A screwdriver and wrench represent resources"/>
            <p:cNvPicPr preferRelativeResize="0"/>
            <p:nvPr/>
          </p:nvPicPr>
          <p:blipFill>
            <a:blip r:embed="rId5">
              <a:alphaModFix/>
            </a:blip>
            <a:stretch>
              <a:fillRect/>
            </a:stretch>
          </p:blipFill>
          <p:spPr>
            <a:xfrm>
              <a:off x="4309847" y="3598498"/>
              <a:ext cx="524310" cy="524291"/>
            </a:xfrm>
            <a:prstGeom prst="rect">
              <a:avLst/>
            </a:prstGeom>
            <a:noFill/>
            <a:ln>
              <a:noFill/>
            </a:ln>
          </p:spPr>
        </p:pic>
      </p:grpSp>
      <p:grpSp>
        <p:nvGrpSpPr>
          <p:cNvPr id="224" name="Google Shape;224;p33"/>
          <p:cNvGrpSpPr/>
          <p:nvPr/>
        </p:nvGrpSpPr>
        <p:grpSpPr>
          <a:xfrm>
            <a:off x="5178963" y="2010928"/>
            <a:ext cx="1668440" cy="1445285"/>
            <a:chOff x="5026563" y="2010928"/>
            <a:chExt cx="1668440" cy="1445285"/>
          </a:xfrm>
        </p:grpSpPr>
        <p:sp>
          <p:nvSpPr>
            <p:cNvPr id="225" name="Google Shape;225;p33" descr="&quot;&quot;"/>
            <p:cNvSpPr/>
            <p:nvPr/>
          </p:nvSpPr>
          <p:spPr>
            <a:xfrm>
              <a:off x="5026563" y="2010928"/>
              <a:ext cx="1668440" cy="1445285"/>
            </a:xfrm>
            <a:prstGeom prst="hexagon">
              <a:avLst>
                <a:gd name="adj" fmla="val 25000"/>
                <a:gd name="vf" fmla="val 115470"/>
              </a:avLst>
            </a:prstGeom>
            <a:solidFill>
              <a:srgbClr val="6F7D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6" name="Google Shape;226;p33" descr="A piggybank represents budget"/>
            <p:cNvPicPr preferRelativeResize="0"/>
            <p:nvPr/>
          </p:nvPicPr>
          <p:blipFill>
            <a:blip r:embed="rId6">
              <a:alphaModFix/>
            </a:blip>
            <a:stretch>
              <a:fillRect/>
            </a:stretch>
          </p:blipFill>
          <p:spPr>
            <a:xfrm>
              <a:off x="5447101" y="2319901"/>
              <a:ext cx="827377" cy="827351"/>
            </a:xfrm>
            <a:prstGeom prst="rect">
              <a:avLst/>
            </a:prstGeom>
            <a:noFill/>
            <a:ln>
              <a:noFill/>
            </a:ln>
          </p:spPr>
        </p:pic>
      </p:grpSp>
      <p:grpSp>
        <p:nvGrpSpPr>
          <p:cNvPr id="227" name="Google Shape;227;p33"/>
          <p:cNvGrpSpPr/>
          <p:nvPr/>
        </p:nvGrpSpPr>
        <p:grpSpPr>
          <a:xfrm>
            <a:off x="5178971" y="417453"/>
            <a:ext cx="1668440" cy="1445285"/>
            <a:chOff x="5026571" y="417453"/>
            <a:chExt cx="1668440" cy="1445285"/>
          </a:xfrm>
        </p:grpSpPr>
        <p:sp>
          <p:nvSpPr>
            <p:cNvPr id="228" name="Google Shape;228;p33" descr="decorative shape"/>
            <p:cNvSpPr/>
            <p:nvPr/>
          </p:nvSpPr>
          <p:spPr>
            <a:xfrm>
              <a:off x="5026571" y="417453"/>
              <a:ext cx="1668440" cy="1445285"/>
            </a:xfrm>
            <a:prstGeom prst="hexagon">
              <a:avLst>
                <a:gd name="adj" fmla="val 25000"/>
                <a:gd name="vf" fmla="val 115470"/>
              </a:avLst>
            </a:prstGeom>
            <a:solidFill>
              <a:srgbClr val="D149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9" name="Google Shape;229;p33" descr="Three lines with checkmarks"/>
            <p:cNvPicPr preferRelativeResize="0"/>
            <p:nvPr/>
          </p:nvPicPr>
          <p:blipFill>
            <a:blip r:embed="rId7">
              <a:alphaModFix/>
            </a:blip>
            <a:stretch>
              <a:fillRect/>
            </a:stretch>
          </p:blipFill>
          <p:spPr>
            <a:xfrm>
              <a:off x="5493200" y="758337"/>
              <a:ext cx="735180" cy="735524"/>
            </a:xfrm>
            <a:prstGeom prst="rect">
              <a:avLst/>
            </a:prstGeom>
            <a:noFill/>
            <a:ln>
              <a:noFill/>
            </a:ln>
          </p:spPr>
        </p:pic>
      </p:grpSp>
      <p:grpSp>
        <p:nvGrpSpPr>
          <p:cNvPr id="230" name="Google Shape;230;p33"/>
          <p:cNvGrpSpPr/>
          <p:nvPr/>
        </p:nvGrpSpPr>
        <p:grpSpPr>
          <a:xfrm>
            <a:off x="91200" y="1862725"/>
            <a:ext cx="2205300" cy="876600"/>
            <a:chOff x="91200" y="1862725"/>
            <a:chExt cx="2205300" cy="876600"/>
          </a:xfrm>
        </p:grpSpPr>
        <p:sp>
          <p:nvSpPr>
            <p:cNvPr id="231" name="Google Shape;231;p33"/>
            <p:cNvSpPr txBox="1"/>
            <p:nvPr/>
          </p:nvSpPr>
          <p:spPr>
            <a:xfrm>
              <a:off x="91200" y="1862725"/>
              <a:ext cx="1887000" cy="55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t>Description</a:t>
              </a:r>
              <a:endParaRPr sz="2400"/>
            </a:p>
          </p:txBody>
        </p:sp>
        <p:cxnSp>
          <p:nvCxnSpPr>
            <p:cNvPr id="232" name="Google Shape;232;p33" descr="&quot;&quot;"/>
            <p:cNvCxnSpPr>
              <a:stCxn id="231" idx="2"/>
              <a:endCxn id="216" idx="3"/>
            </p:cNvCxnSpPr>
            <p:nvPr/>
          </p:nvCxnSpPr>
          <p:spPr>
            <a:xfrm rot="-5400000" flipH="1">
              <a:off x="1504350" y="1947175"/>
              <a:ext cx="322500" cy="1261800"/>
            </a:xfrm>
            <a:prstGeom prst="bentConnector2">
              <a:avLst/>
            </a:prstGeom>
            <a:noFill/>
            <a:ln w="9525" cap="flat" cmpd="sng">
              <a:solidFill>
                <a:srgbClr val="CC0000"/>
              </a:solidFill>
              <a:prstDash val="solid"/>
              <a:round/>
              <a:headEnd type="oval" w="med" len="med"/>
              <a:tailEnd type="none" w="med" len="med"/>
            </a:ln>
          </p:spPr>
        </p:cxnSp>
      </p:grpSp>
      <p:grpSp>
        <p:nvGrpSpPr>
          <p:cNvPr id="233" name="Google Shape;233;p33"/>
          <p:cNvGrpSpPr/>
          <p:nvPr/>
        </p:nvGrpSpPr>
        <p:grpSpPr>
          <a:xfrm>
            <a:off x="2488050" y="401225"/>
            <a:ext cx="1609200" cy="801000"/>
            <a:chOff x="2488050" y="401225"/>
            <a:chExt cx="1609200" cy="801000"/>
          </a:xfrm>
        </p:grpSpPr>
        <p:sp>
          <p:nvSpPr>
            <p:cNvPr id="234" name="Google Shape;234;p33"/>
            <p:cNvSpPr txBox="1"/>
            <p:nvPr/>
          </p:nvSpPr>
          <p:spPr>
            <a:xfrm>
              <a:off x="2488050" y="401225"/>
              <a:ext cx="1286400" cy="55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t>Impact</a:t>
              </a:r>
              <a:endParaRPr sz="2400"/>
            </a:p>
          </p:txBody>
        </p:sp>
        <p:cxnSp>
          <p:nvCxnSpPr>
            <p:cNvPr id="235" name="Google Shape;235;p33" descr="&quot;&quot;"/>
            <p:cNvCxnSpPr>
              <a:stCxn id="234" idx="2"/>
              <a:endCxn id="219" idx="4"/>
            </p:cNvCxnSpPr>
            <p:nvPr/>
          </p:nvCxnSpPr>
          <p:spPr>
            <a:xfrm rot="-5400000" flipH="1">
              <a:off x="3490800" y="595775"/>
              <a:ext cx="246900" cy="966000"/>
            </a:xfrm>
            <a:prstGeom prst="bentConnector3">
              <a:avLst>
                <a:gd name="adj1" fmla="val 50017"/>
              </a:avLst>
            </a:prstGeom>
            <a:noFill/>
            <a:ln w="9525" cap="flat" cmpd="sng">
              <a:solidFill>
                <a:srgbClr val="CC0000"/>
              </a:solidFill>
              <a:prstDash val="solid"/>
              <a:round/>
              <a:headEnd type="oval" w="med" len="med"/>
              <a:tailEnd type="none" w="med" len="med"/>
            </a:ln>
          </p:spPr>
        </p:cxnSp>
      </p:grpSp>
      <p:grpSp>
        <p:nvGrpSpPr>
          <p:cNvPr id="236" name="Google Shape;236;p33"/>
          <p:cNvGrpSpPr/>
          <p:nvPr/>
        </p:nvGrpSpPr>
        <p:grpSpPr>
          <a:xfrm>
            <a:off x="1183525" y="4156475"/>
            <a:ext cx="2913900" cy="554100"/>
            <a:chOff x="1183525" y="4156475"/>
            <a:chExt cx="2913900" cy="554100"/>
          </a:xfrm>
        </p:grpSpPr>
        <p:sp>
          <p:nvSpPr>
            <p:cNvPr id="237" name="Google Shape;237;p33"/>
            <p:cNvSpPr txBox="1"/>
            <p:nvPr/>
          </p:nvSpPr>
          <p:spPr>
            <a:xfrm>
              <a:off x="1183525" y="4156475"/>
              <a:ext cx="1887000" cy="55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t>Resources</a:t>
              </a:r>
              <a:endParaRPr sz="2400"/>
            </a:p>
          </p:txBody>
        </p:sp>
        <p:cxnSp>
          <p:nvCxnSpPr>
            <p:cNvPr id="238" name="Google Shape;238;p33" descr="&quot;&quot;"/>
            <p:cNvCxnSpPr>
              <a:stCxn id="237" idx="3"/>
              <a:endCxn id="222" idx="2"/>
            </p:cNvCxnSpPr>
            <p:nvPr/>
          </p:nvCxnSpPr>
          <p:spPr>
            <a:xfrm rot="10800000" flipH="1">
              <a:off x="3070525" y="4230125"/>
              <a:ext cx="1026900" cy="203400"/>
            </a:xfrm>
            <a:prstGeom prst="bentConnector2">
              <a:avLst/>
            </a:prstGeom>
            <a:noFill/>
            <a:ln w="9525" cap="flat" cmpd="sng">
              <a:solidFill>
                <a:srgbClr val="CC0000"/>
              </a:solidFill>
              <a:prstDash val="solid"/>
              <a:round/>
              <a:headEnd type="oval" w="med" len="med"/>
              <a:tailEnd type="none" w="med" len="med"/>
            </a:ln>
          </p:spPr>
        </p:cxnSp>
      </p:grpSp>
      <p:grpSp>
        <p:nvGrpSpPr>
          <p:cNvPr id="239" name="Google Shape;239;p33"/>
          <p:cNvGrpSpPr/>
          <p:nvPr/>
        </p:nvGrpSpPr>
        <p:grpSpPr>
          <a:xfrm>
            <a:off x="6250150" y="3456125"/>
            <a:ext cx="1887000" cy="977400"/>
            <a:chOff x="6250150" y="3456125"/>
            <a:chExt cx="1887000" cy="977400"/>
          </a:xfrm>
        </p:grpSpPr>
        <p:sp>
          <p:nvSpPr>
            <p:cNvPr id="240" name="Google Shape;240;p33"/>
            <p:cNvSpPr txBox="1"/>
            <p:nvPr/>
          </p:nvSpPr>
          <p:spPr>
            <a:xfrm>
              <a:off x="6250150" y="3879425"/>
              <a:ext cx="1887000" cy="55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t>Budget</a:t>
              </a:r>
              <a:endParaRPr sz="2400"/>
            </a:p>
          </p:txBody>
        </p:sp>
        <p:cxnSp>
          <p:nvCxnSpPr>
            <p:cNvPr id="241" name="Google Shape;241;p33" descr="&quot;&quot;"/>
            <p:cNvCxnSpPr>
              <a:stCxn id="240" idx="0"/>
              <a:endCxn id="225" idx="1"/>
            </p:cNvCxnSpPr>
            <p:nvPr/>
          </p:nvCxnSpPr>
          <p:spPr>
            <a:xfrm rot="5400000" flipH="1">
              <a:off x="6628150" y="3313925"/>
              <a:ext cx="423300" cy="707700"/>
            </a:xfrm>
            <a:prstGeom prst="bentConnector3">
              <a:avLst>
                <a:gd name="adj1" fmla="val 49990"/>
              </a:avLst>
            </a:prstGeom>
            <a:noFill/>
            <a:ln w="9525" cap="flat" cmpd="sng">
              <a:solidFill>
                <a:srgbClr val="CC0000"/>
              </a:solidFill>
              <a:prstDash val="solid"/>
              <a:round/>
              <a:headEnd type="oval" w="med" len="med"/>
              <a:tailEnd type="none" w="med" len="med"/>
            </a:ln>
          </p:spPr>
        </p:cxnSp>
      </p:grpSp>
      <p:grpSp>
        <p:nvGrpSpPr>
          <p:cNvPr id="242" name="Google Shape;242;p33"/>
          <p:cNvGrpSpPr/>
          <p:nvPr/>
        </p:nvGrpSpPr>
        <p:grpSpPr>
          <a:xfrm>
            <a:off x="6486090" y="417453"/>
            <a:ext cx="2336860" cy="1120472"/>
            <a:chOff x="6486090" y="417453"/>
            <a:chExt cx="2336860" cy="1120472"/>
          </a:xfrm>
        </p:grpSpPr>
        <p:sp>
          <p:nvSpPr>
            <p:cNvPr id="243" name="Google Shape;243;p33"/>
            <p:cNvSpPr txBox="1"/>
            <p:nvPr/>
          </p:nvSpPr>
          <p:spPr>
            <a:xfrm>
              <a:off x="6935950" y="983825"/>
              <a:ext cx="1887000" cy="55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t>Milestones</a:t>
              </a:r>
              <a:endParaRPr sz="2400"/>
            </a:p>
          </p:txBody>
        </p:sp>
        <p:cxnSp>
          <p:nvCxnSpPr>
            <p:cNvPr id="244" name="Google Shape;244;p33" descr="&quot;&quot;"/>
            <p:cNvCxnSpPr>
              <a:stCxn id="228" idx="5"/>
              <a:endCxn id="243" idx="0"/>
            </p:cNvCxnSpPr>
            <p:nvPr/>
          </p:nvCxnSpPr>
          <p:spPr>
            <a:xfrm rot="-5400000" flipH="1">
              <a:off x="6899640" y="3903"/>
              <a:ext cx="566400" cy="1393500"/>
            </a:xfrm>
            <a:prstGeom prst="bentConnector3">
              <a:avLst>
                <a:gd name="adj1" fmla="val -42042"/>
              </a:avLst>
            </a:prstGeom>
            <a:noFill/>
            <a:ln w="9525" cap="flat" cmpd="sng">
              <a:solidFill>
                <a:srgbClr val="CC0000"/>
              </a:solidFill>
              <a:prstDash val="solid"/>
              <a:round/>
              <a:headEnd type="none" w="med" len="med"/>
              <a:tailEnd type="oval"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0"/>
                                        </p:tgtEl>
                                        <p:attrNameLst>
                                          <p:attrName>style.visibility</p:attrName>
                                        </p:attrNameLst>
                                      </p:cBhvr>
                                      <p:to>
                                        <p:strVal val="visible"/>
                                      </p:to>
                                    </p:set>
                                    <p:animEffect transition="in" filter="fade">
                                      <p:cBhvr>
                                        <p:cTn id="7" dur="300"/>
                                        <p:tgtEl>
                                          <p:spTgt spid="2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3"/>
                                        </p:tgtEl>
                                        <p:attrNameLst>
                                          <p:attrName>style.visibility</p:attrName>
                                        </p:attrNameLst>
                                      </p:cBhvr>
                                      <p:to>
                                        <p:strVal val="visible"/>
                                      </p:to>
                                    </p:set>
                                    <p:animEffect transition="in" filter="fade">
                                      <p:cBhvr>
                                        <p:cTn id="12" dur="300"/>
                                        <p:tgtEl>
                                          <p:spTgt spid="2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6"/>
                                        </p:tgtEl>
                                        <p:attrNameLst>
                                          <p:attrName>style.visibility</p:attrName>
                                        </p:attrNameLst>
                                      </p:cBhvr>
                                      <p:to>
                                        <p:strVal val="visible"/>
                                      </p:to>
                                    </p:set>
                                    <p:animEffect transition="in" filter="fade">
                                      <p:cBhvr>
                                        <p:cTn id="17" dur="300"/>
                                        <p:tgtEl>
                                          <p:spTgt spid="2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9"/>
                                        </p:tgtEl>
                                        <p:attrNameLst>
                                          <p:attrName>style.visibility</p:attrName>
                                        </p:attrNameLst>
                                      </p:cBhvr>
                                      <p:to>
                                        <p:strVal val="visible"/>
                                      </p:to>
                                    </p:set>
                                    <p:animEffect transition="in" filter="fade">
                                      <p:cBhvr>
                                        <p:cTn id="22" dur="300"/>
                                        <p:tgtEl>
                                          <p:spTgt spid="23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2"/>
                                        </p:tgtEl>
                                        <p:attrNameLst>
                                          <p:attrName>style.visibility</p:attrName>
                                        </p:attrNameLst>
                                      </p:cBhvr>
                                      <p:to>
                                        <p:strVal val="visible"/>
                                      </p:to>
                                    </p:set>
                                    <p:animEffect transition="in" filter="fade">
                                      <p:cBhvr>
                                        <p:cTn id="27" dur="3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57000">
              <a:srgbClr val="F3F3F3"/>
            </a:gs>
            <a:gs pos="100000">
              <a:srgbClr val="B7B7B7"/>
            </a:gs>
          </a:gsLst>
          <a:lin ang="8100019" scaled="0"/>
        </a:gradFill>
        <a:effectLst/>
      </p:bgPr>
    </p:bg>
    <p:spTree>
      <p:nvGrpSpPr>
        <p:cNvPr id="1" name="Shape 248"/>
        <p:cNvGrpSpPr/>
        <p:nvPr/>
      </p:nvGrpSpPr>
      <p:grpSpPr>
        <a:xfrm>
          <a:off x="0" y="0"/>
          <a:ext cx="0" cy="0"/>
          <a:chOff x="0" y="0"/>
          <a:chExt cx="0" cy="0"/>
        </a:xfrm>
      </p:grpSpPr>
      <p:sp>
        <p:nvSpPr>
          <p:cNvPr id="249" name="Google Shape;249;p34"/>
          <p:cNvSpPr txBox="1">
            <a:spLocks noGrp="1"/>
          </p:cNvSpPr>
          <p:nvPr>
            <p:ph type="title"/>
          </p:nvPr>
        </p:nvSpPr>
        <p:spPr>
          <a:xfrm>
            <a:off x="4819650" y="597425"/>
            <a:ext cx="3402900"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3000">
                <a:solidFill>
                  <a:srgbClr val="333333"/>
                </a:solidFill>
              </a:rPr>
              <a:t>Project Description</a:t>
            </a:r>
            <a:endParaRPr sz="3000">
              <a:solidFill>
                <a:srgbClr val="333333"/>
              </a:solidFill>
            </a:endParaRPr>
          </a:p>
        </p:txBody>
      </p:sp>
      <p:sp>
        <p:nvSpPr>
          <p:cNvPr id="250" name="Google Shape;250;p34"/>
          <p:cNvSpPr txBox="1"/>
          <p:nvPr/>
        </p:nvSpPr>
        <p:spPr>
          <a:xfrm>
            <a:off x="4819650" y="1890150"/>
            <a:ext cx="3705000" cy="22890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SzPts val="2400"/>
              <a:buChar char="●"/>
            </a:pPr>
            <a:r>
              <a:rPr lang="en" sz="2400"/>
              <a:t>Justification</a:t>
            </a:r>
            <a:endParaRPr sz="2400"/>
          </a:p>
          <a:p>
            <a:pPr marL="457200" lvl="0" indent="-381000" algn="l" rtl="0">
              <a:lnSpc>
                <a:spcPct val="115000"/>
              </a:lnSpc>
              <a:spcBef>
                <a:spcPts val="1000"/>
              </a:spcBef>
              <a:spcAft>
                <a:spcPts val="0"/>
              </a:spcAft>
              <a:buSzPts val="2400"/>
              <a:buChar char="●"/>
            </a:pPr>
            <a:r>
              <a:rPr lang="en" sz="2400"/>
              <a:t>Goals</a:t>
            </a:r>
            <a:endParaRPr sz="2400"/>
          </a:p>
          <a:p>
            <a:pPr marL="457200" lvl="0" indent="-381000" algn="l" rtl="0">
              <a:lnSpc>
                <a:spcPct val="115000"/>
              </a:lnSpc>
              <a:spcBef>
                <a:spcPts val="1000"/>
              </a:spcBef>
              <a:spcAft>
                <a:spcPts val="0"/>
              </a:spcAft>
              <a:buSzPts val="2400"/>
              <a:buChar char="●"/>
            </a:pPr>
            <a:r>
              <a:rPr lang="en" sz="2400"/>
              <a:t>Deliverables</a:t>
            </a:r>
            <a:endParaRPr sz="2400"/>
          </a:p>
          <a:p>
            <a:pPr marL="457200" lvl="0" indent="-381000" algn="l" rtl="0">
              <a:lnSpc>
                <a:spcPct val="115000"/>
              </a:lnSpc>
              <a:spcBef>
                <a:spcPts val="1000"/>
              </a:spcBef>
              <a:spcAft>
                <a:spcPts val="1000"/>
              </a:spcAft>
              <a:buSzPts val="2400"/>
              <a:buChar char="●"/>
            </a:pPr>
            <a:r>
              <a:rPr lang="en" sz="2400"/>
              <a:t>Project success</a:t>
            </a:r>
            <a:endParaRPr sz="2400"/>
          </a:p>
        </p:txBody>
      </p:sp>
      <p:grpSp>
        <p:nvGrpSpPr>
          <p:cNvPr id="251" name="Google Shape;251;p34"/>
          <p:cNvGrpSpPr/>
          <p:nvPr/>
        </p:nvGrpSpPr>
        <p:grpSpPr>
          <a:xfrm>
            <a:off x="1203707" y="2156039"/>
            <a:ext cx="1117801" cy="968294"/>
            <a:chOff x="3884588" y="3259275"/>
            <a:chExt cx="1388400" cy="1202700"/>
          </a:xfrm>
        </p:grpSpPr>
        <p:sp>
          <p:nvSpPr>
            <p:cNvPr id="252" name="Google Shape;252;p34" descr="&quot;&quot;"/>
            <p:cNvSpPr/>
            <p:nvPr/>
          </p:nvSpPr>
          <p:spPr>
            <a:xfrm>
              <a:off x="3884588" y="3259275"/>
              <a:ext cx="1388400" cy="1202700"/>
            </a:xfrm>
            <a:prstGeom prst="hexagon">
              <a:avLst>
                <a:gd name="adj" fmla="val 25000"/>
                <a:gd name="vf" fmla="val 115470"/>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3" name="Google Shape;253;p34" descr="A screwdriver and wrench represent resources"/>
            <p:cNvPicPr preferRelativeResize="0"/>
            <p:nvPr/>
          </p:nvPicPr>
          <p:blipFill>
            <a:blip r:embed="rId3">
              <a:alphaModFix/>
            </a:blip>
            <a:stretch>
              <a:fillRect/>
            </a:stretch>
          </p:blipFill>
          <p:spPr>
            <a:xfrm>
              <a:off x="4309847" y="3598498"/>
              <a:ext cx="524310" cy="524291"/>
            </a:xfrm>
            <a:prstGeom prst="rect">
              <a:avLst/>
            </a:prstGeom>
            <a:noFill/>
            <a:ln>
              <a:noFill/>
            </a:ln>
          </p:spPr>
        </p:pic>
      </p:grpSp>
      <p:grpSp>
        <p:nvGrpSpPr>
          <p:cNvPr id="254" name="Google Shape;254;p34"/>
          <p:cNvGrpSpPr/>
          <p:nvPr/>
        </p:nvGrpSpPr>
        <p:grpSpPr>
          <a:xfrm>
            <a:off x="2170018" y="1637302"/>
            <a:ext cx="1117594" cy="968273"/>
            <a:chOff x="5026563" y="2010928"/>
            <a:chExt cx="1668300" cy="1445400"/>
          </a:xfrm>
        </p:grpSpPr>
        <p:sp>
          <p:nvSpPr>
            <p:cNvPr id="255" name="Google Shape;255;p34" descr="&quot;&quot;"/>
            <p:cNvSpPr/>
            <p:nvPr/>
          </p:nvSpPr>
          <p:spPr>
            <a:xfrm>
              <a:off x="5026563" y="2010928"/>
              <a:ext cx="1668300" cy="1445400"/>
            </a:xfrm>
            <a:prstGeom prst="hexagon">
              <a:avLst>
                <a:gd name="adj" fmla="val 25000"/>
                <a:gd name="vf" fmla="val 115470"/>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6" name="Google Shape;256;p34" descr="A piggybank represents budget"/>
            <p:cNvPicPr preferRelativeResize="0"/>
            <p:nvPr/>
          </p:nvPicPr>
          <p:blipFill>
            <a:blip r:embed="rId4">
              <a:alphaModFix/>
            </a:blip>
            <a:stretch>
              <a:fillRect/>
            </a:stretch>
          </p:blipFill>
          <p:spPr>
            <a:xfrm>
              <a:off x="5447101" y="2319901"/>
              <a:ext cx="827377" cy="827351"/>
            </a:xfrm>
            <a:prstGeom prst="rect">
              <a:avLst/>
            </a:prstGeom>
            <a:noFill/>
            <a:ln>
              <a:noFill/>
            </a:ln>
          </p:spPr>
        </p:pic>
      </p:grpSp>
      <p:grpSp>
        <p:nvGrpSpPr>
          <p:cNvPr id="257" name="Google Shape;257;p34"/>
          <p:cNvGrpSpPr/>
          <p:nvPr/>
        </p:nvGrpSpPr>
        <p:grpSpPr>
          <a:xfrm>
            <a:off x="239115" y="1641160"/>
            <a:ext cx="1117594" cy="968273"/>
            <a:chOff x="2144188" y="2016686"/>
            <a:chExt cx="1668300" cy="1445400"/>
          </a:xfrm>
        </p:grpSpPr>
        <p:sp>
          <p:nvSpPr>
            <p:cNvPr id="258" name="Google Shape;258;p34" descr="&quot;&quot;"/>
            <p:cNvSpPr/>
            <p:nvPr/>
          </p:nvSpPr>
          <p:spPr>
            <a:xfrm>
              <a:off x="2144188" y="2016686"/>
              <a:ext cx="1668300" cy="1445400"/>
            </a:xfrm>
            <a:prstGeom prst="hexagon">
              <a:avLst>
                <a:gd name="adj" fmla="val 25000"/>
                <a:gd name="vf" fmla="val 115470"/>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9" name="Google Shape;259;p34" descr="A lightbulb represents describing ideas"/>
            <p:cNvPicPr preferRelativeResize="0"/>
            <p:nvPr/>
          </p:nvPicPr>
          <p:blipFill>
            <a:blip r:embed="rId5">
              <a:alphaModFix/>
            </a:blip>
            <a:stretch>
              <a:fillRect/>
            </a:stretch>
          </p:blipFill>
          <p:spPr>
            <a:xfrm>
              <a:off x="2585086" y="2322754"/>
              <a:ext cx="786662" cy="787036"/>
            </a:xfrm>
            <a:prstGeom prst="rect">
              <a:avLst/>
            </a:prstGeom>
            <a:noFill/>
            <a:ln>
              <a:noFill/>
            </a:ln>
          </p:spPr>
        </p:pic>
      </p:grpSp>
      <p:grpSp>
        <p:nvGrpSpPr>
          <p:cNvPr id="260" name="Google Shape;260;p34"/>
          <p:cNvGrpSpPr/>
          <p:nvPr/>
        </p:nvGrpSpPr>
        <p:grpSpPr>
          <a:xfrm>
            <a:off x="1203421" y="1095609"/>
            <a:ext cx="1117594" cy="968273"/>
            <a:chOff x="3583666" y="1202310"/>
            <a:chExt cx="1668300" cy="1445400"/>
          </a:xfrm>
        </p:grpSpPr>
        <p:sp>
          <p:nvSpPr>
            <p:cNvPr id="261" name="Google Shape;261;p34" descr="&quot;&quot;"/>
            <p:cNvSpPr/>
            <p:nvPr/>
          </p:nvSpPr>
          <p:spPr>
            <a:xfrm>
              <a:off x="3583666" y="1202310"/>
              <a:ext cx="1668300" cy="1445400"/>
            </a:xfrm>
            <a:prstGeom prst="hexagon">
              <a:avLst>
                <a:gd name="adj" fmla="val 25000"/>
                <a:gd name="vf" fmla="val 115470"/>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2" name="Google Shape;262;p34" descr="A line graph with an arrow pointing up and to the right represents impact"/>
            <p:cNvPicPr preferRelativeResize="0"/>
            <p:nvPr/>
          </p:nvPicPr>
          <p:blipFill>
            <a:blip r:embed="rId6">
              <a:alphaModFix/>
            </a:blip>
            <a:stretch>
              <a:fillRect/>
            </a:stretch>
          </p:blipFill>
          <p:spPr>
            <a:xfrm>
              <a:off x="4096289" y="1603340"/>
              <a:ext cx="643200" cy="643220"/>
            </a:xfrm>
            <a:prstGeom prst="rect">
              <a:avLst/>
            </a:prstGeom>
            <a:noFill/>
            <a:ln>
              <a:noFill/>
            </a:ln>
          </p:spPr>
        </p:pic>
      </p:grpSp>
      <p:grpSp>
        <p:nvGrpSpPr>
          <p:cNvPr id="263" name="Google Shape;263;p34"/>
          <p:cNvGrpSpPr/>
          <p:nvPr/>
        </p:nvGrpSpPr>
        <p:grpSpPr>
          <a:xfrm>
            <a:off x="2170023" y="569833"/>
            <a:ext cx="1117594" cy="968273"/>
            <a:chOff x="5026571" y="417453"/>
            <a:chExt cx="1668300" cy="1445400"/>
          </a:xfrm>
        </p:grpSpPr>
        <p:sp>
          <p:nvSpPr>
            <p:cNvPr id="264" name="Google Shape;264;p34" descr="&quot;&quot;"/>
            <p:cNvSpPr/>
            <p:nvPr/>
          </p:nvSpPr>
          <p:spPr>
            <a:xfrm>
              <a:off x="5026571" y="417453"/>
              <a:ext cx="1668300" cy="1445400"/>
            </a:xfrm>
            <a:prstGeom prst="hexagon">
              <a:avLst>
                <a:gd name="adj" fmla="val 25000"/>
                <a:gd name="vf" fmla="val 115470"/>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5" name="Google Shape;265;p34" descr="decorative shape"/>
            <p:cNvPicPr preferRelativeResize="0"/>
            <p:nvPr/>
          </p:nvPicPr>
          <p:blipFill>
            <a:blip r:embed="rId7">
              <a:alphaModFix/>
            </a:blip>
            <a:stretch>
              <a:fillRect/>
            </a:stretch>
          </p:blipFill>
          <p:spPr>
            <a:xfrm>
              <a:off x="5493200" y="758337"/>
              <a:ext cx="735180" cy="735524"/>
            </a:xfrm>
            <a:prstGeom prst="rect">
              <a:avLst/>
            </a:prstGeom>
            <a:noFill/>
            <a:ln>
              <a:noFill/>
            </a:ln>
          </p:spPr>
        </p:pic>
      </p:grpSp>
      <p:cxnSp>
        <p:nvCxnSpPr>
          <p:cNvPr id="266" name="Google Shape;266;p34" descr="&quot;&quot;"/>
          <p:cNvCxnSpPr>
            <a:stCxn id="258" idx="5"/>
            <a:endCxn id="249" idx="1"/>
          </p:cNvCxnSpPr>
          <p:nvPr/>
        </p:nvCxnSpPr>
        <p:spPr>
          <a:xfrm rot="-5400000">
            <a:off x="2588390" y="-590090"/>
            <a:ext cx="757500" cy="3705000"/>
          </a:xfrm>
          <a:prstGeom prst="bentConnector2">
            <a:avLst/>
          </a:prstGeom>
          <a:noFill/>
          <a:ln w="9525" cap="flat" cmpd="sng">
            <a:solidFill>
              <a:srgbClr val="CC0000"/>
            </a:solidFill>
            <a:prstDash val="solid"/>
            <a:round/>
            <a:headEnd type="none" w="med" len="med"/>
            <a:tailEnd type="oval"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57000">
              <a:srgbClr val="F3F3F3"/>
            </a:gs>
            <a:gs pos="100000">
              <a:srgbClr val="B7B7B7"/>
            </a:gs>
          </a:gsLst>
          <a:lin ang="8100019" scaled="0"/>
        </a:gradFill>
        <a:effectLst/>
      </p:bgPr>
    </p:bg>
    <p:spTree>
      <p:nvGrpSpPr>
        <p:cNvPr id="1" name="Shape 270"/>
        <p:cNvGrpSpPr/>
        <p:nvPr/>
      </p:nvGrpSpPr>
      <p:grpSpPr>
        <a:xfrm>
          <a:off x="0" y="0"/>
          <a:ext cx="0" cy="0"/>
          <a:chOff x="0" y="0"/>
          <a:chExt cx="0" cy="0"/>
        </a:xfrm>
      </p:grpSpPr>
      <p:sp>
        <p:nvSpPr>
          <p:cNvPr id="271" name="Google Shape;271;p35"/>
          <p:cNvSpPr txBox="1">
            <a:spLocks noGrp="1"/>
          </p:cNvSpPr>
          <p:nvPr>
            <p:ph type="title"/>
          </p:nvPr>
        </p:nvSpPr>
        <p:spPr>
          <a:xfrm>
            <a:off x="4972050" y="597425"/>
            <a:ext cx="3098100"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3000">
                <a:solidFill>
                  <a:srgbClr val="333333"/>
                </a:solidFill>
              </a:rPr>
              <a:t>Projected Impact</a:t>
            </a:r>
            <a:endParaRPr sz="3000">
              <a:solidFill>
                <a:srgbClr val="333333"/>
              </a:solidFill>
            </a:endParaRPr>
          </a:p>
        </p:txBody>
      </p:sp>
      <p:sp>
        <p:nvSpPr>
          <p:cNvPr id="272" name="Google Shape;272;p35"/>
          <p:cNvSpPr txBox="1"/>
          <p:nvPr/>
        </p:nvSpPr>
        <p:spPr>
          <a:xfrm>
            <a:off x="4100925" y="1890150"/>
            <a:ext cx="4707900" cy="15321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SzPts val="2400"/>
              <a:buChar char="●"/>
            </a:pPr>
            <a:r>
              <a:rPr lang="en" sz="2400"/>
              <a:t>Professional development enrollments</a:t>
            </a:r>
            <a:endParaRPr sz="2400"/>
          </a:p>
          <a:p>
            <a:pPr marL="457200" lvl="0" indent="-381000" algn="l" rtl="0">
              <a:lnSpc>
                <a:spcPct val="115000"/>
              </a:lnSpc>
              <a:spcBef>
                <a:spcPts val="1000"/>
              </a:spcBef>
              <a:spcAft>
                <a:spcPts val="1000"/>
              </a:spcAft>
              <a:buSzPts val="2400"/>
              <a:buChar char="●"/>
            </a:pPr>
            <a:r>
              <a:rPr lang="en" sz="2400"/>
              <a:t>QM Certified courses</a:t>
            </a:r>
            <a:endParaRPr sz="2400"/>
          </a:p>
        </p:txBody>
      </p:sp>
      <p:grpSp>
        <p:nvGrpSpPr>
          <p:cNvPr id="273" name="Google Shape;273;p35"/>
          <p:cNvGrpSpPr/>
          <p:nvPr/>
        </p:nvGrpSpPr>
        <p:grpSpPr>
          <a:xfrm>
            <a:off x="1203707" y="2156039"/>
            <a:ext cx="1117801" cy="968294"/>
            <a:chOff x="3884588" y="3259275"/>
            <a:chExt cx="1388400" cy="1202700"/>
          </a:xfrm>
        </p:grpSpPr>
        <p:sp>
          <p:nvSpPr>
            <p:cNvPr id="274" name="Google Shape;274;p35" descr="&quot;&quot;"/>
            <p:cNvSpPr/>
            <p:nvPr/>
          </p:nvSpPr>
          <p:spPr>
            <a:xfrm>
              <a:off x="3884588" y="3259275"/>
              <a:ext cx="1388400" cy="1202700"/>
            </a:xfrm>
            <a:prstGeom prst="hexagon">
              <a:avLst>
                <a:gd name="adj" fmla="val 25000"/>
                <a:gd name="vf" fmla="val 115470"/>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5" name="Google Shape;275;p35" descr="A screwdriver and wrench represent resources"/>
            <p:cNvPicPr preferRelativeResize="0"/>
            <p:nvPr/>
          </p:nvPicPr>
          <p:blipFill>
            <a:blip r:embed="rId3">
              <a:alphaModFix/>
            </a:blip>
            <a:stretch>
              <a:fillRect/>
            </a:stretch>
          </p:blipFill>
          <p:spPr>
            <a:xfrm>
              <a:off x="4309847" y="3598498"/>
              <a:ext cx="524310" cy="524291"/>
            </a:xfrm>
            <a:prstGeom prst="rect">
              <a:avLst/>
            </a:prstGeom>
            <a:noFill/>
            <a:ln>
              <a:noFill/>
            </a:ln>
          </p:spPr>
        </p:pic>
      </p:grpSp>
      <p:grpSp>
        <p:nvGrpSpPr>
          <p:cNvPr id="276" name="Google Shape;276;p35"/>
          <p:cNvGrpSpPr/>
          <p:nvPr/>
        </p:nvGrpSpPr>
        <p:grpSpPr>
          <a:xfrm>
            <a:off x="2170018" y="1637302"/>
            <a:ext cx="1117594" cy="968273"/>
            <a:chOff x="5026563" y="2010928"/>
            <a:chExt cx="1668300" cy="1445400"/>
          </a:xfrm>
        </p:grpSpPr>
        <p:sp>
          <p:nvSpPr>
            <p:cNvPr id="277" name="Google Shape;277;p35" descr="&quot;&quot;"/>
            <p:cNvSpPr/>
            <p:nvPr/>
          </p:nvSpPr>
          <p:spPr>
            <a:xfrm>
              <a:off x="5026563" y="2010928"/>
              <a:ext cx="1668300" cy="1445400"/>
            </a:xfrm>
            <a:prstGeom prst="hexagon">
              <a:avLst>
                <a:gd name="adj" fmla="val 25000"/>
                <a:gd name="vf" fmla="val 115470"/>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8" name="Google Shape;278;p35" descr="A piggybank represents budget"/>
            <p:cNvPicPr preferRelativeResize="0"/>
            <p:nvPr/>
          </p:nvPicPr>
          <p:blipFill>
            <a:blip r:embed="rId4">
              <a:alphaModFix/>
            </a:blip>
            <a:stretch>
              <a:fillRect/>
            </a:stretch>
          </p:blipFill>
          <p:spPr>
            <a:xfrm>
              <a:off x="5447101" y="2319901"/>
              <a:ext cx="827377" cy="827351"/>
            </a:xfrm>
            <a:prstGeom prst="rect">
              <a:avLst/>
            </a:prstGeom>
            <a:noFill/>
            <a:ln>
              <a:noFill/>
            </a:ln>
          </p:spPr>
        </p:pic>
      </p:grpSp>
      <p:grpSp>
        <p:nvGrpSpPr>
          <p:cNvPr id="279" name="Google Shape;279;p35"/>
          <p:cNvGrpSpPr/>
          <p:nvPr/>
        </p:nvGrpSpPr>
        <p:grpSpPr>
          <a:xfrm>
            <a:off x="239115" y="1641160"/>
            <a:ext cx="1117594" cy="968273"/>
            <a:chOff x="2144188" y="2016686"/>
            <a:chExt cx="1668300" cy="1445400"/>
          </a:xfrm>
        </p:grpSpPr>
        <p:sp>
          <p:nvSpPr>
            <p:cNvPr id="280" name="Google Shape;280;p35" descr="&quot;&quot;"/>
            <p:cNvSpPr/>
            <p:nvPr/>
          </p:nvSpPr>
          <p:spPr>
            <a:xfrm>
              <a:off x="2144188" y="2016686"/>
              <a:ext cx="1668300" cy="1445400"/>
            </a:xfrm>
            <a:prstGeom prst="hexagon">
              <a:avLst>
                <a:gd name="adj" fmla="val 25000"/>
                <a:gd name="vf" fmla="val 115470"/>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1" name="Google Shape;281;p35" descr="A lightbulb represents describing ideas"/>
            <p:cNvPicPr preferRelativeResize="0"/>
            <p:nvPr/>
          </p:nvPicPr>
          <p:blipFill>
            <a:blip r:embed="rId5">
              <a:alphaModFix/>
            </a:blip>
            <a:stretch>
              <a:fillRect/>
            </a:stretch>
          </p:blipFill>
          <p:spPr>
            <a:xfrm>
              <a:off x="2585086" y="2322754"/>
              <a:ext cx="786662" cy="787036"/>
            </a:xfrm>
            <a:prstGeom prst="rect">
              <a:avLst/>
            </a:prstGeom>
            <a:noFill/>
            <a:ln>
              <a:noFill/>
            </a:ln>
          </p:spPr>
        </p:pic>
      </p:grpSp>
      <p:grpSp>
        <p:nvGrpSpPr>
          <p:cNvPr id="282" name="Google Shape;282;p35"/>
          <p:cNvGrpSpPr/>
          <p:nvPr/>
        </p:nvGrpSpPr>
        <p:grpSpPr>
          <a:xfrm>
            <a:off x="1203421" y="1095609"/>
            <a:ext cx="1117594" cy="968273"/>
            <a:chOff x="3583666" y="1202310"/>
            <a:chExt cx="1668300" cy="1445400"/>
          </a:xfrm>
        </p:grpSpPr>
        <p:sp>
          <p:nvSpPr>
            <p:cNvPr id="283" name="Google Shape;283;p35" descr="&quot;&quot;"/>
            <p:cNvSpPr/>
            <p:nvPr/>
          </p:nvSpPr>
          <p:spPr>
            <a:xfrm>
              <a:off x="3583666" y="1202310"/>
              <a:ext cx="1668300" cy="1445400"/>
            </a:xfrm>
            <a:prstGeom prst="hexagon">
              <a:avLst>
                <a:gd name="adj" fmla="val 25000"/>
                <a:gd name="vf" fmla="val 115470"/>
              </a:avLst>
            </a:prstGeom>
            <a:solidFill>
              <a:srgbClr val="4156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4" name="Google Shape;284;p35" descr="A line graph with an arrow pointing up and to the right represents impact"/>
            <p:cNvPicPr preferRelativeResize="0"/>
            <p:nvPr/>
          </p:nvPicPr>
          <p:blipFill>
            <a:blip r:embed="rId6">
              <a:alphaModFix/>
            </a:blip>
            <a:stretch>
              <a:fillRect/>
            </a:stretch>
          </p:blipFill>
          <p:spPr>
            <a:xfrm>
              <a:off x="4096289" y="1603340"/>
              <a:ext cx="643200" cy="643220"/>
            </a:xfrm>
            <a:prstGeom prst="rect">
              <a:avLst/>
            </a:prstGeom>
            <a:noFill/>
            <a:ln>
              <a:noFill/>
            </a:ln>
          </p:spPr>
        </p:pic>
      </p:grpSp>
      <p:grpSp>
        <p:nvGrpSpPr>
          <p:cNvPr id="285" name="Google Shape;285;p35"/>
          <p:cNvGrpSpPr/>
          <p:nvPr/>
        </p:nvGrpSpPr>
        <p:grpSpPr>
          <a:xfrm>
            <a:off x="2170023" y="569833"/>
            <a:ext cx="1117594" cy="968273"/>
            <a:chOff x="5026571" y="417453"/>
            <a:chExt cx="1668300" cy="1445400"/>
          </a:xfrm>
        </p:grpSpPr>
        <p:sp>
          <p:nvSpPr>
            <p:cNvPr id="286" name="Google Shape;286;p35" descr="&quot;&quot;"/>
            <p:cNvSpPr/>
            <p:nvPr/>
          </p:nvSpPr>
          <p:spPr>
            <a:xfrm>
              <a:off x="5026571" y="417453"/>
              <a:ext cx="1668300" cy="1445400"/>
            </a:xfrm>
            <a:prstGeom prst="hexagon">
              <a:avLst>
                <a:gd name="adj" fmla="val 25000"/>
                <a:gd name="vf" fmla="val 115470"/>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7" name="Google Shape;287;p35" descr="decorative shape"/>
            <p:cNvPicPr preferRelativeResize="0"/>
            <p:nvPr/>
          </p:nvPicPr>
          <p:blipFill>
            <a:blip r:embed="rId7">
              <a:alphaModFix/>
            </a:blip>
            <a:stretch>
              <a:fillRect/>
            </a:stretch>
          </p:blipFill>
          <p:spPr>
            <a:xfrm>
              <a:off x="5493200" y="758337"/>
              <a:ext cx="735180" cy="735524"/>
            </a:xfrm>
            <a:prstGeom prst="rect">
              <a:avLst/>
            </a:prstGeom>
            <a:noFill/>
            <a:ln>
              <a:noFill/>
            </a:ln>
          </p:spPr>
        </p:pic>
      </p:grpSp>
      <p:cxnSp>
        <p:nvCxnSpPr>
          <p:cNvPr id="288" name="Google Shape;288;p35" descr="&quot;&quot;"/>
          <p:cNvCxnSpPr>
            <a:stCxn id="283" idx="0"/>
            <a:endCxn id="271" idx="1"/>
          </p:cNvCxnSpPr>
          <p:nvPr/>
        </p:nvCxnSpPr>
        <p:spPr>
          <a:xfrm rot="10800000" flipH="1">
            <a:off x="2321015" y="883746"/>
            <a:ext cx="2651100" cy="696000"/>
          </a:xfrm>
          <a:prstGeom prst="bentConnector3">
            <a:avLst>
              <a:gd name="adj1" fmla="val 49999"/>
            </a:avLst>
          </a:prstGeom>
          <a:noFill/>
          <a:ln w="9525" cap="flat" cmpd="sng">
            <a:solidFill>
              <a:srgbClr val="CC0000"/>
            </a:solidFill>
            <a:prstDash val="solid"/>
            <a:round/>
            <a:headEnd type="none" w="med" len="med"/>
            <a:tailEnd type="oval" w="med" len="med"/>
          </a:ln>
        </p:spPr>
      </p:cxn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839</Words>
  <Application>Microsoft Macintosh PowerPoint</Application>
  <PresentationFormat>On-screen Show (16:9)</PresentationFormat>
  <Paragraphs>247</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Roboto</vt:lpstr>
      <vt:lpstr>Roboto Condensed</vt:lpstr>
      <vt:lpstr>Calibri</vt:lpstr>
      <vt:lpstr>Arial</vt:lpstr>
      <vt:lpstr>Simple Light</vt:lpstr>
      <vt:lpstr>Scaling Up Quality</vt:lpstr>
      <vt:lpstr>About Us</vt:lpstr>
      <vt:lpstr>Our Team</vt:lpstr>
      <vt:lpstr>Poll #1:  Who’s in the Room?</vt:lpstr>
      <vt:lpstr>Learning Objectives</vt:lpstr>
      <vt:lpstr>What’s in a Five-Year-Plan For Course Quality Assurance?</vt:lpstr>
      <vt:lpstr>5-Year-Plan Components</vt:lpstr>
      <vt:lpstr>Project Description</vt:lpstr>
      <vt:lpstr>Projected Impact</vt:lpstr>
      <vt:lpstr>Resources</vt:lpstr>
      <vt:lpstr>Budget</vt:lpstr>
      <vt:lpstr>Milestones </vt:lpstr>
      <vt:lpstr>Outcomes Years 1-5</vt:lpstr>
      <vt:lpstr>Year 1</vt:lpstr>
      <vt:lpstr>Year 2</vt:lpstr>
      <vt:lpstr>Year 3</vt:lpstr>
      <vt:lpstr>Year 4</vt:lpstr>
      <vt:lpstr>Year 5</vt:lpstr>
      <vt:lpstr>Designing QM-based professional development</vt:lpstr>
      <vt:lpstr>Poll #2:  Course prep methods</vt:lpstr>
      <vt:lpstr>The Course Quality Program at NC State</vt:lpstr>
      <vt:lpstr>Faculty Participation in Quality Matters</vt:lpstr>
      <vt:lpstr>Professional Development through Quality Matters </vt:lpstr>
      <vt:lpstr>Considerations for designing QM-based professional development</vt:lpstr>
      <vt:lpstr>Course Improvement Grant</vt:lpstr>
      <vt:lpstr>Course Essentials Express Grant</vt:lpstr>
      <vt:lpstr>WolfSNAPS Trainings</vt:lpstr>
      <vt:lpstr>Planning QM-based Professional Development</vt:lpstr>
      <vt:lpstr>Share out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Scaling Up Quality</dc:title>
  <cp:lastModifiedBy>AJMENDOZ</cp:lastModifiedBy>
  <cp:revision>1</cp:revision>
  <dcterms:modified xsi:type="dcterms:W3CDTF">2022-11-04T02:56:22Z</dcterms:modified>
</cp:coreProperties>
</file>