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85">
          <p15:clr>
            <a:srgbClr val="A4A3A4"/>
          </p15:clr>
        </p15:guide>
        <p15:guide id="2" pos="392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85" orient="horz"/>
        <p:guide pos="392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4e90315c4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" name="Google Shape;208;g74e90315c4_0_1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4e90315c4_0_1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74e90315c4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g74e90315c4_0_1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4e90315c4_0_1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74e90315c4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74e90315c4_0_1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4e90315c4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74e90315c4_0_1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4e90315c4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74e90315c4_0_1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4e90315c4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74e90315c4_0_1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4e90315c4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2" name="Google Shape;262;g74e90315c4_0_1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40d94a0d4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40d94a0d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840d94a0d4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4e90315c4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g74e90315c4_0_1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4e90315c4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g74e90315c4_0_1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4e90315c4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74e90315c4_0_1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4e90315c4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8" name="Google Shape;288;g74e90315c4_0_3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4e90315c4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g74e90315c4_0_1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74e90315c4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0" name="Google Shape;300;g74e90315c4_0_1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4e90315c4_0_2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4e90315c4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74e90315c4_0_20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4e90315c4_0_3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74e90315c4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74e90315c4_0_3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74e90315c4_0_3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74e90315c4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74e90315c4_0_36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4e90315c4_0_3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4e90315c4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74e90315c4_0_36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40d94a0d4_1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40d94a0d4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840d94a0d4_1_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74e90315c4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g74e90315c4_0_2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74e90315c4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7" name="Google Shape;347;g74e90315c4_0_3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74e90315c4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3" name="Google Shape;353;g74e90315c4_0_2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74e90315c4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g74e90315c4_0_2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74e90315c4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7" name="Google Shape;367;g74e90315c4_0_2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74e90315c4_0_3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74e90315c4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74e90315c4_0_37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78f6fd04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1" name="Google Shape;381;g78f6fd04ab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92aa4c2df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92aa4c2d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792aa4c2df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7" name="Google Shape;397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4e90315c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74e90315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g74e90315c4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page">
  <p:cSld name="3_Title page">
    <p:bg>
      <p:bgPr>
        <a:solidFill>
          <a:srgbClr val="262626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title"/>
          </p:nvPr>
        </p:nvSpPr>
        <p:spPr>
          <a:xfrm>
            <a:off x="502903" y="2768208"/>
            <a:ext cx="7734221" cy="11144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body"/>
          </p:nvPr>
        </p:nvSpPr>
        <p:spPr>
          <a:xfrm>
            <a:off x="530694" y="2445544"/>
            <a:ext cx="7734222" cy="252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8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04994" y="403641"/>
            <a:ext cx="2449585" cy="1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515" y="-586887"/>
            <a:ext cx="985485" cy="2180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ntent only: white">
  <p:cSld name="1_Content only: whit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-52137" y="-16042"/>
            <a:ext cx="9248274" cy="627526"/>
          </a:xfrm>
          <a:prstGeom prst="rect">
            <a:avLst/>
          </a:prstGeom>
          <a:solidFill>
            <a:srgbClr val="69030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1"/>
          <p:cNvSpPr txBox="1"/>
          <p:nvPr/>
        </p:nvSpPr>
        <p:spPr>
          <a:xfrm>
            <a:off x="3556000" y="354105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1"/>
          <p:cNvSpPr/>
          <p:nvPr/>
        </p:nvSpPr>
        <p:spPr>
          <a:xfrm>
            <a:off x="-52137" y="2178023"/>
            <a:ext cx="9248274" cy="457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1168400" y="2353711"/>
            <a:ext cx="2104483" cy="218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sz="14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2" type="body"/>
          </p:nvPr>
        </p:nvSpPr>
        <p:spPr>
          <a:xfrm>
            <a:off x="3519758" y="2347696"/>
            <a:ext cx="2104483" cy="218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sz="14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3" type="body"/>
          </p:nvPr>
        </p:nvSpPr>
        <p:spPr>
          <a:xfrm>
            <a:off x="5871117" y="2347696"/>
            <a:ext cx="2104483" cy="218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sz="14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type="ctrTitle"/>
          </p:nvPr>
        </p:nvSpPr>
        <p:spPr>
          <a:xfrm>
            <a:off x="1126455" y="946047"/>
            <a:ext cx="7365818" cy="699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  <a:defRPr b="1" i="0" sz="3000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2" name="Google Shape;8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04994" y="403641"/>
            <a:ext cx="2449585" cy="10206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1"/>
          <p:cNvSpPr txBox="1"/>
          <p:nvPr>
            <p:ph idx="4" type="body"/>
          </p:nvPr>
        </p:nvSpPr>
        <p:spPr>
          <a:xfrm>
            <a:off x="1160011" y="1770099"/>
            <a:ext cx="2104483" cy="274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1" sz="14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5" type="body"/>
          </p:nvPr>
        </p:nvSpPr>
        <p:spPr>
          <a:xfrm>
            <a:off x="3511368" y="1770099"/>
            <a:ext cx="2104483" cy="274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1" sz="14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6" type="body"/>
          </p:nvPr>
        </p:nvSpPr>
        <p:spPr>
          <a:xfrm>
            <a:off x="5862725" y="1770099"/>
            <a:ext cx="2104483" cy="274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1" sz="14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657" y="-447294"/>
            <a:ext cx="657379" cy="1326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with footer: white">
  <p:cSld name="Blank with footer: whit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/>
          <p:nvPr/>
        </p:nvSpPr>
        <p:spPr>
          <a:xfrm>
            <a:off x="-52137" y="-16042"/>
            <a:ext cx="9248274" cy="627526"/>
          </a:xfrm>
          <a:prstGeom prst="rect">
            <a:avLst/>
          </a:prstGeom>
          <a:solidFill>
            <a:srgbClr val="69030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2"/>
          <p:cNvSpPr/>
          <p:nvPr>
            <p:ph idx="2" type="pic"/>
          </p:nvPr>
        </p:nvSpPr>
        <p:spPr>
          <a:xfrm>
            <a:off x="1159728" y="1219200"/>
            <a:ext cx="5575609" cy="3315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0" name="Google Shape;9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04994" y="403641"/>
            <a:ext cx="2449585" cy="1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657" y="-447294"/>
            <a:ext cx="657379" cy="1326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and photo: black">
  <p:cSld name="Content and photo: black">
    <p:bg>
      <p:bgPr>
        <a:solidFill>
          <a:srgbClr val="252626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>
            <p:ph type="title"/>
          </p:nvPr>
        </p:nvSpPr>
        <p:spPr>
          <a:xfrm>
            <a:off x="1090863" y="962981"/>
            <a:ext cx="3999840" cy="806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" type="body"/>
          </p:nvPr>
        </p:nvSpPr>
        <p:spPr>
          <a:xfrm>
            <a:off x="1090863" y="2065867"/>
            <a:ext cx="3999840" cy="2466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13"/>
          <p:cNvSpPr/>
          <p:nvPr>
            <p:ph idx="2" type="pic"/>
          </p:nvPr>
        </p:nvSpPr>
        <p:spPr>
          <a:xfrm>
            <a:off x="5564910" y="962981"/>
            <a:ext cx="3289670" cy="3569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04994" y="403641"/>
            <a:ext cx="2449585" cy="1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420" y="-576087"/>
            <a:ext cx="657379" cy="1454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with footer: black">
  <p:cSld name="Blank with footer: black">
    <p:bg>
      <p:bgPr>
        <a:solidFill>
          <a:srgbClr val="252626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/>
          <p:nvPr/>
        </p:nvSpPr>
        <p:spPr>
          <a:xfrm>
            <a:off x="-52137" y="-16042"/>
            <a:ext cx="9248274" cy="627526"/>
          </a:xfrm>
          <a:prstGeom prst="rect">
            <a:avLst/>
          </a:prstGeom>
          <a:solidFill>
            <a:srgbClr val="69030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 txBox="1"/>
          <p:nvPr>
            <p:ph idx="1" type="body"/>
          </p:nvPr>
        </p:nvSpPr>
        <p:spPr>
          <a:xfrm>
            <a:off x="1168400" y="1690735"/>
            <a:ext cx="7366018" cy="2810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i="1" sz="24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14"/>
          <p:cNvSpPr txBox="1"/>
          <p:nvPr/>
        </p:nvSpPr>
        <p:spPr>
          <a:xfrm>
            <a:off x="658431" y="1265664"/>
            <a:ext cx="50996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04994" y="403641"/>
            <a:ext cx="2449585" cy="1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420" y="-576087"/>
            <a:ext cx="657379" cy="1454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Blank with footer: black">
  <p:cSld name="1_Blank with footer: black">
    <p:bg>
      <p:bgPr>
        <a:solidFill>
          <a:srgbClr val="252626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/>
          <p:nvPr/>
        </p:nvSpPr>
        <p:spPr>
          <a:xfrm>
            <a:off x="-52137" y="-16042"/>
            <a:ext cx="9248274" cy="627526"/>
          </a:xfrm>
          <a:prstGeom prst="rect">
            <a:avLst/>
          </a:prstGeom>
          <a:solidFill>
            <a:srgbClr val="69030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-52137" y="2178023"/>
            <a:ext cx="9248274" cy="45719"/>
          </a:xfrm>
          <a:prstGeom prst="rect">
            <a:avLst/>
          </a:prstGeom>
          <a:solidFill>
            <a:srgbClr val="96969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 txBox="1"/>
          <p:nvPr>
            <p:ph idx="1" type="body"/>
          </p:nvPr>
        </p:nvSpPr>
        <p:spPr>
          <a:xfrm>
            <a:off x="1168400" y="2353711"/>
            <a:ext cx="2104483" cy="218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15"/>
          <p:cNvSpPr txBox="1"/>
          <p:nvPr>
            <p:ph idx="2" type="body"/>
          </p:nvPr>
        </p:nvSpPr>
        <p:spPr>
          <a:xfrm>
            <a:off x="3519758" y="2347696"/>
            <a:ext cx="2104483" cy="218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15"/>
          <p:cNvSpPr txBox="1"/>
          <p:nvPr>
            <p:ph idx="3" type="body"/>
          </p:nvPr>
        </p:nvSpPr>
        <p:spPr>
          <a:xfrm>
            <a:off x="5871117" y="2363253"/>
            <a:ext cx="2104483" cy="218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15"/>
          <p:cNvSpPr txBox="1"/>
          <p:nvPr>
            <p:ph type="ctrTitle"/>
          </p:nvPr>
        </p:nvSpPr>
        <p:spPr>
          <a:xfrm>
            <a:off x="1126455" y="946047"/>
            <a:ext cx="7365818" cy="699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5"/>
          <p:cNvSpPr txBox="1"/>
          <p:nvPr>
            <p:ph idx="4" type="body"/>
          </p:nvPr>
        </p:nvSpPr>
        <p:spPr>
          <a:xfrm>
            <a:off x="1160011" y="1770099"/>
            <a:ext cx="2104483" cy="274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1" sz="14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5"/>
          <p:cNvSpPr txBox="1"/>
          <p:nvPr>
            <p:ph idx="5" type="body"/>
          </p:nvPr>
        </p:nvSpPr>
        <p:spPr>
          <a:xfrm>
            <a:off x="3511368" y="1770099"/>
            <a:ext cx="2104483" cy="274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1" sz="14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15"/>
          <p:cNvSpPr txBox="1"/>
          <p:nvPr>
            <p:ph idx="6" type="body"/>
          </p:nvPr>
        </p:nvSpPr>
        <p:spPr>
          <a:xfrm>
            <a:off x="5862725" y="1770099"/>
            <a:ext cx="2104483" cy="274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1" sz="14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4" name="Google Shape;11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04994" y="403641"/>
            <a:ext cx="2449585" cy="1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420" y="-576087"/>
            <a:ext cx="657379" cy="1454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Blank with footer: black">
  <p:cSld name="2_Blank with footer: black">
    <p:bg>
      <p:bgPr>
        <a:solidFill>
          <a:srgbClr val="252626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-52137" y="-16042"/>
            <a:ext cx="9248274" cy="627526"/>
          </a:xfrm>
          <a:prstGeom prst="rect">
            <a:avLst/>
          </a:prstGeom>
          <a:solidFill>
            <a:srgbClr val="69030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/>
          <p:nvPr>
            <p:ph idx="2" type="pic"/>
          </p:nvPr>
        </p:nvSpPr>
        <p:spPr>
          <a:xfrm>
            <a:off x="1159728" y="1143000"/>
            <a:ext cx="5575609" cy="3354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9" name="Google Shape;11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04994" y="403641"/>
            <a:ext cx="2449585" cy="1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420" y="-576087"/>
            <a:ext cx="657379" cy="1454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ection Header">
  <p:cSld name="1_Section Header">
    <p:bg>
      <p:bgPr>
        <a:solidFill>
          <a:srgbClr val="660B13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 txBox="1"/>
          <p:nvPr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 amt="70000"/>
          </a:blip>
          <a:srcRect b="0" l="0" r="0" t="0"/>
          <a:stretch/>
        </p:blipFill>
        <p:spPr>
          <a:xfrm>
            <a:off x="452937" y="1133658"/>
            <a:ext cx="8238125" cy="3516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4994" y="403641"/>
            <a:ext cx="2449585" cy="10206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>
            <p:ph idx="1" type="body"/>
          </p:nvPr>
        </p:nvSpPr>
        <p:spPr>
          <a:xfrm>
            <a:off x="526131" y="2430576"/>
            <a:ext cx="3700462" cy="252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4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type="title"/>
          </p:nvPr>
        </p:nvSpPr>
        <p:spPr>
          <a:xfrm>
            <a:off x="526131" y="2759841"/>
            <a:ext cx="6802482" cy="656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i="0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420" y="-576087"/>
            <a:ext cx="657379" cy="1454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only: white">
  <p:cSld name="Content only: whit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-52137" y="-16042"/>
            <a:ext cx="9248274" cy="627526"/>
          </a:xfrm>
          <a:prstGeom prst="rect">
            <a:avLst/>
          </a:prstGeom>
          <a:solidFill>
            <a:srgbClr val="69030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 txBox="1"/>
          <p:nvPr>
            <p:ph type="ctrTitle"/>
          </p:nvPr>
        </p:nvSpPr>
        <p:spPr>
          <a:xfrm>
            <a:off x="1168400" y="962981"/>
            <a:ext cx="7365818" cy="699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  <a:defRPr b="1" i="0" sz="3000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/>
        </p:nvSpPr>
        <p:spPr>
          <a:xfrm>
            <a:off x="3556000" y="354105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1168400" y="1817740"/>
            <a:ext cx="7366018" cy="2810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  <a:defRPr sz="18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04994" y="403641"/>
            <a:ext cx="2449585" cy="1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657" y="-447294"/>
            <a:ext cx="657379" cy="1326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only: black">
  <p:cSld name="Content only: black">
    <p:bg>
      <p:bgPr>
        <a:solidFill>
          <a:srgbClr val="262626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-52137" y="-16042"/>
            <a:ext cx="9248274" cy="627526"/>
          </a:xfrm>
          <a:prstGeom prst="rect">
            <a:avLst/>
          </a:prstGeom>
          <a:solidFill>
            <a:srgbClr val="69030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5"/>
          <p:cNvSpPr txBox="1"/>
          <p:nvPr>
            <p:ph type="ctrTitle"/>
          </p:nvPr>
        </p:nvSpPr>
        <p:spPr>
          <a:xfrm>
            <a:off x="1168400" y="962981"/>
            <a:ext cx="7365818" cy="699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1168400" y="1817740"/>
            <a:ext cx="7366018" cy="2810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04994" y="403641"/>
            <a:ext cx="2449585" cy="1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420" y="-576087"/>
            <a:ext cx="657379" cy="1454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Content only: white">
  <p:cSld name="3_Content only: whit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ctrTitle"/>
          </p:nvPr>
        </p:nvSpPr>
        <p:spPr>
          <a:xfrm>
            <a:off x="529827" y="759070"/>
            <a:ext cx="8004391" cy="699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 i="0" sz="3000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/>
          <p:nvPr/>
        </p:nvSpPr>
        <p:spPr>
          <a:xfrm>
            <a:off x="0" y="95783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4833956" y="284947"/>
            <a:ext cx="3700462" cy="252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1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»"/>
              <a:defRPr/>
            </a:lvl5pPr>
            <a:lvl6pPr indent="-3556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43" name="Google Shape;43;p6"/>
          <p:cNvSpPr txBox="1"/>
          <p:nvPr/>
        </p:nvSpPr>
        <p:spPr>
          <a:xfrm>
            <a:off x="3556000" y="354105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 txBox="1"/>
          <p:nvPr>
            <p:ph idx="2" type="body"/>
          </p:nvPr>
        </p:nvSpPr>
        <p:spPr>
          <a:xfrm>
            <a:off x="518824" y="1629404"/>
            <a:ext cx="8015594" cy="2810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  <a:defRPr sz="18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grpSp>
        <p:nvGrpSpPr>
          <p:cNvPr id="45" name="Google Shape;45;p6"/>
          <p:cNvGrpSpPr/>
          <p:nvPr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46" name="Google Shape;46;p6"/>
            <p:cNvSpPr/>
            <p:nvPr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6"/>
            <p:cNvSpPr/>
            <p:nvPr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tab-rgb.eps" id="48" name="Google Shape;48;p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99798" y="4726863"/>
              <a:ext cx="258207" cy="327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49;p6"/>
            <p:cNvSpPr txBox="1"/>
            <p:nvPr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INDIANA UNIVERSITY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losing slide with IUPUI lockup">
  <p:cSld name="Closing slide with IUPUI lockup">
    <p:bg>
      <p:bgPr>
        <a:solidFill>
          <a:srgbClr val="69030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>
            <a:alphaModFix amt="70000"/>
          </a:blip>
          <a:srcRect b="0" l="0" r="0" t="0"/>
          <a:stretch/>
        </p:blipFill>
        <p:spPr>
          <a:xfrm>
            <a:off x="452937" y="813360"/>
            <a:ext cx="8238125" cy="3516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4352" y="2087020"/>
            <a:ext cx="4684121" cy="96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bg>
      <p:bgPr>
        <a:solidFill>
          <a:srgbClr val="660B13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8"/>
          <p:cNvSpPr txBox="1"/>
          <p:nvPr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8"/>
          <p:cNvSpPr txBox="1"/>
          <p:nvPr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8"/>
          <p:cNvSpPr txBox="1"/>
          <p:nvPr>
            <p:ph type="title"/>
          </p:nvPr>
        </p:nvSpPr>
        <p:spPr>
          <a:xfrm>
            <a:off x="526131" y="2759841"/>
            <a:ext cx="6802482" cy="656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i="0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526131" y="2430576"/>
            <a:ext cx="3700462" cy="252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4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9" name="Google Shape;59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04994" y="403641"/>
            <a:ext cx="2449585" cy="1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420" y="-576087"/>
            <a:ext cx="657379" cy="1454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and photo: white">
  <p:cSld name="Content and photo: whit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type="title"/>
          </p:nvPr>
        </p:nvSpPr>
        <p:spPr>
          <a:xfrm>
            <a:off x="1089526" y="962981"/>
            <a:ext cx="3995019" cy="7793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  <a:defRPr b="1" i="0" sz="30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" type="body"/>
          </p:nvPr>
        </p:nvSpPr>
        <p:spPr>
          <a:xfrm>
            <a:off x="1090863" y="2006599"/>
            <a:ext cx="3995019" cy="2516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9"/>
          <p:cNvSpPr/>
          <p:nvPr>
            <p:ph idx="2" type="pic"/>
          </p:nvPr>
        </p:nvSpPr>
        <p:spPr>
          <a:xfrm>
            <a:off x="5564910" y="962981"/>
            <a:ext cx="3289670" cy="3569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5" name="Google Shape;6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04994" y="403641"/>
            <a:ext cx="2449585" cy="1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657" y="-447294"/>
            <a:ext cx="657379" cy="1326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Content only: white">
  <p:cSld name="2_Content only: whit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-52137" y="-16042"/>
            <a:ext cx="9248274" cy="627526"/>
          </a:xfrm>
          <a:prstGeom prst="rect">
            <a:avLst/>
          </a:prstGeom>
          <a:solidFill>
            <a:srgbClr val="69030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0"/>
          <p:cNvSpPr txBox="1"/>
          <p:nvPr/>
        </p:nvSpPr>
        <p:spPr>
          <a:xfrm>
            <a:off x="3556000" y="354105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0"/>
          <p:cNvSpPr txBox="1"/>
          <p:nvPr>
            <p:ph idx="1" type="body"/>
          </p:nvPr>
        </p:nvSpPr>
        <p:spPr>
          <a:xfrm>
            <a:off x="1168400" y="1690735"/>
            <a:ext cx="7366018" cy="2810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i="1" sz="24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0"/>
          <p:cNvSpPr txBox="1"/>
          <p:nvPr/>
        </p:nvSpPr>
        <p:spPr>
          <a:xfrm>
            <a:off x="658431" y="1265664"/>
            <a:ext cx="50996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04994" y="403641"/>
            <a:ext cx="2449585" cy="1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657" y="-447294"/>
            <a:ext cx="657379" cy="1326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161892" y="634604"/>
            <a:ext cx="680248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161892" y="1589938"/>
            <a:ext cx="6802482" cy="3215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Relationship Id="rId4" Type="http://schemas.openxmlformats.org/officeDocument/2006/relationships/image" Target="../media/image3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Relationship Id="rId4" Type="http://schemas.openxmlformats.org/officeDocument/2006/relationships/image" Target="../media/image14.png"/><Relationship Id="rId5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hyperlink" Target="mailto:mgf@iu.edu" TargetMode="External"/><Relationship Id="rId4" Type="http://schemas.openxmlformats.org/officeDocument/2006/relationships/hyperlink" Target="mailto:dabecker@ius.edu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>
            <p:ph type="title"/>
          </p:nvPr>
        </p:nvSpPr>
        <p:spPr>
          <a:xfrm>
            <a:off x="502903" y="2768208"/>
            <a:ext cx="8430890" cy="21821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3600"/>
              <a:t>Creating Portable Student Support for </a:t>
            </a:r>
            <a:r>
              <a:rPr lang="en-US" sz="3600"/>
              <a:t>Writing and</a:t>
            </a:r>
            <a:r>
              <a:rPr lang="en-US" sz="3600"/>
              <a:t> Math</a:t>
            </a:r>
            <a:r>
              <a:rPr lang="en-US" sz="3600"/>
              <a:t>: </a:t>
            </a:r>
            <a:br>
              <a:rPr lang="en-US" sz="4400"/>
            </a:br>
            <a:endParaRPr sz="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3000"/>
              <a:t>How To Help Faculty Embed Student Support Services Into Their Courses</a:t>
            </a:r>
            <a:endParaRPr sz="3000"/>
          </a:p>
        </p:txBody>
      </p:sp>
      <p:sp>
        <p:nvSpPr>
          <p:cNvPr id="126" name="Google Shape;126;p17"/>
          <p:cNvSpPr txBox="1"/>
          <p:nvPr>
            <p:ph idx="1" type="body"/>
          </p:nvPr>
        </p:nvSpPr>
        <p:spPr>
          <a:xfrm>
            <a:off x="530694" y="2445544"/>
            <a:ext cx="7734222" cy="252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Office of Online Education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/>
          <p:nvPr>
            <p:ph idx="1" type="body"/>
          </p:nvPr>
        </p:nvSpPr>
        <p:spPr>
          <a:xfrm>
            <a:off x="526131" y="2430576"/>
            <a:ext cx="37005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SECTION 2</a:t>
            </a:r>
            <a:endParaRPr/>
          </a:p>
        </p:txBody>
      </p:sp>
      <p:sp>
        <p:nvSpPr>
          <p:cNvPr id="192" name="Google Shape;192;p26"/>
          <p:cNvSpPr txBox="1"/>
          <p:nvPr>
            <p:ph type="title"/>
          </p:nvPr>
        </p:nvSpPr>
        <p:spPr>
          <a:xfrm>
            <a:off x="526130" y="2959537"/>
            <a:ext cx="89961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/>
              <a:t>General Standard 7: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/>
              <a:t>Learner Support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>
            <p:ph type="ctrTitle"/>
          </p:nvPr>
        </p:nvSpPr>
        <p:spPr>
          <a:xfrm>
            <a:off x="1168400" y="1108694"/>
            <a:ext cx="7365818" cy="699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</a:pPr>
            <a:r>
              <a:rPr lang="en-US"/>
              <a:t>QM GS 7 (“Learner Support”)</a:t>
            </a:r>
            <a:endParaRPr/>
          </a:p>
        </p:txBody>
      </p:sp>
      <p:sp>
        <p:nvSpPr>
          <p:cNvPr id="198" name="Google Shape;198;p27"/>
          <p:cNvSpPr txBox="1"/>
          <p:nvPr>
            <p:ph idx="1" type="body"/>
          </p:nvPr>
        </p:nvSpPr>
        <p:spPr>
          <a:xfrm>
            <a:off x="1168399" y="1979028"/>
            <a:ext cx="7471103" cy="2810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  <a:highlight>
                  <a:srgbClr val="FFFFFF"/>
                </a:highlight>
              </a:rPr>
              <a:t>Asks us to think about how students learn about resources like: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accessibility support 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technology help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tutoring</a:t>
            </a:r>
            <a:b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  <a:highlight>
                  <a:srgbClr val="FFFFFF"/>
                </a:highlight>
              </a:rPr>
              <a:t>There are four (4) specific review standards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>
            <p:ph type="ctrTitle"/>
          </p:nvPr>
        </p:nvSpPr>
        <p:spPr>
          <a:xfrm>
            <a:off x="1168400" y="962981"/>
            <a:ext cx="73659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Four Review Standards	</a:t>
            </a:r>
            <a:endParaRPr/>
          </a:p>
        </p:txBody>
      </p:sp>
      <p:sp>
        <p:nvSpPr>
          <p:cNvPr id="205" name="Google Shape;205;p28"/>
          <p:cNvSpPr txBox="1"/>
          <p:nvPr>
            <p:ph idx="1" type="body"/>
          </p:nvPr>
        </p:nvSpPr>
        <p:spPr>
          <a:xfrm>
            <a:off x="1168400" y="1817740"/>
            <a:ext cx="73659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1" lang="en-US" sz="1600">
                <a:solidFill>
                  <a:schemeClr val="dk1"/>
                </a:solidFill>
                <a:highlight>
                  <a:srgbClr val="FFFFFF"/>
                </a:highlight>
              </a:rPr>
              <a:t>7.1</a:t>
            </a: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</a:rPr>
              <a:t> The course instructions articulate or link to a clear description of the technical support offered and how to obtain it.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1" lang="en-US" sz="1600">
                <a:solidFill>
                  <a:schemeClr val="dk1"/>
                </a:solidFill>
                <a:highlight>
                  <a:srgbClr val="FFFFFF"/>
                </a:highlight>
              </a:rPr>
              <a:t>7.2 </a:t>
            </a: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</a:rPr>
              <a:t>Course instructions articulate or link to the institution’s accessibility policies and services.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1" lang="en-US" sz="1600">
                <a:solidFill>
                  <a:schemeClr val="dk1"/>
                </a:solidFill>
                <a:highlight>
                  <a:srgbClr val="FFFFFF"/>
                </a:highlight>
              </a:rPr>
              <a:t>7.3 </a:t>
            </a: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</a:rPr>
              <a:t>Course instructions articulate or link to the institution’s academic support services and resources that can help learners succeed in the course.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1" lang="en-US" sz="1600">
                <a:solidFill>
                  <a:schemeClr val="dk1"/>
                </a:solidFill>
                <a:highlight>
                  <a:srgbClr val="FFFFFF"/>
                </a:highlight>
              </a:rPr>
              <a:t>7.4 </a:t>
            </a: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</a:rPr>
              <a:t>Course instructions articulate or link to the institution’s student services and resources that can help learners succeed.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/>
          <p:nvPr>
            <p:ph idx="1" type="body"/>
          </p:nvPr>
        </p:nvSpPr>
        <p:spPr>
          <a:xfrm>
            <a:off x="526131" y="2430576"/>
            <a:ext cx="37005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SECTION 3</a:t>
            </a:r>
            <a:endParaRPr/>
          </a:p>
        </p:txBody>
      </p:sp>
      <p:sp>
        <p:nvSpPr>
          <p:cNvPr id="211" name="Google Shape;211;p29"/>
          <p:cNvSpPr txBox="1"/>
          <p:nvPr>
            <p:ph type="title"/>
          </p:nvPr>
        </p:nvSpPr>
        <p:spPr>
          <a:xfrm>
            <a:off x="526125" y="2959525"/>
            <a:ext cx="84180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/>
              <a:t>Where we started - Onboarding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/>
          <p:nvPr>
            <p:ph idx="1" type="body"/>
          </p:nvPr>
        </p:nvSpPr>
        <p:spPr>
          <a:xfrm>
            <a:off x="1168400" y="1817740"/>
            <a:ext cx="73659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18" name="Google Shape;218;p30"/>
          <p:cNvSpPr txBox="1"/>
          <p:nvPr>
            <p:ph type="ctrTitle"/>
          </p:nvPr>
        </p:nvSpPr>
        <p:spPr>
          <a:xfrm>
            <a:off x="1168400" y="962981"/>
            <a:ext cx="73659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7808A1E5-FB05-41F8-9299-D1789D5B50F9" id="219" name="Google Shape;219;p30"/>
          <p:cNvPicPr preferRelativeResize="0"/>
          <p:nvPr/>
        </p:nvPicPr>
        <p:blipFill rotWithShape="1">
          <a:blip r:embed="rId3">
            <a:alphaModFix/>
          </a:blip>
          <a:srcRect b="7129" l="0" r="-240" t="9097"/>
          <a:stretch/>
        </p:blipFill>
        <p:spPr>
          <a:xfrm>
            <a:off x="807128" y="962981"/>
            <a:ext cx="2622800" cy="3896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ample gates" id="220" name="Google Shape;22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6383" y="1419204"/>
            <a:ext cx="3893531" cy="259621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/>
          <p:nvPr/>
        </p:nvSpPr>
        <p:spPr>
          <a:xfrm>
            <a:off x="3429927" y="2561429"/>
            <a:ext cx="1396500" cy="37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254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3643848" y="2577175"/>
            <a:ext cx="143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Summer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 txBox="1"/>
          <p:nvPr>
            <p:ph type="ctrTitle"/>
          </p:nvPr>
        </p:nvSpPr>
        <p:spPr>
          <a:xfrm>
            <a:off x="1168400" y="962981"/>
            <a:ext cx="7365900" cy="699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1"/>
          <p:cNvSpPr txBox="1"/>
          <p:nvPr>
            <p:ph idx="1" type="body"/>
          </p:nvPr>
        </p:nvSpPr>
        <p:spPr>
          <a:xfrm>
            <a:off x="1168400" y="1817740"/>
            <a:ext cx="7365900" cy="281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7808A1E5-FB05-41F8-9299-D1789D5B50F9" id="230" name="Google Shape;230;p31"/>
          <p:cNvPicPr preferRelativeResize="0"/>
          <p:nvPr/>
        </p:nvPicPr>
        <p:blipFill rotWithShape="1">
          <a:blip r:embed="rId3">
            <a:alphaModFix/>
          </a:blip>
          <a:srcRect b="7129" l="0" r="-240" t="9097"/>
          <a:stretch/>
        </p:blipFill>
        <p:spPr>
          <a:xfrm>
            <a:off x="257017" y="1099179"/>
            <a:ext cx="1970548" cy="292768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1"/>
          <p:cNvSpPr/>
          <p:nvPr/>
        </p:nvSpPr>
        <p:spPr>
          <a:xfrm>
            <a:off x="2234599" y="2213095"/>
            <a:ext cx="580500" cy="37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1"/>
          <p:cNvSpPr/>
          <p:nvPr/>
        </p:nvSpPr>
        <p:spPr>
          <a:xfrm>
            <a:off x="5513536" y="2213095"/>
            <a:ext cx="594300" cy="37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5355" y="1569763"/>
            <a:ext cx="2781627" cy="1986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5">
            <a:alphaModFix/>
          </a:blip>
          <a:srcRect b="4243" l="547" r="1614" t="2490"/>
          <a:stretch/>
        </p:blipFill>
        <p:spPr>
          <a:xfrm>
            <a:off x="2810759" y="887435"/>
            <a:ext cx="2702778" cy="315323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1"/>
          <p:cNvSpPr txBox="1"/>
          <p:nvPr/>
        </p:nvSpPr>
        <p:spPr>
          <a:xfrm>
            <a:off x="4475999" y="4040673"/>
            <a:ext cx="648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Version 1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/>
          <p:nvPr>
            <p:ph type="ctrTitle"/>
          </p:nvPr>
        </p:nvSpPr>
        <p:spPr>
          <a:xfrm>
            <a:off x="1168400" y="962981"/>
            <a:ext cx="73659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Background</a:t>
            </a:r>
            <a:endParaRPr/>
          </a:p>
        </p:txBody>
      </p:sp>
      <p:sp>
        <p:nvSpPr>
          <p:cNvPr id="241" name="Google Shape;241;p32"/>
          <p:cNvSpPr txBox="1"/>
          <p:nvPr>
            <p:ph idx="1" type="body"/>
          </p:nvPr>
        </p:nvSpPr>
        <p:spPr>
          <a:xfrm>
            <a:off x="1168400" y="1817740"/>
            <a:ext cx="38193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LMS-based resource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8575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Needed to serve multiple campuses and programs 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8575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Prioritization by “phase” of topics for online students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8575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No existing resource – V1 launched in less than 6 months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42" name="Google Shape;242;p32"/>
          <p:cNvPicPr preferRelativeResize="0"/>
          <p:nvPr/>
        </p:nvPicPr>
        <p:blipFill rotWithShape="1">
          <a:blip r:embed="rId3">
            <a:alphaModFix/>
          </a:blip>
          <a:srcRect b="4243" l="547" r="1614" t="2490"/>
          <a:stretch/>
        </p:blipFill>
        <p:spPr>
          <a:xfrm>
            <a:off x="5163931" y="962981"/>
            <a:ext cx="3231925" cy="377057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2"/>
          <p:cNvSpPr txBox="1"/>
          <p:nvPr/>
        </p:nvSpPr>
        <p:spPr>
          <a:xfrm>
            <a:off x="7885540" y="4404360"/>
            <a:ext cx="6486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Version 1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/>
          <p:nvPr>
            <p:ph type="ctrTitle"/>
          </p:nvPr>
        </p:nvSpPr>
        <p:spPr>
          <a:xfrm>
            <a:off x="1168400" y="962981"/>
            <a:ext cx="73659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Aligning with QM</a:t>
            </a:r>
            <a:endParaRPr/>
          </a:p>
        </p:txBody>
      </p:sp>
      <p:sp>
        <p:nvSpPr>
          <p:cNvPr id="249" name="Google Shape;249;p33"/>
          <p:cNvSpPr txBox="1"/>
          <p:nvPr>
            <p:ph idx="1" type="body"/>
          </p:nvPr>
        </p:nvSpPr>
        <p:spPr>
          <a:xfrm>
            <a:off x="1168400" y="1817740"/>
            <a:ext cx="4290300" cy="31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QM standards were intentionally incorporated starting with V2 to:</a:t>
            </a:r>
            <a:endParaRPr/>
          </a:p>
          <a:p>
            <a:pPr indent="-285750" lvl="1" marL="85725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Introduce the purpose and provide a self-paced onboarding resource</a:t>
            </a:r>
            <a:br>
              <a:rPr lang="en-US"/>
            </a:br>
            <a:endParaRPr/>
          </a:p>
          <a:p>
            <a:pPr indent="-285750" lvl="1" marL="857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Emphasize the learning objectives</a:t>
            </a:r>
            <a:endParaRPr/>
          </a:p>
          <a:p>
            <a:pPr indent="-184150" lvl="1" marL="857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/>
          </a:p>
          <a:p>
            <a:pPr indent="-285750" lvl="1" marL="857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Identify available student services and learner supports</a:t>
            </a:r>
            <a:endParaRPr/>
          </a:p>
          <a:p>
            <a:pPr indent="-184150" lvl="1" marL="857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50" name="Google Shape;25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9659" y="962981"/>
            <a:ext cx="2571584" cy="382676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3"/>
          <p:cNvSpPr txBox="1"/>
          <p:nvPr/>
        </p:nvSpPr>
        <p:spPr>
          <a:xfrm>
            <a:off x="8209879" y="4593886"/>
            <a:ext cx="648600" cy="1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Version 2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/>
          <p:nvPr>
            <p:ph type="ctrTitle"/>
          </p:nvPr>
        </p:nvSpPr>
        <p:spPr>
          <a:xfrm>
            <a:off x="1168400" y="962981"/>
            <a:ext cx="73659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Aligning with QM</a:t>
            </a:r>
            <a:endParaRPr/>
          </a:p>
        </p:txBody>
      </p:sp>
      <p:sp>
        <p:nvSpPr>
          <p:cNvPr id="257" name="Google Shape;257;p34"/>
          <p:cNvSpPr txBox="1"/>
          <p:nvPr>
            <p:ph idx="1" type="body"/>
          </p:nvPr>
        </p:nvSpPr>
        <p:spPr>
          <a:xfrm>
            <a:off x="1168400" y="1817740"/>
            <a:ext cx="4290300" cy="31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QM standards were intentionally incorporated starting with V2 to:</a:t>
            </a:r>
            <a:endParaRPr/>
          </a:p>
          <a:p>
            <a:pPr indent="-184150" lvl="1" marL="857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/>
          </a:p>
          <a:p>
            <a:pPr indent="-285750" lvl="1" marL="857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Outline required proficiencies and tools </a:t>
            </a:r>
            <a:endParaRPr/>
          </a:p>
          <a:p>
            <a:pPr indent="-184150" lvl="1" marL="857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/>
          </a:p>
          <a:p>
            <a:pPr indent="-285750" lvl="1" marL="857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Provide accessible content to better serve our students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58" name="Google Shape;25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6297" y="1817740"/>
            <a:ext cx="3176272" cy="190894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4"/>
          <p:cNvSpPr txBox="1"/>
          <p:nvPr/>
        </p:nvSpPr>
        <p:spPr>
          <a:xfrm>
            <a:off x="8263892" y="3726685"/>
            <a:ext cx="6486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Version 3</a:t>
            </a:r>
            <a:endParaRPr b="0" i="0" sz="800" u="none" cap="none" strike="noStrike">
              <a:solidFill>
                <a:srgbClr val="4040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/>
          <p:nvPr>
            <p:ph idx="1" type="body"/>
          </p:nvPr>
        </p:nvSpPr>
        <p:spPr>
          <a:xfrm>
            <a:off x="526131" y="2430576"/>
            <a:ext cx="37005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SECTION 3</a:t>
            </a:r>
            <a:endParaRPr/>
          </a:p>
        </p:txBody>
      </p:sp>
      <p:sp>
        <p:nvSpPr>
          <p:cNvPr id="265" name="Google Shape;265;p35"/>
          <p:cNvSpPr txBox="1"/>
          <p:nvPr>
            <p:ph type="title"/>
          </p:nvPr>
        </p:nvSpPr>
        <p:spPr>
          <a:xfrm>
            <a:off x="526125" y="2959525"/>
            <a:ext cx="84180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/>
              <a:t>Quick case studies from the student services “side”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>
            <p:ph idx="1" type="body"/>
          </p:nvPr>
        </p:nvSpPr>
        <p:spPr>
          <a:xfrm>
            <a:off x="526131" y="2430576"/>
            <a:ext cx="3700500" cy="25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Quick Poll</a:t>
            </a:r>
            <a:endParaRPr/>
          </a:p>
        </p:txBody>
      </p:sp>
      <p:sp>
        <p:nvSpPr>
          <p:cNvPr id="133" name="Google Shape;133;p18"/>
          <p:cNvSpPr txBox="1"/>
          <p:nvPr>
            <p:ph type="title"/>
          </p:nvPr>
        </p:nvSpPr>
        <p:spPr>
          <a:xfrm>
            <a:off x="526124" y="2759864"/>
            <a:ext cx="8203500" cy="1648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many of you would have attended this session pre-pandemic?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 txBox="1"/>
          <p:nvPr>
            <p:ph type="ctrTitle"/>
          </p:nvPr>
        </p:nvSpPr>
        <p:spPr>
          <a:xfrm>
            <a:off x="1168400" y="1108700"/>
            <a:ext cx="71082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</a:pPr>
            <a:r>
              <a:rPr lang="en-US"/>
              <a:t>Three Quick Case Studies </a:t>
            </a:r>
            <a:endParaRPr/>
          </a:p>
        </p:txBody>
      </p:sp>
      <p:sp>
        <p:nvSpPr>
          <p:cNvPr id="271" name="Google Shape;271;p36"/>
          <p:cNvSpPr txBox="1"/>
          <p:nvPr>
            <p:ph idx="1" type="body"/>
          </p:nvPr>
        </p:nvSpPr>
        <p:spPr>
          <a:xfrm>
            <a:off x="1168399" y="1979028"/>
            <a:ext cx="79755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Tightening QM alignment in onboarding and orientation resources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Enabled… </a:t>
            </a:r>
            <a:endParaRPr b="1"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lang="en-US"/>
              <a:t>Creation of non-credit academic support course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</a:pPr>
            <a:r>
              <a:rPr lang="en-US"/>
              <a:t>Portable math and writing support modules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</a:pPr>
            <a:r>
              <a:rPr lang="en-US"/>
              <a:t>Supplemental Instruction template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/>
          <p:nvPr>
            <p:ph type="ctrTitle"/>
          </p:nvPr>
        </p:nvSpPr>
        <p:spPr>
          <a:xfrm>
            <a:off x="1168400" y="1108700"/>
            <a:ext cx="71082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</a:pPr>
            <a:r>
              <a:rPr lang="en-US"/>
              <a:t>Three Quick Case Studies </a:t>
            </a:r>
            <a:endParaRPr/>
          </a:p>
        </p:txBody>
      </p:sp>
      <p:sp>
        <p:nvSpPr>
          <p:cNvPr id="277" name="Google Shape;277;p37"/>
          <p:cNvSpPr txBox="1"/>
          <p:nvPr>
            <p:ph idx="1" type="body"/>
          </p:nvPr>
        </p:nvSpPr>
        <p:spPr>
          <a:xfrm>
            <a:off x="1168399" y="1979028"/>
            <a:ext cx="79755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Tightening QM alignment in onboarding and orientation resources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Enabled…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b="1" lang="en-US"/>
              <a:t>Creation of non-credit academic support course</a:t>
            </a:r>
            <a:endParaRPr b="1"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</a:pPr>
            <a:r>
              <a:rPr lang="en-US"/>
              <a:t>Portable math and writing support modules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</a:pPr>
            <a:r>
              <a:rPr lang="en-US"/>
              <a:t>Supplemental Instruction template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8"/>
          <p:cNvSpPr txBox="1"/>
          <p:nvPr>
            <p:ph type="ctrTitle"/>
          </p:nvPr>
        </p:nvSpPr>
        <p:spPr>
          <a:xfrm>
            <a:off x="1168400" y="962981"/>
            <a:ext cx="73659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3" name="Google Shape;283;p38"/>
          <p:cNvSpPr txBox="1"/>
          <p:nvPr>
            <p:ph idx="1" type="body"/>
          </p:nvPr>
        </p:nvSpPr>
        <p:spPr>
          <a:xfrm>
            <a:off x="1168400" y="1817740"/>
            <a:ext cx="73659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84" name="Google Shape;28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4170" y="793624"/>
            <a:ext cx="3274848" cy="422797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85" name="Google Shape;28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539" y="1126000"/>
            <a:ext cx="4145769" cy="369253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 txBox="1"/>
          <p:nvPr>
            <p:ph type="ctrTitle"/>
          </p:nvPr>
        </p:nvSpPr>
        <p:spPr>
          <a:xfrm>
            <a:off x="1168400" y="1108700"/>
            <a:ext cx="71082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</a:pPr>
            <a:r>
              <a:rPr lang="en-US"/>
              <a:t>Three Quick Case Studies </a:t>
            </a:r>
            <a:endParaRPr/>
          </a:p>
        </p:txBody>
      </p:sp>
      <p:sp>
        <p:nvSpPr>
          <p:cNvPr id="291" name="Google Shape;291;p39"/>
          <p:cNvSpPr txBox="1"/>
          <p:nvPr>
            <p:ph idx="1" type="body"/>
          </p:nvPr>
        </p:nvSpPr>
        <p:spPr>
          <a:xfrm>
            <a:off x="1168399" y="1979028"/>
            <a:ext cx="79755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Tightening QM alignment in onboarding and orientation resources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Enabled…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b="1" lang="en-US"/>
              <a:t>Creation of non-credit academic support course</a:t>
            </a:r>
            <a:endParaRPr b="1"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lang="en-US"/>
              <a:t>Portable math and writing support modules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</a:pPr>
            <a:r>
              <a:rPr lang="en-US"/>
              <a:t>Supplemental Instruction template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0"/>
          <p:cNvSpPr txBox="1"/>
          <p:nvPr>
            <p:ph type="ctrTitle"/>
          </p:nvPr>
        </p:nvSpPr>
        <p:spPr>
          <a:xfrm>
            <a:off x="1168400" y="1108700"/>
            <a:ext cx="71082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</a:pPr>
            <a:r>
              <a:rPr lang="en-US"/>
              <a:t>Three Quick Case Studies </a:t>
            </a:r>
            <a:endParaRPr/>
          </a:p>
        </p:txBody>
      </p:sp>
      <p:sp>
        <p:nvSpPr>
          <p:cNvPr id="297" name="Google Shape;297;p40"/>
          <p:cNvSpPr txBox="1"/>
          <p:nvPr>
            <p:ph idx="1" type="body"/>
          </p:nvPr>
        </p:nvSpPr>
        <p:spPr>
          <a:xfrm>
            <a:off x="1168399" y="1979028"/>
            <a:ext cx="79755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Tightening QM alignment in onboarding and orientation resources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Enabled…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lang="en-US"/>
              <a:t>Creation of non-credit academic support course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b="1" lang="en-US"/>
              <a:t>Portable math and writing support modules</a:t>
            </a:r>
            <a:endParaRPr b="1"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</a:pPr>
            <a:r>
              <a:rPr lang="en-US"/>
              <a:t>Supplemental Instruction template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1"/>
          <p:cNvSpPr txBox="1"/>
          <p:nvPr>
            <p:ph type="ctrTitle"/>
          </p:nvPr>
        </p:nvSpPr>
        <p:spPr>
          <a:xfrm>
            <a:off x="622302" y="935170"/>
            <a:ext cx="80043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Math and Writing Support</a:t>
            </a:r>
            <a:endParaRPr/>
          </a:p>
        </p:txBody>
      </p:sp>
      <p:sp>
        <p:nvSpPr>
          <p:cNvPr id="303" name="Google Shape;303;p41"/>
          <p:cNvSpPr txBox="1"/>
          <p:nvPr>
            <p:ph idx="4294967295" type="body"/>
          </p:nvPr>
        </p:nvSpPr>
        <p:spPr>
          <a:xfrm>
            <a:off x="622300" y="1644100"/>
            <a:ext cx="4135500" cy="29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/>
              <a:t>Available to </a:t>
            </a:r>
            <a:r>
              <a:rPr lang="en-US" sz="2400"/>
              <a:t>students enrolled in online courses through asynchronous tutoring services and work with faculty and courses 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304" name="Google Shape;30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4731" y="1427570"/>
            <a:ext cx="3084221" cy="948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07741" y="2622425"/>
            <a:ext cx="3787345" cy="2060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6800" y="-102700"/>
            <a:ext cx="5056176" cy="52461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2"/>
          <p:cNvSpPr txBox="1"/>
          <p:nvPr>
            <p:ph idx="4294967295" type="body"/>
          </p:nvPr>
        </p:nvSpPr>
        <p:spPr>
          <a:xfrm>
            <a:off x="519075" y="1854200"/>
            <a:ext cx="3492600" cy="29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Supporting Resources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Math course test drive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Portable modules for faculty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SzPts val="1800"/>
              <a:buFont typeface="Arial"/>
              <a:buChar char="•"/>
            </a:pPr>
            <a:r>
              <a:rPr lang="en-US"/>
              <a:t>Bridge courses</a:t>
            </a:r>
            <a:endParaRPr/>
          </a:p>
        </p:txBody>
      </p:sp>
      <p:sp>
        <p:nvSpPr>
          <p:cNvPr id="313" name="Google Shape;313;p42"/>
          <p:cNvSpPr txBox="1"/>
          <p:nvPr>
            <p:ph type="ctrTitle"/>
          </p:nvPr>
        </p:nvSpPr>
        <p:spPr>
          <a:xfrm>
            <a:off x="519075" y="935300"/>
            <a:ext cx="3492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Math and Writing Support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050" y="1292725"/>
            <a:ext cx="7365900" cy="333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4"/>
          <p:cNvSpPr txBox="1"/>
          <p:nvPr>
            <p:ph type="ctrTitle"/>
          </p:nvPr>
        </p:nvSpPr>
        <p:spPr>
          <a:xfrm>
            <a:off x="1168400" y="962981"/>
            <a:ext cx="7365900" cy="699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4"/>
          <p:cNvSpPr txBox="1"/>
          <p:nvPr>
            <p:ph idx="1" type="body"/>
          </p:nvPr>
        </p:nvSpPr>
        <p:spPr>
          <a:xfrm>
            <a:off x="1168400" y="1817740"/>
            <a:ext cx="7365900" cy="281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44"/>
          <p:cNvPicPr preferRelativeResize="0"/>
          <p:nvPr/>
        </p:nvPicPr>
        <p:blipFill rotWithShape="1">
          <a:blip r:embed="rId3">
            <a:alphaModFix/>
          </a:blip>
          <a:srcRect b="8892" l="0" r="0" t="0"/>
          <a:stretch/>
        </p:blipFill>
        <p:spPr>
          <a:xfrm>
            <a:off x="1168399" y="902975"/>
            <a:ext cx="7365901" cy="3337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5"/>
          <p:cNvSpPr txBox="1"/>
          <p:nvPr>
            <p:ph type="ctrTitle"/>
          </p:nvPr>
        </p:nvSpPr>
        <p:spPr>
          <a:xfrm>
            <a:off x="1168400" y="962981"/>
            <a:ext cx="7365900" cy="699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Student Satisfaction</a:t>
            </a:r>
            <a:endParaRPr/>
          </a:p>
        </p:txBody>
      </p:sp>
      <p:sp>
        <p:nvSpPr>
          <p:cNvPr id="334" name="Google Shape;334;p45"/>
          <p:cNvSpPr txBox="1"/>
          <p:nvPr>
            <p:ph idx="1" type="body"/>
          </p:nvPr>
        </p:nvSpPr>
        <p:spPr>
          <a:xfrm>
            <a:off x="6745400" y="4680841"/>
            <a:ext cx="1788900" cy="35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4-point Scale</a:t>
            </a:r>
            <a:endParaRPr/>
          </a:p>
        </p:txBody>
      </p:sp>
      <p:pic>
        <p:nvPicPr>
          <p:cNvPr id="335" name="Google Shape;33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275" y="2056700"/>
            <a:ext cx="40767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738" y="2004300"/>
            <a:ext cx="4200525" cy="26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5"/>
          <p:cNvSpPr txBox="1"/>
          <p:nvPr/>
        </p:nvSpPr>
        <p:spPr>
          <a:xfrm>
            <a:off x="2057963" y="1646700"/>
            <a:ext cx="992100" cy="3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Math</a:t>
            </a:r>
            <a:endParaRPr b="1" sz="2400"/>
          </a:p>
        </p:txBody>
      </p:sp>
      <p:sp>
        <p:nvSpPr>
          <p:cNvPr id="338" name="Google Shape;338;p45"/>
          <p:cNvSpPr txBox="1"/>
          <p:nvPr/>
        </p:nvSpPr>
        <p:spPr>
          <a:xfrm>
            <a:off x="6074927" y="1646700"/>
            <a:ext cx="1235400" cy="3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Writing</a:t>
            </a:r>
            <a:endParaRPr b="1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470256" y="1553226"/>
            <a:ext cx="3700500" cy="25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Quick Poll</a:t>
            </a:r>
            <a:endParaRPr/>
          </a:p>
        </p:txBody>
      </p:sp>
      <p:sp>
        <p:nvSpPr>
          <p:cNvPr id="140" name="Google Shape;140;p19"/>
          <p:cNvSpPr txBox="1"/>
          <p:nvPr>
            <p:ph type="title"/>
          </p:nvPr>
        </p:nvSpPr>
        <p:spPr>
          <a:xfrm>
            <a:off x="557974" y="2441839"/>
            <a:ext cx="8203500" cy="1648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many of you are here to figure out new ways to provide student services during the pandemic?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6"/>
          <p:cNvSpPr txBox="1"/>
          <p:nvPr>
            <p:ph type="ctrTitle"/>
          </p:nvPr>
        </p:nvSpPr>
        <p:spPr>
          <a:xfrm>
            <a:off x="1168400" y="1108700"/>
            <a:ext cx="71082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</a:pPr>
            <a:r>
              <a:rPr lang="en-US"/>
              <a:t>Three Quick Case Studies </a:t>
            </a:r>
            <a:endParaRPr/>
          </a:p>
        </p:txBody>
      </p:sp>
      <p:sp>
        <p:nvSpPr>
          <p:cNvPr id="344" name="Google Shape;344;p46"/>
          <p:cNvSpPr txBox="1"/>
          <p:nvPr>
            <p:ph idx="1" type="body"/>
          </p:nvPr>
        </p:nvSpPr>
        <p:spPr>
          <a:xfrm>
            <a:off x="1168399" y="1979028"/>
            <a:ext cx="79755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Tightening QM alignment in onboarding and orientation resources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Enabled…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lang="en-US"/>
              <a:t>Creation of non-credit academic support course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b="1" lang="en-US"/>
              <a:t>Portable math and writing support modules</a:t>
            </a:r>
            <a:endParaRPr b="1"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lang="en-US"/>
              <a:t>Supplemental Instruction template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7"/>
          <p:cNvSpPr txBox="1"/>
          <p:nvPr>
            <p:ph type="ctrTitle"/>
          </p:nvPr>
        </p:nvSpPr>
        <p:spPr>
          <a:xfrm>
            <a:off x="1168400" y="1108700"/>
            <a:ext cx="71082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</a:pPr>
            <a:r>
              <a:rPr lang="en-US"/>
              <a:t>Three Quick Case Studies </a:t>
            </a:r>
            <a:endParaRPr/>
          </a:p>
        </p:txBody>
      </p:sp>
      <p:sp>
        <p:nvSpPr>
          <p:cNvPr id="350" name="Google Shape;350;p47"/>
          <p:cNvSpPr txBox="1"/>
          <p:nvPr>
            <p:ph idx="1" type="body"/>
          </p:nvPr>
        </p:nvSpPr>
        <p:spPr>
          <a:xfrm>
            <a:off x="1168399" y="1979028"/>
            <a:ext cx="79755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Tightening QM alignment in onboarding and orientation resources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Enabled…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lang="en-US"/>
              <a:t>Creation of non-credit academic support course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lang="en-US"/>
              <a:t>Portable math and writing support modules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b="1" lang="en-US"/>
              <a:t>Supplemental Instruction template</a:t>
            </a:r>
            <a:endParaRPr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8"/>
          <p:cNvSpPr txBox="1"/>
          <p:nvPr>
            <p:ph type="ctrTitle"/>
          </p:nvPr>
        </p:nvSpPr>
        <p:spPr>
          <a:xfrm>
            <a:off x="544577" y="1113045"/>
            <a:ext cx="80043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Supplemental Instruction</a:t>
            </a:r>
            <a:endParaRPr/>
          </a:p>
        </p:txBody>
      </p:sp>
      <p:sp>
        <p:nvSpPr>
          <p:cNvPr id="356" name="Google Shape;356;p48"/>
          <p:cNvSpPr txBox="1"/>
          <p:nvPr>
            <p:ph idx="4294967295" type="body"/>
          </p:nvPr>
        </p:nvSpPr>
        <p:spPr>
          <a:xfrm>
            <a:off x="544575" y="1821975"/>
            <a:ext cx="3216300" cy="12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Serve students enrolled in select online courses with direct tutoring services embedded within the course</a:t>
            </a:r>
            <a:endParaRPr/>
          </a:p>
        </p:txBody>
      </p:sp>
      <p:pic>
        <p:nvPicPr>
          <p:cNvPr id="357" name="Google Shape;357;p48"/>
          <p:cNvPicPr preferRelativeResize="0"/>
          <p:nvPr/>
        </p:nvPicPr>
        <p:blipFill rotWithShape="1">
          <a:blip r:embed="rId3">
            <a:alphaModFix/>
          </a:blip>
          <a:srcRect b="0" l="0" r="0" t="11793"/>
          <a:stretch/>
        </p:blipFill>
        <p:spPr>
          <a:xfrm>
            <a:off x="3760875" y="2146450"/>
            <a:ext cx="5213876" cy="22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575" y="3034003"/>
            <a:ext cx="2207681" cy="1814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9"/>
          <p:cNvSpPr txBox="1"/>
          <p:nvPr>
            <p:ph type="ctrTitle"/>
          </p:nvPr>
        </p:nvSpPr>
        <p:spPr>
          <a:xfrm>
            <a:off x="544577" y="1113045"/>
            <a:ext cx="80043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How it works online</a:t>
            </a:r>
            <a:endParaRPr/>
          </a:p>
        </p:txBody>
      </p:sp>
      <p:sp>
        <p:nvSpPr>
          <p:cNvPr id="364" name="Google Shape;364;p49"/>
          <p:cNvSpPr txBox="1"/>
          <p:nvPr>
            <p:ph idx="4294967295" type="body"/>
          </p:nvPr>
        </p:nvSpPr>
        <p:spPr>
          <a:xfrm>
            <a:off x="544575" y="1821975"/>
            <a:ext cx="8599500" cy="32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Online SI Leaders plan and hold sessions throughout the week through Zoom.</a:t>
            </a:r>
            <a:endParaRPr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Leaders: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are added to Canvas by their instructors (in the TA role).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are trained with the same agenda/expectations as face-to-face leaders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schedule 3-4 regular weekly session; survey students 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record sessions and post on Canvas for students who cannot attend live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provide assistance asynchronously through Canvas messages, email, etc.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150" y="913600"/>
            <a:ext cx="5335125" cy="41425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70" name="Google Shape;37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7650" y="1310700"/>
            <a:ext cx="3287850" cy="3348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725" y="962975"/>
            <a:ext cx="4155950" cy="26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2675" y="997013"/>
            <a:ext cx="3989757" cy="25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1"/>
          <p:cNvSpPr txBox="1"/>
          <p:nvPr/>
        </p:nvSpPr>
        <p:spPr>
          <a:xfrm>
            <a:off x="749725" y="3812450"/>
            <a:ext cx="8012700" cy="10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M</a:t>
            </a: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ean SI participant evaluation rating on the helpfulness was 4.7/5.0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98.21% rated SI sessions as satisfactory or above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2"/>
          <p:cNvSpPr txBox="1"/>
          <p:nvPr>
            <p:ph type="ctrTitle"/>
          </p:nvPr>
        </p:nvSpPr>
        <p:spPr>
          <a:xfrm>
            <a:off x="1168400" y="1108700"/>
            <a:ext cx="71082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</a:pPr>
            <a:r>
              <a:rPr lang="en-US"/>
              <a:t>Three </a:t>
            </a:r>
            <a:r>
              <a:rPr lang="en-US"/>
              <a:t>Quick Case Studies </a:t>
            </a:r>
            <a:endParaRPr/>
          </a:p>
        </p:txBody>
      </p:sp>
      <p:sp>
        <p:nvSpPr>
          <p:cNvPr id="384" name="Google Shape;384;p52"/>
          <p:cNvSpPr txBox="1"/>
          <p:nvPr>
            <p:ph idx="1" type="body"/>
          </p:nvPr>
        </p:nvSpPr>
        <p:spPr>
          <a:xfrm>
            <a:off x="1168399" y="1979028"/>
            <a:ext cx="79755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Tightening QM alignment in onboarding and orientation resources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Enabled…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b="1" lang="en-US"/>
              <a:t>Creation of non-credit academic support course</a:t>
            </a:r>
            <a:endParaRPr b="1"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b="1" lang="en-US"/>
              <a:t>Portable math and writing support modules</a:t>
            </a:r>
            <a:endParaRPr b="1"/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b="1" lang="en-US"/>
              <a:t>Supplemental Instruction template</a:t>
            </a:r>
            <a:endParaRPr b="1"/>
          </a:p>
        </p:txBody>
      </p:sp>
      <p:sp>
        <p:nvSpPr>
          <p:cNvPr id="385" name="Google Shape;385;p52"/>
          <p:cNvSpPr/>
          <p:nvPr/>
        </p:nvSpPr>
        <p:spPr>
          <a:xfrm>
            <a:off x="1087950" y="2915400"/>
            <a:ext cx="5988300" cy="1689900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52"/>
          <p:cNvSpPr txBox="1"/>
          <p:nvPr/>
        </p:nvSpPr>
        <p:spPr>
          <a:xfrm>
            <a:off x="7382650" y="2991600"/>
            <a:ext cx="1593000" cy="16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All available for linking to or 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embedding</a:t>
            </a:r>
            <a:r>
              <a:rPr lang="en-US" sz="1800"/>
              <a:t> into courses</a:t>
            </a:r>
            <a:endParaRPr sz="1800"/>
          </a:p>
        </p:txBody>
      </p:sp>
      <p:sp>
        <p:nvSpPr>
          <p:cNvPr id="387" name="Google Shape;387;p52"/>
          <p:cNvSpPr/>
          <p:nvPr/>
        </p:nvSpPr>
        <p:spPr>
          <a:xfrm>
            <a:off x="7147075" y="3664300"/>
            <a:ext cx="422400" cy="243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3"/>
          <p:cNvSpPr txBox="1"/>
          <p:nvPr>
            <p:ph type="ctrTitle"/>
          </p:nvPr>
        </p:nvSpPr>
        <p:spPr>
          <a:xfrm>
            <a:off x="1168400" y="962981"/>
            <a:ext cx="7365900" cy="699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Contact</a:t>
            </a:r>
            <a:endParaRPr/>
          </a:p>
        </p:txBody>
      </p:sp>
      <p:sp>
        <p:nvSpPr>
          <p:cNvPr id="394" name="Google Shape;394;p53"/>
          <p:cNvSpPr txBox="1"/>
          <p:nvPr>
            <p:ph idx="1" type="body"/>
          </p:nvPr>
        </p:nvSpPr>
        <p:spPr>
          <a:xfrm>
            <a:off x="1168400" y="1817740"/>
            <a:ext cx="7365900" cy="281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000">
                <a:solidFill>
                  <a:schemeClr val="dk1"/>
                </a:solidFill>
              </a:rPr>
              <a:t>Mitchell Farmer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Assistant Director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Campus Partner Programs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Office of Online Education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812-856-7170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u="sng">
                <a:solidFill>
                  <a:schemeClr val="hlink"/>
                </a:solidFill>
                <a:hlinkClick r:id="rId3"/>
              </a:rPr>
              <a:t>mgf@iu.edu</a:t>
            </a:r>
            <a:r>
              <a:rPr lang="en-US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100">
                <a:solidFill>
                  <a:schemeClr val="dk1"/>
                </a:solidFill>
              </a:rPr>
              <a:t>David Becker</a:t>
            </a:r>
            <a:br>
              <a:rPr b="1" lang="en-US" sz="1100">
                <a:solidFill>
                  <a:schemeClr val="dk1"/>
                </a:solidFill>
              </a:rPr>
            </a:br>
            <a:r>
              <a:rPr lang="en-US" sz="1000">
                <a:solidFill>
                  <a:srgbClr val="45382B"/>
                </a:solidFill>
              </a:rPr>
              <a:t>Quality Matters Lead Coordinator</a:t>
            </a:r>
            <a:br>
              <a:rPr lang="en-US" sz="1000">
                <a:solidFill>
                  <a:srgbClr val="45382B"/>
                </a:solidFill>
              </a:rPr>
            </a:br>
            <a:r>
              <a:rPr lang="en-US" sz="1000">
                <a:solidFill>
                  <a:srgbClr val="45382B"/>
                </a:solidFill>
              </a:rPr>
              <a:t>Office of Collaborative Academic Programs</a:t>
            </a:r>
            <a:br>
              <a:rPr lang="en-US" sz="1000">
                <a:solidFill>
                  <a:srgbClr val="45382B"/>
                </a:solidFill>
              </a:rPr>
            </a:br>
            <a:r>
              <a:rPr lang="en-US" sz="1000">
                <a:solidFill>
                  <a:srgbClr val="45382B"/>
                </a:solidFill>
              </a:rPr>
              <a:t>812-941-2076</a:t>
            </a:r>
            <a:br>
              <a:rPr lang="en-US" sz="1000">
                <a:solidFill>
                  <a:srgbClr val="45382B"/>
                </a:solidFill>
              </a:rPr>
            </a:br>
            <a:r>
              <a:rPr lang="en-US" sz="1000" u="sng">
                <a:solidFill>
                  <a:schemeClr val="hlink"/>
                </a:solidFill>
                <a:hlinkClick r:id="rId4"/>
              </a:rPr>
              <a:t>dabecker@ius.edu</a:t>
            </a:r>
            <a:r>
              <a:rPr lang="en-US" sz="1000">
                <a:solidFill>
                  <a:srgbClr val="006298"/>
                </a:solidFill>
              </a:rPr>
              <a:t> </a:t>
            </a:r>
            <a:endParaRPr sz="1000">
              <a:solidFill>
                <a:srgbClr val="00629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idx="1" type="body"/>
          </p:nvPr>
        </p:nvSpPr>
        <p:spPr>
          <a:xfrm>
            <a:off x="526131" y="2430576"/>
            <a:ext cx="3700462" cy="252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SECTION 1</a:t>
            </a:r>
            <a:endParaRPr/>
          </a:p>
        </p:txBody>
      </p:sp>
      <p:sp>
        <p:nvSpPr>
          <p:cNvPr id="146" name="Google Shape;146;p20"/>
          <p:cNvSpPr txBox="1"/>
          <p:nvPr>
            <p:ph type="title"/>
          </p:nvPr>
        </p:nvSpPr>
        <p:spPr>
          <a:xfrm>
            <a:off x="526131" y="2759841"/>
            <a:ext cx="6802482" cy="656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/>
              <a:t>Role of OOE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type="ctrTitle"/>
          </p:nvPr>
        </p:nvSpPr>
        <p:spPr>
          <a:xfrm>
            <a:off x="1168400" y="962981"/>
            <a:ext cx="73659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3" name="Google Shape;153;p21"/>
          <p:cNvSpPr txBox="1"/>
          <p:nvPr>
            <p:ph idx="1" type="body"/>
          </p:nvPr>
        </p:nvSpPr>
        <p:spPr>
          <a:xfrm>
            <a:off x="1168400" y="1817740"/>
            <a:ext cx="73659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54" name="Google Shape;154;p21"/>
          <p:cNvSpPr/>
          <p:nvPr/>
        </p:nvSpPr>
        <p:spPr>
          <a:xfrm>
            <a:off x="-100000" y="-175975"/>
            <a:ext cx="9358500" cy="541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675" y="-71425"/>
            <a:ext cx="6747048" cy="521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/>
          <p:nvPr/>
        </p:nvSpPr>
        <p:spPr>
          <a:xfrm>
            <a:off x="529827" y="759070"/>
            <a:ext cx="8004391" cy="699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Overview</a:t>
            </a:r>
            <a:endParaRPr b="1" i="0" sz="3000" u="none" cap="none" strike="noStrike">
              <a:solidFill>
                <a:srgbClr val="4040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518824" y="1629404"/>
            <a:ext cx="4653941" cy="2810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65"/>
              <a:buFont typeface="Arial"/>
              <a:buChar char="•"/>
            </a:pPr>
            <a:r>
              <a:rPr b="0" i="0" lang="en-US" sz="1665" u="none" cap="none" strike="noStrik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Providing leadership, management, and coordination of online education </a:t>
            </a:r>
            <a:endParaRPr b="0" i="0" sz="1665" u="none" cap="none" strike="noStrike">
              <a:solidFill>
                <a:srgbClr val="40404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665"/>
              <a:buFont typeface="Arial"/>
              <a:buChar char="•"/>
            </a:pPr>
            <a:r>
              <a:rPr b="0" i="0" lang="en-US" sz="1665" u="none" cap="none" strike="noStrik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Key Functions of OOE: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480"/>
              <a:buFont typeface="Arial"/>
              <a:buChar char="•"/>
            </a:pPr>
            <a:r>
              <a:rPr b="0" i="0" lang="en-US" sz="1480" u="none" cap="none" strike="noStrik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Compliance with state, federal regulations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404041"/>
              </a:buClr>
              <a:buSzPts val="1480"/>
              <a:buFont typeface="Arial"/>
              <a:buChar char="•"/>
            </a:pPr>
            <a:r>
              <a:rPr b="0" i="0" lang="en-US" sz="1480" u="none" cap="none" strike="noStrik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Academic Program Development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404041"/>
              </a:buClr>
              <a:buSzPts val="1480"/>
              <a:buFont typeface="Arial"/>
              <a:buChar char="•"/>
            </a:pPr>
            <a:r>
              <a:rPr b="0" i="0" lang="en-US" sz="1480" u="none" cap="none" strike="noStrik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Seamless Student Support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404041"/>
              </a:buClr>
              <a:buSzPts val="1480"/>
              <a:buFont typeface="Arial"/>
              <a:buChar char="•"/>
            </a:pPr>
            <a:r>
              <a:rPr b="0" i="0" lang="en-US" sz="1480" u="none" cap="none" strike="noStrik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Marketing and Recruitment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1640" y="633110"/>
            <a:ext cx="3682154" cy="4510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/>
          <p:nvPr/>
        </p:nvSpPr>
        <p:spPr>
          <a:xfrm>
            <a:off x="412556" y="962981"/>
            <a:ext cx="8639503" cy="7793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775"/>
              <a:buFont typeface="Arial"/>
              <a:buNone/>
            </a:pPr>
            <a:r>
              <a:rPr b="1" i="0" lang="en-US" sz="2775" u="none" cap="none" strike="noStrik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Possible Solutions in a Multicampus Environment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0390" y="1994172"/>
            <a:ext cx="1345566" cy="111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1773" y="1994172"/>
            <a:ext cx="1141070" cy="111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75695" y="2000316"/>
            <a:ext cx="1067378" cy="111993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/>
          <p:nvPr/>
        </p:nvSpPr>
        <p:spPr>
          <a:xfrm>
            <a:off x="1125518" y="3222264"/>
            <a:ext cx="15953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Decentralized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3"/>
          <p:cNvSpPr txBox="1"/>
          <p:nvPr/>
        </p:nvSpPr>
        <p:spPr>
          <a:xfrm>
            <a:off x="4056482" y="3225461"/>
            <a:ext cx="13516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Centralized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6743790" y="3246018"/>
            <a:ext cx="15311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rPr>
              <a:t>Collaborative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7157559" y="4880596"/>
            <a:ext cx="1986441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9E9A95"/>
                </a:solidFill>
                <a:latin typeface="Arial"/>
                <a:ea typeface="Arial"/>
                <a:cs typeface="Arial"/>
                <a:sym typeface="Arial"/>
              </a:rPr>
              <a:t>Graphic credit: https://gingkoapp.com/jaynemba.html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/>
          <p:nvPr>
            <p:ph type="ctrTitle"/>
          </p:nvPr>
        </p:nvSpPr>
        <p:spPr>
          <a:xfrm>
            <a:off x="1168400" y="1108694"/>
            <a:ext cx="7365818" cy="699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-US" sz="2700"/>
              <a:t>Key Collaboration:</a:t>
            </a:r>
            <a:br>
              <a:rPr lang="en-US" sz="2700"/>
            </a:br>
            <a:r>
              <a:rPr lang="en-US" sz="2700"/>
              <a:t>eLearning and Design Services</a:t>
            </a:r>
            <a:endParaRPr/>
          </a:p>
        </p:txBody>
      </p:sp>
      <p:sp>
        <p:nvSpPr>
          <p:cNvPr id="180" name="Google Shape;180;p24"/>
          <p:cNvSpPr txBox="1"/>
          <p:nvPr/>
        </p:nvSpPr>
        <p:spPr>
          <a:xfrm>
            <a:off x="1168400" y="1979028"/>
            <a:ext cx="73659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Partners to provide:</a:t>
            </a:r>
            <a:b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900"/>
          </a:p>
          <a:p>
            <a:pPr indent="-34290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instructional</a:t>
            </a: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design and technology support to foster high-quality, interactive, and engaging and accessible experiences for students</a:t>
            </a:r>
            <a:b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900">
              <a:solidFill>
                <a:srgbClr val="FFFFFF"/>
              </a:solidFill>
            </a:endParaRPr>
          </a:p>
          <a:p>
            <a:pPr indent="-34290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faculty development (QM, accessibility, pedagogy)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0808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Supporting faculty at all seven campuses and all degree levels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Supporting development of non-credit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/>
          <p:nvPr>
            <p:ph type="ctrTitle"/>
          </p:nvPr>
        </p:nvSpPr>
        <p:spPr>
          <a:xfrm>
            <a:off x="1168400" y="1108694"/>
            <a:ext cx="7365818" cy="699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/>
              <a:t>Result</a:t>
            </a:r>
            <a:endParaRPr/>
          </a:p>
        </p:txBody>
      </p:sp>
      <p:sp>
        <p:nvSpPr>
          <p:cNvPr id="186" name="Google Shape;186;p25"/>
          <p:cNvSpPr txBox="1"/>
          <p:nvPr/>
        </p:nvSpPr>
        <p:spPr>
          <a:xfrm>
            <a:off x="1168400" y="1979028"/>
            <a:ext cx="7366018" cy="2810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Improves student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Creates efficiencies in course design and delivery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08080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Fosters active collaborations between academic and student support stakeholders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i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